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3" r:id="rId12"/>
    <p:sldId id="272" r:id="rId13"/>
    <p:sldId id="267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4" r:id="rId28"/>
    <p:sldId id="287" r:id="rId29"/>
    <p:sldId id="289" r:id="rId30"/>
    <p:sldId id="291" r:id="rId31"/>
    <p:sldId id="290" r:id="rId32"/>
    <p:sldId id="293" r:id="rId33"/>
    <p:sldId id="300" r:id="rId34"/>
    <p:sldId id="299" r:id="rId35"/>
    <p:sldId id="295" r:id="rId36"/>
    <p:sldId id="297" r:id="rId37"/>
    <p:sldId id="296" r:id="rId38"/>
    <p:sldId id="298" r:id="rId39"/>
    <p:sldId id="301" r:id="rId40"/>
    <p:sldId id="28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Zero Shot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Omkar</a:t>
            </a:r>
            <a:r>
              <a:rPr lang="en-US" dirty="0" smtClean="0"/>
              <a:t> </a:t>
            </a:r>
            <a:r>
              <a:rPr lang="en-US" dirty="0" err="1" smtClean="0"/>
              <a:t>anil</a:t>
            </a:r>
            <a:r>
              <a:rPr lang="en-US" dirty="0" smtClean="0"/>
              <a:t> </a:t>
            </a:r>
            <a:r>
              <a:rPr lang="en-US" dirty="0" err="1" smtClean="0"/>
              <a:t>gune</a:t>
            </a:r>
            <a:endParaRPr lang="en-US" dirty="0" smtClean="0"/>
          </a:p>
          <a:p>
            <a:r>
              <a:rPr lang="en-US" dirty="0" smtClean="0"/>
              <a:t>Vision and image processing lab</a:t>
            </a:r>
          </a:p>
          <a:p>
            <a:r>
              <a:rPr lang="en-US" dirty="0" smtClean="0"/>
              <a:t>EE, IIT Bombay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shot learning as 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Learn on limited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 some ‘side’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Transfer your learning to test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Human ability to identify new (visual) samples from ‘side’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these!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079017"/>
            <a:ext cx="2857500" cy="16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47" y="2903451"/>
            <a:ext cx="2628900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08" y="1816403"/>
            <a:ext cx="3629542" cy="20394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623" y="442474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these!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37" y="2021124"/>
            <a:ext cx="3457104" cy="194462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542" y="1958030"/>
            <a:ext cx="2808073" cy="2680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89" y="4038719"/>
            <a:ext cx="3933053" cy="22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‘Side’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Hartebeest</a:t>
            </a:r>
            <a:r>
              <a:rPr lang="en-US" dirty="0" smtClean="0"/>
              <a:t>*: An African antelope, large animal, elongated foreheads, oddly shaped horns, shot neck, pointed ears…</a:t>
            </a:r>
          </a:p>
          <a:p>
            <a:endParaRPr lang="en-US" dirty="0"/>
          </a:p>
          <a:p>
            <a:r>
              <a:rPr lang="en-US" b="1" dirty="0" smtClean="0"/>
              <a:t>Elephant</a:t>
            </a:r>
            <a:r>
              <a:rPr lang="en-US" dirty="0" smtClean="0"/>
              <a:t> </a:t>
            </a:r>
            <a:r>
              <a:rPr lang="en-US" b="1" dirty="0" smtClean="0"/>
              <a:t>shrew</a:t>
            </a:r>
            <a:r>
              <a:rPr lang="en-US" dirty="0" smtClean="0"/>
              <a:t>*:  Small</a:t>
            </a:r>
            <a:r>
              <a:rPr lang="en-US" dirty="0"/>
              <a:t>, quadrupedal, insectivorous mammals resembling rodents or opossums, with scaly tails, elongated snouts, and rather long legs for their size</a:t>
            </a:r>
            <a:r>
              <a:rPr lang="en-US" dirty="0" smtClean="0"/>
              <a:t>, …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Tasmanian</a:t>
            </a:r>
            <a:r>
              <a:rPr lang="en-US" dirty="0" smtClean="0"/>
              <a:t> </a:t>
            </a:r>
            <a:r>
              <a:rPr lang="en-US" b="1" dirty="0" smtClean="0"/>
              <a:t>tiger</a:t>
            </a:r>
            <a:r>
              <a:rPr lang="en-US" dirty="0" smtClean="0"/>
              <a:t>*:  </a:t>
            </a:r>
            <a:r>
              <a:rPr lang="en-US" dirty="0"/>
              <a:t> </a:t>
            </a:r>
            <a:r>
              <a:rPr lang="en-US" dirty="0" smtClean="0"/>
              <a:t>Appearance </a:t>
            </a:r>
            <a:r>
              <a:rPr lang="en-US" dirty="0"/>
              <a:t>of a medium-to-large-size dog, except for its stiff tail and </a:t>
            </a:r>
            <a:r>
              <a:rPr lang="en-US" dirty="0" smtClean="0"/>
              <a:t>abdominal pouch</a:t>
            </a:r>
            <a:r>
              <a:rPr lang="en-US" dirty="0"/>
              <a:t> (reminiscent of a kangaroo) and dark transverse stripes that radiated from the top of its back, similar to those of a </a:t>
            </a:r>
            <a:r>
              <a:rPr lang="en-US" dirty="0" smtClean="0"/>
              <a:t>tiger …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400" dirty="0" smtClean="0"/>
              <a:t>*Description from 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40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identify these!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3528649"/>
            <a:ext cx="3457104" cy="194462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94" y="1552698"/>
            <a:ext cx="2808073" cy="2680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41" y="4048472"/>
            <a:ext cx="3933053" cy="221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identify these!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3528649"/>
            <a:ext cx="3457104" cy="1944621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94" y="1552698"/>
            <a:ext cx="2808073" cy="26804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41" y="4048472"/>
            <a:ext cx="3933053" cy="22139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6503" y="2178032"/>
            <a:ext cx="4847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Elephant shrew</a:t>
            </a:r>
            <a:r>
              <a:rPr lang="en-US" dirty="0" smtClean="0"/>
              <a:t>: </a:t>
            </a:r>
            <a:r>
              <a:rPr lang="en-US" dirty="0"/>
              <a:t>Small, quadrupedal, insectivorous mammals resembling rodents or opossums, with scaly tails, elongated snouts, and rather long legs for their size,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3947" y="1877253"/>
            <a:ext cx="2214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Hartebeest</a:t>
            </a:r>
            <a:r>
              <a:rPr lang="en-US" dirty="0" smtClean="0"/>
              <a:t>: An </a:t>
            </a:r>
            <a:r>
              <a:rPr lang="en-US" dirty="0"/>
              <a:t>African antelope, large animal, elongated foreheads, oddly shaped horns, shot neck, pointed ears…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68645" y="4873105"/>
            <a:ext cx="521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Tasmanian tiger</a:t>
            </a:r>
            <a:r>
              <a:rPr lang="en-US" dirty="0" smtClean="0"/>
              <a:t>: Appearance </a:t>
            </a:r>
            <a:r>
              <a:rPr lang="en-US" dirty="0"/>
              <a:t>of a medium-to-large-size dog, except for its stiff tail and abdominal pouch (reminiscent of a kangaroo) and dark transverse stripes that radiated from the top of its back, similar to those of a tiger …</a:t>
            </a:r>
          </a:p>
        </p:txBody>
      </p:sp>
    </p:spTree>
    <p:extLst>
      <p:ext uri="{BB962C8B-B14F-4D97-AF65-F5344CB8AC3E}">
        <p14:creationId xmlns:p14="http://schemas.microsoft.com/office/powerpoint/2010/main" val="237464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‘Side’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Non-visual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Relatively easy to obtain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Higher dimensional vector representation for a class label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Examples: </a:t>
            </a:r>
          </a:p>
          <a:p>
            <a:pPr lvl="1"/>
            <a:r>
              <a:rPr lang="en-US" dirty="0" smtClean="0"/>
              <a:t>Attributes: has legs, has tail, has two eyes, is black, … </a:t>
            </a:r>
          </a:p>
          <a:p>
            <a:pPr lvl="1"/>
            <a:r>
              <a:rPr lang="en-US" dirty="0" smtClean="0"/>
              <a:t>Word2vec: vector representation for each English dictionary word based on context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Semantic space             ‘Side’ information               Class prototypes</a:t>
            </a:r>
            <a:endParaRPr lang="en-US" dirty="0"/>
          </a:p>
        </p:txBody>
      </p:sp>
      <p:sp>
        <p:nvSpPr>
          <p:cNvPr id="5" name="Left-Right Arrow 4"/>
          <p:cNvSpPr/>
          <p:nvPr/>
        </p:nvSpPr>
        <p:spPr>
          <a:xfrm>
            <a:off x="2965622" y="4374292"/>
            <a:ext cx="510746" cy="20594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585254" y="4374292"/>
            <a:ext cx="510746" cy="20594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z</a:t>
            </a:r>
            <a:r>
              <a:rPr lang="en-US" dirty="0" smtClean="0"/>
              <a:t>ero shot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Seen classes: labeled data available, training classes, ‘side’ information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Unseen classes: no training data (</a:t>
            </a:r>
            <a:r>
              <a:rPr lang="en-US" b="1" i="1" dirty="0" smtClean="0"/>
              <a:t>zero shot</a:t>
            </a:r>
            <a:r>
              <a:rPr lang="en-US" dirty="0" smtClean="0"/>
              <a:t>), test classes, ‘side’ information available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Seen classes </a:t>
            </a:r>
            <a:r>
              <a:rPr lang="en-US" b="1" i="1" dirty="0" smtClean="0"/>
              <a:t>different</a:t>
            </a:r>
            <a:r>
              <a:rPr lang="en-US" dirty="0" smtClean="0"/>
              <a:t> than unseen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 of ‘side’ information: semantic space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89222" y="3736889"/>
            <a:ext cx="2627870" cy="65696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Seen classes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397578" y="3736889"/>
            <a:ext cx="2767914" cy="61577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Unseen classes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632886" y="4750030"/>
            <a:ext cx="4341341" cy="1227438"/>
          </a:xfrm>
          <a:prstGeom prst="cloud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Semantic space</a:t>
            </a:r>
          </a:p>
          <a:p>
            <a:pPr algn="ctr"/>
            <a:r>
              <a:rPr lang="en-US" dirty="0" smtClean="0"/>
              <a:t>(side information)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31989" y="4393857"/>
            <a:ext cx="1188720" cy="766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7924800" y="4352667"/>
            <a:ext cx="856735" cy="7052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shot learning: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430162" y="3105665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582562" y="3085067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2475470" y="323874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011827" y="3632059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3970638" y="337293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781167" y="28152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87578" y="317568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587578" y="3416227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3933567" y="29676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2784389" y="36977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4085967" y="31200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238367" y="32724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936789" y="38501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089189" y="40025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87362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3006811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439297" y="4053791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6967148" y="2765216"/>
            <a:ext cx="164757" cy="1906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136437" y="3859536"/>
            <a:ext cx="164757" cy="19063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8402592" y="3150973"/>
            <a:ext cx="164757" cy="19063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24216" y="2700951"/>
            <a:ext cx="704335" cy="779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80486" y="2700951"/>
            <a:ext cx="1107990" cy="115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8952" y="3470185"/>
            <a:ext cx="1309816" cy="9288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30162" y="5295640"/>
            <a:ext cx="23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feature space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89909" y="5262515"/>
            <a:ext cx="27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embedding space    	(Side information)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47570" y="2129022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Seen class prototypes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301194" y="2498354"/>
            <a:ext cx="623606" cy="26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301194" y="2650754"/>
            <a:ext cx="776006" cy="1046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183881" y="2538106"/>
            <a:ext cx="251661" cy="55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shot learning: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430162" y="3105665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582562" y="3085067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2475470" y="323874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011827" y="3632059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3970638" y="337293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781167" y="28152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87578" y="317568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587578" y="3416227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3933567" y="29676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2784389" y="36977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4085967" y="31200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238367" y="32724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936789" y="38501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089189" y="40025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87362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3006811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439297" y="4053791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6967148" y="2765216"/>
            <a:ext cx="164757" cy="1906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136437" y="3859536"/>
            <a:ext cx="164757" cy="19063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8402592" y="3150973"/>
            <a:ext cx="164757" cy="19063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24216" y="2700951"/>
            <a:ext cx="704335" cy="779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80486" y="2700951"/>
            <a:ext cx="1107990" cy="115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8952" y="3470185"/>
            <a:ext cx="1309816" cy="9288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29646" y="5297199"/>
            <a:ext cx="23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feature space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89909" y="5283300"/>
            <a:ext cx="27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embedding space</a:t>
            </a:r>
          </a:p>
          <a:p>
            <a:r>
              <a:rPr lang="en-US" dirty="0" smtClean="0"/>
              <a:t>	(Side information)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47570" y="2129022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Seen class prototypes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301194" y="2498354"/>
            <a:ext cx="623606" cy="26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301194" y="2650754"/>
            <a:ext cx="776006" cy="1046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183881" y="2538106"/>
            <a:ext cx="251661" cy="55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5123935" y="3227947"/>
            <a:ext cx="1507524" cy="51202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938068" y="2754375"/>
            <a:ext cx="231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 mapping </a:t>
            </a:r>
            <a:r>
              <a:rPr lang="en-US" sz="2000" b="1" i="1" dirty="0" smtClean="0"/>
              <a:t>f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2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Object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Action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Event recognition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Scene classification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81" y="1845734"/>
            <a:ext cx="1427848" cy="1427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58" y="2927160"/>
            <a:ext cx="2085975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6" y="3491777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50" y="1269810"/>
            <a:ext cx="2762250" cy="1657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375" y="1077997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36" y="3012885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00" y="4354619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shot learning: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430162" y="3105665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582562" y="3085067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2475470" y="323874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011827" y="3632059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3970638" y="337293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781167" y="28152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87578" y="317568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587578" y="3416227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3933567" y="29676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2784389" y="36977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4085967" y="31200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238367" y="32724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936789" y="38501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089189" y="40025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87362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3006811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439297" y="4053791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6967148" y="2765216"/>
            <a:ext cx="164757" cy="1906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136437" y="3859536"/>
            <a:ext cx="164757" cy="19063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8402592" y="3150973"/>
            <a:ext cx="164757" cy="19063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24216" y="2700951"/>
            <a:ext cx="704335" cy="779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80486" y="2700951"/>
            <a:ext cx="1107990" cy="115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8952" y="3470185"/>
            <a:ext cx="1309816" cy="9288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429646" y="5269775"/>
            <a:ext cx="23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feature space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89909" y="5298963"/>
            <a:ext cx="27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embedding space</a:t>
            </a:r>
          </a:p>
          <a:p>
            <a:r>
              <a:rPr lang="en-US" dirty="0" smtClean="0"/>
              <a:t>	(Side information)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47570" y="2129022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Seen class prototypes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301194" y="2498354"/>
            <a:ext cx="623606" cy="26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301194" y="2650754"/>
            <a:ext cx="776006" cy="1046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183881" y="2538106"/>
            <a:ext cx="251661" cy="55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38068" y="4079243"/>
            <a:ext cx="231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learned </a:t>
            </a:r>
            <a:r>
              <a:rPr lang="en-US" sz="2000" b="1" i="1" dirty="0" smtClean="0"/>
              <a:t>f</a:t>
            </a:r>
            <a:endParaRPr lang="en-US" b="1" i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4168345" y="4604715"/>
            <a:ext cx="82378" cy="1079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66767" y="4499637"/>
            <a:ext cx="23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522573" y="4467871"/>
            <a:ext cx="3072713" cy="4010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7801232" y="4479353"/>
            <a:ext cx="189471" cy="233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shot learning: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9" name="Flowchart: Connector 28"/>
          <p:cNvSpPr/>
          <p:nvPr/>
        </p:nvSpPr>
        <p:spPr>
          <a:xfrm>
            <a:off x="2430162" y="3105665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2582562" y="3085067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2475470" y="323874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4011827" y="3632059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3970638" y="337293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781167" y="28152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587578" y="317568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587578" y="3416227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3933567" y="29676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2784389" y="36977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4085967" y="31200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4238367" y="32724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2936789" y="38501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089189" y="40025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2887362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3006811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439297" y="4053791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/>
          <p:cNvSpPr/>
          <p:nvPr/>
        </p:nvSpPr>
        <p:spPr>
          <a:xfrm>
            <a:off x="6967148" y="2765216"/>
            <a:ext cx="164757" cy="1906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136437" y="3859536"/>
            <a:ext cx="164757" cy="190639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51"/>
          <p:cNvSpPr/>
          <p:nvPr/>
        </p:nvSpPr>
        <p:spPr>
          <a:xfrm>
            <a:off x="8402592" y="3150973"/>
            <a:ext cx="164757" cy="19063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224216" y="2700951"/>
            <a:ext cx="704335" cy="779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480486" y="2700951"/>
            <a:ext cx="1107990" cy="1156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318952" y="3470185"/>
            <a:ext cx="1309816" cy="92882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363743" y="5286665"/>
            <a:ext cx="23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Visual feature space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789909" y="5301133"/>
            <a:ext cx="27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Semantic embedding space</a:t>
            </a:r>
          </a:p>
          <a:p>
            <a:r>
              <a:rPr lang="en-US" dirty="0" smtClean="0"/>
              <a:t>	(Side information)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447570" y="2129022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Seen class prototypes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301194" y="2498354"/>
            <a:ext cx="623606" cy="266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7301194" y="2650754"/>
            <a:ext cx="776006" cy="1046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8183881" y="2538106"/>
            <a:ext cx="251661" cy="55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38068" y="4079243"/>
            <a:ext cx="231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learned </a:t>
            </a:r>
            <a:r>
              <a:rPr lang="en-US" sz="2000" b="1" i="1" dirty="0" smtClean="0"/>
              <a:t>f</a:t>
            </a:r>
            <a:endParaRPr lang="en-US" b="1" i="1" dirty="0"/>
          </a:p>
        </p:txBody>
      </p:sp>
      <p:sp>
        <p:nvSpPr>
          <p:cNvPr id="49" name="Flowchart: Connector 48"/>
          <p:cNvSpPr/>
          <p:nvPr/>
        </p:nvSpPr>
        <p:spPr>
          <a:xfrm>
            <a:off x="4168345" y="4604715"/>
            <a:ext cx="82378" cy="1079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66767" y="4499637"/>
            <a:ext cx="231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sample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4522573" y="4467871"/>
            <a:ext cx="3072713" cy="40109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8291457" y="4088404"/>
            <a:ext cx="164757" cy="190639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7801232" y="4479353"/>
            <a:ext cx="189471" cy="233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9209948" y="4161707"/>
            <a:ext cx="164757" cy="190639"/>
          </a:xfrm>
          <a:prstGeom prst="star5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8922397" y="4602149"/>
            <a:ext cx="164757" cy="190639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661902" y="3120031"/>
            <a:ext cx="27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Unseen class </a:t>
            </a:r>
          </a:p>
          <a:p>
            <a:r>
              <a:rPr lang="en-US" dirty="0" smtClean="0"/>
              <a:t>prototypes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9434461" y="3751691"/>
            <a:ext cx="367431" cy="322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8513782" y="3659550"/>
            <a:ext cx="1160465" cy="428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9209948" y="3766362"/>
            <a:ext cx="705138" cy="953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1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shot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Training: Given visual features </a:t>
            </a:r>
            <a:r>
              <a:rPr lang="en-US" b="1" dirty="0" smtClean="0"/>
              <a:t>x</a:t>
            </a:r>
            <a:r>
              <a:rPr lang="en-US" dirty="0" smtClean="0"/>
              <a:t> and seen class prototypes </a:t>
            </a:r>
            <a:r>
              <a:rPr lang="en-US" b="1" dirty="0" smtClean="0"/>
              <a:t>v, </a:t>
            </a:r>
            <a:r>
              <a:rPr lang="en-US" dirty="0" smtClean="0"/>
              <a:t>find mapping function </a:t>
            </a:r>
            <a:r>
              <a:rPr lang="en-US" b="1" i="1" dirty="0" smtClean="0"/>
              <a:t>f</a:t>
            </a:r>
          </a:p>
          <a:p>
            <a:r>
              <a:rPr lang="en-US" b="1" i="1" dirty="0"/>
              <a:t> </a:t>
            </a:r>
            <a:r>
              <a:rPr lang="en-US" b="1" i="1" dirty="0" smtClean="0"/>
              <a:t>                                                                  f: x         v</a:t>
            </a:r>
          </a:p>
          <a:p>
            <a:endParaRPr lang="en-US" b="1" i="1" dirty="0"/>
          </a:p>
          <a:p>
            <a:r>
              <a:rPr lang="en-US" i="1" dirty="0" smtClean="0"/>
              <a:t>Testing: Given visual feature </a:t>
            </a:r>
            <a:r>
              <a:rPr lang="en-US" b="1" i="1" dirty="0" err="1" smtClean="0"/>
              <a:t>x_t</a:t>
            </a:r>
            <a:r>
              <a:rPr lang="en-US" i="1" dirty="0" smtClean="0"/>
              <a:t> and unseen class prototypes, find embedding  </a:t>
            </a:r>
            <a:r>
              <a:rPr lang="en-US" b="1" i="1" dirty="0" smtClean="0"/>
              <a:t>f(</a:t>
            </a:r>
            <a:r>
              <a:rPr lang="en-US" b="1" i="1" dirty="0" err="1" smtClean="0"/>
              <a:t>x_t</a:t>
            </a:r>
            <a:r>
              <a:rPr lang="en-US" i="1" dirty="0" smtClean="0"/>
              <a:t>) </a:t>
            </a:r>
            <a:r>
              <a:rPr lang="en-US" b="1" i="1" dirty="0" smtClean="0"/>
              <a:t>  </a:t>
            </a:r>
          </a:p>
          <a:p>
            <a:endParaRPr lang="en-US" b="1" i="1" dirty="0"/>
          </a:p>
          <a:p>
            <a:r>
              <a:rPr lang="en-US" dirty="0" smtClean="0"/>
              <a:t>Nearest neighbor matching of </a:t>
            </a:r>
            <a:r>
              <a:rPr lang="en-US" b="1" i="1" dirty="0" smtClean="0"/>
              <a:t>f(</a:t>
            </a:r>
            <a:r>
              <a:rPr lang="en-US" b="1" i="1" dirty="0" err="1" smtClean="0"/>
              <a:t>x_t</a:t>
            </a:r>
            <a:r>
              <a:rPr lang="en-US" b="1" i="1" dirty="0" smtClean="0"/>
              <a:t>)</a:t>
            </a:r>
            <a:r>
              <a:rPr lang="en-US" dirty="0" smtClean="0"/>
              <a:t> with unseen class prototypes</a:t>
            </a:r>
          </a:p>
          <a:p>
            <a:endParaRPr lang="en-US" b="1" i="1" dirty="0"/>
          </a:p>
          <a:p>
            <a:r>
              <a:rPr lang="en-US" b="1" i="1" dirty="0" smtClean="0"/>
              <a:t>f : Multidimensional regression function</a:t>
            </a:r>
            <a:endParaRPr lang="en-US" b="1" i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95785" y="2496065"/>
            <a:ext cx="370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‘side’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Who gives this ‘side’ information? Or class prototypes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Manually defined attributes, needs expert knowledge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Unsupervised way: word2vec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Latent attributes/data 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How to learn multidimensional mapping function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Which semantic space would fit well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Which </a:t>
            </a:r>
            <a:r>
              <a:rPr lang="en-US" dirty="0"/>
              <a:t>attributes should be used?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Seen and unseen classes different &gt; domain shift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have: </a:t>
            </a:r>
            <a:r>
              <a:rPr lang="en-US" dirty="0"/>
              <a:t>d</a:t>
            </a:r>
            <a:r>
              <a:rPr lang="en-US" dirty="0" smtClean="0"/>
              <a:t>omain shift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Training: Given visual features </a:t>
            </a:r>
            <a:r>
              <a:rPr lang="en-US" b="1" dirty="0"/>
              <a:t>x</a:t>
            </a:r>
            <a:r>
              <a:rPr lang="en-US" dirty="0"/>
              <a:t> and seen class prototypes </a:t>
            </a:r>
            <a:r>
              <a:rPr lang="en-US" b="1" dirty="0"/>
              <a:t>v, </a:t>
            </a:r>
            <a:r>
              <a:rPr lang="en-US" dirty="0"/>
              <a:t>find mapping function </a:t>
            </a:r>
            <a:r>
              <a:rPr lang="en-US" b="1" i="1" dirty="0" smtClean="0"/>
              <a:t>f: x</a:t>
            </a:r>
            <a:r>
              <a:rPr lang="en-US" b="1" i="1" dirty="0" smtClean="0">
                <a:sym typeface="Wingdings" panose="05000000000000000000" pitchFamily="2" charset="2"/>
              </a:rPr>
              <a:t> v</a:t>
            </a:r>
          </a:p>
          <a:p>
            <a:endParaRPr lang="en-US" b="1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200" dirty="0" smtClean="0"/>
              <a:t>*Image Source: </a:t>
            </a:r>
            <a:r>
              <a:rPr lang="en-US" sz="1200" dirty="0" err="1" smtClean="0"/>
              <a:t>Transductive</a:t>
            </a:r>
            <a:endParaRPr lang="en-US" sz="1200" dirty="0" smtClean="0"/>
          </a:p>
          <a:p>
            <a:r>
              <a:rPr lang="en-US" sz="1200" dirty="0" smtClean="0"/>
              <a:t>Multiview embedding for zero</a:t>
            </a:r>
          </a:p>
          <a:p>
            <a:r>
              <a:rPr lang="en-US" sz="1200" dirty="0" smtClean="0"/>
              <a:t>Shot </a:t>
            </a:r>
            <a:r>
              <a:rPr lang="en-US" sz="1200" dirty="0" smtClean="0"/>
              <a:t>recognition and annotation</a:t>
            </a:r>
          </a:p>
          <a:p>
            <a:r>
              <a:rPr lang="en-US" sz="1200" dirty="0" smtClean="0"/>
              <a:t>ECCV 2014</a:t>
            </a:r>
            <a:endParaRPr lang="en-US" sz="1200" dirty="0"/>
          </a:p>
          <a:p>
            <a:pPr lvl="8"/>
            <a:r>
              <a:rPr lang="en-US" dirty="0" smtClean="0"/>
              <a:t>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65" y="2308370"/>
            <a:ext cx="4621427" cy="349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Training: Given visual features </a:t>
            </a:r>
            <a:r>
              <a:rPr lang="en-US" b="1" dirty="0"/>
              <a:t>x</a:t>
            </a:r>
            <a:r>
              <a:rPr lang="en-US" dirty="0"/>
              <a:t> and seen class prototypes </a:t>
            </a:r>
            <a:r>
              <a:rPr lang="en-US" b="1" dirty="0"/>
              <a:t>v, </a:t>
            </a:r>
            <a:r>
              <a:rPr lang="en-US" dirty="0"/>
              <a:t>find mapping function </a:t>
            </a:r>
            <a:r>
              <a:rPr lang="en-US" b="1" i="1" dirty="0" smtClean="0"/>
              <a:t>f: x</a:t>
            </a:r>
            <a:r>
              <a:rPr lang="en-US" b="1" i="1" dirty="0" smtClean="0">
                <a:sym typeface="Wingdings" panose="05000000000000000000" pitchFamily="2" charset="2"/>
              </a:rPr>
              <a:t> v</a:t>
            </a:r>
          </a:p>
          <a:p>
            <a:endParaRPr lang="en-US" b="1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200" dirty="0" smtClean="0"/>
              <a:t>*Image Source: Transductive</a:t>
            </a:r>
          </a:p>
          <a:p>
            <a:r>
              <a:rPr lang="en-US" sz="1200" dirty="0" smtClean="0"/>
              <a:t>Multiview embedding for zero</a:t>
            </a:r>
          </a:p>
          <a:p>
            <a:r>
              <a:rPr lang="en-US" sz="1200" dirty="0" smtClean="0"/>
              <a:t>Shot recognition and annotation</a:t>
            </a:r>
          </a:p>
          <a:p>
            <a:r>
              <a:rPr lang="en-US" sz="1200" dirty="0" smtClean="0"/>
              <a:t>ECCV 2014</a:t>
            </a:r>
            <a:endParaRPr lang="en-US" sz="1200" dirty="0"/>
          </a:p>
          <a:p>
            <a:pPr lvl="8"/>
            <a:r>
              <a:rPr lang="en-US" dirty="0" smtClean="0"/>
              <a:t>    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82" y="2182976"/>
            <a:ext cx="8096468" cy="36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4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3225" lvl="8" indent="-230188">
              <a:buFont typeface="Wingdings" panose="05000000000000000000" pitchFamily="2" charset="2"/>
              <a:buChar char="§"/>
            </a:pPr>
            <a:r>
              <a:rPr lang="en-US" sz="2000" dirty="0" smtClean="0"/>
              <a:t>Use multiple semantic spaces (multiple ‘side’ information) </a:t>
            </a:r>
          </a:p>
          <a:p>
            <a:pPr marL="403225" lvl="8" indent="0">
              <a:buFont typeface="Wingdings" panose="05000000000000000000" pitchFamily="2" charset="2"/>
              <a:buChar char="§"/>
            </a:pPr>
            <a:r>
              <a:rPr lang="en-US" sz="2000" dirty="0" smtClean="0"/>
              <a:t> Attributes space</a:t>
            </a:r>
          </a:p>
          <a:p>
            <a:pPr marL="403225" lvl="8" indent="0">
              <a:buFont typeface="Wingdings" panose="05000000000000000000" pitchFamily="2" charset="2"/>
              <a:buChar char="§"/>
            </a:pPr>
            <a:r>
              <a:rPr lang="en-US" sz="2000" dirty="0" smtClean="0"/>
              <a:t> Word2vec space</a:t>
            </a:r>
          </a:p>
          <a:p>
            <a:pPr marL="403225" lvl="8" indent="-230188">
              <a:buFont typeface="Wingdings" panose="05000000000000000000" pitchFamily="2" charset="2"/>
              <a:buChar char="§"/>
            </a:pPr>
            <a:r>
              <a:rPr lang="en-US" sz="2000" dirty="0" smtClean="0"/>
              <a:t>Each semantic space has its own domain shift</a:t>
            </a:r>
          </a:p>
          <a:p>
            <a:pPr marL="403225" lvl="8" indent="-230188">
              <a:buFont typeface="Wingdings" panose="05000000000000000000" pitchFamily="2" charset="2"/>
              <a:buChar char="§"/>
            </a:pPr>
            <a:r>
              <a:rPr lang="en-US" sz="2000" dirty="0" smtClean="0"/>
              <a:t>Multiple domain shifts at rescue!</a:t>
            </a:r>
          </a:p>
          <a:p>
            <a:pPr marL="403225" lvl="8" indent="-230188">
              <a:buFont typeface="Wingdings" panose="05000000000000000000" pitchFamily="2" charset="2"/>
              <a:buChar char="§"/>
            </a:pPr>
            <a:r>
              <a:rPr lang="en-US" sz="2000" dirty="0" smtClean="0"/>
              <a:t>Method: </a:t>
            </a:r>
            <a:r>
              <a:rPr lang="en-US" sz="2000" dirty="0" smtClean="0"/>
              <a:t>Fu et al., </a:t>
            </a:r>
            <a:r>
              <a:rPr lang="en-US" sz="2000" i="1" dirty="0" err="1" smtClean="0"/>
              <a:t>Transductive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multiview</a:t>
            </a:r>
            <a:r>
              <a:rPr lang="en-US" sz="2000" i="1" dirty="0" smtClean="0"/>
              <a:t> embedding for zero shot recognition and annotation</a:t>
            </a:r>
            <a:r>
              <a:rPr lang="en-US" sz="2000" dirty="0" smtClean="0"/>
              <a:t>, ECCV 2014</a:t>
            </a:r>
          </a:p>
          <a:p>
            <a:pPr marL="1470025" lvl="8" indent="-1296988">
              <a:buNone/>
            </a:pPr>
            <a:r>
              <a:rPr lang="en-US" dirty="0" smtClean="0"/>
              <a:t>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8" indent="-57150">
              <a:buFont typeface="Wingdings" panose="05000000000000000000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400" dirty="0" smtClean="0"/>
              <a:t>Training</a:t>
            </a:r>
            <a:endParaRPr lang="en-US" sz="2000" dirty="0"/>
          </a:p>
          <a:p>
            <a:pPr marL="1470025" lvl="8" indent="-1296988">
              <a:buNone/>
            </a:pPr>
            <a:r>
              <a:rPr lang="en-US" sz="2000" dirty="0" smtClean="0"/>
              <a:t>     Learn mapping function from visual feature (</a:t>
            </a:r>
            <a:r>
              <a:rPr lang="en-US" sz="2000" b="1" dirty="0" smtClean="0"/>
              <a:t>x</a:t>
            </a:r>
            <a:r>
              <a:rPr lang="en-US" sz="2000" dirty="0" smtClean="0"/>
              <a:t>) space to  attribute (</a:t>
            </a:r>
            <a:r>
              <a:rPr lang="en-US" sz="2000" b="1" dirty="0" smtClean="0"/>
              <a:t>a</a:t>
            </a:r>
            <a:r>
              <a:rPr lang="en-US" sz="2000" dirty="0" smtClean="0"/>
              <a:t>) space</a:t>
            </a:r>
          </a:p>
          <a:p>
            <a:pPr marL="1470025" lvl="8" indent="-1296988">
              <a:buNone/>
            </a:pPr>
            <a:r>
              <a:rPr lang="en-US" sz="2000" b="1" dirty="0" smtClean="0"/>
              <a:t>     fa: x </a:t>
            </a:r>
            <a:r>
              <a:rPr lang="en-US" sz="2000" b="1" dirty="0" smtClean="0">
                <a:sym typeface="Wingdings" panose="05000000000000000000" pitchFamily="2" charset="2"/>
              </a:rPr>
              <a:t> a</a:t>
            </a:r>
            <a:r>
              <a:rPr lang="en-US" sz="2000" dirty="0" smtClean="0"/>
              <a:t>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Learn </a:t>
            </a:r>
            <a:r>
              <a:rPr lang="en-US" sz="2000" dirty="0"/>
              <a:t>mapping function from visual feature (</a:t>
            </a:r>
            <a:r>
              <a:rPr lang="en-US" sz="2000" b="1" dirty="0"/>
              <a:t>x</a:t>
            </a:r>
            <a:r>
              <a:rPr lang="en-US" sz="2000" dirty="0"/>
              <a:t>) space to  </a:t>
            </a:r>
            <a:r>
              <a:rPr lang="en-US" sz="2000" dirty="0" smtClean="0"/>
              <a:t>word2vec (</a:t>
            </a:r>
            <a:r>
              <a:rPr lang="en-US" sz="2000" b="1" dirty="0" smtClean="0"/>
              <a:t>v</a:t>
            </a:r>
            <a:r>
              <a:rPr lang="en-US" sz="2000" dirty="0" smtClean="0"/>
              <a:t>) </a:t>
            </a:r>
            <a:r>
              <a:rPr lang="en-US" sz="2000" dirty="0"/>
              <a:t>space</a:t>
            </a:r>
          </a:p>
          <a:p>
            <a:pPr marL="1470025" lvl="8" indent="-1296988">
              <a:buNone/>
            </a:pPr>
            <a:r>
              <a:rPr lang="en-US" sz="2000" b="1" dirty="0"/>
              <a:t>     </a:t>
            </a:r>
            <a:r>
              <a:rPr lang="en-US" sz="2000" b="1" dirty="0" err="1" smtClean="0"/>
              <a:t>fv</a:t>
            </a:r>
            <a:r>
              <a:rPr lang="en-US" sz="2000" b="1" dirty="0" smtClean="0"/>
              <a:t>: </a:t>
            </a:r>
            <a:r>
              <a:rPr lang="en-US" sz="2000" b="1" dirty="0"/>
              <a:t>x </a:t>
            </a:r>
            <a:r>
              <a:rPr lang="en-US" sz="2000" b="1" dirty="0">
                <a:sym typeface="Wingdings" panose="05000000000000000000" pitchFamily="2" charset="2"/>
              </a:rPr>
              <a:t> v</a:t>
            </a:r>
            <a:r>
              <a:rPr lang="en-US" sz="2000" dirty="0" smtClean="0"/>
              <a:t> </a:t>
            </a:r>
            <a:endParaRPr lang="en-US" sz="2000" dirty="0"/>
          </a:p>
          <a:p>
            <a:pPr marL="1470025" lvl="8" indent="-1296988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62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8" indent="-57150">
              <a:buFont typeface="Wingdings" panose="05000000000000000000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400" dirty="0" smtClean="0"/>
              <a:t>Testing</a:t>
            </a:r>
            <a:endParaRPr lang="en-US" sz="2000" dirty="0"/>
          </a:p>
          <a:p>
            <a:pPr marL="1470025" lvl="8" indent="-1296988">
              <a:buNone/>
            </a:pPr>
            <a:r>
              <a:rPr lang="en-US" sz="2000" dirty="0" smtClean="0"/>
              <a:t>     				Visual feature </a:t>
            </a:r>
            <a:r>
              <a:rPr lang="en-US" sz="2000" b="1" dirty="0" err="1" smtClean="0"/>
              <a:t>xt</a:t>
            </a:r>
            <a:r>
              <a:rPr lang="en-US" sz="2000" dirty="0" smtClean="0"/>
              <a:t>    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			</a:t>
            </a:r>
            <a:r>
              <a:rPr lang="en-US" sz="2000" b="1" dirty="0" smtClean="0"/>
              <a:t>fa                                                  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2331309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2844" y="358240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690551" y="3894391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91017" y="370702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947984" y="3600988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7276" y="3804828"/>
            <a:ext cx="263611" cy="195602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90551" y="2611395"/>
            <a:ext cx="1120346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22139" y="3600988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 space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driven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Supervised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8" indent="-57150">
              <a:buFont typeface="Wingdings" panose="05000000000000000000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400" dirty="0" smtClean="0"/>
              <a:t>Testing</a:t>
            </a:r>
            <a:endParaRPr lang="en-US" sz="2000" dirty="0"/>
          </a:p>
          <a:p>
            <a:pPr marL="1470025" lvl="8" indent="-1296988">
              <a:buNone/>
            </a:pPr>
            <a:r>
              <a:rPr lang="en-US" sz="2000" dirty="0" smtClean="0"/>
              <a:t>     				Visual feature </a:t>
            </a:r>
            <a:r>
              <a:rPr lang="en-US" sz="2000" b="1" dirty="0" err="1" smtClean="0"/>
              <a:t>xt</a:t>
            </a:r>
            <a:r>
              <a:rPr lang="en-US" sz="2000" dirty="0" smtClean="0"/>
              <a:t>    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			</a:t>
            </a:r>
            <a:r>
              <a:rPr lang="en-US" sz="2000" b="1" dirty="0" smtClean="0"/>
              <a:t>fa                                                  </a:t>
            </a:r>
            <a:r>
              <a:rPr lang="en-US" sz="2000" b="1" dirty="0" err="1" smtClean="0"/>
              <a:t>fv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2331309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2844" y="358240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690551" y="3894391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91017" y="370702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947984" y="3600988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7276" y="3804828"/>
            <a:ext cx="263611" cy="195602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49548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90551" y="2611395"/>
            <a:ext cx="1120346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1395" y="2611395"/>
            <a:ext cx="1061033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8035186" y="3749269"/>
            <a:ext cx="172995" cy="19981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6398740" y="3757507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7556566" y="3792378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877360" y="3586478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139" y="3600988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2427" y="3582405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Word2vec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18174" y="358240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8" indent="-57150">
              <a:buFont typeface="Wingdings" panose="05000000000000000000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400" dirty="0" smtClean="0"/>
              <a:t>Testing</a:t>
            </a:r>
            <a:endParaRPr lang="en-US" sz="2000" dirty="0"/>
          </a:p>
          <a:p>
            <a:pPr marL="1470025" lvl="8" indent="-1296988">
              <a:buNone/>
            </a:pPr>
            <a:r>
              <a:rPr lang="en-US" sz="2000" dirty="0" smtClean="0"/>
              <a:t>     				Visual feature </a:t>
            </a:r>
            <a:r>
              <a:rPr lang="en-US" sz="2000" b="1" dirty="0" err="1" smtClean="0"/>
              <a:t>xt</a:t>
            </a:r>
            <a:r>
              <a:rPr lang="en-US" sz="2000" dirty="0" smtClean="0"/>
              <a:t>    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			</a:t>
            </a:r>
            <a:r>
              <a:rPr lang="en-US" sz="2000" b="1" dirty="0" smtClean="0"/>
              <a:t>fa                                                  </a:t>
            </a:r>
            <a:r>
              <a:rPr lang="en-US" sz="2000" b="1" dirty="0" err="1" smtClean="0"/>
              <a:t>fv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2331309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2844" y="358240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690551" y="3894391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91017" y="370702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947984" y="3600988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7276" y="3804828"/>
            <a:ext cx="263611" cy="195602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49548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90551" y="2611395"/>
            <a:ext cx="1120346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1395" y="2611395"/>
            <a:ext cx="1061033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8035186" y="3749269"/>
            <a:ext cx="172995" cy="19981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6398740" y="3757507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7556566" y="3792378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877360" y="3586478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40476" y="5464387"/>
            <a:ext cx="7965989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139" y="3600988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2427" y="3582405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Word2vec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28569" y="5418553"/>
            <a:ext cx="1926826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embedding space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5519351" y="2611395"/>
            <a:ext cx="4120" cy="2852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54627" y="4245599"/>
            <a:ext cx="1511643" cy="1172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957601" y="4265188"/>
            <a:ext cx="1460573" cy="115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418174" y="358240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395784" y="5657159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5276743" y="5868276"/>
            <a:ext cx="180824" cy="19328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539536" y="5478541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8" indent="-57150">
              <a:buFont typeface="Wingdings" panose="05000000000000000000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400" dirty="0" smtClean="0"/>
              <a:t>Testing</a:t>
            </a:r>
            <a:endParaRPr lang="en-US" sz="2000" dirty="0"/>
          </a:p>
          <a:p>
            <a:pPr marL="1470025" lvl="8" indent="-1296988">
              <a:buNone/>
            </a:pPr>
            <a:r>
              <a:rPr lang="en-US" sz="2000" dirty="0" smtClean="0"/>
              <a:t>     			         all test (visual) features </a:t>
            </a:r>
            <a:r>
              <a:rPr lang="en-US" sz="2000" b="1" dirty="0" err="1" smtClean="0"/>
              <a:t>xt</a:t>
            </a:r>
            <a:r>
              <a:rPr lang="en-US" sz="2000" dirty="0" smtClean="0"/>
              <a:t>    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			    </a:t>
            </a:r>
            <a:r>
              <a:rPr lang="en-US" sz="2000" b="1" dirty="0" smtClean="0"/>
              <a:t>fa                                               </a:t>
            </a:r>
            <a:r>
              <a:rPr lang="en-US" sz="2000" b="1" dirty="0" err="1" smtClean="0"/>
              <a:t>fv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2331309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2844" y="358240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690551" y="3894391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91017" y="370702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947984" y="3600988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7276" y="3804828"/>
            <a:ext cx="263611" cy="195602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49548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90551" y="2611395"/>
            <a:ext cx="1120346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1395" y="2611395"/>
            <a:ext cx="1061033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8035186" y="3749269"/>
            <a:ext cx="172995" cy="19981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6398740" y="3757507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7556566" y="3792378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877360" y="3586478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40476" y="5464387"/>
            <a:ext cx="7965989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139" y="3600988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2427" y="3582405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Word2vec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28569" y="5418553"/>
            <a:ext cx="1926826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embedding space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5519351" y="2611395"/>
            <a:ext cx="4120" cy="2852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54627" y="4245599"/>
            <a:ext cx="1511643" cy="1172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957601" y="4265188"/>
            <a:ext cx="1460573" cy="115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47326" y="4509255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21426" y="4520331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72760" y="4520331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18174" y="358240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38392" y="576283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89513" y="557432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90100" y="55514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51296" y="585277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20753" y="55182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34703" y="5705167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47320" y="563198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42768" y="559582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44320" y="587816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5988067" y="5866339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6205759" y="581305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6149119" y="567566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5581751" y="592399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3397473" y="5752390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2495634" y="5647403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408212" y="594043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60502" y="588581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21473" y="5536950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37704" y="5548703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23775" y="5618707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27873" y="581305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11619" y="565349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81874" y="571115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815852" y="5805886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02024" y="5834286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7675012" y="561709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>
            <a:off x="8735377" y="567658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8" indent="-57150">
              <a:buFont typeface="Wingdings" panose="05000000000000000000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400" dirty="0" smtClean="0"/>
              <a:t>Testing</a:t>
            </a:r>
            <a:endParaRPr lang="en-US" sz="2000" dirty="0"/>
          </a:p>
          <a:p>
            <a:pPr marL="1470025" lvl="8" indent="-1296988">
              <a:buNone/>
            </a:pPr>
            <a:r>
              <a:rPr lang="en-US" sz="2000" dirty="0" smtClean="0"/>
              <a:t>     				all test (visual feature) </a:t>
            </a:r>
            <a:r>
              <a:rPr lang="en-US" sz="2000" b="1" dirty="0" err="1" smtClean="0"/>
              <a:t>xt</a:t>
            </a:r>
            <a:r>
              <a:rPr lang="en-US" sz="2000" dirty="0" smtClean="0"/>
              <a:t>    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			</a:t>
            </a:r>
            <a:r>
              <a:rPr lang="en-US" sz="2000" b="1" dirty="0" smtClean="0"/>
              <a:t>fa                                                  </a:t>
            </a:r>
            <a:r>
              <a:rPr lang="en-US" sz="2000" b="1" dirty="0" err="1" smtClean="0"/>
              <a:t>fv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2331309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2844" y="358240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690551" y="3894391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91017" y="370702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947984" y="3600988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7276" y="3804828"/>
            <a:ext cx="263611" cy="195602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49548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90551" y="2611395"/>
            <a:ext cx="1120346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1395" y="2611395"/>
            <a:ext cx="1061033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8035186" y="3749269"/>
            <a:ext cx="172995" cy="19981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6398740" y="3757507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7556566" y="3792378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877360" y="3586478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40476" y="5464387"/>
            <a:ext cx="7965989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139" y="3600988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2427" y="3582405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Word2vec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28569" y="5418553"/>
            <a:ext cx="1926826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embedding space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5519351" y="2611395"/>
            <a:ext cx="4120" cy="2852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54627" y="4245599"/>
            <a:ext cx="1511643" cy="1172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957601" y="4265188"/>
            <a:ext cx="1460573" cy="115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197093" y="4532687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21426" y="4520331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23866" y="4506217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18174" y="358240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38392" y="576283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5013132" y="5591852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880997" y="5591852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89513" y="557432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90100" y="55514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51296" y="585277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20753" y="55182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34703" y="5705167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47320" y="563198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42768" y="559582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44320" y="587816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5988067" y="5866339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6205759" y="581305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6149119" y="567566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5581751" y="592399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3397473" y="5752390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2495634" y="5647403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2793267" y="5765755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3559330" y="5631988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408212" y="594043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60502" y="588581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21473" y="5536950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37704" y="5548703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23775" y="5618707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27873" y="581305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8124150" y="5613355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11619" y="565349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81874" y="571115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815852" y="5805886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02024" y="5834286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7675012" y="561709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>
            <a:off x="8735377" y="567658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8331435" y="5748849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lvl="8" indent="-57150">
              <a:buFont typeface="Wingdings" panose="05000000000000000000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400" dirty="0" smtClean="0"/>
              <a:t>Testing</a:t>
            </a:r>
            <a:endParaRPr lang="en-US" sz="2000" dirty="0"/>
          </a:p>
          <a:p>
            <a:pPr marL="1470025" lvl="8" indent="-1296988">
              <a:buNone/>
            </a:pPr>
            <a:r>
              <a:rPr lang="en-US" sz="2000" dirty="0" smtClean="0"/>
              <a:t>     				Visual feature </a:t>
            </a:r>
            <a:r>
              <a:rPr lang="en-US" sz="2000" b="1" dirty="0" err="1" smtClean="0"/>
              <a:t>xt</a:t>
            </a:r>
            <a:r>
              <a:rPr lang="en-US" sz="2000" dirty="0" smtClean="0"/>
              <a:t>     </a:t>
            </a:r>
          </a:p>
          <a:p>
            <a:pPr marL="1470025" lvl="8" indent="-1296988">
              <a:buNone/>
            </a:pPr>
            <a:r>
              <a:rPr lang="en-US" sz="2000" dirty="0"/>
              <a:t> </a:t>
            </a:r>
            <a:r>
              <a:rPr lang="en-US" sz="2000" dirty="0" smtClean="0"/>
              <a:t>   			</a:t>
            </a:r>
            <a:r>
              <a:rPr lang="en-US" sz="2000" b="1" dirty="0" smtClean="0"/>
              <a:t>fa                                                  </a:t>
            </a:r>
            <a:r>
              <a:rPr lang="en-US" sz="2000" b="1" dirty="0" err="1" smtClean="0"/>
              <a:t>fv</a:t>
            </a:r>
            <a:endParaRPr lang="en-US" sz="2000" b="1" dirty="0"/>
          </a:p>
        </p:txBody>
      </p:sp>
      <p:sp>
        <p:nvSpPr>
          <p:cNvPr id="3" name="Oval 2"/>
          <p:cNvSpPr/>
          <p:nvPr/>
        </p:nvSpPr>
        <p:spPr>
          <a:xfrm>
            <a:off x="2331309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92844" y="358240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3690551" y="3894391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3291017" y="370702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947984" y="3600988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607276" y="3804828"/>
            <a:ext cx="263611" cy="195602"/>
          </a:xfrm>
          <a:prstGeom prst="star5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49548" y="3536138"/>
            <a:ext cx="2537254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690551" y="2611395"/>
            <a:ext cx="1120346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21395" y="2611395"/>
            <a:ext cx="1061033" cy="817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/>
          <p:nvPr/>
        </p:nvSpPr>
        <p:spPr>
          <a:xfrm>
            <a:off x="8035186" y="3749269"/>
            <a:ext cx="172995" cy="19981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6398740" y="3757507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7556566" y="3792378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877360" y="3586478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40476" y="5464387"/>
            <a:ext cx="7965989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139" y="3600988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Attribute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92427" y="3582405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Word2vec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828569" y="5418553"/>
            <a:ext cx="1926826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Common embedding space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endCxn id="18" idx="0"/>
          </p:cNvCxnSpPr>
          <p:nvPr/>
        </p:nvCxnSpPr>
        <p:spPr>
          <a:xfrm>
            <a:off x="5519351" y="2611395"/>
            <a:ext cx="4120" cy="2852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54627" y="4245599"/>
            <a:ext cx="1511643" cy="1172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957601" y="4265188"/>
            <a:ext cx="1460573" cy="1153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84127" y="4532687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21426" y="4520331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09561" y="4494512"/>
            <a:ext cx="1336175" cy="5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wv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18174" y="358240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38392" y="576283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5013132" y="5591852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880997" y="5591852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89513" y="557432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490100" y="55514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351296" y="585277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20753" y="55182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34703" y="5705167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747320" y="563198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42768" y="559582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/>
          <p:cNvSpPr/>
          <p:nvPr/>
        </p:nvSpPr>
        <p:spPr>
          <a:xfrm>
            <a:off x="5844320" y="587816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5988067" y="5866339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6205759" y="581305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6149119" y="567566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5581751" y="592399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/>
          <p:cNvSpPr/>
          <p:nvPr/>
        </p:nvSpPr>
        <p:spPr>
          <a:xfrm>
            <a:off x="3397473" y="5752390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/>
          <p:cNvSpPr/>
          <p:nvPr/>
        </p:nvSpPr>
        <p:spPr>
          <a:xfrm>
            <a:off x="2495634" y="5647403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5-Point Star 52"/>
          <p:cNvSpPr/>
          <p:nvPr/>
        </p:nvSpPr>
        <p:spPr>
          <a:xfrm>
            <a:off x="2793267" y="5765755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>
            <a:off x="3559330" y="5631988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408212" y="594043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60502" y="588581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21473" y="5536950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37704" y="5548703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23775" y="5618707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27873" y="581305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8124150" y="5613355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11619" y="565349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481874" y="571115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815852" y="5805886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02024" y="5834286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/>
          <p:cNvSpPr/>
          <p:nvPr/>
        </p:nvSpPr>
        <p:spPr>
          <a:xfrm>
            <a:off x="7675012" y="561709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/>
          <p:cNvSpPr/>
          <p:nvPr/>
        </p:nvSpPr>
        <p:spPr>
          <a:xfrm>
            <a:off x="8735377" y="5676586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/>
          <p:cNvSpPr/>
          <p:nvPr/>
        </p:nvSpPr>
        <p:spPr>
          <a:xfrm>
            <a:off x="8331435" y="5748849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xplosion 1 13"/>
          <p:cNvSpPr/>
          <p:nvPr/>
        </p:nvSpPr>
        <p:spPr>
          <a:xfrm>
            <a:off x="8978594" y="3837649"/>
            <a:ext cx="2166148" cy="212473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Subspace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13005" y="1988019"/>
            <a:ext cx="7965989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0921" y="228646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585661" y="2115484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453526" y="2115484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2042" y="209795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2629" y="207504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3825" y="23764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93282" y="2041914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19849" y="215562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15297" y="211945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6416849" y="240179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560596" y="2389971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6778288" y="233668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154280" y="244762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3068163" y="2171035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365796" y="228938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4131859" y="2155620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3031" y="240944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94002" y="206058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10233" y="207233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96304" y="2142339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00402" y="233668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8696679" y="2136987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484148" y="217712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54403" y="223478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8381" y="2329518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74553" y="2357918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8247541" y="2140730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9307906" y="220021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8903964" y="2272481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2644985" y="4262349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3432693" y="4969895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4000053" y="4196095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5006" y="399535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68163" y="378347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19660" y="411068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0402" y="395521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931" y="424482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96093" y="4616117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32693" y="46737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7536" y="478499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37" idx="7"/>
            <a:endCxn id="38" idx="2"/>
          </p:cNvCxnSpPr>
          <p:nvPr/>
        </p:nvCxnSpPr>
        <p:spPr>
          <a:xfrm flipV="1">
            <a:off x="2820477" y="3841136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79191" y="4226011"/>
            <a:ext cx="102252" cy="362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0" idx="2"/>
          </p:cNvCxnSpPr>
          <p:nvPr/>
        </p:nvCxnSpPr>
        <p:spPr>
          <a:xfrm>
            <a:off x="3181443" y="3868314"/>
            <a:ext cx="518959" cy="144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129946" y="3421252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0"/>
          </p:cNvCxnSpPr>
          <p:nvPr/>
        </p:nvCxnSpPr>
        <p:spPr>
          <a:xfrm flipH="1" flipV="1">
            <a:off x="2766677" y="4091245"/>
            <a:ext cx="10114" cy="171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435845" y="4438514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3005" y="3620377"/>
            <a:ext cx="617449" cy="40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9" idx="0"/>
            <a:endCxn id="38" idx="4"/>
          </p:cNvCxnSpPr>
          <p:nvPr/>
        </p:nvCxnSpPr>
        <p:spPr>
          <a:xfrm flipH="1" flipV="1">
            <a:off x="3129947" y="3898801"/>
            <a:ext cx="51497" cy="211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893564" y="4189045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79881" y="4033835"/>
            <a:ext cx="290776" cy="192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1" idx="7"/>
          </p:cNvCxnSpPr>
          <p:nvPr/>
        </p:nvCxnSpPr>
        <p:spPr>
          <a:xfrm flipV="1">
            <a:off x="3546402" y="4052115"/>
            <a:ext cx="233478" cy="209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2" idx="6"/>
          </p:cNvCxnSpPr>
          <p:nvPr/>
        </p:nvCxnSpPr>
        <p:spPr>
          <a:xfrm>
            <a:off x="3119660" y="4673782"/>
            <a:ext cx="285462" cy="57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8596" y="4713919"/>
            <a:ext cx="107230" cy="451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41" idx="4"/>
          </p:cNvCxnSpPr>
          <p:nvPr/>
        </p:nvCxnSpPr>
        <p:spPr>
          <a:xfrm flipV="1">
            <a:off x="3494476" y="4360150"/>
            <a:ext cx="8239" cy="30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6" idx="2"/>
          </p:cNvCxnSpPr>
          <p:nvPr/>
        </p:nvCxnSpPr>
        <p:spPr>
          <a:xfrm flipV="1">
            <a:off x="3878901" y="4391697"/>
            <a:ext cx="171497" cy="407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33771" y="4749658"/>
            <a:ext cx="228414" cy="80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5" idx="0"/>
          </p:cNvCxnSpPr>
          <p:nvPr/>
        </p:nvCxnSpPr>
        <p:spPr>
          <a:xfrm flipH="1" flipV="1">
            <a:off x="3490913" y="4785634"/>
            <a:ext cx="73586" cy="18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3682" y="3474853"/>
            <a:ext cx="111587" cy="492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258526" y="4099442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11103" y="4873720"/>
            <a:ext cx="461936" cy="375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/>
          <p:cNvSpPr/>
          <p:nvPr/>
        </p:nvSpPr>
        <p:spPr>
          <a:xfrm>
            <a:off x="3841064" y="339134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4456299" y="3999703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3726208" y="446536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3767598" y="4109780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909103" y="3031135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2391810" y="4598995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2185885" y="4673782"/>
            <a:ext cx="253586" cy="927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559688" y="5352654"/>
            <a:ext cx="1922897" cy="507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for 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5955023" y="2640691"/>
            <a:ext cx="281952" cy="5601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113005" y="1988019"/>
            <a:ext cx="7965989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0921" y="228646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585661" y="2115484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453526" y="2115484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2042" y="209795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2629" y="207504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3825" y="23764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93282" y="2041914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19849" y="215562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15297" y="211945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6416849" y="240179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560596" y="2389971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6778288" y="233668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154280" y="244762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3068163" y="2171035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365796" y="228938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4131859" y="2155620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3031" y="240944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94002" y="206058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10233" y="207233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96304" y="2142339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00402" y="233668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8696679" y="2136987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484148" y="217712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54403" y="223478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8381" y="2329518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74553" y="2357918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8247541" y="2140730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9307906" y="220021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8903964" y="2272481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2644985" y="4262349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3432693" y="4969895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4000053" y="4196095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5006" y="399535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68163" y="378347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19660" y="411068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0402" y="395521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931" y="424482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96093" y="4616117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32693" y="46737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7536" y="478499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37" idx="7"/>
            <a:endCxn id="38" idx="2"/>
          </p:cNvCxnSpPr>
          <p:nvPr/>
        </p:nvCxnSpPr>
        <p:spPr>
          <a:xfrm flipV="1">
            <a:off x="2820477" y="3841136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79191" y="4226011"/>
            <a:ext cx="102252" cy="362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0" idx="2"/>
          </p:cNvCxnSpPr>
          <p:nvPr/>
        </p:nvCxnSpPr>
        <p:spPr>
          <a:xfrm>
            <a:off x="3181443" y="3868314"/>
            <a:ext cx="518959" cy="144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129946" y="3421252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0"/>
          </p:cNvCxnSpPr>
          <p:nvPr/>
        </p:nvCxnSpPr>
        <p:spPr>
          <a:xfrm flipH="1" flipV="1">
            <a:off x="2766677" y="4091245"/>
            <a:ext cx="10114" cy="171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435845" y="4438514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3005" y="3620377"/>
            <a:ext cx="617449" cy="40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9" idx="0"/>
            <a:endCxn id="38" idx="4"/>
          </p:cNvCxnSpPr>
          <p:nvPr/>
        </p:nvCxnSpPr>
        <p:spPr>
          <a:xfrm flipH="1" flipV="1">
            <a:off x="3129947" y="3898801"/>
            <a:ext cx="51497" cy="211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893564" y="4189045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79881" y="4033835"/>
            <a:ext cx="290776" cy="192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1" idx="7"/>
          </p:cNvCxnSpPr>
          <p:nvPr/>
        </p:nvCxnSpPr>
        <p:spPr>
          <a:xfrm flipV="1">
            <a:off x="3546402" y="4052115"/>
            <a:ext cx="233478" cy="209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2" idx="6"/>
          </p:cNvCxnSpPr>
          <p:nvPr/>
        </p:nvCxnSpPr>
        <p:spPr>
          <a:xfrm>
            <a:off x="3119660" y="4673782"/>
            <a:ext cx="285462" cy="57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8596" y="4713919"/>
            <a:ext cx="107230" cy="451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41" idx="4"/>
          </p:cNvCxnSpPr>
          <p:nvPr/>
        </p:nvCxnSpPr>
        <p:spPr>
          <a:xfrm flipV="1">
            <a:off x="3494476" y="4360150"/>
            <a:ext cx="8239" cy="30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6" idx="2"/>
          </p:cNvCxnSpPr>
          <p:nvPr/>
        </p:nvCxnSpPr>
        <p:spPr>
          <a:xfrm flipV="1">
            <a:off x="3878901" y="4391697"/>
            <a:ext cx="171497" cy="407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33771" y="4749658"/>
            <a:ext cx="228414" cy="80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5" idx="0"/>
          </p:cNvCxnSpPr>
          <p:nvPr/>
        </p:nvCxnSpPr>
        <p:spPr>
          <a:xfrm flipH="1" flipV="1">
            <a:off x="3490913" y="4785634"/>
            <a:ext cx="73586" cy="18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3682" y="3474853"/>
            <a:ext cx="111587" cy="492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258526" y="4099442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11103" y="4873720"/>
            <a:ext cx="461936" cy="375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/>
          <p:cNvSpPr/>
          <p:nvPr/>
        </p:nvSpPr>
        <p:spPr>
          <a:xfrm>
            <a:off x="3841064" y="339134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4456299" y="3999703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3726208" y="446536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3767598" y="4109780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909103" y="3031135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2391810" y="4598995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2185885" y="4673782"/>
            <a:ext cx="253586" cy="927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043091" y="3647409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5989291" y="3897518"/>
            <a:ext cx="10114" cy="171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658459" y="4244787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335619" y="3426650"/>
            <a:ext cx="617449" cy="40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22" idx="3"/>
          </p:cNvCxnSpPr>
          <p:nvPr/>
        </p:nvCxnSpPr>
        <p:spPr>
          <a:xfrm>
            <a:off x="5967742" y="4271912"/>
            <a:ext cx="247941" cy="234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002495" y="3840108"/>
            <a:ext cx="290776" cy="192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769016" y="3858388"/>
            <a:ext cx="233478" cy="209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342274" y="4480055"/>
            <a:ext cx="285462" cy="57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131210" y="4520192"/>
            <a:ext cx="107230" cy="451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717090" y="4166423"/>
            <a:ext cx="8239" cy="30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101515" y="4197970"/>
            <a:ext cx="171497" cy="407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6713527" y="4591907"/>
            <a:ext cx="73586" cy="18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036296" y="3281126"/>
            <a:ext cx="111587" cy="492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356169" y="3897517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133717" y="4679993"/>
            <a:ext cx="461936" cy="375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6990212" y="3916053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7131717" y="2837408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408499" y="4480055"/>
            <a:ext cx="253586" cy="927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>
            <a:off x="5915453" y="4112661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936734" y="377679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596675" y="436820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>
            <a:off x="6594002" y="4377345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035670" y="3150573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197587" y="4407699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755862" y="47864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6975514" y="372594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7610112" y="381851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/>
          <p:cNvSpPr/>
          <p:nvPr/>
        </p:nvSpPr>
        <p:spPr>
          <a:xfrm>
            <a:off x="6262263" y="3548788"/>
            <a:ext cx="96670" cy="1087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039731" y="459240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669849" y="40586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/>
          <p:cNvSpPr/>
          <p:nvPr/>
        </p:nvSpPr>
        <p:spPr>
          <a:xfrm>
            <a:off x="5275118" y="3369374"/>
            <a:ext cx="96670" cy="1087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249858" y="405211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559688" y="5352654"/>
            <a:ext cx="1922897" cy="507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for 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57115" y="5324244"/>
            <a:ext cx="1922897" cy="507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for word2vec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712945" y="3521568"/>
            <a:ext cx="1988006" cy="1186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own Arrow 131"/>
          <p:cNvSpPr/>
          <p:nvPr/>
        </p:nvSpPr>
        <p:spPr>
          <a:xfrm>
            <a:off x="5955023" y="2640691"/>
            <a:ext cx="281952" cy="5601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shift: Multiview embedding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13005" y="1988019"/>
            <a:ext cx="7965989" cy="62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0921" y="228646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5585661" y="2115484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453526" y="2115484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62042" y="209795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62629" y="207504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23825" y="23764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293282" y="2041914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19849" y="215562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515297" y="211945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6416849" y="240179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6560596" y="2389971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6778288" y="233668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6154280" y="244762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/>
          <p:cNvSpPr/>
          <p:nvPr/>
        </p:nvSpPr>
        <p:spPr>
          <a:xfrm>
            <a:off x="3068163" y="2171035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>
            <a:off x="3365796" y="2289387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4131859" y="2155620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33031" y="240944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94002" y="2060582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10233" y="2072335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96304" y="2142339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700402" y="2336684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8696679" y="2136987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484148" y="217712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054403" y="2234788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88381" y="2329518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574553" y="2357918"/>
            <a:ext cx="138392" cy="115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8247541" y="2140730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9307906" y="220021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8903964" y="2272481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2644985" y="4262349"/>
            <a:ext cx="263611" cy="195602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3432693" y="4969895"/>
            <a:ext cx="263611" cy="1956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4000053" y="4196095"/>
            <a:ext cx="263611" cy="195602"/>
          </a:xfrm>
          <a:prstGeom prst="star5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715006" y="399535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068163" y="378347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19660" y="411068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700402" y="395521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440931" y="424482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996093" y="4616117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32693" y="46737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787536" y="478499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37" idx="7"/>
            <a:endCxn id="38" idx="2"/>
          </p:cNvCxnSpPr>
          <p:nvPr/>
        </p:nvCxnSpPr>
        <p:spPr>
          <a:xfrm flipV="1">
            <a:off x="2820477" y="3841136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079191" y="4226011"/>
            <a:ext cx="102252" cy="3622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0" idx="2"/>
          </p:cNvCxnSpPr>
          <p:nvPr/>
        </p:nvCxnSpPr>
        <p:spPr>
          <a:xfrm>
            <a:off x="3181443" y="3868314"/>
            <a:ext cx="518959" cy="144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3129946" y="3421252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4" idx="0"/>
          </p:cNvCxnSpPr>
          <p:nvPr/>
        </p:nvCxnSpPr>
        <p:spPr>
          <a:xfrm flipH="1" flipV="1">
            <a:off x="2766677" y="4091245"/>
            <a:ext cx="10114" cy="171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435845" y="4438514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113005" y="3620377"/>
            <a:ext cx="617449" cy="40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9" idx="0"/>
            <a:endCxn id="38" idx="4"/>
          </p:cNvCxnSpPr>
          <p:nvPr/>
        </p:nvCxnSpPr>
        <p:spPr>
          <a:xfrm flipH="1" flipV="1">
            <a:off x="3129947" y="3898801"/>
            <a:ext cx="51497" cy="2118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893564" y="4189045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779881" y="4033835"/>
            <a:ext cx="290776" cy="192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1" idx="7"/>
          </p:cNvCxnSpPr>
          <p:nvPr/>
        </p:nvCxnSpPr>
        <p:spPr>
          <a:xfrm flipV="1">
            <a:off x="3546402" y="4052115"/>
            <a:ext cx="233478" cy="209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2" idx="6"/>
          </p:cNvCxnSpPr>
          <p:nvPr/>
        </p:nvCxnSpPr>
        <p:spPr>
          <a:xfrm>
            <a:off x="3119660" y="4673782"/>
            <a:ext cx="285462" cy="57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8596" y="4713919"/>
            <a:ext cx="107230" cy="451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41" idx="4"/>
          </p:cNvCxnSpPr>
          <p:nvPr/>
        </p:nvCxnSpPr>
        <p:spPr>
          <a:xfrm flipV="1">
            <a:off x="3494476" y="4360150"/>
            <a:ext cx="8239" cy="30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36" idx="2"/>
          </p:cNvCxnSpPr>
          <p:nvPr/>
        </p:nvCxnSpPr>
        <p:spPr>
          <a:xfrm flipV="1">
            <a:off x="3878901" y="4391697"/>
            <a:ext cx="171497" cy="407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533771" y="4749658"/>
            <a:ext cx="228414" cy="80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5" idx="0"/>
          </p:cNvCxnSpPr>
          <p:nvPr/>
        </p:nvCxnSpPr>
        <p:spPr>
          <a:xfrm flipH="1" flipV="1">
            <a:off x="3490913" y="4785634"/>
            <a:ext cx="73586" cy="18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3682" y="3474853"/>
            <a:ext cx="111587" cy="492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4258526" y="4099442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911103" y="4873720"/>
            <a:ext cx="461936" cy="375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/>
          <p:cNvSpPr/>
          <p:nvPr/>
        </p:nvSpPr>
        <p:spPr>
          <a:xfrm>
            <a:off x="3841064" y="3391348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iamond 88"/>
          <p:cNvSpPr/>
          <p:nvPr/>
        </p:nvSpPr>
        <p:spPr>
          <a:xfrm>
            <a:off x="4456299" y="3999703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/>
          <p:cNvSpPr/>
          <p:nvPr/>
        </p:nvSpPr>
        <p:spPr>
          <a:xfrm>
            <a:off x="3726208" y="446536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3767598" y="4109780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909103" y="3031135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2391810" y="4598995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2185885" y="4673782"/>
            <a:ext cx="253586" cy="927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6043091" y="3647409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5989291" y="3897518"/>
            <a:ext cx="10114" cy="171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5658459" y="4244787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335619" y="3426650"/>
            <a:ext cx="617449" cy="4078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122" idx="3"/>
          </p:cNvCxnSpPr>
          <p:nvPr/>
        </p:nvCxnSpPr>
        <p:spPr>
          <a:xfrm>
            <a:off x="5967742" y="4271912"/>
            <a:ext cx="247941" cy="2342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002495" y="3840108"/>
            <a:ext cx="290776" cy="1921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769016" y="3858388"/>
            <a:ext cx="233478" cy="209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342274" y="4480055"/>
            <a:ext cx="285462" cy="576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131210" y="4520192"/>
            <a:ext cx="107230" cy="451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6717090" y="4166423"/>
            <a:ext cx="8239" cy="303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7101515" y="4197970"/>
            <a:ext cx="171497" cy="407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6713527" y="4591907"/>
            <a:ext cx="73586" cy="18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7036296" y="3281126"/>
            <a:ext cx="111587" cy="492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356169" y="3897517"/>
            <a:ext cx="247686" cy="1711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133717" y="4679993"/>
            <a:ext cx="461936" cy="375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 flipV="1">
            <a:off x="6990212" y="3916053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 flipV="1">
            <a:off x="7131717" y="2837408"/>
            <a:ext cx="4000" cy="363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408499" y="4480055"/>
            <a:ext cx="253586" cy="927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Isosceles Triangle 94"/>
          <p:cNvSpPr/>
          <p:nvPr/>
        </p:nvSpPr>
        <p:spPr>
          <a:xfrm>
            <a:off x="5915453" y="4112661"/>
            <a:ext cx="172995" cy="199814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936734" y="3776791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5596675" y="4368203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Isosceles Triangle 118"/>
          <p:cNvSpPr/>
          <p:nvPr/>
        </p:nvSpPr>
        <p:spPr>
          <a:xfrm>
            <a:off x="6594002" y="4377345"/>
            <a:ext cx="172995" cy="199814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Isosceles Triangle 120"/>
          <p:cNvSpPr/>
          <p:nvPr/>
        </p:nvSpPr>
        <p:spPr>
          <a:xfrm>
            <a:off x="7035670" y="3150573"/>
            <a:ext cx="172995" cy="19981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197587" y="4407699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755862" y="4786482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6975514" y="3725942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7610112" y="3818514"/>
            <a:ext cx="113281" cy="1302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/>
          <p:cNvSpPr/>
          <p:nvPr/>
        </p:nvSpPr>
        <p:spPr>
          <a:xfrm>
            <a:off x="6262263" y="3548788"/>
            <a:ext cx="96670" cy="1087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7039731" y="4592406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669849" y="4058610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/>
          <p:cNvSpPr/>
          <p:nvPr/>
        </p:nvSpPr>
        <p:spPr>
          <a:xfrm>
            <a:off x="5275118" y="3369374"/>
            <a:ext cx="96670" cy="1087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249858" y="4052115"/>
            <a:ext cx="123567" cy="1153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2559688" y="5352654"/>
            <a:ext cx="1922897" cy="507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for attributes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557115" y="5324244"/>
            <a:ext cx="1922897" cy="507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for word2vec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Down Arrow 132"/>
          <p:cNvSpPr/>
          <p:nvPr/>
        </p:nvSpPr>
        <p:spPr>
          <a:xfrm>
            <a:off x="5955023" y="2640691"/>
            <a:ext cx="281952" cy="5601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Explosion 1 133"/>
          <p:cNvSpPr/>
          <p:nvPr/>
        </p:nvSpPr>
        <p:spPr>
          <a:xfrm>
            <a:off x="8607715" y="3521568"/>
            <a:ext cx="2537027" cy="244081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Supervised learning: need for huge labeled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Labeling data: time consuming task, can not scale for all object/action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Zero shot learning: knowledge transfer from training to testing classes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No </a:t>
            </a:r>
            <a:r>
              <a:rPr lang="en-US" sz="2200" dirty="0"/>
              <a:t>training sample for test </a:t>
            </a:r>
            <a:r>
              <a:rPr lang="en-US" sz="2200" dirty="0" smtClean="0"/>
              <a:t>class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 smtClean="0"/>
              <a:t>Use </a:t>
            </a:r>
            <a:r>
              <a:rPr lang="en-US" sz="2200" dirty="0"/>
              <a:t>of ‘side’ </a:t>
            </a:r>
            <a:r>
              <a:rPr lang="en-US" sz="2200" dirty="0" smtClean="0"/>
              <a:t>information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 smtClean="0"/>
              <a:t> </a:t>
            </a:r>
            <a:r>
              <a:rPr lang="en-US" sz="2200" dirty="0"/>
              <a:t>Challenges: choice of semantic space, domain shift etc</a:t>
            </a:r>
            <a:r>
              <a:rPr lang="en-US" sz="2200" dirty="0" smtClean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940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557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 with labels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Learn Classifier on training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19416" y="2718483"/>
            <a:ext cx="8238" cy="1861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5892" y="4588472"/>
            <a:ext cx="2496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2430162" y="3105665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582562" y="3085067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475470" y="323874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011827" y="3632059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970638" y="337293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781167" y="28152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87578" y="317568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587578" y="3416227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933567" y="29676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784389" y="36977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085967" y="31200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238367" y="32724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936789" y="38501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089189" y="40025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2887362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3006811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439297" y="4053791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MVBL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-1219200"/>
            <a:ext cx="12311540" cy="69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 with labels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Learn Classifier on training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19416" y="2718483"/>
            <a:ext cx="8238" cy="1861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5892" y="4588472"/>
            <a:ext cx="2496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2430162" y="3105665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582562" y="3085067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475470" y="323874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011827" y="3632059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970638" y="337293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781167" y="28152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87578" y="317568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587578" y="3416227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933567" y="29676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784389" y="36977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085967" y="31200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238367" y="32724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936789" y="38501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089189" y="40025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2887362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3006811" y="3647782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439297" y="4053791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99503" y="2331308"/>
            <a:ext cx="1664042" cy="147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36789" y="2504303"/>
            <a:ext cx="1116227" cy="186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9503" y="3329365"/>
            <a:ext cx="2512540" cy="628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learned classifier on test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Training and testing classes are </a:t>
            </a:r>
            <a:r>
              <a:rPr lang="en-US" b="1" i="1" dirty="0" smtClean="0"/>
              <a:t>same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19416" y="2718483"/>
            <a:ext cx="8238" cy="1861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5892" y="4588472"/>
            <a:ext cx="2496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/>
          <p:cNvSpPr/>
          <p:nvPr/>
        </p:nvSpPr>
        <p:spPr>
          <a:xfrm>
            <a:off x="2430162" y="3105665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2582562" y="3085067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2475470" y="323874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4011827" y="3632059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970638" y="337293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/>
          <p:cNvSpPr/>
          <p:nvPr/>
        </p:nvSpPr>
        <p:spPr>
          <a:xfrm>
            <a:off x="3781167" y="28152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3587578" y="3175683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3587578" y="3416227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3933567" y="29676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2784389" y="36977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4085967" y="31200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4238367" y="3272431"/>
            <a:ext cx="82378" cy="10791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2936789" y="38501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3089189" y="4002533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2887362" y="3557164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3006811" y="3647782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3439297" y="4053791"/>
            <a:ext cx="82378" cy="107916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99503" y="2331308"/>
            <a:ext cx="1664042" cy="1474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36789" y="2504303"/>
            <a:ext cx="1116227" cy="1869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99503" y="3329365"/>
            <a:ext cx="2512540" cy="628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320745" y="2751439"/>
            <a:ext cx="177114" cy="2059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labels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19416" y="2718483"/>
            <a:ext cx="8238" cy="1861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5892" y="4588472"/>
            <a:ext cx="2496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2565675" y="3062804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828462" y="2890654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744023" y="307682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3231704" y="2853316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3482958" y="2800038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390694" y="2923147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683962" y="2923147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533209" y="307682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11574" y="30302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2963974" y="31826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048823" y="3690424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3116374" y="3549223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3138616" y="373829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285249" y="3668027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3272892" y="3514345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936377" y="3766798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090013" y="3948371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3638654" y="2683063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421174" y="36398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3573574" y="37922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18882" y="3945921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labels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Clustering problem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919416" y="2718483"/>
            <a:ext cx="8238" cy="1861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35892" y="4588472"/>
            <a:ext cx="2496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/>
          <p:cNvSpPr/>
          <p:nvPr/>
        </p:nvSpPr>
        <p:spPr>
          <a:xfrm>
            <a:off x="2659174" y="28778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2489886" y="2909122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2565675" y="3062804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2828462" y="2890654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2744023" y="307682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/>
          <p:cNvSpPr/>
          <p:nvPr/>
        </p:nvSpPr>
        <p:spPr>
          <a:xfrm>
            <a:off x="3231704" y="2853316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3482958" y="2800038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3390694" y="2923147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3683962" y="2923147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/>
          <p:cNvSpPr/>
          <p:nvPr/>
        </p:nvSpPr>
        <p:spPr>
          <a:xfrm>
            <a:off x="3533209" y="307682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2811574" y="30302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/>
          <p:cNvSpPr/>
          <p:nvPr/>
        </p:nvSpPr>
        <p:spPr>
          <a:xfrm>
            <a:off x="2963974" y="31826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/>
          <p:cNvSpPr/>
          <p:nvPr/>
        </p:nvSpPr>
        <p:spPr>
          <a:xfrm>
            <a:off x="3048823" y="3690424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3116374" y="3549223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/>
          <p:nvPr/>
        </p:nvSpPr>
        <p:spPr>
          <a:xfrm>
            <a:off x="3138616" y="373829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3285249" y="3668027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3272892" y="3514345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/>
          <p:cNvSpPr/>
          <p:nvPr/>
        </p:nvSpPr>
        <p:spPr>
          <a:xfrm>
            <a:off x="2936377" y="3766798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Connector 46"/>
          <p:cNvSpPr/>
          <p:nvPr/>
        </p:nvSpPr>
        <p:spPr>
          <a:xfrm>
            <a:off x="3090013" y="3948371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47"/>
          <p:cNvSpPr/>
          <p:nvPr/>
        </p:nvSpPr>
        <p:spPr>
          <a:xfrm>
            <a:off x="3638654" y="2683063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/>
          <p:cNvSpPr/>
          <p:nvPr/>
        </p:nvSpPr>
        <p:spPr>
          <a:xfrm>
            <a:off x="3421174" y="36398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49"/>
          <p:cNvSpPr/>
          <p:nvPr/>
        </p:nvSpPr>
        <p:spPr>
          <a:xfrm>
            <a:off x="3573574" y="3792239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50"/>
          <p:cNvSpPr/>
          <p:nvPr/>
        </p:nvSpPr>
        <p:spPr>
          <a:xfrm>
            <a:off x="3618882" y="3945921"/>
            <a:ext cx="90616" cy="9061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331308" y="2683063"/>
            <a:ext cx="807308" cy="745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6990" y="2388973"/>
            <a:ext cx="854264" cy="9720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31074" y="3377514"/>
            <a:ext cx="1538417" cy="10379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recognition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ImageNet challenge</a:t>
            </a:r>
          </a:p>
          <a:p>
            <a:pPr lvl="1"/>
            <a:r>
              <a:rPr lang="en-US" sz="2000" dirty="0" smtClean="0"/>
              <a:t>1000 object categories</a:t>
            </a:r>
          </a:p>
          <a:p>
            <a:pPr lvl="1"/>
            <a:r>
              <a:rPr lang="en-US" sz="2000" dirty="0" smtClean="0"/>
              <a:t>365 scene categories</a:t>
            </a:r>
          </a:p>
          <a:p>
            <a:pPr lvl="1"/>
            <a:endParaRPr lang="en-US" sz="2000" dirty="0"/>
          </a:p>
          <a:p>
            <a:pPr marL="230188" lvl="1" indent="-230188">
              <a:buFont typeface="Wingdings" panose="05000000000000000000" pitchFamily="2" charset="2"/>
              <a:buChar char="§"/>
            </a:pPr>
            <a:r>
              <a:rPr lang="en-US" sz="2000" dirty="0" smtClean="0"/>
              <a:t>Activity Net</a:t>
            </a:r>
          </a:p>
          <a:p>
            <a:pPr marL="403225" lvl="3" indent="-173038"/>
            <a:r>
              <a:rPr lang="en-US" sz="2000" dirty="0" smtClean="0"/>
              <a:t>200 action classes</a:t>
            </a:r>
          </a:p>
          <a:p>
            <a:pPr marL="403225" lvl="3" indent="-173038"/>
            <a:r>
              <a:rPr lang="en-US" sz="2000" dirty="0" smtClean="0"/>
              <a:t>648 hours of video</a:t>
            </a:r>
          </a:p>
          <a:p>
            <a:pPr marL="365760" lvl="3" indent="0">
              <a:buNone/>
            </a:pPr>
            <a:endParaRPr lang="en-US" sz="2000" dirty="0"/>
          </a:p>
          <a:p>
            <a:pPr marL="230188" lvl="3" indent="-230188">
              <a:buFont typeface="Wingdings" panose="05000000000000000000" pitchFamily="2" charset="2"/>
              <a:buChar char="§"/>
            </a:pPr>
            <a:r>
              <a:rPr lang="en-US" sz="2000" dirty="0" smtClean="0"/>
              <a:t> Requirement of huge labeled data</a:t>
            </a:r>
          </a:p>
          <a:p>
            <a:pPr marL="230188" lvl="3" indent="-230188">
              <a:buFont typeface="Wingdings" panose="05000000000000000000" pitchFamily="2" charset="2"/>
              <a:buChar char="§"/>
            </a:pPr>
            <a:r>
              <a:rPr lang="en-US" sz="2000" dirty="0" smtClean="0"/>
              <a:t> Who gives this labels? Who gives the training data?</a:t>
            </a:r>
            <a:endParaRPr lang="en-US" sz="2000" dirty="0"/>
          </a:p>
          <a:p>
            <a:pPr marL="365760" lvl="3" indent="0">
              <a:buNone/>
            </a:pPr>
            <a:endParaRPr lang="en-US" sz="2000" dirty="0" smtClean="0"/>
          </a:p>
          <a:p>
            <a:pPr marL="365760" lvl="3" indent="0">
              <a:buNone/>
            </a:pPr>
            <a:endParaRPr lang="en-US" sz="2000" dirty="0"/>
          </a:p>
          <a:p>
            <a:pPr marL="365760" lvl="3" indent="0">
              <a:buNone/>
            </a:pPr>
            <a:endParaRPr lang="en-US" sz="2000" dirty="0" smtClean="0"/>
          </a:p>
          <a:p>
            <a:pPr marL="201168" lvl="1" indent="0">
              <a:buNone/>
            </a:pP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7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630</TotalTime>
  <Words>1007</Words>
  <Application>Microsoft Office PowerPoint</Application>
  <PresentationFormat>Widescreen</PresentationFormat>
  <Paragraphs>283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Calibri Light</vt:lpstr>
      <vt:lpstr>Courier New</vt:lpstr>
      <vt:lpstr>Wingdings</vt:lpstr>
      <vt:lpstr>Retrospect</vt:lpstr>
      <vt:lpstr>Zero Shot Learning</vt:lpstr>
      <vt:lpstr>Visual Classification</vt:lpstr>
      <vt:lpstr>Data driven techniques</vt:lpstr>
      <vt:lpstr>Supervised learning</vt:lpstr>
      <vt:lpstr>Supervised learning</vt:lpstr>
      <vt:lpstr>Supervised learning</vt:lpstr>
      <vt:lpstr>Unsupervised learning</vt:lpstr>
      <vt:lpstr>Unsupervised learning</vt:lpstr>
      <vt:lpstr>Visual recognition challenge</vt:lpstr>
      <vt:lpstr>Zero shot learning as transfer learning</vt:lpstr>
      <vt:lpstr>Identify these!</vt:lpstr>
      <vt:lpstr>Identify these!</vt:lpstr>
      <vt:lpstr>‘Side’ information</vt:lpstr>
      <vt:lpstr>Now identify these!</vt:lpstr>
      <vt:lpstr>Now identify these!</vt:lpstr>
      <vt:lpstr>‘Side’ information</vt:lpstr>
      <vt:lpstr>What is zero shot learning ?</vt:lpstr>
      <vt:lpstr>Zero shot learning: Training</vt:lpstr>
      <vt:lpstr>Zero shot learning: Training</vt:lpstr>
      <vt:lpstr>Zero shot learning: Testing</vt:lpstr>
      <vt:lpstr>Zero shot learning: Testing</vt:lpstr>
      <vt:lpstr>Zero shot learning</vt:lpstr>
      <vt:lpstr>Back to ‘side’ information</vt:lpstr>
      <vt:lpstr>Challenges</vt:lpstr>
      <vt:lpstr>What do we have: domain shift</vt:lpstr>
      <vt:lpstr>What do we want?</vt:lpstr>
      <vt:lpstr>Domain shift</vt:lpstr>
      <vt:lpstr>Domain shift: Multiview embedding</vt:lpstr>
      <vt:lpstr>Domain shift: Multiview embedding</vt:lpstr>
      <vt:lpstr>Domain shift: Multiview embedding</vt:lpstr>
      <vt:lpstr>Domain shift: Multiview embedding</vt:lpstr>
      <vt:lpstr>Domain shift: Multiview embedding</vt:lpstr>
      <vt:lpstr>Domain shift: Multiview embedding</vt:lpstr>
      <vt:lpstr>Domain shift: Multiview embedding</vt:lpstr>
      <vt:lpstr>Domain shift: Multiview embedding</vt:lpstr>
      <vt:lpstr>Domain shift: Multiview embedding</vt:lpstr>
      <vt:lpstr>Domain shift: Multiview embedding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Shot Learning</dc:title>
  <dc:creator>Neha</dc:creator>
  <cp:lastModifiedBy>Neha</cp:lastModifiedBy>
  <cp:revision>37</cp:revision>
  <dcterms:created xsi:type="dcterms:W3CDTF">2017-04-04T08:48:49Z</dcterms:created>
  <dcterms:modified xsi:type="dcterms:W3CDTF">2017-04-11T10:08:38Z</dcterms:modified>
</cp:coreProperties>
</file>