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6666FF"/>
    <a:srgbClr val="CC66FF"/>
    <a:srgbClr val="BF3AF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E4ADA2-BE1D-4DD7-A0D8-D1DEF31A89CF}" type="datetimeFigureOut">
              <a:rPr lang="en-IN" smtClean="0"/>
              <a:t>12-07-2020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A5DCE62-7FF1-4A0B-AD49-D9F6D97391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3048000" cy="914400"/>
          </a:xfrm>
        </p:spPr>
        <p:txBody>
          <a:bodyPr>
            <a:noAutofit/>
          </a:bodyPr>
          <a:lstStyle/>
          <a:p>
            <a:r>
              <a:rPr lang="en-IN" sz="2500" dirty="0" smtClean="0"/>
              <a:t>Analysis of the Spread of </a:t>
            </a:r>
            <a:br>
              <a:rPr lang="en-IN" sz="2500" dirty="0" smtClean="0"/>
            </a:br>
            <a:r>
              <a:rPr lang="en-IN" sz="2500" dirty="0" smtClean="0"/>
              <a:t>Covid-19 </a:t>
            </a:r>
            <a:br>
              <a:rPr lang="en-IN" sz="2500" dirty="0" smtClean="0"/>
            </a:br>
            <a:r>
              <a:rPr lang="en-IN" sz="2500" dirty="0" smtClean="0"/>
              <a:t>In Tamil Nadu </a:t>
            </a:r>
            <a:br>
              <a:rPr lang="en-IN" sz="2500" dirty="0" smtClean="0"/>
            </a:br>
            <a:r>
              <a:rPr lang="en-IN" sz="2500" dirty="0" smtClean="0"/>
              <a:t>and India</a:t>
            </a:r>
            <a:endParaRPr lang="en-IN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667000"/>
            <a:ext cx="2286000" cy="3200400"/>
          </a:xfrm>
        </p:spPr>
        <p:txBody>
          <a:bodyPr>
            <a:normAutofit fontScale="77500" lnSpcReduction="20000"/>
          </a:bodyPr>
          <a:lstStyle/>
          <a:p>
            <a:r>
              <a:rPr lang="en-IN" sz="2300" dirty="0" smtClean="0"/>
              <a:t>A) </a:t>
            </a:r>
            <a:r>
              <a:rPr lang="en-IN" dirty="0" smtClean="0"/>
              <a:t>The graph above depicts the data points of the </a:t>
            </a:r>
            <a:r>
              <a:rPr lang="en-IN" u="sng" dirty="0" smtClean="0"/>
              <a:t>cases in Tamil Nadu from 30</a:t>
            </a:r>
            <a:r>
              <a:rPr lang="en-IN" u="sng" baseline="30000" dirty="0" smtClean="0"/>
              <a:t>th</a:t>
            </a:r>
            <a:r>
              <a:rPr lang="en-IN" u="sng" dirty="0" smtClean="0"/>
              <a:t> January to 10</a:t>
            </a:r>
            <a:r>
              <a:rPr lang="en-IN" u="sng" baseline="30000" dirty="0" smtClean="0"/>
              <a:t>th</a:t>
            </a:r>
            <a:r>
              <a:rPr lang="en-IN" u="sng" dirty="0" smtClean="0"/>
              <a:t> July.</a:t>
            </a:r>
          </a:p>
          <a:p>
            <a:endParaRPr lang="en-IN" dirty="0" smtClean="0"/>
          </a:p>
          <a:p>
            <a:r>
              <a:rPr lang="en-IN" dirty="0" smtClean="0"/>
              <a:t>After modelling the time series, we observe that cases in Tamil Nadu will hit </a:t>
            </a:r>
            <a:r>
              <a:rPr lang="en-IN" u="sng" dirty="0" smtClean="0"/>
              <a:t>its peak in the next 20 days </a:t>
            </a:r>
            <a:r>
              <a:rPr lang="en-IN" dirty="0" smtClean="0"/>
              <a:t>before the curve starts to flatten(if and only if the rate of transmission remains the same as on 9</a:t>
            </a:r>
            <a:r>
              <a:rPr lang="en-IN" baseline="30000" dirty="0" smtClean="0"/>
              <a:t>th</a:t>
            </a:r>
            <a:r>
              <a:rPr lang="en-IN" dirty="0" smtClean="0"/>
              <a:t> July 2020)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 descr="TamilNaduCur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276600"/>
            <a:ext cx="4572000" cy="3021196"/>
          </a:xfrm>
          <a:prstGeom prst="rect">
            <a:avLst/>
          </a:prstGeom>
        </p:spPr>
      </p:pic>
      <p:pic>
        <p:nvPicPr>
          <p:cNvPr id="5" name="Picture 4" descr="TamilNadu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1" y="304801"/>
            <a:ext cx="4495800" cy="2829844"/>
          </a:xfrm>
          <a:prstGeom prst="rect">
            <a:avLst/>
          </a:prstGeom>
        </p:spPr>
      </p:pic>
      <p:pic>
        <p:nvPicPr>
          <p:cNvPr id="8" name="Picture 7" descr="Screenshot (2).png"/>
          <p:cNvPicPr>
            <a:picLocks noChangeAspect="1"/>
          </p:cNvPicPr>
          <p:nvPr/>
        </p:nvPicPr>
        <p:blipFill>
          <a:blip r:embed="rId4" cstate="print"/>
          <a:srcRect l="13333" t="56314" r="44765" b="36667"/>
          <a:stretch>
            <a:fillRect/>
          </a:stretch>
        </p:blipFill>
        <p:spPr>
          <a:xfrm>
            <a:off x="1371600" y="6303944"/>
            <a:ext cx="6080763" cy="554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V="1">
            <a:off x="4191000" y="22860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657600" y="5715000"/>
            <a:ext cx="1295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74638"/>
            <a:ext cx="4038600" cy="1096962"/>
          </a:xfrm>
        </p:spPr>
        <p:txBody>
          <a:bodyPr/>
          <a:lstStyle/>
          <a:p>
            <a:r>
              <a:rPr lang="en-IN" b="1" dirty="0" smtClean="0"/>
              <a:t>A) </a:t>
            </a:r>
            <a:r>
              <a:rPr lang="en-IN" dirty="0" smtClean="0"/>
              <a:t>District-wise Spread of covid-19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38600" y="1676400"/>
            <a:ext cx="4572000" cy="2819400"/>
          </a:xfrm>
        </p:spPr>
        <p:txBody>
          <a:bodyPr>
            <a:normAutofit fontScale="25000" lnSpcReduction="20000"/>
          </a:bodyPr>
          <a:lstStyle/>
          <a:p>
            <a:r>
              <a:rPr lang="en-IN" sz="6000" dirty="0" smtClean="0"/>
              <a:t>The cases in TN belong to 38 Districts, which have been grouped into 4 zones- </a:t>
            </a:r>
          </a:p>
          <a:p>
            <a:pPr>
              <a:buNone/>
            </a:pPr>
            <a:r>
              <a:rPr lang="en-IN" sz="6000" dirty="0" smtClean="0">
                <a:solidFill>
                  <a:srgbClr val="BF3AF4"/>
                </a:solidFill>
              </a:rPr>
              <a:t>      1)North of TN -</a:t>
            </a:r>
            <a:r>
              <a:rPr lang="en-IN" sz="6000" dirty="0" err="1" smtClean="0">
                <a:solidFill>
                  <a:srgbClr val="BF3AF4"/>
                </a:solidFill>
              </a:rPr>
              <a:t>Tondaimandalam</a:t>
            </a:r>
            <a:r>
              <a:rPr lang="en-IN" sz="6000" dirty="0" smtClean="0">
                <a:solidFill>
                  <a:srgbClr val="BF3AF4"/>
                </a:solidFill>
              </a:rPr>
              <a:t>.</a:t>
            </a:r>
          </a:p>
          <a:p>
            <a:pPr>
              <a:buNone/>
            </a:pPr>
            <a:r>
              <a:rPr lang="en-IN" sz="6000" dirty="0" smtClean="0">
                <a:solidFill>
                  <a:schemeClr val="accent5">
                    <a:lumMod val="75000"/>
                  </a:schemeClr>
                </a:solidFill>
              </a:rPr>
              <a:t>       2)West of TN -</a:t>
            </a:r>
            <a:r>
              <a:rPr lang="en-IN" sz="6000" dirty="0" err="1" smtClean="0">
                <a:solidFill>
                  <a:schemeClr val="accent5">
                    <a:lumMod val="75000"/>
                  </a:schemeClr>
                </a:solidFill>
              </a:rPr>
              <a:t>Kongu</a:t>
            </a:r>
            <a:r>
              <a:rPr lang="en-IN" sz="6000" dirty="0" smtClean="0">
                <a:solidFill>
                  <a:schemeClr val="accent5">
                    <a:lumMod val="75000"/>
                  </a:schemeClr>
                </a:solidFill>
              </a:rPr>
              <a:t> Nadu </a:t>
            </a:r>
          </a:p>
          <a:p>
            <a:pPr>
              <a:buNone/>
            </a:pPr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</a:rPr>
              <a:t>       3)South of TN - </a:t>
            </a:r>
            <a:r>
              <a:rPr lang="en-IN" sz="6000" dirty="0" err="1" smtClean="0">
                <a:solidFill>
                  <a:schemeClr val="accent2">
                    <a:lumMod val="50000"/>
                  </a:schemeClr>
                </a:solidFill>
              </a:rPr>
              <a:t>Pandy</a:t>
            </a:r>
            <a:r>
              <a:rPr lang="en-IN" sz="6000" dirty="0" smtClean="0">
                <a:solidFill>
                  <a:schemeClr val="accent2">
                    <a:lumMod val="50000"/>
                  </a:schemeClr>
                </a:solidFill>
              </a:rPr>
              <a:t> Nadu, </a:t>
            </a:r>
          </a:p>
          <a:p>
            <a:pPr>
              <a:buNone/>
            </a:pPr>
            <a:r>
              <a:rPr lang="en-IN" sz="6000" dirty="0" smtClean="0">
                <a:solidFill>
                  <a:srgbClr val="00B0F0"/>
                </a:solidFill>
              </a:rPr>
              <a:t>       4)Mid of TN - </a:t>
            </a:r>
            <a:r>
              <a:rPr lang="en-IN" sz="6000" dirty="0" err="1" smtClean="0">
                <a:solidFill>
                  <a:srgbClr val="00B0F0"/>
                </a:solidFill>
              </a:rPr>
              <a:t>Chola</a:t>
            </a:r>
            <a:r>
              <a:rPr lang="en-IN" sz="6000" dirty="0" smtClean="0">
                <a:solidFill>
                  <a:srgbClr val="00B0F0"/>
                </a:solidFill>
              </a:rPr>
              <a:t> Nadu </a:t>
            </a:r>
          </a:p>
          <a:p>
            <a:pPr>
              <a:buNone/>
            </a:pPr>
            <a:endParaRPr lang="en-IN" sz="6000" dirty="0" smtClean="0">
              <a:solidFill>
                <a:srgbClr val="00B0F0"/>
              </a:solidFill>
            </a:endParaRPr>
          </a:p>
          <a:p>
            <a:r>
              <a:rPr lang="en-IN" sz="6000" dirty="0" smtClean="0"/>
              <a:t>The </a:t>
            </a:r>
            <a:r>
              <a:rPr lang="en-IN" sz="6000" u="sng" dirty="0" smtClean="0"/>
              <a:t>highest recorded cases </a:t>
            </a:r>
            <a:r>
              <a:rPr lang="en-IN" sz="6000" dirty="0" smtClean="0"/>
              <a:t>of the state originate from </a:t>
            </a:r>
            <a:r>
              <a:rPr lang="en-IN" sz="6000" u="sng" dirty="0" err="1" smtClean="0"/>
              <a:t>T</a:t>
            </a:r>
            <a:r>
              <a:rPr lang="en-IN" sz="6000" u="sng" dirty="0" err="1" smtClean="0"/>
              <a:t>ondaimandalam</a:t>
            </a:r>
            <a:r>
              <a:rPr lang="en-IN" sz="6000" dirty="0" smtClean="0"/>
              <a:t>, where the capital city Chennai is situated. </a:t>
            </a:r>
          </a:p>
          <a:p>
            <a:endParaRPr lang="en-IN" sz="6000" dirty="0" smtClean="0">
              <a:solidFill>
                <a:srgbClr val="00B0F0"/>
              </a:solidFill>
            </a:endParaRPr>
          </a:p>
          <a:p>
            <a:r>
              <a:rPr lang="en-IN" sz="6000" dirty="0" smtClean="0"/>
              <a:t>Minimal cases </a:t>
            </a:r>
            <a:r>
              <a:rPr lang="en-IN" sz="6400" dirty="0" smtClean="0"/>
              <a:t>are  recorded from the rest of  zones</a:t>
            </a: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 smtClean="0">
              <a:solidFill>
                <a:srgbClr val="00B0F0"/>
              </a:solidFill>
            </a:endParaRPr>
          </a:p>
          <a:p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4" name="Picture 3" descr="Untitled6_202007120749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10001" cy="4903034"/>
          </a:xfrm>
          <a:prstGeom prst="rect">
            <a:avLst/>
          </a:prstGeom>
        </p:spPr>
      </p:pic>
      <p:pic>
        <p:nvPicPr>
          <p:cNvPr id="5" name="Picture 4" descr="TamilNadu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953000"/>
            <a:ext cx="9100038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Recovered&amp;ConfirmedCase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066800"/>
            <a:ext cx="3515400" cy="2362200"/>
          </a:xfrm>
        </p:spPr>
      </p:pic>
      <p:pic>
        <p:nvPicPr>
          <p:cNvPr id="5" name="Picture 4" descr="Deceased&amp;Recover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3962400"/>
            <a:ext cx="3402000" cy="2286000"/>
          </a:xfrm>
          <a:prstGeom prst="rect">
            <a:avLst/>
          </a:prstGeom>
        </p:spPr>
      </p:pic>
      <p:pic>
        <p:nvPicPr>
          <p:cNvPr id="6" name="Picture 5" descr="Recov&amp;ConfirmTo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304800"/>
            <a:ext cx="3686400" cy="2438400"/>
          </a:xfrm>
          <a:prstGeom prst="rect">
            <a:avLst/>
          </a:prstGeom>
        </p:spPr>
      </p:pic>
      <p:pic>
        <p:nvPicPr>
          <p:cNvPr id="7" name="Picture 6" descr="HospitalBed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276600"/>
            <a:ext cx="3505200" cy="3356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8600" y="2286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</a:t>
            </a:r>
            <a:r>
              <a:rPr lang="en-IN" sz="2000" b="1" dirty="0"/>
              <a:t>)</a:t>
            </a:r>
            <a:r>
              <a:rPr lang="en-IN" sz="2000" dirty="0" smtClean="0"/>
              <a:t> HEAT-MAPS OF THE CASES IN INDIA(30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JAN-10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JULY) </a:t>
            </a:r>
            <a:endParaRPr lang="en-I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3429000"/>
            <a:ext cx="358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Daily Confirmed v/s Recovered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248400"/>
            <a:ext cx="3429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Daily Recovered v/s Deceased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2743200"/>
            <a:ext cx="3505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Total Confirmed v/s Recovered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5473005"/>
            <a:ext cx="22860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Number of beds in Public v/s Rural v/s Urban Hospitals </a:t>
            </a:r>
          </a:p>
          <a:p>
            <a:r>
              <a:rPr lang="en-IN" sz="1400" dirty="0" smtClean="0"/>
              <a:t>The range of the number of beds is </a:t>
            </a:r>
            <a:r>
              <a:rPr lang="en-IN" sz="1400" u="sng" dirty="0" smtClean="0"/>
              <a:t>10,000 - 200,000 beds</a:t>
            </a:r>
            <a:r>
              <a:rPr lang="en-IN" sz="1400" dirty="0" smtClean="0"/>
              <a:t>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74638"/>
            <a:ext cx="4572000" cy="1143000"/>
          </a:xfrm>
        </p:spPr>
        <p:txBody>
          <a:bodyPr/>
          <a:lstStyle/>
          <a:p>
            <a:r>
              <a:rPr lang="en-IN" b="1" dirty="0" smtClean="0"/>
              <a:t>C) </a:t>
            </a:r>
            <a:r>
              <a:rPr lang="en-IN" dirty="0" smtClean="0"/>
              <a:t>Predicting using Sir model</a:t>
            </a:r>
            <a:endParaRPr lang="en-IN" dirty="0"/>
          </a:p>
        </p:txBody>
      </p:sp>
      <p:pic>
        <p:nvPicPr>
          <p:cNvPr id="4" name="Content Placeholder 3" descr="IndiaTo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457201"/>
            <a:ext cx="2912806" cy="1828800"/>
          </a:xfrm>
        </p:spPr>
      </p:pic>
      <p:pic>
        <p:nvPicPr>
          <p:cNvPr id="5" name="Picture 4" descr="IndiaRecov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590800"/>
            <a:ext cx="2895600" cy="1817997"/>
          </a:xfrm>
          <a:prstGeom prst="rect">
            <a:avLst/>
          </a:prstGeom>
        </p:spPr>
      </p:pic>
      <p:pic>
        <p:nvPicPr>
          <p:cNvPr id="6" name="Picture 5" descr="IndiaDeceas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" y="4724400"/>
            <a:ext cx="2819400" cy="1797458"/>
          </a:xfrm>
          <a:prstGeom prst="rect">
            <a:avLst/>
          </a:prstGeom>
        </p:spPr>
      </p:pic>
      <p:pic>
        <p:nvPicPr>
          <p:cNvPr id="9" name="Picture 8" descr="PredictedValuesIndia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0400" y="3352800"/>
            <a:ext cx="5467570" cy="350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209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Total Cases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434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Recovered Cases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6488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Deceased Cases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124200" y="14478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The graphs on the left are plotted using the data available since 30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January; the curve has been rising rapidly since mid-April.  </a:t>
            </a:r>
          </a:p>
          <a:p>
            <a:endParaRPr lang="en-IN" sz="1600" dirty="0" smtClean="0"/>
          </a:p>
          <a:p>
            <a:r>
              <a:rPr lang="en-IN" sz="1600" dirty="0" smtClean="0"/>
              <a:t>The model below is built using </a:t>
            </a:r>
            <a:r>
              <a:rPr lang="en-IN" sz="1600" u="sng" dirty="0" smtClean="0"/>
              <a:t>beta = 1.19</a:t>
            </a:r>
            <a:r>
              <a:rPr lang="en-IN" sz="1600" dirty="0" smtClean="0"/>
              <a:t>, </a:t>
            </a:r>
            <a:r>
              <a:rPr lang="en-IN" sz="1600" u="sng" dirty="0" smtClean="0"/>
              <a:t>gamma = 1/10</a:t>
            </a:r>
            <a:r>
              <a:rPr lang="en-IN" sz="1600" dirty="0" smtClean="0"/>
              <a:t>, initial values taken from the data on 9</a:t>
            </a:r>
            <a:r>
              <a:rPr lang="en-IN" sz="1600" baseline="30000" dirty="0" smtClean="0"/>
              <a:t>th</a:t>
            </a:r>
            <a:r>
              <a:rPr lang="en-IN" sz="1600" dirty="0" smtClean="0"/>
              <a:t> July. Based on these values, the curve should start to flatten in the next </a:t>
            </a:r>
            <a:r>
              <a:rPr lang="en-IN" sz="1600" u="sng" dirty="0" smtClean="0"/>
              <a:t>50 days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D) Building a classifier for severity gauging</a:t>
            </a:r>
            <a:endParaRPr lang="en-IN" dirty="0"/>
          </a:p>
        </p:txBody>
      </p:sp>
      <p:pic>
        <p:nvPicPr>
          <p:cNvPr id="4" name="Content Placeholder 3" descr="Screenshot (1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3061" t="40967" r="25404" b="37264"/>
          <a:stretch>
            <a:fillRect/>
          </a:stretch>
        </p:blipFill>
        <p:spPr>
          <a:xfrm>
            <a:off x="0" y="3200400"/>
            <a:ext cx="8458200" cy="1447800"/>
          </a:xfrm>
        </p:spPr>
      </p:pic>
      <p:sp>
        <p:nvSpPr>
          <p:cNvPr id="5" name="TextBox 4"/>
          <p:cNvSpPr txBox="1"/>
          <p:nvPr/>
        </p:nvSpPr>
        <p:spPr>
          <a:xfrm>
            <a:off x="1066800" y="18288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Built a model using classifiers to predict if a person with known symptoms is suffering from Covid-19, or the Flu.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</TotalTime>
  <Words>302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Analysis of the Spread of  Covid-19  In Tamil Nadu  and India</vt:lpstr>
      <vt:lpstr>A) District-wise Spread of covid-19</vt:lpstr>
      <vt:lpstr> </vt:lpstr>
      <vt:lpstr>C) Predicting using Sir model</vt:lpstr>
      <vt:lpstr>D) Building a classifier for severity gauging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37</cp:revision>
  <dcterms:created xsi:type="dcterms:W3CDTF">2020-07-12T01:42:27Z</dcterms:created>
  <dcterms:modified xsi:type="dcterms:W3CDTF">2020-07-12T04:11:52Z</dcterms:modified>
</cp:coreProperties>
</file>