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Century Schoolbook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Schoolbook-bold.fntdata"/><Relationship Id="rId12" Type="http://schemas.openxmlformats.org/officeDocument/2006/relationships/font" Target="fonts/CenturySchoolboo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Schoolbook-boldItalic.fntdata"/><Relationship Id="rId14" Type="http://schemas.openxmlformats.org/officeDocument/2006/relationships/font" Target="fonts/CenturySchoolboo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c000c43e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c000c43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" name="Google Shape;26;p2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2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2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2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4" name="Google Shape;44;p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4" name="Google Shape;54;p4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4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4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4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4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4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5" name="Google Shape;65;p4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4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2" name="Google Shape;72;p5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9" name="Google Shape;79;p6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7" name="Google Shape;87;p7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9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96" name="Google Shape;96;p9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9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0" name="Google Shape;100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9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5" name="Google Shape;105;p9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0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10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0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2" name="Google Shape;112;p1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4" name="Google Shape;114;p1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0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0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9" name="Google Shape;119;p1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1" name="Google Shape;11;p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api.covid19india.org/csv/" TargetMode="External"/><Relationship Id="rId5" Type="http://schemas.openxmlformats.org/officeDocument/2006/relationships/hyperlink" Target="https://www.kaggle.com/sudalairajkumar/covid19-in-ind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ctrTitle"/>
          </p:nvPr>
        </p:nvSpPr>
        <p:spPr>
          <a:xfrm>
            <a:off x="1447800" y="1295400"/>
            <a:ext cx="304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entury Schoolbook"/>
              <a:buNone/>
            </a:pPr>
            <a:r>
              <a:rPr lang="en-IN" sz="2500"/>
              <a:t>Analysis of the Spread of </a:t>
            </a:r>
            <a:br>
              <a:rPr lang="en-IN" sz="2500"/>
            </a:br>
            <a:r>
              <a:rPr lang="en-IN" sz="2500"/>
              <a:t>Covid-19 </a:t>
            </a:r>
            <a:br>
              <a:rPr lang="en-IN" sz="2500"/>
            </a:br>
            <a:r>
              <a:rPr lang="en-IN" sz="2500"/>
              <a:t>In Tamil Nadu </a:t>
            </a:r>
            <a:br>
              <a:rPr lang="en-IN" sz="2500"/>
            </a:br>
            <a:r>
              <a:rPr lang="en-IN" sz="2500"/>
              <a:t>and India</a:t>
            </a:r>
            <a:endParaRPr sz="2500"/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2286000" y="2667000"/>
            <a:ext cx="2286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47"/>
              <a:buNone/>
            </a:pPr>
            <a:r>
              <a:rPr lang="en-IN" sz="1782"/>
              <a:t>A) </a:t>
            </a:r>
            <a:r>
              <a:rPr lang="en-IN" sz="1395"/>
              <a:t>The graph above depicts the data points of the </a:t>
            </a:r>
            <a:r>
              <a:rPr lang="en-IN" sz="1395" u="sng"/>
              <a:t>cases in Tamil Nadu from 30</a:t>
            </a:r>
            <a:r>
              <a:rPr baseline="30000" lang="en-IN" sz="1395" u="sng"/>
              <a:t>th</a:t>
            </a:r>
            <a:r>
              <a:rPr lang="en-IN" sz="1395" u="sng"/>
              <a:t> January to 10</a:t>
            </a:r>
            <a:r>
              <a:rPr baseline="30000" lang="en-IN" sz="1395" u="sng"/>
              <a:t>th</a:t>
            </a:r>
            <a:r>
              <a:rPr lang="en-IN" sz="1395" u="sng"/>
              <a:t> July.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977"/>
              <a:buNone/>
            </a:pPr>
            <a:r>
              <a:t/>
            </a:r>
            <a:endParaRPr sz="1395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977"/>
              <a:buNone/>
            </a:pPr>
            <a:r>
              <a:rPr lang="en-IN" sz="1395"/>
              <a:t>After modelling the time series, we observe that cases in Tamil Nadu will hit </a:t>
            </a:r>
            <a:r>
              <a:rPr lang="en-IN" sz="1395" u="sng"/>
              <a:t>its peak in the next 20 days </a:t>
            </a:r>
            <a:r>
              <a:rPr lang="en-IN" sz="1395"/>
              <a:t>before the curve starts to flatten(if and only if the rate of transmission remains the same as on 9</a:t>
            </a:r>
            <a:r>
              <a:rPr baseline="30000" lang="en-IN" sz="1395"/>
              <a:t>th</a:t>
            </a:r>
            <a:r>
              <a:rPr lang="en-IN" sz="1395"/>
              <a:t> July 2020) </a:t>
            </a:r>
            <a:endParaRPr sz="1395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977"/>
              <a:buNone/>
            </a:pPr>
            <a:r>
              <a:t/>
            </a:r>
            <a:endParaRPr sz="1395"/>
          </a:p>
        </p:txBody>
      </p:sp>
      <p:pic>
        <p:nvPicPr>
          <p:cNvPr descr="TamilNaduCurve.png" id="138" name="Google Shape;1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276600"/>
            <a:ext cx="4572000" cy="30211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milNaduC.png" id="139" name="Google Shape;13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1" y="304801"/>
            <a:ext cx="4495800" cy="2829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(2).png" id="140" name="Google Shape;140;p13"/>
          <p:cNvPicPr preferRelativeResize="0"/>
          <p:nvPr/>
        </p:nvPicPr>
        <p:blipFill rotWithShape="1">
          <a:blip r:embed="rId5">
            <a:alphaModFix/>
          </a:blip>
          <a:srcRect b="36667" l="13333" r="44764" t="56314"/>
          <a:stretch/>
        </p:blipFill>
        <p:spPr>
          <a:xfrm>
            <a:off x="1371600" y="6303944"/>
            <a:ext cx="6080763" cy="55405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cxnSp>
        <p:nvCxnSpPr>
          <p:cNvPr id="141" name="Google Shape;141;p13"/>
          <p:cNvCxnSpPr/>
          <p:nvPr/>
        </p:nvCxnSpPr>
        <p:spPr>
          <a:xfrm flipH="1" rot="10800000">
            <a:off x="4191000" y="2286000"/>
            <a:ext cx="457200" cy="381000"/>
          </a:xfrm>
          <a:prstGeom prst="straightConnector1">
            <a:avLst/>
          </a:prstGeom>
          <a:noFill/>
          <a:ln cap="flat" cmpd="sng" w="12700">
            <a:solidFill>
              <a:srgbClr val="FF680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2" name="Google Shape;142;p13"/>
          <p:cNvCxnSpPr/>
          <p:nvPr/>
        </p:nvCxnSpPr>
        <p:spPr>
          <a:xfrm>
            <a:off x="3657600" y="5715000"/>
            <a:ext cx="1295400" cy="762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FF680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3" name="Google Shape;143;p13"/>
          <p:cNvSpPr txBox="1"/>
          <p:nvPr/>
        </p:nvSpPr>
        <p:spPr>
          <a:xfrm>
            <a:off x="7848600" y="6392100"/>
            <a:ext cx="1618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type="title"/>
          </p:nvPr>
        </p:nvSpPr>
        <p:spPr>
          <a:xfrm>
            <a:off x="3886200" y="274638"/>
            <a:ext cx="403860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lang="en-IN"/>
              <a:t>A) </a:t>
            </a:r>
            <a:r>
              <a:rPr lang="en-IN"/>
              <a:t>District-wise Spread of covid-19</a:t>
            </a:r>
            <a:endParaRPr/>
          </a:p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4038600" y="1676400"/>
            <a:ext cx="4572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50"/>
              <a:buChar char="🞆"/>
            </a:pPr>
            <a:r>
              <a:rPr lang="en-IN" sz="1500"/>
              <a:t>The cases in TN belong to 38 Districts, which have been grouped into 4 zones-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rPr lang="en-IN" sz="1500">
                <a:solidFill>
                  <a:srgbClr val="BF3AF4"/>
                </a:solidFill>
              </a:rPr>
              <a:t>      1)North of TN -Tondaimandalam.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rPr lang="en-IN" sz="1500">
                <a:solidFill>
                  <a:srgbClr val="6E83B3"/>
                </a:solidFill>
              </a:rPr>
              <a:t>       2)West of TN -Kongu Nadu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rPr lang="en-IN" sz="1500">
                <a:solidFill>
                  <a:srgbClr val="244582"/>
                </a:solidFill>
              </a:rPr>
              <a:t>       3)South of TN - Pandy Nadu,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rPr lang="en-IN" sz="1500">
                <a:solidFill>
                  <a:srgbClr val="00B0F0"/>
                </a:solidFill>
              </a:rPr>
              <a:t>       4)Mid of TN - Chola Nadu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500">
              <a:solidFill>
                <a:srgbClr val="00B0F0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Char char="🞆"/>
            </a:pPr>
            <a:r>
              <a:rPr lang="en-IN" sz="1500"/>
              <a:t>The </a:t>
            </a:r>
            <a:r>
              <a:rPr lang="en-IN" sz="1500" u="sng"/>
              <a:t>highest recorded cases </a:t>
            </a:r>
            <a:r>
              <a:rPr lang="en-IN" sz="1500"/>
              <a:t>of the state originate from </a:t>
            </a:r>
            <a:r>
              <a:rPr lang="en-IN" sz="1500" u="sng"/>
              <a:t>Tondaimandalam</a:t>
            </a:r>
            <a:r>
              <a:rPr lang="en-IN" sz="1500"/>
              <a:t>, where the capital city Chennai is situated. </a:t>
            </a:r>
            <a:endParaRPr/>
          </a:p>
          <a:p>
            <a:pPr indent="-207645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500">
              <a:solidFill>
                <a:srgbClr val="00B0F0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Char char="🞆"/>
            </a:pPr>
            <a:r>
              <a:rPr lang="en-IN" sz="1500"/>
              <a:t>Minimal cases </a:t>
            </a:r>
            <a:r>
              <a:rPr lang="en-IN" sz="1600"/>
              <a:t>are  recorded from the rest of  zones</a:t>
            </a:r>
            <a:endParaRPr/>
          </a:p>
          <a:p>
            <a:pPr indent="-24765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420"/>
              <a:buNone/>
            </a:pPr>
            <a:r>
              <a:t/>
            </a:r>
            <a:endParaRPr sz="600">
              <a:solidFill>
                <a:srgbClr val="00B0F0"/>
              </a:solidFill>
            </a:endParaRPr>
          </a:p>
          <a:p>
            <a:pPr indent="-24765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420"/>
              <a:buNone/>
            </a:pPr>
            <a:r>
              <a:t/>
            </a:r>
            <a:endParaRPr sz="600">
              <a:solidFill>
                <a:srgbClr val="00B0F0"/>
              </a:solidFill>
            </a:endParaRPr>
          </a:p>
          <a:p>
            <a:pPr indent="-24765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420"/>
              <a:buNone/>
            </a:pPr>
            <a:r>
              <a:t/>
            </a:r>
            <a:endParaRPr sz="600">
              <a:solidFill>
                <a:srgbClr val="00B0F0"/>
              </a:solidFill>
            </a:endParaRPr>
          </a:p>
        </p:txBody>
      </p:sp>
      <p:pic>
        <p:nvPicPr>
          <p:cNvPr descr="Untitled6_20200712074911.png" id="150" name="Google Shape;1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3810001" cy="49030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milNadu1.png" id="151" name="Google Shape;15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953000"/>
            <a:ext cx="9100038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br>
              <a:rPr lang="en-IN"/>
            </a:br>
            <a:endParaRPr/>
          </a:p>
        </p:txBody>
      </p:sp>
      <p:pic>
        <p:nvPicPr>
          <p:cNvPr descr="Recovered&amp;ConfirmedCases.png" id="157" name="Google Shape;15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66800"/>
            <a:ext cx="35154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eased&amp;Recovered.png" id="158" name="Google Shape;15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962400"/>
            <a:ext cx="3402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ov&amp;ConfirmTot.png" id="159" name="Google Shape;15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0600" y="304800"/>
            <a:ext cx="3686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spitalBeds.png" id="160" name="Google Shape;16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3276600"/>
            <a:ext cx="3505200" cy="335683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/>
        </p:nvSpPr>
        <p:spPr>
          <a:xfrm>
            <a:off x="228600" y="228600"/>
            <a:ext cx="4495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B)</a:t>
            </a:r>
            <a:r>
              <a:rPr b="0" i="0" lang="en-IN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HEAT-MAPS OF THE CASES IN INDIA(30</a:t>
            </a:r>
            <a:r>
              <a:rPr b="0" baseline="30000" i="0" lang="en-IN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</a:t>
            </a:r>
            <a:r>
              <a:rPr b="0" i="0" lang="en-IN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JAN-10</a:t>
            </a:r>
            <a:r>
              <a:rPr b="0" baseline="30000" i="0" lang="en-IN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</a:t>
            </a:r>
            <a:r>
              <a:rPr b="0" i="0" lang="en-IN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JULY) 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228600" y="3429000"/>
            <a:ext cx="358140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Daily Confirmed v/s Recovered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228600" y="6248400"/>
            <a:ext cx="342900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Daily Recovered v/s Deceased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5029200" y="2743200"/>
            <a:ext cx="350520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Total Confirmed v/s Recovered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6858000" y="5473005"/>
            <a:ext cx="2286000" cy="13849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Number of beds in Public v/s Rural v/s Urban Hospitals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range of the number of beds is </a:t>
            </a:r>
            <a:r>
              <a:rPr lang="en-IN" sz="14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10,000 - 200,000 beds</a:t>
            </a:r>
            <a:r>
              <a:rPr lang="en-IN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457200" y="274650"/>
            <a:ext cx="7351200" cy="1197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C1)Fitting &amp; predicting total number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of recovered and daily cases in india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using Polynomial regression</a:t>
            </a:r>
            <a:endParaRPr/>
          </a:p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4439150" y="1590850"/>
            <a:ext cx="3965700" cy="158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/>
              <a:t>The fitted data is plotted against the original cases, yielding an R2 score &gt;90%.</a:t>
            </a:r>
            <a:endParaRPr sz="2000"/>
          </a:p>
        </p:txBody>
      </p:sp>
      <p:pic>
        <p:nvPicPr>
          <p:cNvPr id="172" name="Google Shape;1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75" y="1590850"/>
            <a:ext cx="3965645" cy="25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75" y="4131700"/>
            <a:ext cx="3965613" cy="25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 rotWithShape="1">
          <a:blip r:embed="rId5">
            <a:alphaModFix/>
          </a:blip>
          <a:srcRect b="23188" l="13247" r="41306" t="55435"/>
          <a:stretch/>
        </p:blipFill>
        <p:spPr>
          <a:xfrm>
            <a:off x="4344100" y="2879250"/>
            <a:ext cx="4155802" cy="109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 rotWithShape="1">
          <a:blip r:embed="rId6">
            <a:alphaModFix/>
          </a:blip>
          <a:srcRect b="28042" l="12716" r="37335" t="53137"/>
          <a:stretch/>
        </p:blipFill>
        <p:spPr>
          <a:xfrm>
            <a:off x="4344100" y="4794000"/>
            <a:ext cx="4155802" cy="880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3352800" y="274638"/>
            <a:ext cx="457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lang="en-IN"/>
              <a:t>C2) </a:t>
            </a:r>
            <a:r>
              <a:rPr lang="en-IN"/>
              <a:t>Predicting total cases using SIR model</a:t>
            </a:r>
            <a:endParaRPr/>
          </a:p>
        </p:txBody>
      </p:sp>
      <p:pic>
        <p:nvPicPr>
          <p:cNvPr descr="IndiaTot.png" id="181" name="Google Shape;18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57201"/>
            <a:ext cx="2912806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diaRecov.png" id="182" name="Google Shape;18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590800"/>
            <a:ext cx="2895600" cy="18179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diaDeceased.png" id="183" name="Google Shape;18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4724400"/>
            <a:ext cx="2819400" cy="17974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edValuesIndia.png" id="184" name="Google Shape;18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00400" y="3352800"/>
            <a:ext cx="546757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/>
          <p:nvPr/>
        </p:nvSpPr>
        <p:spPr>
          <a:xfrm>
            <a:off x="990600" y="2209800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Total Cases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762000" y="4343400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Recovered Cases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838200" y="6488668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Deceased Cases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3065200" y="1486513"/>
            <a:ext cx="60198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graphs on the left are plotted using the data available since 30</a:t>
            </a:r>
            <a:r>
              <a:rPr baseline="30000"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</a:t>
            </a:r>
            <a:r>
              <a:rPr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January; the curve has been rising rapidly since mid-April.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model below is built using </a:t>
            </a:r>
            <a:r>
              <a:rPr lang="en-IN" sz="16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beta = 1.19</a:t>
            </a:r>
            <a:r>
              <a:rPr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IN" sz="16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gamma = 1/10</a:t>
            </a:r>
            <a:r>
              <a:rPr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initial values taken from the data on 9</a:t>
            </a:r>
            <a:r>
              <a:rPr baseline="30000"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</a:t>
            </a:r>
            <a:r>
              <a:rPr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July. Based on these values, the curve  should start to flatten in the next </a:t>
            </a:r>
            <a:r>
              <a:rPr lang="en-IN" sz="16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50 days</a:t>
            </a:r>
            <a:r>
              <a:rPr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 sz="16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IN"/>
              <a:t>D) Building a classifier for severity gauging</a:t>
            </a:r>
            <a:endParaRPr/>
          </a:p>
        </p:txBody>
      </p:sp>
      <p:pic>
        <p:nvPicPr>
          <p:cNvPr descr="Screenshot (1).png" id="194" name="Google Shape;194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7264" l="3061" r="25404" t="40967"/>
          <a:stretch/>
        </p:blipFill>
        <p:spPr>
          <a:xfrm>
            <a:off x="242275" y="2939650"/>
            <a:ext cx="84582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8"/>
          <p:cNvSpPr txBox="1"/>
          <p:nvPr/>
        </p:nvSpPr>
        <p:spPr>
          <a:xfrm>
            <a:off x="1066800" y="1828800"/>
            <a:ext cx="5638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Built a model using classifiers to predict if a person with known symptoms is suffering from Covid-19, or the Flu.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242275" y="5795750"/>
            <a:ext cx="46590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entury Schoolbook"/>
                <a:ea typeface="Century Schoolbook"/>
                <a:cs typeface="Century Schoolbook"/>
                <a:sym typeface="Century Schoolbook"/>
              </a:rPr>
              <a:t>By, 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entury Schoolbook"/>
                <a:ea typeface="Century Schoolbook"/>
                <a:cs typeface="Century Schoolbook"/>
                <a:sym typeface="Century Schoolbook"/>
              </a:rPr>
              <a:t>Chandan Tanvi 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entury Schoolbook"/>
                <a:ea typeface="Century Schoolbook"/>
                <a:cs typeface="Century Schoolbook"/>
                <a:sym typeface="Century Schoolbook"/>
              </a:rPr>
              <a:t>Department of Statistics(LPU) 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7417075" y="6317550"/>
            <a:ext cx="1491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Century Schoolbook"/>
                <a:ea typeface="Century Schoolbook"/>
                <a:cs typeface="Century Schoolbook"/>
                <a:sym typeface="Century Schoolbook"/>
              </a:rPr>
              <a:t>12 - 07 - 2020</a:t>
            </a:r>
            <a:endParaRPr b="1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3487975" y="4569750"/>
            <a:ext cx="52125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entury Schoolbook"/>
                <a:ea typeface="Century Schoolbook"/>
                <a:cs typeface="Century Schoolbook"/>
                <a:sym typeface="Century Schoolbook"/>
              </a:rPr>
              <a:t>Data Source(s) - 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u="sng">
                <a:solidFill>
                  <a:schemeClr val="hlink"/>
                </a:solidFill>
                <a:hlinkClick r:id="rId4"/>
              </a:rPr>
              <a:t>https://api.covid19india.org/csv/</a:t>
            </a:r>
            <a:r>
              <a:rPr lang="en-IN"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u="sng">
                <a:solidFill>
                  <a:schemeClr val="hlink"/>
                </a:solidFill>
                <a:hlinkClick r:id="rId5"/>
              </a:rPr>
              <a:t>https://www.kaggle.com/sudalairajkumar/covid19-in-india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