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57" r:id="rId2"/>
    <p:sldId id="258" r:id="rId3"/>
    <p:sldId id="314" r:id="rId4"/>
    <p:sldId id="259" r:id="rId5"/>
    <p:sldId id="303" r:id="rId6"/>
    <p:sldId id="304" r:id="rId7"/>
    <p:sldId id="305" r:id="rId8"/>
    <p:sldId id="315" r:id="rId9"/>
    <p:sldId id="306" r:id="rId10"/>
    <p:sldId id="307" r:id="rId11"/>
    <p:sldId id="316" r:id="rId12"/>
    <p:sldId id="308" r:id="rId13"/>
    <p:sldId id="317" r:id="rId14"/>
    <p:sldId id="309" r:id="rId15"/>
    <p:sldId id="311" r:id="rId16"/>
    <p:sldId id="31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09"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834"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EF23F2-1FB8-453F-B617-4C3EACB0BD4B}" type="datetimeFigureOut">
              <a:rPr lang="en-US" smtClean="0"/>
              <a:pPr/>
              <a:t>09-Feb-20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7E399A-3788-4FB8-A283-F05BA6CA9FC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2EFC7EC-CEC4-4658-840A-9AD55001E2DF}" type="datetime1">
              <a:rPr lang="en-US" smtClean="0"/>
              <a:pPr/>
              <a:t>09-Feb-20</a:t>
            </a:fld>
            <a:endParaRPr lang="en-US" dirty="0"/>
          </a:p>
        </p:txBody>
      </p:sp>
      <p:sp>
        <p:nvSpPr>
          <p:cNvPr id="20" name="Footer Placeholder 19"/>
          <p:cNvSpPr>
            <a:spLocks noGrp="1"/>
          </p:cNvSpPr>
          <p:nvPr>
            <p:ph type="ftr" sz="quarter" idx="11"/>
          </p:nvPr>
        </p:nvSpPr>
        <p:spPr/>
        <p:txBody>
          <a:bodyPr/>
          <a:lstStyle>
            <a:extLst/>
          </a:lstStyle>
          <a:p>
            <a:r>
              <a:rPr lang="en-US" smtClean="0"/>
              <a:t>ARTIFICIAL INTELLIGENCE IN POWER STATION</a:t>
            </a:r>
            <a:endParaRPr lang="en-US" dirty="0"/>
          </a:p>
        </p:txBody>
      </p:sp>
      <p:sp>
        <p:nvSpPr>
          <p:cNvPr id="10" name="Slide Number Placeholder 9"/>
          <p:cNvSpPr>
            <a:spLocks noGrp="1"/>
          </p:cNvSpPr>
          <p:nvPr>
            <p:ph type="sldNum" sz="quarter" idx="12"/>
          </p:nvPr>
        </p:nvSpPr>
        <p:spPr/>
        <p:txBody>
          <a:bodyPr/>
          <a:lstStyle>
            <a:extLst/>
          </a:lstStyle>
          <a:p>
            <a:fld id="{85D2CAE6-549E-42BC-B48E-6C9977DDEBAA}"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1B4588-9537-43CD-A6A6-1359F7CD38C9}" type="datetime1">
              <a:rPr lang="en-US" smtClean="0"/>
              <a:pPr/>
              <a:t>09-Feb-20</a:t>
            </a:fld>
            <a:endParaRPr lang="en-US" dirty="0"/>
          </a:p>
        </p:txBody>
      </p:sp>
      <p:sp>
        <p:nvSpPr>
          <p:cNvPr id="5" name="Footer Placeholder 4"/>
          <p:cNvSpPr>
            <a:spLocks noGrp="1"/>
          </p:cNvSpPr>
          <p:nvPr>
            <p:ph type="ftr" sz="quarter" idx="11"/>
          </p:nvPr>
        </p:nvSpPr>
        <p:spPr/>
        <p:txBody>
          <a:bodyPr/>
          <a:lstStyle>
            <a:extLst/>
          </a:lstStyle>
          <a:p>
            <a:r>
              <a:rPr lang="en-US" smtClean="0"/>
              <a:t>ARTIFICIAL INTELLIGENCE IN POWER STATION</a:t>
            </a:r>
            <a:endParaRPr lang="en-US" dirty="0"/>
          </a:p>
        </p:txBody>
      </p:sp>
      <p:sp>
        <p:nvSpPr>
          <p:cNvPr id="6" name="Slide Number Placeholder 5"/>
          <p:cNvSpPr>
            <a:spLocks noGrp="1"/>
          </p:cNvSpPr>
          <p:nvPr>
            <p:ph type="sldNum" sz="quarter" idx="12"/>
          </p:nvPr>
        </p:nvSpPr>
        <p:spPr/>
        <p:txBody>
          <a:bodyPr/>
          <a:lstStyle>
            <a:extLst/>
          </a:lstStyle>
          <a:p>
            <a:fld id="{85D2CAE6-549E-42BC-B48E-6C9977DDEBA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4C9E7A-604E-4C2A-8FF6-E3574CC23D8D}" type="datetime1">
              <a:rPr lang="en-US" smtClean="0"/>
              <a:pPr/>
              <a:t>09-Feb-20</a:t>
            </a:fld>
            <a:endParaRPr lang="en-US" dirty="0"/>
          </a:p>
        </p:txBody>
      </p:sp>
      <p:sp>
        <p:nvSpPr>
          <p:cNvPr id="5" name="Footer Placeholder 4"/>
          <p:cNvSpPr>
            <a:spLocks noGrp="1"/>
          </p:cNvSpPr>
          <p:nvPr>
            <p:ph type="ftr" sz="quarter" idx="11"/>
          </p:nvPr>
        </p:nvSpPr>
        <p:spPr/>
        <p:txBody>
          <a:bodyPr/>
          <a:lstStyle>
            <a:extLst/>
          </a:lstStyle>
          <a:p>
            <a:r>
              <a:rPr lang="en-US" smtClean="0"/>
              <a:t>ARTIFICIAL INTELLIGENCE IN POWER STATION</a:t>
            </a:r>
            <a:endParaRPr lang="en-US" dirty="0"/>
          </a:p>
        </p:txBody>
      </p:sp>
      <p:sp>
        <p:nvSpPr>
          <p:cNvPr id="6" name="Slide Number Placeholder 5"/>
          <p:cNvSpPr>
            <a:spLocks noGrp="1"/>
          </p:cNvSpPr>
          <p:nvPr>
            <p:ph type="sldNum" sz="quarter" idx="12"/>
          </p:nvPr>
        </p:nvSpPr>
        <p:spPr/>
        <p:txBody>
          <a:bodyPr/>
          <a:lstStyle>
            <a:extLst/>
          </a:lstStyle>
          <a:p>
            <a:fld id="{85D2CAE6-549E-42BC-B48E-6C9977DDEBA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p:txBody>
          <a:bodyPr/>
          <a:lstStyle>
            <a:extLst/>
          </a:lstStyle>
          <a:p>
            <a:r>
              <a:rPr lang="en-US" smtClean="0"/>
              <a:t>ARTIFICIAL INTELLIGENCE IN POWER STATION</a:t>
            </a:r>
            <a:endParaRPr lang="en-US" dirty="0"/>
          </a:p>
        </p:txBody>
      </p:sp>
      <p:sp>
        <p:nvSpPr>
          <p:cNvPr id="6" name="Slide Number Placeholder 5"/>
          <p:cNvSpPr>
            <a:spLocks noGrp="1"/>
          </p:cNvSpPr>
          <p:nvPr>
            <p:ph type="sldNum" sz="quarter" idx="12"/>
          </p:nvPr>
        </p:nvSpPr>
        <p:spPr/>
        <p:txBody>
          <a:bodyPr/>
          <a:lstStyle>
            <a:extLst/>
          </a:lstStyle>
          <a:p>
            <a:fld id="{85D2CAE6-549E-42BC-B48E-6C9977DDEBA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3CD875B-695E-4304-BE6B-B6B2C1C03743}" type="datetime1">
              <a:rPr lang="en-US" smtClean="0"/>
              <a:pPr/>
              <a:t>09-Feb-20</a:t>
            </a:fld>
            <a:endParaRPr lang="en-US" dirty="0"/>
          </a:p>
        </p:txBody>
      </p:sp>
      <p:sp>
        <p:nvSpPr>
          <p:cNvPr id="5" name="Footer Placeholder 4"/>
          <p:cNvSpPr>
            <a:spLocks noGrp="1"/>
          </p:cNvSpPr>
          <p:nvPr>
            <p:ph type="ftr" sz="quarter" idx="11"/>
          </p:nvPr>
        </p:nvSpPr>
        <p:spPr/>
        <p:txBody>
          <a:bodyPr/>
          <a:lstStyle>
            <a:extLst/>
          </a:lstStyle>
          <a:p>
            <a:r>
              <a:rPr lang="en-US" smtClean="0"/>
              <a:t>ARTIFICIAL INTELLIGENCE IN POWER STATION</a:t>
            </a:r>
            <a:endParaRPr lang="en-US" dirty="0"/>
          </a:p>
        </p:txBody>
      </p:sp>
      <p:sp>
        <p:nvSpPr>
          <p:cNvPr id="6" name="Slide Number Placeholder 5"/>
          <p:cNvSpPr>
            <a:spLocks noGrp="1"/>
          </p:cNvSpPr>
          <p:nvPr>
            <p:ph type="sldNum" sz="quarter" idx="12"/>
          </p:nvPr>
        </p:nvSpPr>
        <p:spPr/>
        <p:txBody>
          <a:bodyPr/>
          <a:lstStyle>
            <a:extLst/>
          </a:lstStyle>
          <a:p>
            <a:fld id="{85D2CAE6-549E-42BC-B48E-6C9977DDEBAA}"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DDF4B09-86E5-4091-B868-F42C194C5190}" type="datetime1">
              <a:rPr lang="en-US" smtClean="0"/>
              <a:pPr/>
              <a:t>09-Feb-20</a:t>
            </a:fld>
            <a:endParaRPr lang="en-US" dirty="0"/>
          </a:p>
        </p:txBody>
      </p:sp>
      <p:sp>
        <p:nvSpPr>
          <p:cNvPr id="6" name="Footer Placeholder 5"/>
          <p:cNvSpPr>
            <a:spLocks noGrp="1"/>
          </p:cNvSpPr>
          <p:nvPr>
            <p:ph type="ftr" sz="quarter" idx="11"/>
          </p:nvPr>
        </p:nvSpPr>
        <p:spPr/>
        <p:txBody>
          <a:bodyPr/>
          <a:lstStyle>
            <a:extLst/>
          </a:lstStyle>
          <a:p>
            <a:r>
              <a:rPr lang="en-US" smtClean="0"/>
              <a:t>ARTIFICIAL INTELLIGENCE IN POWER STATION</a:t>
            </a:r>
            <a:endParaRPr lang="en-US" dirty="0"/>
          </a:p>
        </p:txBody>
      </p:sp>
      <p:sp>
        <p:nvSpPr>
          <p:cNvPr id="7" name="Slide Number Placeholder 6"/>
          <p:cNvSpPr>
            <a:spLocks noGrp="1"/>
          </p:cNvSpPr>
          <p:nvPr>
            <p:ph type="sldNum" sz="quarter" idx="12"/>
          </p:nvPr>
        </p:nvSpPr>
        <p:spPr/>
        <p:txBody>
          <a:bodyPr/>
          <a:lstStyle>
            <a:extLst/>
          </a:lstStyle>
          <a:p>
            <a:fld id="{85D2CAE6-549E-42BC-B48E-6C9977DDEBA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EE35C1-4BD4-4B91-8F29-5F4D37FB0BF5}" type="datetime1">
              <a:rPr lang="en-US" smtClean="0"/>
              <a:pPr/>
              <a:t>09-Feb-20</a:t>
            </a:fld>
            <a:endParaRPr lang="en-US" dirty="0"/>
          </a:p>
        </p:txBody>
      </p:sp>
      <p:sp>
        <p:nvSpPr>
          <p:cNvPr id="8" name="Footer Placeholder 7"/>
          <p:cNvSpPr>
            <a:spLocks noGrp="1"/>
          </p:cNvSpPr>
          <p:nvPr>
            <p:ph type="ftr" sz="quarter" idx="11"/>
          </p:nvPr>
        </p:nvSpPr>
        <p:spPr/>
        <p:txBody>
          <a:bodyPr/>
          <a:lstStyle>
            <a:extLst/>
          </a:lstStyle>
          <a:p>
            <a:r>
              <a:rPr lang="en-US" smtClean="0"/>
              <a:t>ARTIFICIAL INTELLIGENCE IN POWER STATION</a:t>
            </a:r>
            <a:endParaRPr lang="en-US" dirty="0"/>
          </a:p>
        </p:txBody>
      </p:sp>
      <p:sp>
        <p:nvSpPr>
          <p:cNvPr id="9" name="Slide Number Placeholder 8"/>
          <p:cNvSpPr>
            <a:spLocks noGrp="1"/>
          </p:cNvSpPr>
          <p:nvPr>
            <p:ph type="sldNum" sz="quarter" idx="12"/>
          </p:nvPr>
        </p:nvSpPr>
        <p:spPr/>
        <p:txBody>
          <a:bodyPr/>
          <a:lstStyle>
            <a:extLst/>
          </a:lstStyle>
          <a:p>
            <a:fld id="{85D2CAE6-549E-42BC-B48E-6C9977DDEBA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35C9054-B758-4137-8DF5-7EA7CE462C7A}" type="datetime1">
              <a:rPr lang="en-US" smtClean="0"/>
              <a:pPr/>
              <a:t>09-Feb-20</a:t>
            </a:fld>
            <a:endParaRPr lang="en-US" dirty="0"/>
          </a:p>
        </p:txBody>
      </p:sp>
      <p:sp>
        <p:nvSpPr>
          <p:cNvPr id="4" name="Footer Placeholder 3"/>
          <p:cNvSpPr>
            <a:spLocks noGrp="1"/>
          </p:cNvSpPr>
          <p:nvPr>
            <p:ph type="ftr" sz="quarter" idx="11"/>
          </p:nvPr>
        </p:nvSpPr>
        <p:spPr/>
        <p:txBody>
          <a:bodyPr/>
          <a:lstStyle>
            <a:extLst/>
          </a:lstStyle>
          <a:p>
            <a:r>
              <a:rPr lang="en-US" smtClean="0"/>
              <a:t>ARTIFICIAL INTELLIGENCE IN POWER STATION</a:t>
            </a:r>
            <a:endParaRPr lang="en-US" dirty="0"/>
          </a:p>
        </p:txBody>
      </p:sp>
      <p:sp>
        <p:nvSpPr>
          <p:cNvPr id="5" name="Slide Number Placeholder 4"/>
          <p:cNvSpPr>
            <a:spLocks noGrp="1"/>
          </p:cNvSpPr>
          <p:nvPr>
            <p:ph type="sldNum" sz="quarter" idx="12"/>
          </p:nvPr>
        </p:nvSpPr>
        <p:spPr/>
        <p:txBody>
          <a:bodyPr/>
          <a:lstStyle>
            <a:extLst/>
          </a:lstStyle>
          <a:p>
            <a:fld id="{85D2CAE6-549E-42BC-B48E-6C9977DDEBA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57650A08-E94B-4EBD-905B-9538CFFA443D}" type="datetime1">
              <a:rPr lang="en-US" smtClean="0"/>
              <a:pPr/>
              <a:t>09-Feb-20</a:t>
            </a:fld>
            <a:endParaRPr lang="en-US" dirty="0"/>
          </a:p>
        </p:txBody>
      </p:sp>
      <p:sp>
        <p:nvSpPr>
          <p:cNvPr id="3" name="Footer Placeholder 2"/>
          <p:cNvSpPr>
            <a:spLocks noGrp="1"/>
          </p:cNvSpPr>
          <p:nvPr>
            <p:ph type="ftr" sz="quarter" idx="11"/>
          </p:nvPr>
        </p:nvSpPr>
        <p:spPr/>
        <p:txBody>
          <a:bodyPr/>
          <a:lstStyle>
            <a:extLst/>
          </a:lstStyle>
          <a:p>
            <a:r>
              <a:rPr lang="en-US" smtClean="0"/>
              <a:t>ARTIFICIAL INTELLIGENCE IN POWER STATION</a:t>
            </a:r>
            <a:endParaRPr lang="en-US" dirty="0"/>
          </a:p>
        </p:txBody>
      </p:sp>
      <p:sp>
        <p:nvSpPr>
          <p:cNvPr id="4" name="Slide Number Placeholder 3"/>
          <p:cNvSpPr>
            <a:spLocks noGrp="1"/>
          </p:cNvSpPr>
          <p:nvPr>
            <p:ph type="sldNum" sz="quarter" idx="12"/>
          </p:nvPr>
        </p:nvSpPr>
        <p:spPr/>
        <p:txBody>
          <a:bodyPr/>
          <a:lstStyle>
            <a:extLst/>
          </a:lstStyle>
          <a:p>
            <a:fld id="{85D2CAE6-549E-42BC-B48E-6C9977DDEBAA}"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139715-F491-4CB4-9175-C2DA49D1BE6C}" type="datetime1">
              <a:rPr lang="en-US" smtClean="0"/>
              <a:pPr/>
              <a:t>09-Feb-20</a:t>
            </a:fld>
            <a:endParaRPr lang="en-US" dirty="0"/>
          </a:p>
        </p:txBody>
      </p:sp>
      <p:sp>
        <p:nvSpPr>
          <p:cNvPr id="6" name="Footer Placeholder 5"/>
          <p:cNvSpPr>
            <a:spLocks noGrp="1"/>
          </p:cNvSpPr>
          <p:nvPr>
            <p:ph type="ftr" sz="quarter" idx="11"/>
          </p:nvPr>
        </p:nvSpPr>
        <p:spPr/>
        <p:txBody>
          <a:bodyPr/>
          <a:lstStyle>
            <a:extLst/>
          </a:lstStyle>
          <a:p>
            <a:r>
              <a:rPr lang="en-US" smtClean="0"/>
              <a:t>ARTIFICIAL INTELLIGENCE IN POWER STATION</a:t>
            </a:r>
            <a:endParaRPr lang="en-US" dirty="0"/>
          </a:p>
        </p:txBody>
      </p:sp>
      <p:sp>
        <p:nvSpPr>
          <p:cNvPr id="7" name="Slide Number Placeholder 6"/>
          <p:cNvSpPr>
            <a:spLocks noGrp="1"/>
          </p:cNvSpPr>
          <p:nvPr>
            <p:ph type="sldNum" sz="quarter" idx="12"/>
          </p:nvPr>
        </p:nvSpPr>
        <p:spPr/>
        <p:txBody>
          <a:bodyPr/>
          <a:lstStyle>
            <a:extLst/>
          </a:lstStyle>
          <a:p>
            <a:fld id="{85D2CAE6-549E-42BC-B48E-6C9977DDEBA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552D5F2-30AC-4D82-8B0C-673D7C3BB35B}" type="datetime1">
              <a:rPr lang="en-US" smtClean="0"/>
              <a:pPr/>
              <a:t>09-Feb-20</a:t>
            </a:fld>
            <a:endParaRPr lang="en-US" dirty="0"/>
          </a:p>
        </p:txBody>
      </p:sp>
      <p:sp>
        <p:nvSpPr>
          <p:cNvPr id="6" name="Footer Placeholder 5"/>
          <p:cNvSpPr>
            <a:spLocks noGrp="1"/>
          </p:cNvSpPr>
          <p:nvPr>
            <p:ph type="ftr" sz="quarter" idx="11"/>
          </p:nvPr>
        </p:nvSpPr>
        <p:spPr/>
        <p:txBody>
          <a:bodyPr/>
          <a:lstStyle>
            <a:extLst/>
          </a:lstStyle>
          <a:p>
            <a:r>
              <a:rPr lang="en-US" smtClean="0"/>
              <a:t>ARTIFICIAL INTELLIGENCE IN POWER STATION</a:t>
            </a:r>
            <a:endParaRPr lang="en-US" dirty="0"/>
          </a:p>
        </p:txBody>
      </p:sp>
      <p:sp>
        <p:nvSpPr>
          <p:cNvPr id="7" name="Slide Number Placeholder 6"/>
          <p:cNvSpPr>
            <a:spLocks noGrp="1"/>
          </p:cNvSpPr>
          <p:nvPr>
            <p:ph type="sldNum" sz="quarter" idx="12"/>
          </p:nvPr>
        </p:nvSpPr>
        <p:spPr/>
        <p:txBody>
          <a:bodyPr/>
          <a:lstStyle>
            <a:extLst/>
          </a:lstStyle>
          <a:p>
            <a:fld id="{85D2CAE6-549E-42BC-B48E-6C9977DDEBAA}"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21DF3DE-ADF1-4F55-9782-445219C9DF54}" type="datetime1">
              <a:rPr lang="en-US" smtClean="0"/>
              <a:pPr/>
              <a:t>09-Feb-20</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ARTIFICIAL INTELLIGENCE IN POWER STATION</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5D2CAE6-549E-42BC-B48E-6C9977DDEBAA}"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7787640" cy="1143000"/>
          </a:xfrm>
        </p:spPr>
        <p:txBody>
          <a:bodyPr>
            <a:normAutofit/>
          </a:bodyPr>
          <a:lstStyle/>
          <a:p>
            <a:pPr algn="ctr"/>
            <a:r>
              <a:rPr lang="en-US" sz="3200" dirty="0" smtClean="0">
                <a:solidFill>
                  <a:schemeClr val="tx1"/>
                </a:solidFill>
                <a:latin typeface="Times New Roman" pitchFamily="18" charset="0"/>
                <a:cs typeface="Times New Roman" pitchFamily="18" charset="0"/>
              </a:rPr>
              <a:t>ARTIFICIAL INTELLIGENCE IN POWER STATION</a:t>
            </a:r>
            <a:endParaRPr lang="en-US" sz="32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066800" y="2133600"/>
            <a:ext cx="7924800" cy="4724400"/>
          </a:xfrm>
        </p:spPr>
        <p:txBody>
          <a:bodyPr anchor="b">
            <a:normAutofit fontScale="47500" lnSpcReduction="20000"/>
          </a:bodyPr>
          <a:lstStyle/>
          <a:p>
            <a:endParaRPr lang="en-US" dirty="0" smtClean="0">
              <a:latin typeface="Aparajita" pitchFamily="34" charset="0"/>
              <a:cs typeface="Aparajita" pitchFamily="34" charset="0"/>
            </a:endParaRPr>
          </a:p>
          <a:p>
            <a:pPr algn="ctr"/>
            <a:r>
              <a:rPr lang="en-US" dirty="0" smtClean="0">
                <a:latin typeface="Aparajita" pitchFamily="34" charset="0"/>
                <a:cs typeface="Aparajita" pitchFamily="34" charset="0"/>
              </a:rPr>
              <a:t> </a:t>
            </a:r>
          </a:p>
          <a:p>
            <a:endParaRPr lang="en-US" dirty="0" smtClean="0">
              <a:solidFill>
                <a:schemeClr val="tx1"/>
              </a:solidFill>
              <a:latin typeface="Aparajita" pitchFamily="34" charset="0"/>
              <a:cs typeface="Aparajita" pitchFamily="34" charset="0"/>
            </a:endParaRPr>
          </a:p>
          <a:p>
            <a:pPr algn="ctr"/>
            <a:r>
              <a:rPr lang="en-US" dirty="0" smtClean="0">
                <a:solidFill>
                  <a:schemeClr val="tx1"/>
                </a:solidFill>
                <a:latin typeface="Aparajita" pitchFamily="34" charset="0"/>
                <a:cs typeface="Aparajita" pitchFamily="34" charset="0"/>
              </a:rPr>
              <a:t>                                                                        </a:t>
            </a:r>
          </a:p>
          <a:p>
            <a:pPr algn="ctr"/>
            <a:endParaRPr lang="en-US" sz="2300" dirty="0" smtClean="0">
              <a:solidFill>
                <a:schemeClr val="tx1"/>
              </a:solidFill>
              <a:latin typeface="Times New Roman" pitchFamily="18" charset="0"/>
              <a:cs typeface="Times New Roman" pitchFamily="18" charset="0"/>
            </a:endParaRPr>
          </a:p>
          <a:p>
            <a:pPr algn="ctr"/>
            <a:endParaRPr lang="en-US" sz="2300" b="1" dirty="0" smtClean="0">
              <a:solidFill>
                <a:srgbClr val="002060"/>
              </a:solidFill>
              <a:latin typeface="Times New Roman" pitchFamily="18" charset="0"/>
              <a:cs typeface="Times New Roman" pitchFamily="18" charset="0"/>
            </a:endParaRPr>
          </a:p>
          <a:p>
            <a:pPr algn="ctr"/>
            <a:r>
              <a:rPr lang="en-US" sz="2900" b="1" dirty="0" smtClean="0">
                <a:solidFill>
                  <a:srgbClr val="002060"/>
                </a:solidFill>
                <a:latin typeface="Times New Roman" pitchFamily="18" charset="0"/>
                <a:cs typeface="Times New Roman" pitchFamily="18" charset="0"/>
              </a:rPr>
              <a:t>DEPARTMENT OF ELECTRONICS AND TELECOMMUNICATION ENGINEERING</a:t>
            </a:r>
          </a:p>
          <a:p>
            <a:pPr algn="ctr"/>
            <a:r>
              <a:rPr lang="en-US" sz="2900" b="1" dirty="0" smtClean="0">
                <a:solidFill>
                  <a:srgbClr val="002060"/>
                </a:solidFill>
                <a:latin typeface="Times New Roman" pitchFamily="18" charset="0"/>
                <a:cs typeface="Times New Roman" pitchFamily="18" charset="0"/>
              </a:rPr>
              <a:t>TRIDENT ACADEMY OF TECHNOLOGY,BHUBANESWAR</a:t>
            </a:r>
          </a:p>
          <a:p>
            <a:pPr algn="ctr"/>
            <a:endParaRPr lang="en-US" sz="2300" b="1" dirty="0" smtClean="0">
              <a:solidFill>
                <a:srgbClr val="002060"/>
              </a:solidFill>
              <a:latin typeface="Times New Roman" pitchFamily="18" charset="0"/>
              <a:cs typeface="Times New Roman" pitchFamily="18" charset="0"/>
            </a:endParaRPr>
          </a:p>
          <a:p>
            <a:pPr algn="ctr"/>
            <a:endParaRPr lang="en-US" sz="2000" dirty="0" smtClean="0">
              <a:solidFill>
                <a:schemeClr val="tx1"/>
              </a:solidFill>
              <a:latin typeface="Aparajita" pitchFamily="34" charset="0"/>
              <a:cs typeface="Aparajita" pitchFamily="34" charset="0"/>
            </a:endParaRPr>
          </a:p>
          <a:p>
            <a:pPr algn="ctr"/>
            <a:r>
              <a:rPr lang="en-US" sz="2000" dirty="0" smtClean="0">
                <a:solidFill>
                  <a:schemeClr val="tx1"/>
                </a:solidFill>
                <a:latin typeface="Aparajita" pitchFamily="34" charset="0"/>
                <a:cs typeface="Aparajita" pitchFamily="34" charset="0"/>
              </a:rPr>
              <a:t>                                       </a:t>
            </a:r>
          </a:p>
          <a:p>
            <a:pPr algn="ctr"/>
            <a:r>
              <a:rPr lang="en-US" sz="3600" dirty="0" smtClean="0">
                <a:solidFill>
                  <a:schemeClr val="tx1"/>
                </a:solidFill>
                <a:latin typeface="Times New Roman" pitchFamily="18" charset="0"/>
                <a:cs typeface="Times New Roman" pitchFamily="18" charset="0"/>
              </a:rPr>
              <a:t>                                         </a:t>
            </a:r>
            <a:r>
              <a:rPr lang="en-US" sz="3600" b="1" dirty="0" smtClean="0">
                <a:solidFill>
                  <a:srgbClr val="7030A0"/>
                </a:solidFill>
                <a:latin typeface="Times New Roman" pitchFamily="18" charset="0"/>
                <a:cs typeface="Times New Roman" pitchFamily="18" charset="0"/>
              </a:rPr>
              <a:t>Presented by</a:t>
            </a:r>
          </a:p>
          <a:p>
            <a:pPr marL="4175125" indent="-2117725" algn="ctr"/>
            <a:r>
              <a:rPr lang="en-US" sz="3600" dirty="0" smtClean="0">
                <a:solidFill>
                  <a:srgbClr val="7030A0"/>
                </a:solidFill>
                <a:latin typeface="Times New Roman" pitchFamily="18" charset="0"/>
                <a:cs typeface="Times New Roman" pitchFamily="18" charset="0"/>
              </a:rPr>
              <a:t>                                      </a:t>
            </a:r>
          </a:p>
          <a:p>
            <a:pPr marL="4175125" indent="-2117725"/>
            <a:r>
              <a:rPr lang="en-US" sz="3600" b="1" dirty="0" smtClean="0">
                <a:solidFill>
                  <a:srgbClr val="7030A0"/>
                </a:solidFill>
                <a:latin typeface="Times New Roman" pitchFamily="18" charset="0"/>
                <a:cs typeface="Times New Roman" pitchFamily="18" charset="0"/>
              </a:rPr>
              <a:t>                                        Name- CHANDAN KUMAR SAHOO                                                                       </a:t>
            </a:r>
          </a:p>
          <a:p>
            <a:pPr marL="4175125" indent="-2117725"/>
            <a:r>
              <a:rPr lang="en-US" sz="3600" b="1" dirty="0" smtClean="0">
                <a:solidFill>
                  <a:srgbClr val="7030A0"/>
                </a:solidFill>
                <a:latin typeface="Times New Roman" pitchFamily="18" charset="0"/>
                <a:cs typeface="Times New Roman" pitchFamily="18" charset="0"/>
              </a:rPr>
              <a:t>                                        Branch-ETC(section-B)                   </a:t>
            </a:r>
          </a:p>
          <a:p>
            <a:pPr marL="4175125" indent="-2117725"/>
            <a:r>
              <a:rPr lang="en-US" sz="3600" b="1" dirty="0" smtClean="0">
                <a:solidFill>
                  <a:srgbClr val="7030A0"/>
                </a:solidFill>
                <a:latin typeface="Times New Roman" pitchFamily="18" charset="0"/>
                <a:cs typeface="Times New Roman" pitchFamily="18" charset="0"/>
              </a:rPr>
              <a:t>                                        Semester- 5</a:t>
            </a:r>
            <a:r>
              <a:rPr lang="en-US" sz="3600" b="1" baseline="30000" dirty="0" smtClean="0">
                <a:solidFill>
                  <a:srgbClr val="7030A0"/>
                </a:solidFill>
                <a:latin typeface="Times New Roman" pitchFamily="18" charset="0"/>
                <a:cs typeface="Times New Roman" pitchFamily="18" charset="0"/>
              </a:rPr>
              <a:t>th</a:t>
            </a:r>
            <a:r>
              <a:rPr lang="en-US" sz="3600" b="1" dirty="0" smtClean="0">
                <a:solidFill>
                  <a:srgbClr val="7030A0"/>
                </a:solidFill>
                <a:latin typeface="Times New Roman" pitchFamily="18" charset="0"/>
                <a:cs typeface="Times New Roman" pitchFamily="18" charset="0"/>
              </a:rPr>
              <a:t> </a:t>
            </a:r>
          </a:p>
          <a:p>
            <a:pPr marL="5202238" indent="-5202238"/>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Regd</a:t>
            </a:r>
            <a:r>
              <a:rPr lang="en-US" sz="3600" b="1" dirty="0" smtClean="0">
                <a:solidFill>
                  <a:srgbClr val="7030A0"/>
                </a:solidFill>
                <a:latin typeface="Times New Roman" pitchFamily="18" charset="0"/>
                <a:cs typeface="Times New Roman" pitchFamily="18" charset="0"/>
              </a:rPr>
              <a:t> No-1601289446</a:t>
            </a:r>
          </a:p>
          <a:p>
            <a:endParaRPr lang="en-US" sz="3200" dirty="0">
              <a:latin typeface="Aparajita" pitchFamily="34" charset="0"/>
              <a:cs typeface="Aparajita" pitchFamily="34" charset="0"/>
            </a:endParaRPr>
          </a:p>
        </p:txBody>
      </p:sp>
      <p:pic>
        <p:nvPicPr>
          <p:cNvPr id="5" name="Picture 4" descr="G:\tatlogo.jpg"/>
          <p:cNvPicPr/>
          <p:nvPr/>
        </p:nvPicPr>
        <p:blipFill>
          <a:blip r:embed="rId2" cstate="print"/>
          <a:srcRect/>
          <a:stretch>
            <a:fillRect/>
          </a:stretch>
        </p:blipFill>
        <p:spPr bwMode="auto">
          <a:xfrm>
            <a:off x="4038600" y="1524000"/>
            <a:ext cx="1600200" cy="16764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85D2CAE6-549E-42BC-B48E-6C9977DDEBAA}"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u="sng" dirty="0" smtClean="0">
                <a:solidFill>
                  <a:schemeClr val="tx1"/>
                </a:solidFill>
                <a:latin typeface="Times New Roman" pitchFamily="18" charset="0"/>
              </a:rPr>
              <a:t>Artificial Neural </a:t>
            </a:r>
            <a:r>
              <a:rPr lang="en-IN" altLang="en-US" sz="3600" b="1" u="sng" dirty="0" err="1" smtClean="0">
                <a:solidFill>
                  <a:schemeClr val="tx1"/>
                </a:solidFill>
                <a:latin typeface="Times New Roman" pitchFamily="18" charset="0"/>
              </a:rPr>
              <a:t>Netwoks</a:t>
            </a:r>
            <a:endParaRPr lang="en-US" sz="3600" b="1" u="sng" dirty="0">
              <a:solidFill>
                <a:schemeClr val="tx1"/>
              </a:solidFill>
            </a:endParaRPr>
          </a:p>
        </p:txBody>
      </p:sp>
      <p:sp>
        <p:nvSpPr>
          <p:cNvPr id="3" name="Content Placeholder 2"/>
          <p:cNvSpPr>
            <a:spLocks noGrp="1"/>
          </p:cNvSpPr>
          <p:nvPr>
            <p:ph idx="1"/>
          </p:nvPr>
        </p:nvSpPr>
        <p:spPr>
          <a:xfrm>
            <a:off x="1036320" y="1371600"/>
            <a:ext cx="7498080" cy="4800600"/>
          </a:xfrm>
        </p:spPr>
        <p:txBody>
          <a:bodyPr/>
          <a:lstStyle/>
          <a:p>
            <a:pPr algn="just">
              <a:buNone/>
            </a:pPr>
            <a:r>
              <a:rPr lang="en-IN" altLang="en-US" dirty="0" smtClean="0">
                <a:latin typeface="Times New Roman" pitchFamily="18" charset="0"/>
              </a:rPr>
              <a:t>Artificial neural network are </a:t>
            </a:r>
          </a:p>
          <a:p>
            <a:pPr>
              <a:buNone/>
            </a:pPr>
            <a:r>
              <a:rPr lang="en-IN" altLang="en-US" dirty="0" smtClean="0">
                <a:latin typeface="Times New Roman" pitchFamily="18" charset="0"/>
              </a:rPr>
              <a:t>biologically inspired systems</a:t>
            </a:r>
          </a:p>
          <a:p>
            <a:pPr>
              <a:buNone/>
            </a:pPr>
            <a:r>
              <a:rPr lang="en-IN" altLang="en-US" dirty="0" smtClean="0">
                <a:latin typeface="Times New Roman" pitchFamily="18" charset="0"/>
              </a:rPr>
              <a:t>which convert a set of inputs </a:t>
            </a:r>
          </a:p>
          <a:p>
            <a:pPr>
              <a:buNone/>
            </a:pPr>
            <a:r>
              <a:rPr lang="en-IN" altLang="en-US" dirty="0" smtClean="0">
                <a:latin typeface="Times New Roman" pitchFamily="18" charset="0"/>
              </a:rPr>
              <a:t>into a set of outputs by a </a:t>
            </a:r>
          </a:p>
          <a:p>
            <a:pPr>
              <a:buNone/>
            </a:pPr>
            <a:r>
              <a:rPr lang="en-IN" altLang="en-US" dirty="0" smtClean="0">
                <a:latin typeface="Times New Roman" pitchFamily="18" charset="0"/>
              </a:rPr>
              <a:t>network of neurons, where </a:t>
            </a:r>
          </a:p>
          <a:p>
            <a:pPr>
              <a:buNone/>
            </a:pPr>
            <a:r>
              <a:rPr lang="en-IN" altLang="en-US" dirty="0" smtClean="0">
                <a:latin typeface="Times New Roman" pitchFamily="18" charset="0"/>
              </a:rPr>
              <a:t>each neuron produces one </a:t>
            </a:r>
          </a:p>
          <a:p>
            <a:pPr>
              <a:buNone/>
            </a:pPr>
            <a:r>
              <a:rPr lang="en-IN" altLang="en-US" dirty="0" smtClean="0">
                <a:latin typeface="Times New Roman" pitchFamily="18" charset="0"/>
              </a:rPr>
              <a:t>output as a function of input.</a:t>
            </a:r>
            <a:endParaRPr lang="en-US" altLang="en-US" dirty="0" smtClean="0">
              <a:latin typeface="Times New Roman" pitchFamily="18" charset="0"/>
            </a:endParaRPr>
          </a:p>
          <a:p>
            <a:endParaRPr lang="en-US" dirty="0"/>
          </a:p>
        </p:txBody>
      </p:sp>
      <p:sp>
        <p:nvSpPr>
          <p:cNvPr id="4" name="Date Placeholder 3"/>
          <p:cNvSpPr>
            <a:spLocks noGrp="1"/>
          </p:cNvSpPr>
          <p:nvPr>
            <p:ph type="dt" sz="half" idx="10"/>
          </p:nvPr>
        </p:nvSpPr>
        <p:spPr>
          <a:xfrm>
            <a:off x="0" y="6381750"/>
            <a:ext cx="2133600" cy="476250"/>
          </a:xfrm>
        </p:spPr>
        <p:txBody>
          <a:bodyPr/>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a:xfrm>
            <a:off x="2057400" y="0"/>
            <a:ext cx="6400800" cy="304800"/>
          </a:xfrm>
        </p:spPr>
        <p:txBody>
          <a:bodyPr/>
          <a:lstStyle/>
          <a:p>
            <a:r>
              <a:rPr lang="en-US" dirty="0" smtClean="0"/>
              <a:t>ARTIFICIAL INTELLIGENCE IN POWER STATION</a:t>
            </a:r>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10</a:t>
            </a:fld>
            <a:endParaRPr lang="en-US" dirty="0"/>
          </a:p>
        </p:txBody>
      </p:sp>
      <p:pic>
        <p:nvPicPr>
          <p:cNvPr id="21506" name="Picture 2" descr="Image result for artificial neural network&quot;"/>
          <p:cNvPicPr>
            <a:picLocks noChangeAspect="1" noChangeArrowheads="1"/>
          </p:cNvPicPr>
          <p:nvPr/>
        </p:nvPicPr>
        <p:blipFill>
          <a:blip r:embed="rId2"/>
          <a:srcRect/>
          <a:stretch>
            <a:fillRect/>
          </a:stretch>
        </p:blipFill>
        <p:spPr bwMode="auto">
          <a:xfrm>
            <a:off x="5943601" y="1371601"/>
            <a:ext cx="3200398" cy="3809999"/>
          </a:xfrm>
          <a:prstGeom prst="rect">
            <a:avLst/>
          </a:prstGeom>
          <a:noFill/>
        </p:spPr>
      </p:pic>
      <p:sp>
        <p:nvSpPr>
          <p:cNvPr id="8" name="Footer Placeholder 5"/>
          <p:cNvSpPr txBox="1">
            <a:spLocks/>
          </p:cNvSpPr>
          <p:nvPr/>
        </p:nvSpPr>
        <p:spPr>
          <a:xfrm>
            <a:off x="2057400" y="653415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Advantages of ANN</a:t>
            </a:r>
            <a:endParaRPr lang="en-US" u="sng" dirty="0"/>
          </a:p>
        </p:txBody>
      </p:sp>
      <p:sp>
        <p:nvSpPr>
          <p:cNvPr id="3" name="Content Placeholder 2"/>
          <p:cNvSpPr>
            <a:spLocks noGrp="1"/>
          </p:cNvSpPr>
          <p:nvPr>
            <p:ph idx="1"/>
          </p:nvPr>
        </p:nvSpPr>
        <p:spPr/>
        <p:txBody>
          <a:bodyPr/>
          <a:lstStyle/>
          <a:p>
            <a:pPr>
              <a:buFont typeface="Wingdings" pitchFamily="2" charset="2"/>
              <a:buChar char="Ø"/>
            </a:pPr>
            <a:r>
              <a:rPr lang="en-US" dirty="0" smtClean="0"/>
              <a:t>Speed of processing.</a:t>
            </a:r>
          </a:p>
          <a:p>
            <a:pPr>
              <a:buFont typeface="Wingdings" pitchFamily="2" charset="2"/>
              <a:buChar char="Ø"/>
            </a:pPr>
            <a:r>
              <a:rPr lang="en-US" dirty="0" smtClean="0"/>
              <a:t>They do not need any appropriate knowledge of the system model.</a:t>
            </a:r>
          </a:p>
          <a:p>
            <a:pPr>
              <a:buFont typeface="Wingdings" pitchFamily="2" charset="2"/>
              <a:buChar char="Ø"/>
            </a:pPr>
            <a:r>
              <a:rPr lang="en-US" dirty="0" smtClean="0"/>
              <a:t>They have ability to handle situation of incomplete data and information corrupt data.</a:t>
            </a:r>
            <a:endParaRPr lang="en-US" dirty="0"/>
          </a:p>
        </p:txBody>
      </p:sp>
      <p:sp>
        <p:nvSpPr>
          <p:cNvPr id="4" name="Date Placeholder 3"/>
          <p:cNvSpPr>
            <a:spLocks noGrp="1"/>
          </p:cNvSpPr>
          <p:nvPr>
            <p:ph type="dt" sz="half" idx="10"/>
          </p:nvPr>
        </p:nvSpPr>
        <p:spPr>
          <a:xfrm>
            <a:off x="0" y="6305550"/>
            <a:ext cx="2133600" cy="476250"/>
          </a:xfrm>
        </p:spPr>
        <p:txBody>
          <a:bodyPr/>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a:xfrm>
            <a:off x="2514600" y="76200"/>
            <a:ext cx="5562600" cy="228600"/>
          </a:xfrm>
        </p:spPr>
        <p:txBody>
          <a:bodyPr/>
          <a:lstStyle/>
          <a:p>
            <a:r>
              <a:rPr lang="en-US" dirty="0" smtClean="0"/>
              <a:t>ARTIFICIAL INTELLIGENCE IN POWER STATION</a:t>
            </a:r>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11</a:t>
            </a:fld>
            <a:endParaRPr lang="en-US" dirty="0"/>
          </a:p>
        </p:txBody>
      </p:sp>
      <p:sp>
        <p:nvSpPr>
          <p:cNvPr id="7" name="Footer Placeholder 5"/>
          <p:cNvSpPr txBox="1">
            <a:spLocks/>
          </p:cNvSpPr>
          <p:nvPr/>
        </p:nvSpPr>
        <p:spPr>
          <a:xfrm>
            <a:off x="2057400" y="647700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98080" cy="1143000"/>
          </a:xfrm>
        </p:spPr>
        <p:txBody>
          <a:bodyPr>
            <a:normAutofit/>
          </a:bodyPr>
          <a:lstStyle/>
          <a:p>
            <a:r>
              <a:rPr lang="en-IN" altLang="en-US" sz="3600" b="1" u="sng" dirty="0" smtClean="0">
                <a:solidFill>
                  <a:schemeClr val="tx1"/>
                </a:solidFill>
                <a:latin typeface="Times New Roman" pitchFamily="18" charset="0"/>
                <a:cs typeface="Times New Roman" pitchFamily="18" charset="0"/>
              </a:rPr>
              <a:t> Fuzzy Logic</a:t>
            </a:r>
            <a:endParaRPr lang="en-US" sz="36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60120" y="1066800"/>
            <a:ext cx="7498080" cy="4800600"/>
          </a:xfrm>
        </p:spPr>
        <p:txBody>
          <a:bodyPr/>
          <a:lstStyle/>
          <a:p>
            <a:pPr algn="just">
              <a:buFont typeface="Wingdings" pitchFamily="2" charset="2"/>
              <a:buChar char="Ø"/>
            </a:pPr>
            <a:r>
              <a:rPr lang="en-IN" altLang="en-US" dirty="0" smtClean="0">
                <a:latin typeface="Times New Roman" pitchFamily="18" charset="0"/>
              </a:rPr>
              <a:t>Fuzzy logic is the way in  which human brain works, and we can use this technology in machines so that they can perform somewhat like humans.</a:t>
            </a:r>
          </a:p>
          <a:p>
            <a:pPr algn="just">
              <a:buFont typeface="Wingdings" pitchFamily="2" charset="2"/>
              <a:buChar char="Ø"/>
            </a:pPr>
            <a:r>
              <a:rPr lang="en-IN" altLang="en-US" dirty="0" smtClean="0">
                <a:latin typeface="Times New Roman" pitchFamily="18" charset="0"/>
              </a:rPr>
              <a:t>It provides expressive power and higher capability to model complex problems.</a:t>
            </a:r>
            <a:endParaRPr lang="en-US" altLang="en-US" dirty="0" smtClean="0">
              <a:latin typeface="Times New Roman" pitchFamily="18" charset="0"/>
            </a:endParaRPr>
          </a:p>
          <a:p>
            <a:pPr algn="just">
              <a:buNone/>
            </a:pPr>
            <a:endParaRPr lang="en-US" dirty="0"/>
          </a:p>
        </p:txBody>
      </p:sp>
      <p:sp>
        <p:nvSpPr>
          <p:cNvPr id="4" name="Date Placeholder 3"/>
          <p:cNvSpPr>
            <a:spLocks noGrp="1"/>
          </p:cNvSpPr>
          <p:nvPr>
            <p:ph type="dt" sz="half" idx="10"/>
          </p:nvPr>
        </p:nvSpPr>
        <p:spPr>
          <a:xfrm>
            <a:off x="0" y="6381750"/>
            <a:ext cx="2133600" cy="476250"/>
          </a:xfrm>
        </p:spPr>
        <p:txBody>
          <a:bodyPr/>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a:xfrm>
            <a:off x="2514600" y="0"/>
            <a:ext cx="5562600" cy="304800"/>
          </a:xfrm>
        </p:spPr>
        <p:txBody>
          <a:bodyPr/>
          <a:lstStyle/>
          <a:p>
            <a:r>
              <a:rPr lang="en-US" dirty="0" smtClean="0"/>
              <a:t>ARTIFICIAL INTELLIGENCE IN POWER STATION</a:t>
            </a:r>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12</a:t>
            </a:fld>
            <a:endParaRPr lang="en-US" dirty="0"/>
          </a:p>
        </p:txBody>
      </p:sp>
      <p:pic>
        <p:nvPicPr>
          <p:cNvPr id="8" name="Picture 2" descr="Fuzzy Logic System"/>
          <p:cNvPicPr>
            <a:picLocks noChangeAspect="1" noChangeArrowheads="1"/>
          </p:cNvPicPr>
          <p:nvPr/>
        </p:nvPicPr>
        <p:blipFill>
          <a:blip r:embed="rId2"/>
          <a:srcRect/>
          <a:stretch>
            <a:fillRect/>
          </a:stretch>
        </p:blipFill>
        <p:spPr bwMode="auto">
          <a:xfrm>
            <a:off x="1066800" y="4114800"/>
            <a:ext cx="7924800" cy="2438400"/>
          </a:xfrm>
          <a:prstGeom prst="rect">
            <a:avLst/>
          </a:prstGeom>
          <a:noFill/>
        </p:spPr>
      </p:pic>
      <p:sp>
        <p:nvSpPr>
          <p:cNvPr id="9" name="Footer Placeholder 5"/>
          <p:cNvSpPr txBox="1">
            <a:spLocks/>
          </p:cNvSpPr>
          <p:nvPr/>
        </p:nvSpPr>
        <p:spPr>
          <a:xfrm>
            <a:off x="2057400" y="653415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274638"/>
            <a:ext cx="7498080" cy="1143000"/>
          </a:xfrm>
        </p:spPr>
        <p:txBody>
          <a:bodyPr>
            <a:noAutofit/>
          </a:bodyPr>
          <a:lstStyle/>
          <a:p>
            <a:r>
              <a:rPr lang="en-US" sz="3600" u="sng" dirty="0" smtClean="0">
                <a:solidFill>
                  <a:schemeClr val="tx1"/>
                </a:solidFill>
                <a:latin typeface="Times New Roman" pitchFamily="18" charset="0"/>
                <a:cs typeface="Times New Roman" pitchFamily="18" charset="0"/>
              </a:rPr>
              <a:t>Practical application of AI in transmission line</a:t>
            </a:r>
            <a:endParaRPr lang="en-US" sz="3600" u="sng" dirty="0">
              <a:solidFill>
                <a:schemeClr val="tx1"/>
              </a:solidFill>
              <a:latin typeface="Times New Roman" pitchFamily="18" charset="0"/>
              <a:cs typeface="Times New Roman" pitchFamily="18" charset="0"/>
            </a:endParaRPr>
          </a:p>
        </p:txBody>
      </p:sp>
      <p:pic>
        <p:nvPicPr>
          <p:cNvPr id="7" name="Content Placeholder 6" descr="6-Figure5-1 (1).png"/>
          <p:cNvPicPr>
            <a:picLocks noGrp="1" noChangeAspect="1"/>
          </p:cNvPicPr>
          <p:nvPr>
            <p:ph idx="1"/>
          </p:nvPr>
        </p:nvPicPr>
        <p:blipFill>
          <a:blip r:embed="rId2"/>
          <a:stretch>
            <a:fillRect/>
          </a:stretch>
        </p:blipFill>
        <p:spPr>
          <a:xfrm>
            <a:off x="1042812" y="1600200"/>
            <a:ext cx="8101188" cy="4282899"/>
          </a:xfrm>
        </p:spPr>
      </p:pic>
      <p:sp>
        <p:nvSpPr>
          <p:cNvPr id="4" name="Date Placeholder 3"/>
          <p:cNvSpPr>
            <a:spLocks noGrp="1"/>
          </p:cNvSpPr>
          <p:nvPr>
            <p:ph type="dt" sz="half" idx="10"/>
          </p:nvPr>
        </p:nvSpPr>
        <p:spPr>
          <a:xfrm>
            <a:off x="0" y="6381750"/>
            <a:ext cx="2133600" cy="476250"/>
          </a:xfrm>
        </p:spPr>
        <p:txBody>
          <a:bodyPr/>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a:xfrm>
            <a:off x="2133600" y="76200"/>
            <a:ext cx="5562600" cy="228600"/>
          </a:xfrm>
        </p:spPr>
        <p:txBody>
          <a:bodyPr/>
          <a:lstStyle/>
          <a:p>
            <a:r>
              <a:rPr lang="en-US" dirty="0" smtClean="0"/>
              <a:t>ARTIFICIAL INTELLIGENCE IN POWER STATION</a:t>
            </a:r>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13</a:t>
            </a:fld>
            <a:endParaRPr lang="en-US" dirty="0"/>
          </a:p>
        </p:txBody>
      </p:sp>
      <p:sp>
        <p:nvSpPr>
          <p:cNvPr id="8" name="Footer Placeholder 5"/>
          <p:cNvSpPr txBox="1">
            <a:spLocks/>
          </p:cNvSpPr>
          <p:nvPr/>
        </p:nvSpPr>
        <p:spPr>
          <a:xfrm>
            <a:off x="2057400" y="647700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8080" cy="715962"/>
          </a:xfrm>
        </p:spPr>
        <p:txBody>
          <a:bodyPr>
            <a:normAutofit/>
          </a:bodyPr>
          <a:lstStyle/>
          <a:p>
            <a:r>
              <a:rPr lang="en-IN" altLang="en-US" sz="3600" b="1" u="sng" dirty="0" smtClean="0">
                <a:solidFill>
                  <a:schemeClr val="tx1"/>
                </a:solidFill>
                <a:latin typeface="Times New Roman" pitchFamily="18" charset="0"/>
              </a:rPr>
              <a:t> Applications</a:t>
            </a:r>
            <a:endParaRPr lang="en-US" sz="3600" b="1" u="sng" dirty="0">
              <a:solidFill>
                <a:schemeClr val="tx1"/>
              </a:solidFill>
            </a:endParaRPr>
          </a:p>
        </p:txBody>
      </p:sp>
      <p:sp>
        <p:nvSpPr>
          <p:cNvPr id="3" name="Content Placeholder 2"/>
          <p:cNvSpPr>
            <a:spLocks noGrp="1"/>
          </p:cNvSpPr>
          <p:nvPr>
            <p:ph idx="1"/>
          </p:nvPr>
        </p:nvSpPr>
        <p:spPr>
          <a:xfrm>
            <a:off x="990600" y="990600"/>
            <a:ext cx="7498080" cy="4800600"/>
          </a:xfrm>
        </p:spPr>
        <p:txBody>
          <a:bodyPr>
            <a:normAutofit/>
          </a:bodyPr>
          <a:lstStyle/>
          <a:p>
            <a:pPr algn="just"/>
            <a:r>
              <a:rPr lang="en-IN" altLang="en-US" sz="2400" dirty="0" smtClean="0">
                <a:latin typeface="Times New Roman" pitchFamily="18" charset="0"/>
              </a:rPr>
              <a:t>AI techniques can be used to improve the performance of transmission line.</a:t>
            </a:r>
          </a:p>
          <a:p>
            <a:r>
              <a:rPr lang="en-IN" altLang="en-US" sz="2400" dirty="0" smtClean="0">
                <a:latin typeface="Times New Roman" pitchFamily="18" charset="0"/>
              </a:rPr>
              <a:t>Control of power system like voltage control, stability control, power flow control, load frequency control is possible.</a:t>
            </a:r>
          </a:p>
          <a:p>
            <a:r>
              <a:rPr lang="en-IN" altLang="en-US" sz="2400" dirty="0" smtClean="0">
                <a:latin typeface="Times New Roman" pitchFamily="18" charset="0"/>
              </a:rPr>
              <a:t>Load forecasting.</a:t>
            </a:r>
          </a:p>
          <a:p>
            <a:r>
              <a:rPr lang="en-IN" altLang="en-US" sz="2400" dirty="0" smtClean="0">
                <a:latin typeface="Times New Roman" pitchFamily="18" charset="0"/>
              </a:rPr>
              <a:t>Fault diagnosis.</a:t>
            </a:r>
          </a:p>
          <a:p>
            <a:r>
              <a:rPr lang="en-IN" altLang="en-US" sz="2400" dirty="0" smtClean="0">
                <a:latin typeface="Times New Roman" pitchFamily="18" charset="0"/>
              </a:rPr>
              <a:t>Stability analysis and enhancement.</a:t>
            </a:r>
          </a:p>
          <a:p>
            <a:r>
              <a:rPr lang="en-IN" altLang="en-US" sz="2400" dirty="0" smtClean="0">
                <a:latin typeface="Times New Roman" pitchFamily="18" charset="0"/>
              </a:rPr>
              <a:t>Reactive power planning and its control.</a:t>
            </a:r>
            <a:endParaRPr lang="en-US" altLang="en-US" sz="2400" dirty="0" smtClean="0">
              <a:latin typeface="Times New Roman" pitchFamily="18" charset="0"/>
            </a:endParaRPr>
          </a:p>
          <a:p>
            <a:endParaRPr lang="en-US" sz="2400" dirty="0"/>
          </a:p>
        </p:txBody>
      </p:sp>
      <p:sp>
        <p:nvSpPr>
          <p:cNvPr id="4" name="Date Placeholder 3"/>
          <p:cNvSpPr>
            <a:spLocks noGrp="1"/>
          </p:cNvSpPr>
          <p:nvPr>
            <p:ph type="dt" sz="half" idx="10"/>
          </p:nvPr>
        </p:nvSpPr>
        <p:spPr>
          <a:xfrm>
            <a:off x="0" y="6381750"/>
            <a:ext cx="2133600" cy="476250"/>
          </a:xfrm>
        </p:spPr>
        <p:txBody>
          <a:bodyPr/>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a:xfrm>
            <a:off x="2743200" y="76200"/>
            <a:ext cx="5638800" cy="304800"/>
          </a:xfrm>
        </p:spPr>
        <p:txBody>
          <a:bodyPr/>
          <a:lstStyle/>
          <a:p>
            <a:r>
              <a:rPr lang="en-US" dirty="0" smtClean="0"/>
              <a:t>ARTIFICIAL INTELLIGENCE IN POWER STATION</a:t>
            </a:r>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14</a:t>
            </a:fld>
            <a:endParaRPr lang="en-US" dirty="0"/>
          </a:p>
        </p:txBody>
      </p:sp>
      <p:sp>
        <p:nvSpPr>
          <p:cNvPr id="7" name="Footer Placeholder 5"/>
          <p:cNvSpPr txBox="1">
            <a:spLocks/>
          </p:cNvSpPr>
          <p:nvPr/>
        </p:nvSpPr>
        <p:spPr>
          <a:xfrm>
            <a:off x="2057400" y="653415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8080" cy="1143000"/>
          </a:xfrm>
        </p:spPr>
        <p:txBody>
          <a:bodyPr>
            <a:normAutofit/>
          </a:bodyPr>
          <a:lstStyle/>
          <a:p>
            <a:r>
              <a:rPr lang="en-IN" altLang="en-US" sz="3600" b="1" u="sng" dirty="0" smtClean="0">
                <a:solidFill>
                  <a:schemeClr val="tx1"/>
                </a:solidFill>
                <a:latin typeface="Times New Roman" pitchFamily="18" charset="0"/>
              </a:rPr>
              <a:t> Conclusion</a:t>
            </a:r>
            <a:endParaRPr lang="en-US" sz="3600" b="1" u="sng" dirty="0">
              <a:solidFill>
                <a:schemeClr val="tx1"/>
              </a:solidFill>
            </a:endParaRPr>
          </a:p>
        </p:txBody>
      </p:sp>
      <p:sp>
        <p:nvSpPr>
          <p:cNvPr id="3" name="Content Placeholder 2"/>
          <p:cNvSpPr>
            <a:spLocks noGrp="1"/>
          </p:cNvSpPr>
          <p:nvPr>
            <p:ph idx="1"/>
          </p:nvPr>
        </p:nvSpPr>
        <p:spPr>
          <a:xfrm>
            <a:off x="1036320" y="1371600"/>
            <a:ext cx="7498080" cy="4800600"/>
          </a:xfrm>
        </p:spPr>
        <p:txBody>
          <a:bodyPr>
            <a:normAutofit/>
          </a:bodyPr>
          <a:lstStyle/>
          <a:p>
            <a:pPr algn="just">
              <a:buFont typeface="Wingdings" pitchFamily="2" charset="2"/>
              <a:buChar char="Ø"/>
            </a:pPr>
            <a:r>
              <a:rPr lang="en-IN" altLang="en-US" sz="2400" dirty="0" smtClean="0">
                <a:latin typeface="Times New Roman" pitchFamily="18" charset="0"/>
              </a:rPr>
              <a:t>The main feature of power system design and planning is reliability. Conventional techniques don't fulfil the probabilistic essence of power systems. This leads to increase in operating and maintenance costs. Plenty of research is performed to utilize the current interest on Artificial Intelligence for power system applications.</a:t>
            </a:r>
          </a:p>
          <a:p>
            <a:pPr>
              <a:buFont typeface="Wingdings" pitchFamily="2" charset="2"/>
              <a:buChar char="Ø"/>
            </a:pPr>
            <a:endParaRPr lang="en-US" sz="2400" dirty="0"/>
          </a:p>
        </p:txBody>
      </p:sp>
      <p:sp>
        <p:nvSpPr>
          <p:cNvPr id="4" name="Date Placeholder 3"/>
          <p:cNvSpPr>
            <a:spLocks noGrp="1"/>
          </p:cNvSpPr>
          <p:nvPr>
            <p:ph type="dt" sz="half" idx="10"/>
          </p:nvPr>
        </p:nvSpPr>
        <p:spPr>
          <a:xfrm>
            <a:off x="0" y="6305550"/>
            <a:ext cx="2133600" cy="476250"/>
          </a:xfrm>
        </p:spPr>
        <p:txBody>
          <a:bodyPr/>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a:xfrm>
            <a:off x="2743200" y="0"/>
            <a:ext cx="4419600" cy="304800"/>
          </a:xfrm>
        </p:spPr>
        <p:txBody>
          <a:bodyPr/>
          <a:lstStyle/>
          <a:p>
            <a:r>
              <a:rPr lang="en-US" dirty="0" smtClean="0"/>
              <a:t>ARTIFICIAL INTELLIGENCE IN POWER STATION</a:t>
            </a:r>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15</a:t>
            </a:fld>
            <a:endParaRPr lang="en-US" dirty="0"/>
          </a:p>
        </p:txBody>
      </p:sp>
      <p:sp>
        <p:nvSpPr>
          <p:cNvPr id="7" name="Footer Placeholder 5"/>
          <p:cNvSpPr txBox="1">
            <a:spLocks/>
          </p:cNvSpPr>
          <p:nvPr/>
        </p:nvSpPr>
        <p:spPr>
          <a:xfrm>
            <a:off x="2057400" y="653415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5D2CAE6-549E-42BC-B48E-6C9977DDEBAA}" type="slidenum">
              <a:rPr lang="en-US" smtClean="0"/>
              <a:pPr/>
              <a:t>16</a:t>
            </a:fld>
            <a:endParaRPr lang="en-US" dirty="0"/>
          </a:p>
        </p:txBody>
      </p:sp>
      <p:sp>
        <p:nvSpPr>
          <p:cNvPr id="7" name="Rectangle 6"/>
          <p:cNvSpPr/>
          <p:nvPr/>
        </p:nvSpPr>
        <p:spPr>
          <a:xfrm>
            <a:off x="1143000" y="1143000"/>
            <a:ext cx="7398179" cy="1323439"/>
          </a:xfrm>
          <a:prstGeom prst="rect">
            <a:avLst/>
          </a:prstGeom>
          <a:noFill/>
        </p:spPr>
        <p:txBody>
          <a:bodyPr wrap="none" lIns="91440" tIns="45720" rIns="91440" bIns="45720">
            <a:spAutoFit/>
          </a:bodyPr>
          <a:lstStyle/>
          <a:p>
            <a:pPr algn="ctr"/>
            <a:r>
              <a:rPr lang="en-US" sz="8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Thank you to all</a:t>
            </a:r>
            <a:endParaRPr lang="en-US" sz="8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498080" cy="914400"/>
          </a:xfrm>
        </p:spPr>
        <p:txBody>
          <a:bodyPr>
            <a:normAutofit/>
          </a:bodyPr>
          <a:lstStyle/>
          <a:p>
            <a:r>
              <a:rPr lang="en-US" sz="3600" b="1" u="sng" dirty="0" smtClean="0">
                <a:solidFill>
                  <a:schemeClr val="tx1"/>
                </a:solidFill>
                <a:latin typeface="Times New Roman" pitchFamily="18" charset="0"/>
                <a:cs typeface="Times New Roman" pitchFamily="18" charset="0"/>
              </a:rPr>
              <a:t>Contents</a:t>
            </a:r>
            <a:endParaRPr lang="en-US" sz="3600" b="1" u="sng" dirty="0">
              <a:solidFill>
                <a:schemeClr val="tx1"/>
              </a:solidFill>
            </a:endParaRPr>
          </a:p>
        </p:txBody>
      </p:sp>
      <p:sp>
        <p:nvSpPr>
          <p:cNvPr id="3" name="Content Placeholder 2"/>
          <p:cNvSpPr>
            <a:spLocks noGrp="1"/>
          </p:cNvSpPr>
          <p:nvPr>
            <p:ph idx="1"/>
          </p:nvPr>
        </p:nvSpPr>
        <p:spPr>
          <a:xfrm>
            <a:off x="990600" y="1371600"/>
            <a:ext cx="7498080" cy="4800600"/>
          </a:xfrm>
        </p:spPr>
        <p:txBody>
          <a:bodyPr>
            <a:normAutofit/>
          </a:bodyPr>
          <a:lstStyle/>
          <a:p>
            <a:pPr>
              <a:buFont typeface="Wingdings" pitchFamily="2" charset="2"/>
              <a:buChar char="Ø"/>
            </a:pPr>
            <a:r>
              <a:rPr lang="en-IN" altLang="en-US" sz="2400" dirty="0" smtClean="0">
                <a:latin typeface="Times New Roman" pitchFamily="18" charset="0"/>
              </a:rPr>
              <a:t>Introduction  to power system</a:t>
            </a:r>
          </a:p>
          <a:p>
            <a:pPr>
              <a:buFont typeface="Wingdings" pitchFamily="2" charset="2"/>
              <a:buChar char="Ø"/>
            </a:pPr>
            <a:r>
              <a:rPr lang="en-IN" altLang="en-US" sz="2400" dirty="0" smtClean="0">
                <a:latin typeface="Times New Roman" pitchFamily="18" charset="0"/>
              </a:rPr>
              <a:t>Artificial Intelligence</a:t>
            </a:r>
          </a:p>
          <a:p>
            <a:pPr>
              <a:buFont typeface="Wingdings" pitchFamily="2" charset="2"/>
              <a:buChar char="Ø"/>
            </a:pPr>
            <a:r>
              <a:rPr lang="en-IN" altLang="en-US" sz="2400" dirty="0" smtClean="0">
                <a:latin typeface="Times New Roman" pitchFamily="18" charset="0"/>
              </a:rPr>
              <a:t>Need for AI in Power system</a:t>
            </a:r>
          </a:p>
          <a:p>
            <a:pPr>
              <a:buFont typeface="Wingdings" pitchFamily="2" charset="2"/>
              <a:buChar char="Ø"/>
            </a:pPr>
            <a:r>
              <a:rPr lang="en-IN" altLang="en-US" sz="2400" dirty="0" smtClean="0">
                <a:latin typeface="Times New Roman" pitchFamily="18" charset="0"/>
              </a:rPr>
              <a:t>Artificial Intelligence Techniques</a:t>
            </a:r>
          </a:p>
          <a:p>
            <a:pPr>
              <a:buFont typeface="Wingdings" pitchFamily="2" charset="2"/>
              <a:buChar char="Ø"/>
            </a:pPr>
            <a:r>
              <a:rPr lang="en-IN" altLang="en-US" sz="2400" dirty="0" smtClean="0">
                <a:latin typeface="Times New Roman" pitchFamily="18" charset="0"/>
              </a:rPr>
              <a:t>Expert system</a:t>
            </a:r>
          </a:p>
          <a:p>
            <a:pPr>
              <a:buFont typeface="Wingdings" pitchFamily="2" charset="2"/>
              <a:buChar char="Ø"/>
            </a:pPr>
            <a:r>
              <a:rPr lang="en-IN" altLang="en-US" sz="2400" dirty="0" smtClean="0">
                <a:latin typeface="Times New Roman" pitchFamily="18" charset="0"/>
              </a:rPr>
              <a:t>Artificial </a:t>
            </a:r>
            <a:r>
              <a:rPr lang="en-IN" altLang="en-US" sz="2400" dirty="0" smtClean="0">
                <a:latin typeface="Times New Roman" pitchFamily="18" charset="0"/>
              </a:rPr>
              <a:t>neural networks(ANN)</a:t>
            </a:r>
          </a:p>
          <a:p>
            <a:pPr>
              <a:buFont typeface="Wingdings" pitchFamily="2" charset="2"/>
              <a:buChar char="Ø"/>
            </a:pPr>
            <a:r>
              <a:rPr lang="en-IN" altLang="en-US" sz="2400" dirty="0" smtClean="0">
                <a:latin typeface="Times New Roman" pitchFamily="18" charset="0"/>
              </a:rPr>
              <a:t>Fuzzy </a:t>
            </a:r>
            <a:r>
              <a:rPr lang="en-IN" altLang="en-US" sz="2400" dirty="0" smtClean="0">
                <a:latin typeface="Times New Roman" pitchFamily="18" charset="0"/>
              </a:rPr>
              <a:t>logic system</a:t>
            </a:r>
          </a:p>
          <a:p>
            <a:pPr>
              <a:buFont typeface="Wingdings" pitchFamily="2" charset="2"/>
              <a:buChar char="Ø"/>
            </a:pPr>
            <a:r>
              <a:rPr lang="en-US" sz="2400" dirty="0" smtClean="0">
                <a:latin typeface="Times New Roman" pitchFamily="18" charset="0"/>
                <a:cs typeface="Times New Roman" pitchFamily="18" charset="0"/>
              </a:rPr>
              <a:t>Practical application of AI in transmission line</a:t>
            </a:r>
            <a:endParaRPr lang="en-IN" altLang="en-US" sz="2400" dirty="0" smtClean="0">
              <a:latin typeface="Times New Roman" pitchFamily="18" charset="0"/>
            </a:endParaRPr>
          </a:p>
          <a:p>
            <a:pPr>
              <a:buFont typeface="Wingdings" pitchFamily="2" charset="2"/>
              <a:buChar char="Ø"/>
            </a:pPr>
            <a:r>
              <a:rPr lang="en-IN" altLang="en-US" sz="2400" dirty="0" smtClean="0">
                <a:latin typeface="Times New Roman" pitchFamily="18" charset="0"/>
              </a:rPr>
              <a:t>Conclusion </a:t>
            </a:r>
          </a:p>
        </p:txBody>
      </p:sp>
      <p:sp>
        <p:nvSpPr>
          <p:cNvPr id="4" name="Date Placeholder 3"/>
          <p:cNvSpPr>
            <a:spLocks noGrp="1"/>
          </p:cNvSpPr>
          <p:nvPr>
            <p:ph type="dt" sz="half" idx="10"/>
          </p:nvPr>
        </p:nvSpPr>
        <p:spPr>
          <a:xfrm>
            <a:off x="1066800" y="6381750"/>
            <a:ext cx="1066800" cy="323850"/>
          </a:xfrm>
        </p:spPr>
        <p:txBody>
          <a:bodyPr/>
          <a:lstStyle/>
          <a:p>
            <a:fld id="{50675B6D-AFB0-4871-8255-C0D61D29A7C7}" type="datetime1">
              <a:rPr lang="en-US" smtClean="0">
                <a:solidFill>
                  <a:srgbClr val="C00000"/>
                </a:solidFill>
                <a:latin typeface="Times New Roman" pitchFamily="18" charset="0"/>
                <a:cs typeface="Times New Roman" pitchFamily="18" charset="0"/>
              </a:rPr>
              <a:pPr/>
              <a:t>09-Feb-20</a:t>
            </a:fld>
            <a:endParaRPr lang="en-US" dirty="0">
              <a:solidFill>
                <a:srgbClr val="C0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305800" y="6477000"/>
            <a:ext cx="457200" cy="228600"/>
          </a:xfrm>
        </p:spPr>
        <p:txBody>
          <a:bodyPr/>
          <a:lstStyle/>
          <a:p>
            <a:r>
              <a:rPr lang="en-US" dirty="0" smtClean="0">
                <a:solidFill>
                  <a:srgbClr val="C00000"/>
                </a:solidFill>
              </a:rPr>
              <a:t>1</a:t>
            </a:r>
            <a:endParaRPr lang="en-US" dirty="0">
              <a:solidFill>
                <a:srgbClr val="C00000"/>
              </a:solidFill>
            </a:endParaRPr>
          </a:p>
        </p:txBody>
      </p:sp>
      <p:sp>
        <p:nvSpPr>
          <p:cNvPr id="6" name="Footer Placeholder 5"/>
          <p:cNvSpPr>
            <a:spLocks noGrp="1"/>
          </p:cNvSpPr>
          <p:nvPr>
            <p:ph type="ftr" sz="quarter" idx="11"/>
          </p:nvPr>
        </p:nvSpPr>
        <p:spPr>
          <a:xfrm>
            <a:off x="2895600" y="0"/>
            <a:ext cx="5105400" cy="304800"/>
          </a:xfrm>
        </p:spPr>
        <p:txBody>
          <a:bodyPr/>
          <a:lstStyle/>
          <a:p>
            <a:pPr algn="ctr"/>
            <a:r>
              <a:rPr lang="en-US" sz="1100" dirty="0" smtClean="0">
                <a:solidFill>
                  <a:srgbClr val="C00000"/>
                </a:solidFill>
                <a:latin typeface="Times New Roman" pitchFamily="18" charset="0"/>
                <a:cs typeface="Times New Roman" pitchFamily="18" charset="0"/>
              </a:rPr>
              <a:t>ARTIFICIAL INTELLIGENCE IN POWER STATION</a:t>
            </a:r>
            <a:endParaRPr lang="en-US" sz="1100" dirty="0">
              <a:solidFill>
                <a:srgbClr val="C00000"/>
              </a:solidFill>
              <a:latin typeface="Times New Roman" pitchFamily="18" charset="0"/>
              <a:cs typeface="Times New Roman" pitchFamily="18" charset="0"/>
            </a:endParaRPr>
          </a:p>
        </p:txBody>
      </p:sp>
      <p:sp>
        <p:nvSpPr>
          <p:cNvPr id="7" name="Rectangle 6"/>
          <p:cNvSpPr/>
          <p:nvPr/>
        </p:nvSpPr>
        <p:spPr>
          <a:xfrm>
            <a:off x="2514600" y="6477000"/>
            <a:ext cx="5257800" cy="261610"/>
          </a:xfrm>
          <a:prstGeom prst="rect">
            <a:avLst/>
          </a:prstGeom>
        </p:spPr>
        <p:txBody>
          <a:bodyPr wrap="square">
            <a:spAutoFit/>
          </a:bodyPr>
          <a:lstStyle/>
          <a:p>
            <a:pPr algn="ctr"/>
            <a:r>
              <a:rPr lang="en-US" sz="1100" dirty="0" smtClean="0">
                <a:solidFill>
                  <a:srgbClr val="C00000"/>
                </a:solidFill>
                <a:latin typeface="Times New Roman" pitchFamily="18" charset="0"/>
                <a:cs typeface="Times New Roman" pitchFamily="18" charset="0"/>
              </a:rPr>
              <a:t>DEPARTMENT OF ELECTRONICS AND TELECOMMUNICATION ENGINEERING</a:t>
            </a:r>
            <a:endParaRPr lang="en-US" sz="1100"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1143000"/>
          </a:xfrm>
        </p:spPr>
        <p:txBody>
          <a:bodyPr>
            <a:normAutofit/>
          </a:bodyPr>
          <a:lstStyle/>
          <a:p>
            <a:pPr algn="ctr"/>
            <a:r>
              <a:rPr lang="en-US" sz="3600" u="sng" dirty="0" smtClean="0">
                <a:solidFill>
                  <a:schemeClr val="tx1"/>
                </a:solidFill>
                <a:latin typeface="Times New Roman" pitchFamily="18" charset="0"/>
                <a:cs typeface="Times New Roman" pitchFamily="18" charset="0"/>
              </a:rPr>
              <a:t> Power</a:t>
            </a:r>
            <a:r>
              <a:rPr lang="en-US" sz="3600" u="sng" dirty="0" smtClean="0"/>
              <a:t> System</a:t>
            </a:r>
            <a:endParaRPr lang="en-US" sz="3600" u="sng" dirty="0"/>
          </a:p>
        </p:txBody>
      </p:sp>
      <p:sp>
        <p:nvSpPr>
          <p:cNvPr id="3" name="Content Placeholder 2"/>
          <p:cNvSpPr>
            <a:spLocks noGrp="1"/>
          </p:cNvSpPr>
          <p:nvPr>
            <p:ph idx="1"/>
          </p:nvPr>
        </p:nvSpPr>
        <p:spPr>
          <a:xfrm>
            <a:off x="990600" y="1066800"/>
            <a:ext cx="7943088" cy="4800600"/>
          </a:xfrm>
        </p:spPr>
        <p:txBody>
          <a:bodyPr>
            <a:normAutofit/>
          </a:bodyPr>
          <a:lstStyle/>
          <a:p>
            <a:pPr>
              <a:buFont typeface="Wingdings" pitchFamily="2" charset="2"/>
              <a:buChar char="Ø"/>
            </a:pPr>
            <a:r>
              <a:rPr lang="en-US" sz="2800" dirty="0" smtClean="0">
                <a:latin typeface="Times New Roman" pitchFamily="18" charset="0"/>
                <a:cs typeface="Times New Roman" pitchFamily="18" charset="0"/>
              </a:rPr>
              <a:t>An electric power systems is a network of electrical components used to supply transmission and used electric power.</a:t>
            </a: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0" y="6305550"/>
            <a:ext cx="2133600" cy="476250"/>
          </a:xfrm>
        </p:spPr>
        <p:txBody>
          <a:bodyPr/>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a:xfrm>
            <a:off x="2971800" y="0"/>
            <a:ext cx="4876800" cy="304800"/>
          </a:xfrm>
        </p:spPr>
        <p:txBody>
          <a:bodyPr/>
          <a:lstStyle/>
          <a:p>
            <a:r>
              <a:rPr lang="en-US" dirty="0" smtClean="0"/>
              <a:t>ARTIFICIAL INTELLIGENCE IN POWER STATION</a:t>
            </a:r>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3</a:t>
            </a:fld>
            <a:endParaRPr lang="en-US" dirty="0"/>
          </a:p>
        </p:txBody>
      </p:sp>
      <p:pic>
        <p:nvPicPr>
          <p:cNvPr id="1026" name="Picture 2" descr="structure-of-power-system-compressor"/>
          <p:cNvPicPr>
            <a:picLocks noChangeAspect="1" noChangeArrowheads="1"/>
          </p:cNvPicPr>
          <p:nvPr/>
        </p:nvPicPr>
        <p:blipFill>
          <a:blip r:embed="rId2"/>
          <a:srcRect/>
          <a:stretch>
            <a:fillRect/>
          </a:stretch>
        </p:blipFill>
        <p:spPr bwMode="auto">
          <a:xfrm>
            <a:off x="990600" y="2594752"/>
            <a:ext cx="7924800" cy="3756899"/>
          </a:xfrm>
          <a:prstGeom prst="rect">
            <a:avLst/>
          </a:prstGeom>
          <a:noFill/>
        </p:spPr>
      </p:pic>
      <p:sp>
        <p:nvSpPr>
          <p:cNvPr id="8" name="Footer Placeholder 5"/>
          <p:cNvSpPr txBox="1">
            <a:spLocks/>
          </p:cNvSpPr>
          <p:nvPr/>
        </p:nvSpPr>
        <p:spPr>
          <a:xfrm>
            <a:off x="2057400" y="647700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498080" cy="762000"/>
          </a:xfrm>
        </p:spPr>
        <p:txBody>
          <a:bodyPr>
            <a:normAutofit/>
          </a:bodyPr>
          <a:lstStyle/>
          <a:p>
            <a:r>
              <a:rPr lang="en-US" altLang="en-US" sz="3600" u="sng" dirty="0" smtClean="0">
                <a:latin typeface="Times New Roman" pitchFamily="18" charset="0"/>
              </a:rPr>
              <a:t>Artificial Intelligence</a:t>
            </a:r>
            <a:endParaRPr lang="en-US" sz="3600" b="1" u="sng" dirty="0">
              <a:solidFill>
                <a:schemeClr val="tx1"/>
              </a:solidFill>
            </a:endParaRPr>
          </a:p>
        </p:txBody>
      </p:sp>
      <p:sp>
        <p:nvSpPr>
          <p:cNvPr id="3" name="Content Placeholder 2"/>
          <p:cNvSpPr>
            <a:spLocks noGrp="1"/>
          </p:cNvSpPr>
          <p:nvPr>
            <p:ph idx="1"/>
          </p:nvPr>
        </p:nvSpPr>
        <p:spPr>
          <a:xfrm>
            <a:off x="1066800" y="1143000"/>
            <a:ext cx="7772400" cy="4953000"/>
          </a:xfrm>
        </p:spPr>
        <p:txBody>
          <a:bodyPr anchor="ctr">
            <a:noAutofit/>
          </a:bodyPr>
          <a:lstStyle/>
          <a:p>
            <a:pPr algn="just">
              <a:buNone/>
            </a:pPr>
            <a:r>
              <a:rPr lang="en-US" altLang="en-US" sz="2400" dirty="0" smtClean="0">
                <a:latin typeface="Times New Roman" pitchFamily="18" charset="0"/>
              </a:rPr>
              <a:t>Artificial Intelligence is a branch of Science which deals with helping machines finds solutions to complex problems in a more human-like fashion. </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914400" y="6400800"/>
            <a:ext cx="1143000" cy="304800"/>
          </a:xfrm>
        </p:spPr>
        <p:txBody>
          <a:bodyPr/>
          <a:lstStyle/>
          <a:p>
            <a:fld id="{4DBA6ED2-4711-41B2-A67B-4C3334417F06}" type="datetime1">
              <a:rPr lang="en-US" smtClean="0">
                <a:solidFill>
                  <a:srgbClr val="C00000"/>
                </a:solidFill>
                <a:latin typeface="Times New Roman" pitchFamily="18" charset="0"/>
                <a:cs typeface="Times New Roman" pitchFamily="18" charset="0"/>
              </a:rPr>
              <a:pPr/>
              <a:t>09-Feb-20</a:t>
            </a:fld>
            <a:endParaRPr lang="en-US" dirty="0"/>
          </a:p>
        </p:txBody>
      </p:sp>
      <p:sp>
        <p:nvSpPr>
          <p:cNvPr id="5" name="Slide Number Placeholder 4"/>
          <p:cNvSpPr>
            <a:spLocks noGrp="1"/>
          </p:cNvSpPr>
          <p:nvPr>
            <p:ph type="sldNum" sz="quarter" idx="12"/>
          </p:nvPr>
        </p:nvSpPr>
        <p:spPr>
          <a:xfrm>
            <a:off x="8534400" y="6381750"/>
            <a:ext cx="457200" cy="323850"/>
          </a:xfrm>
        </p:spPr>
        <p:txBody>
          <a:bodyPr/>
          <a:lstStyle/>
          <a:p>
            <a:r>
              <a:rPr lang="en-US" dirty="0" smtClean="0">
                <a:solidFill>
                  <a:srgbClr val="C00000"/>
                </a:solidFill>
              </a:rPr>
              <a:t>2</a:t>
            </a:r>
            <a:endParaRPr lang="en-US" dirty="0">
              <a:solidFill>
                <a:srgbClr val="C00000"/>
              </a:solidFill>
            </a:endParaRPr>
          </a:p>
        </p:txBody>
      </p:sp>
      <p:sp>
        <p:nvSpPr>
          <p:cNvPr id="6" name="Footer Placeholder 5"/>
          <p:cNvSpPr>
            <a:spLocks noGrp="1"/>
          </p:cNvSpPr>
          <p:nvPr>
            <p:ph type="ftr" sz="quarter" idx="11"/>
          </p:nvPr>
        </p:nvSpPr>
        <p:spPr>
          <a:xfrm>
            <a:off x="2286000" y="6381750"/>
            <a:ext cx="6019800" cy="323850"/>
          </a:xfrm>
        </p:spPr>
        <p:txBody>
          <a:bodyPr/>
          <a:lstStyle/>
          <a:p>
            <a:pPr algn="ctr"/>
            <a:r>
              <a:rPr lang="en-US" sz="1100" dirty="0" smtClean="0">
                <a:solidFill>
                  <a:srgbClr val="C00000"/>
                </a:solidFill>
                <a:latin typeface="Times New Roman" pitchFamily="18" charset="0"/>
                <a:cs typeface="Times New Roman" pitchFamily="18" charset="0"/>
              </a:rPr>
              <a:t>DEPARTMENT OF ELECTRONICS AND TELECOMMUNICATION ENGINEERING</a:t>
            </a:r>
            <a:endParaRPr lang="en-US" sz="1100" dirty="0">
              <a:solidFill>
                <a:srgbClr val="C00000"/>
              </a:solidFill>
              <a:latin typeface="Times New Roman" pitchFamily="18" charset="0"/>
              <a:cs typeface="Times New Roman" pitchFamily="18" charset="0"/>
            </a:endParaRPr>
          </a:p>
        </p:txBody>
      </p:sp>
      <p:sp>
        <p:nvSpPr>
          <p:cNvPr id="7" name="Rectangle 6"/>
          <p:cNvSpPr/>
          <p:nvPr/>
        </p:nvSpPr>
        <p:spPr>
          <a:xfrm>
            <a:off x="2819400" y="0"/>
            <a:ext cx="5105400" cy="261610"/>
          </a:xfrm>
          <a:prstGeom prst="rect">
            <a:avLst/>
          </a:prstGeom>
        </p:spPr>
        <p:txBody>
          <a:bodyPr wrap="square">
            <a:spAutoFit/>
          </a:bodyPr>
          <a:lstStyle/>
          <a:p>
            <a:pPr algn="ctr"/>
            <a:r>
              <a:rPr lang="en-US" sz="1100" dirty="0" smtClean="0">
                <a:solidFill>
                  <a:srgbClr val="C00000"/>
                </a:solidFill>
                <a:latin typeface="Times New Roman" pitchFamily="18" charset="0"/>
                <a:cs typeface="Times New Roman" pitchFamily="18" charset="0"/>
              </a:rPr>
              <a:t>ARTIFICIAL INTELLIGENCE IN POWER STATION</a:t>
            </a:r>
            <a:endParaRPr lang="en-US" sz="1100" dirty="0">
              <a:solidFill>
                <a:srgbClr val="C00000"/>
              </a:solidFill>
              <a:latin typeface="Times New Roman" pitchFamily="18" charset="0"/>
              <a:cs typeface="Times New Roman" pitchFamily="18" charset="0"/>
            </a:endParaRPr>
          </a:p>
        </p:txBody>
      </p:sp>
      <p:pic>
        <p:nvPicPr>
          <p:cNvPr id="13314" name="Picture 2" descr="Image result for Artificial Intelligence"/>
          <p:cNvPicPr>
            <a:picLocks noChangeAspect="1" noChangeArrowheads="1"/>
          </p:cNvPicPr>
          <p:nvPr/>
        </p:nvPicPr>
        <p:blipFill>
          <a:blip r:embed="rId2"/>
          <a:srcRect/>
          <a:stretch>
            <a:fillRect/>
          </a:stretch>
        </p:blipFill>
        <p:spPr bwMode="auto">
          <a:xfrm>
            <a:off x="1066800" y="2712720"/>
            <a:ext cx="8001000" cy="368808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8080" cy="1143000"/>
          </a:xfrm>
        </p:spPr>
        <p:txBody>
          <a:bodyPr/>
          <a:lstStyle/>
          <a:p>
            <a:r>
              <a:rPr lang="en-IN" altLang="en-US" sz="4400" dirty="0" smtClean="0">
                <a:solidFill>
                  <a:schemeClr val="tx1"/>
                </a:solidFill>
                <a:latin typeface="Times New Roman" pitchFamily="18" charset="0"/>
              </a:rPr>
              <a:t>Need for AI in Power Systems</a:t>
            </a:r>
            <a:endParaRPr lang="en-US" dirty="0">
              <a:solidFill>
                <a:schemeClr val="tx1"/>
              </a:solidFill>
            </a:endParaRPr>
          </a:p>
        </p:txBody>
      </p:sp>
      <p:sp>
        <p:nvSpPr>
          <p:cNvPr id="4" name="Date Placeholder 3"/>
          <p:cNvSpPr>
            <a:spLocks noGrp="1"/>
          </p:cNvSpPr>
          <p:nvPr>
            <p:ph type="dt" sz="half" idx="10"/>
          </p:nvPr>
        </p:nvSpPr>
        <p:spPr>
          <a:xfrm>
            <a:off x="381000" y="6381750"/>
            <a:ext cx="2133600" cy="476250"/>
          </a:xfrm>
        </p:spPr>
        <p:txBody>
          <a:bodyPr/>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a:xfrm>
            <a:off x="2438400" y="0"/>
            <a:ext cx="5334000" cy="304800"/>
          </a:xfrm>
        </p:spPr>
        <p:txBody>
          <a:bodyPr/>
          <a:lstStyle/>
          <a:p>
            <a:r>
              <a:rPr lang="en-US" dirty="0" smtClean="0"/>
              <a:t>ARTIFICIAL INTELLIGENCE IN POWER STATION</a:t>
            </a:r>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5</a:t>
            </a:fld>
            <a:endParaRPr lang="en-US" dirty="0"/>
          </a:p>
        </p:txBody>
      </p:sp>
      <p:sp>
        <p:nvSpPr>
          <p:cNvPr id="9" name="Rectangle 8"/>
          <p:cNvSpPr/>
          <p:nvPr/>
        </p:nvSpPr>
        <p:spPr>
          <a:xfrm>
            <a:off x="1066800" y="1447800"/>
            <a:ext cx="8077200" cy="1717393"/>
          </a:xfrm>
          <a:prstGeom prst="rect">
            <a:avLst/>
          </a:prstGeom>
        </p:spPr>
        <p:txBody>
          <a:bodyPr wrap="square">
            <a:spAutoFit/>
          </a:bodyPr>
          <a:lstStyle/>
          <a:p>
            <a:pPr marL="342900" lvl="0" indent="-342900" algn="just" fontAlgn="base">
              <a:spcBef>
                <a:spcPct val="20000"/>
              </a:spcBef>
              <a:spcAft>
                <a:spcPct val="0"/>
              </a:spcAft>
            </a:pPr>
            <a:r>
              <a:rPr lang="en-IN" altLang="en-US" sz="2400" dirty="0" smtClean="0">
                <a:solidFill>
                  <a:srgbClr val="000000"/>
                </a:solidFill>
                <a:latin typeface="Times New Roman" pitchFamily="18" charset="0"/>
                <a:ea typeface="SimSun"/>
              </a:rPr>
              <a:t> Power system analysis by conventional techniques becomes more difficult because of:</a:t>
            </a:r>
          </a:p>
          <a:p>
            <a:pPr marL="342900" lvl="0" indent="-342900" fontAlgn="base">
              <a:spcBef>
                <a:spcPct val="20000"/>
              </a:spcBef>
              <a:spcAft>
                <a:spcPct val="0"/>
              </a:spcAft>
              <a:buFont typeface="Wingdings" pitchFamily="2" charset="2"/>
              <a:buChar char="Ø"/>
            </a:pPr>
            <a:r>
              <a:rPr lang="en-IN" altLang="en-US" sz="2400" dirty="0" smtClean="0">
                <a:solidFill>
                  <a:srgbClr val="000000"/>
                </a:solidFill>
                <a:latin typeface="Times New Roman" pitchFamily="18" charset="0"/>
                <a:ea typeface="SimSun"/>
              </a:rPr>
              <a:t>     Complex, versatile and large amount of information which </a:t>
            </a:r>
          </a:p>
          <a:p>
            <a:pPr marL="342900" lvl="0" indent="-342900" fontAlgn="base">
              <a:spcBef>
                <a:spcPct val="20000"/>
              </a:spcBef>
              <a:spcAft>
                <a:spcPct val="0"/>
              </a:spcAft>
            </a:pPr>
            <a:r>
              <a:rPr lang="en-IN" altLang="en-US" sz="2400" dirty="0" smtClean="0">
                <a:solidFill>
                  <a:srgbClr val="000000"/>
                </a:solidFill>
                <a:latin typeface="Times New Roman" pitchFamily="18" charset="0"/>
                <a:ea typeface="SimSun"/>
              </a:rPr>
              <a:t>          is used in calculation, diagnosis and learning.</a:t>
            </a:r>
          </a:p>
        </p:txBody>
      </p:sp>
      <p:sp>
        <p:nvSpPr>
          <p:cNvPr id="10" name="Footer Placeholder 5"/>
          <p:cNvSpPr txBox="1">
            <a:spLocks/>
          </p:cNvSpPr>
          <p:nvPr/>
        </p:nvSpPr>
        <p:spPr>
          <a:xfrm>
            <a:off x="2286000" y="647700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pic>
        <p:nvPicPr>
          <p:cNvPr id="8" name="Picture 2" descr="Image result for artificial intelligence&quot;"/>
          <p:cNvPicPr>
            <a:picLocks noChangeAspect="1" noChangeArrowheads="1"/>
          </p:cNvPicPr>
          <p:nvPr/>
        </p:nvPicPr>
        <p:blipFill>
          <a:blip r:embed="rId2"/>
          <a:srcRect/>
          <a:stretch>
            <a:fillRect/>
          </a:stretch>
        </p:blipFill>
        <p:spPr bwMode="auto">
          <a:xfrm>
            <a:off x="1143000" y="3124200"/>
            <a:ext cx="7848600" cy="341911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solidFill>
                  <a:schemeClr val="tx1"/>
                </a:solidFill>
                <a:latin typeface="Times New Roman" pitchFamily="18" charset="0"/>
                <a:cs typeface="Times New Roman" pitchFamily="18" charset="0"/>
              </a:rPr>
              <a:t>LIMITATIONS OF HUMAN MIND</a:t>
            </a:r>
            <a:endParaRPr lang="en-US" sz="36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8077200" cy="4800600"/>
          </a:xfrm>
        </p:spPr>
        <p:txBody>
          <a:bodyPr>
            <a:normAutofit/>
          </a:bodyPr>
          <a:lstStyle/>
          <a:p>
            <a:pPr>
              <a:lnSpc>
                <a:spcPct val="150000"/>
              </a:lnSpc>
              <a:buFont typeface="Wingdings" pitchFamily="2" charset="2"/>
              <a:buChar char="Ø"/>
            </a:pPr>
            <a:r>
              <a:rPr lang="en-US" sz="2400" dirty="0" smtClean="0"/>
              <a:t> Object recognition:- People cannot properly explain how they recognize objects.</a:t>
            </a:r>
          </a:p>
          <a:p>
            <a:pPr>
              <a:lnSpc>
                <a:spcPct val="150000"/>
              </a:lnSpc>
              <a:buFont typeface="Wingdings" pitchFamily="2" charset="2"/>
              <a:buChar char="Ø"/>
            </a:pPr>
            <a:r>
              <a:rPr lang="en-US" sz="2400" dirty="0" smtClean="0"/>
              <a:t>Face recognition:- Cannot be passed on to another person by explanation.</a:t>
            </a:r>
          </a:p>
          <a:p>
            <a:pPr>
              <a:lnSpc>
                <a:spcPct val="150000"/>
              </a:lnSpc>
              <a:buFont typeface="Wingdings" pitchFamily="2" charset="2"/>
              <a:buChar char="Ø"/>
            </a:pPr>
            <a:r>
              <a:rPr lang="en-US" sz="2400" dirty="0" smtClean="0"/>
              <a:t> Naming of colors:- Based on learning, not on absolute standards</a:t>
            </a:r>
            <a:endParaRPr lang="en-US" sz="2400" dirty="0"/>
          </a:p>
        </p:txBody>
      </p:sp>
      <p:sp>
        <p:nvSpPr>
          <p:cNvPr id="4" name="Date Placeholder 3"/>
          <p:cNvSpPr>
            <a:spLocks noGrp="1"/>
          </p:cNvSpPr>
          <p:nvPr>
            <p:ph type="dt" sz="half" idx="10"/>
          </p:nvPr>
        </p:nvSpPr>
        <p:spPr>
          <a:xfrm>
            <a:off x="457200" y="6381750"/>
            <a:ext cx="2133600" cy="476250"/>
          </a:xfrm>
        </p:spPr>
        <p:txBody>
          <a:bodyPr/>
          <a:lstStyle/>
          <a:p>
            <a:fld id="{9B597F0F-3CB3-4285-8D73-4274EEC2F685}" type="datetime1">
              <a:rPr lang="en-US" smtClean="0"/>
              <a:pPr/>
              <a:t>09-Feb-20</a:t>
            </a:fld>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6</a:t>
            </a:fld>
            <a:endParaRPr lang="en-US" dirty="0"/>
          </a:p>
        </p:txBody>
      </p:sp>
      <p:sp>
        <p:nvSpPr>
          <p:cNvPr id="7" name="Footer Placeholder 4"/>
          <p:cNvSpPr txBox="1">
            <a:spLocks/>
          </p:cNvSpPr>
          <p:nvPr/>
        </p:nvSpPr>
        <p:spPr>
          <a:xfrm>
            <a:off x="2438400" y="0"/>
            <a:ext cx="5334000" cy="304800"/>
          </a:xfrm>
          <a:prstGeom prst="rect">
            <a:avLst/>
          </a:prstGeom>
        </p:spPr>
        <p:txBody>
          <a:bodyPr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bg2">
                    <a:shade val="50000"/>
                    <a:satMod val="200000"/>
                  </a:schemeClr>
                </a:solidFill>
                <a:effectLst/>
                <a:uLnTx/>
                <a:uFillTx/>
                <a:latin typeface="+mn-lt"/>
                <a:ea typeface="+mn-ea"/>
                <a:cs typeface="+mn-cs"/>
              </a:rPr>
              <a:t>ARTIFICIAL INTELLIGENCE IN POWER STATION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
        <p:nvSpPr>
          <p:cNvPr id="8" name="Footer Placeholder 5"/>
          <p:cNvSpPr txBox="1">
            <a:spLocks/>
          </p:cNvSpPr>
          <p:nvPr/>
        </p:nvSpPr>
        <p:spPr>
          <a:xfrm>
            <a:off x="2286000" y="647700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pic>
        <p:nvPicPr>
          <p:cNvPr id="1026" name="Picture 2" descr="Image result for artificial intelligence&quot;"/>
          <p:cNvPicPr>
            <a:picLocks noChangeAspect="1" noChangeArrowheads="1"/>
          </p:cNvPicPr>
          <p:nvPr/>
        </p:nvPicPr>
        <p:blipFill>
          <a:blip r:embed="rId2"/>
          <a:srcRect/>
          <a:stretch>
            <a:fillRect/>
          </a:stretch>
        </p:blipFill>
        <p:spPr bwMode="auto">
          <a:xfrm>
            <a:off x="4781550" y="4343400"/>
            <a:ext cx="3981450" cy="205617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u="sng" dirty="0" smtClean="0">
                <a:solidFill>
                  <a:schemeClr val="tx1"/>
                </a:solidFill>
                <a:latin typeface="Times New Roman" pitchFamily="18" charset="0"/>
              </a:rPr>
              <a:t>Artificial Intelligence Techniques</a:t>
            </a:r>
            <a:endParaRPr lang="en-US" sz="3600" b="1" u="sng" dirty="0">
              <a:solidFill>
                <a:schemeClr val="tx1"/>
              </a:solidFill>
            </a:endParaRPr>
          </a:p>
        </p:txBody>
      </p:sp>
      <p:sp>
        <p:nvSpPr>
          <p:cNvPr id="3" name="Content Placeholder 2"/>
          <p:cNvSpPr>
            <a:spLocks noGrp="1"/>
          </p:cNvSpPr>
          <p:nvPr>
            <p:ph idx="1"/>
          </p:nvPr>
        </p:nvSpPr>
        <p:spPr>
          <a:xfrm>
            <a:off x="1112520" y="1371600"/>
            <a:ext cx="7498080" cy="4800600"/>
          </a:xfrm>
        </p:spPr>
        <p:txBody>
          <a:bodyPr>
            <a:normAutofit/>
          </a:bodyPr>
          <a:lstStyle/>
          <a:p>
            <a:pPr algn="just">
              <a:buNone/>
            </a:pPr>
            <a:r>
              <a:rPr lang="en-IN" altLang="en-US" sz="2400" dirty="0" smtClean="0">
                <a:latin typeface="Times New Roman" pitchFamily="18" charset="0"/>
              </a:rPr>
              <a:t> Three major families of AI techniques are considered to be    applied in modern power system protection</a:t>
            </a:r>
          </a:p>
          <a:p>
            <a:pPr algn="just">
              <a:buFont typeface="Wingdings" pitchFamily="2" charset="2"/>
              <a:buChar char="Ø"/>
            </a:pPr>
            <a:r>
              <a:rPr lang="en-IN" altLang="en-US" sz="2400" dirty="0" smtClean="0">
                <a:latin typeface="Times New Roman" pitchFamily="18" charset="0"/>
              </a:rPr>
              <a:t>Expert System Techniques (XPSs),</a:t>
            </a:r>
          </a:p>
          <a:p>
            <a:pPr algn="just">
              <a:buFont typeface="Wingdings" pitchFamily="2" charset="2"/>
              <a:buChar char="Ø"/>
            </a:pPr>
            <a:r>
              <a:rPr lang="en-IN" altLang="en-US" sz="2400" dirty="0" smtClean="0">
                <a:latin typeface="Times New Roman" pitchFamily="18" charset="0"/>
              </a:rPr>
              <a:t>Artificial Neural Networks (ANNs),</a:t>
            </a:r>
          </a:p>
          <a:p>
            <a:pPr algn="just">
              <a:buFont typeface="Wingdings" pitchFamily="2" charset="2"/>
              <a:buChar char="Ø"/>
            </a:pPr>
            <a:r>
              <a:rPr lang="en-IN" altLang="en-US" sz="2400" dirty="0" smtClean="0">
                <a:latin typeface="Times New Roman" pitchFamily="18" charset="0"/>
              </a:rPr>
              <a:t>Fuzzy logic systems (FL).</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0" y="6381750"/>
            <a:ext cx="2133600" cy="476250"/>
          </a:xfrm>
        </p:spPr>
        <p:txBody>
          <a:bodyPr/>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a:xfrm>
            <a:off x="2209800" y="76200"/>
            <a:ext cx="6019800" cy="228600"/>
          </a:xfrm>
        </p:spPr>
        <p:txBody>
          <a:bodyPr/>
          <a:lstStyle/>
          <a:p>
            <a:r>
              <a:rPr lang="en-US" dirty="0" smtClean="0"/>
              <a:t>ARTIFICIAL INTELLIGENCE IN POWER STATION</a:t>
            </a:r>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7</a:t>
            </a:fld>
            <a:endParaRPr lang="en-US" dirty="0"/>
          </a:p>
        </p:txBody>
      </p:sp>
      <p:sp>
        <p:nvSpPr>
          <p:cNvPr id="19458" name="AutoShape 2" descr="Image result for expert system techniques (xpss) in artificial intelligenc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60" name="Picture 4" descr="Image result for expert system techniques (xpss) in artificial intelligence&quot;"/>
          <p:cNvPicPr>
            <a:picLocks noChangeAspect="1" noChangeArrowheads="1"/>
          </p:cNvPicPr>
          <p:nvPr/>
        </p:nvPicPr>
        <p:blipFill>
          <a:blip r:embed="rId2"/>
          <a:srcRect/>
          <a:stretch>
            <a:fillRect/>
          </a:stretch>
        </p:blipFill>
        <p:spPr bwMode="auto">
          <a:xfrm>
            <a:off x="1143000" y="3505200"/>
            <a:ext cx="2838450" cy="2971800"/>
          </a:xfrm>
          <a:prstGeom prst="rect">
            <a:avLst/>
          </a:prstGeom>
          <a:noFill/>
        </p:spPr>
      </p:pic>
      <p:sp>
        <p:nvSpPr>
          <p:cNvPr id="9" name="Footer Placeholder 5"/>
          <p:cNvSpPr txBox="1">
            <a:spLocks/>
          </p:cNvSpPr>
          <p:nvPr/>
        </p:nvSpPr>
        <p:spPr>
          <a:xfrm>
            <a:off x="2057400" y="647700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pic>
        <p:nvPicPr>
          <p:cNvPr id="19462" name="Picture 6" descr="Image result for ANNs&quot;"/>
          <p:cNvPicPr>
            <a:picLocks noChangeAspect="1" noChangeArrowheads="1"/>
          </p:cNvPicPr>
          <p:nvPr/>
        </p:nvPicPr>
        <p:blipFill>
          <a:blip r:embed="rId3"/>
          <a:srcRect/>
          <a:stretch>
            <a:fillRect/>
          </a:stretch>
        </p:blipFill>
        <p:spPr bwMode="auto">
          <a:xfrm>
            <a:off x="4495800" y="3617350"/>
            <a:ext cx="4448175" cy="287747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98080" cy="1143000"/>
          </a:xfrm>
        </p:spPr>
        <p:txBody>
          <a:bodyPr/>
          <a:lstStyle/>
          <a:p>
            <a:r>
              <a:rPr lang="en-IN" altLang="en-US" sz="4400" b="1" u="sng" dirty="0" smtClean="0">
                <a:solidFill>
                  <a:schemeClr val="tx1"/>
                </a:solidFill>
                <a:latin typeface="Times New Roman" pitchFamily="18" charset="0"/>
              </a:rPr>
              <a:t> Expert Systems</a:t>
            </a:r>
            <a:endParaRPr lang="en-US" dirty="0"/>
          </a:p>
        </p:txBody>
      </p:sp>
      <p:sp>
        <p:nvSpPr>
          <p:cNvPr id="4" name="Date Placeholder 3"/>
          <p:cNvSpPr>
            <a:spLocks noGrp="1"/>
          </p:cNvSpPr>
          <p:nvPr>
            <p:ph type="dt" sz="half" idx="10"/>
          </p:nvPr>
        </p:nvSpPr>
        <p:spPr>
          <a:xfrm>
            <a:off x="0" y="6305550"/>
            <a:ext cx="2133600" cy="476250"/>
          </a:xfrm>
        </p:spPr>
        <p:txBody>
          <a:bodyPr/>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a:xfrm>
            <a:off x="2438400" y="76200"/>
            <a:ext cx="5181600" cy="228600"/>
          </a:xfrm>
        </p:spPr>
        <p:txBody>
          <a:bodyPr/>
          <a:lstStyle/>
          <a:p>
            <a:r>
              <a:rPr lang="en-US" dirty="0" smtClean="0"/>
              <a:t>ARTIFICIAL INTELLIGENCE IN POWER STATION</a:t>
            </a:r>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8</a:t>
            </a:fld>
            <a:endParaRPr lang="en-US" dirty="0"/>
          </a:p>
        </p:txBody>
      </p:sp>
      <p:pic>
        <p:nvPicPr>
          <p:cNvPr id="1026" name="Picture 2" descr="https://www.guru99.com/images/1/012519_1133_ExpertSyste1.png"/>
          <p:cNvPicPr>
            <a:picLocks noChangeAspect="1" noChangeArrowheads="1"/>
          </p:cNvPicPr>
          <p:nvPr/>
        </p:nvPicPr>
        <p:blipFill>
          <a:blip r:embed="rId2"/>
          <a:srcRect/>
          <a:stretch>
            <a:fillRect/>
          </a:stretch>
        </p:blipFill>
        <p:spPr bwMode="auto">
          <a:xfrm>
            <a:off x="990600" y="1371600"/>
            <a:ext cx="8001000" cy="4800600"/>
          </a:xfrm>
          <a:prstGeom prst="rect">
            <a:avLst/>
          </a:prstGeom>
          <a:noFill/>
        </p:spPr>
      </p:pic>
      <p:sp>
        <p:nvSpPr>
          <p:cNvPr id="8" name="Footer Placeholder 5"/>
          <p:cNvSpPr txBox="1">
            <a:spLocks/>
          </p:cNvSpPr>
          <p:nvPr/>
        </p:nvSpPr>
        <p:spPr>
          <a:xfrm>
            <a:off x="2057400" y="647700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8080" cy="1143000"/>
          </a:xfrm>
        </p:spPr>
        <p:txBody>
          <a:bodyPr>
            <a:normAutofit/>
          </a:bodyPr>
          <a:lstStyle/>
          <a:p>
            <a:r>
              <a:rPr lang="en-IN" altLang="en-US" sz="3600" b="1" u="sng" dirty="0" smtClean="0">
                <a:solidFill>
                  <a:schemeClr val="tx1"/>
                </a:solidFill>
                <a:latin typeface="Times New Roman" pitchFamily="18" charset="0"/>
              </a:rPr>
              <a:t> Advantages of Expert systems </a:t>
            </a:r>
            <a:endParaRPr lang="en-US" sz="3600" b="1" u="sng" dirty="0">
              <a:solidFill>
                <a:schemeClr val="tx1"/>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It is permanent and consistent.</a:t>
            </a:r>
          </a:p>
          <a:p>
            <a:pPr>
              <a:buFont typeface="Wingdings" pitchFamily="2" charset="2"/>
              <a:buChar char="Ø"/>
            </a:pPr>
            <a:r>
              <a:rPr lang="en-US" sz="2400" dirty="0" smtClean="0"/>
              <a:t>It can be easily documented.</a:t>
            </a:r>
          </a:p>
          <a:p>
            <a:pPr>
              <a:buFont typeface="Wingdings" pitchFamily="2" charset="2"/>
              <a:buChar char="Ø"/>
            </a:pPr>
            <a:r>
              <a:rPr lang="en-US" sz="2400" dirty="0" smtClean="0"/>
              <a:t>It can be easily transferred or reproduced.</a:t>
            </a:r>
          </a:p>
        </p:txBody>
      </p:sp>
      <p:sp>
        <p:nvSpPr>
          <p:cNvPr id="4" name="Date Placeholder 3"/>
          <p:cNvSpPr>
            <a:spLocks noGrp="1"/>
          </p:cNvSpPr>
          <p:nvPr>
            <p:ph type="dt" sz="half" idx="10"/>
          </p:nvPr>
        </p:nvSpPr>
        <p:spPr>
          <a:xfrm>
            <a:off x="0" y="6381750"/>
            <a:ext cx="2133600" cy="476250"/>
          </a:xfrm>
        </p:spPr>
        <p:txBody>
          <a:bodyPr/>
          <a:lstStyle/>
          <a:p>
            <a:fld id="{9B597F0F-3CB3-4285-8D73-4274EEC2F685}" type="datetime1">
              <a:rPr lang="en-US" smtClean="0"/>
              <a:pPr/>
              <a:t>09-Feb-20</a:t>
            </a:fld>
            <a:endParaRPr lang="en-US" dirty="0"/>
          </a:p>
        </p:txBody>
      </p:sp>
      <p:sp>
        <p:nvSpPr>
          <p:cNvPr id="5" name="Footer Placeholder 4"/>
          <p:cNvSpPr>
            <a:spLocks noGrp="1"/>
          </p:cNvSpPr>
          <p:nvPr>
            <p:ph type="ftr" sz="quarter" idx="11"/>
          </p:nvPr>
        </p:nvSpPr>
        <p:spPr>
          <a:xfrm>
            <a:off x="2209800" y="0"/>
            <a:ext cx="5943600" cy="304800"/>
          </a:xfrm>
        </p:spPr>
        <p:txBody>
          <a:bodyPr/>
          <a:lstStyle/>
          <a:p>
            <a:r>
              <a:rPr lang="en-US" dirty="0" smtClean="0"/>
              <a:t>ARTIFICIAL INTELLIGENCE IN POWER STATION</a:t>
            </a:r>
            <a:endParaRPr lang="en-US" dirty="0"/>
          </a:p>
        </p:txBody>
      </p:sp>
      <p:sp>
        <p:nvSpPr>
          <p:cNvPr id="6" name="Slide Number Placeholder 5"/>
          <p:cNvSpPr>
            <a:spLocks noGrp="1"/>
          </p:cNvSpPr>
          <p:nvPr>
            <p:ph type="sldNum" sz="quarter" idx="12"/>
          </p:nvPr>
        </p:nvSpPr>
        <p:spPr/>
        <p:txBody>
          <a:bodyPr/>
          <a:lstStyle/>
          <a:p>
            <a:fld id="{85D2CAE6-549E-42BC-B48E-6C9977DDEBAA}" type="slidenum">
              <a:rPr lang="en-US" smtClean="0"/>
              <a:pPr/>
              <a:t>9</a:t>
            </a:fld>
            <a:endParaRPr lang="en-US" dirty="0"/>
          </a:p>
        </p:txBody>
      </p:sp>
      <p:pic>
        <p:nvPicPr>
          <p:cNvPr id="20482" name="Picture 2" descr="Image result for expert system techniques (xpss)&quot;"/>
          <p:cNvPicPr>
            <a:picLocks noChangeAspect="1" noChangeArrowheads="1"/>
          </p:cNvPicPr>
          <p:nvPr/>
        </p:nvPicPr>
        <p:blipFill>
          <a:blip r:embed="rId2"/>
          <a:srcRect/>
          <a:stretch>
            <a:fillRect/>
          </a:stretch>
        </p:blipFill>
        <p:spPr bwMode="auto">
          <a:xfrm>
            <a:off x="1295400" y="2940803"/>
            <a:ext cx="7620000" cy="3536197"/>
          </a:xfrm>
          <a:prstGeom prst="rect">
            <a:avLst/>
          </a:prstGeom>
          <a:noFill/>
        </p:spPr>
      </p:pic>
      <p:sp>
        <p:nvSpPr>
          <p:cNvPr id="8" name="Footer Placeholder 5"/>
          <p:cNvSpPr txBox="1">
            <a:spLocks/>
          </p:cNvSpPr>
          <p:nvPr/>
        </p:nvSpPr>
        <p:spPr>
          <a:xfrm>
            <a:off x="2057400" y="6477000"/>
            <a:ext cx="6019800" cy="3238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DEPARTMENT OF ELECTRONICS AND TELECOMMUNICATION ENGINEERING</a:t>
            </a:r>
            <a:endParaRPr kumimoji="0" lang="en-US" sz="11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7">
      <a:dk1>
        <a:sysClr val="windowText" lastClr="000000"/>
      </a:dk1>
      <a:lt1>
        <a:sysClr val="window" lastClr="FFFFFF"/>
      </a:lt1>
      <a:dk2>
        <a:srgbClr val="4F271C"/>
      </a:dk2>
      <a:lt2>
        <a:srgbClr val="C00000"/>
      </a:lt2>
      <a:accent1>
        <a:srgbClr val="3891A7"/>
      </a:accent1>
      <a:accent2>
        <a:srgbClr val="FEB80A"/>
      </a:accent2>
      <a:accent3>
        <a:srgbClr val="FF0000"/>
      </a:accent3>
      <a:accent4>
        <a:srgbClr val="84AA33"/>
      </a:accent4>
      <a:accent5>
        <a:srgbClr val="964305"/>
      </a:accent5>
      <a:accent6>
        <a:srgbClr val="475A8D"/>
      </a:accent6>
      <a:hlink>
        <a:srgbClr val="8DC765"/>
      </a:hlink>
      <a:folHlink>
        <a:srgbClr val="BF000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4874</TotalTime>
  <Words>681</Words>
  <Application>Microsoft Office PowerPoint</Application>
  <PresentationFormat>On-screen Show (4:3)</PresentationFormat>
  <Paragraphs>140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ARTIFICIAL INTELLIGENCE IN POWER STATION</vt:lpstr>
      <vt:lpstr>Contents</vt:lpstr>
      <vt:lpstr> Power System</vt:lpstr>
      <vt:lpstr>Artificial Intelligence</vt:lpstr>
      <vt:lpstr>Need for AI in Power Systems</vt:lpstr>
      <vt:lpstr>LIMITATIONS OF HUMAN MIND</vt:lpstr>
      <vt:lpstr>Artificial Intelligence Techniques</vt:lpstr>
      <vt:lpstr> Expert Systems</vt:lpstr>
      <vt:lpstr> Advantages of Expert systems </vt:lpstr>
      <vt:lpstr>Artificial Neural Netwoks</vt:lpstr>
      <vt:lpstr>Advantages of ANN</vt:lpstr>
      <vt:lpstr> Fuzzy Logic</vt:lpstr>
      <vt:lpstr>Practical application of AI in transmission line</vt:lpstr>
      <vt:lpstr> Applications</vt:lpstr>
      <vt:lpstr> 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 Low Energy(BLE) based Mobile Electrocardiogram Monitoring System</dc:title>
  <dc:creator>HCL</dc:creator>
  <cp:lastModifiedBy>dell</cp:lastModifiedBy>
  <cp:revision>439</cp:revision>
  <dcterms:created xsi:type="dcterms:W3CDTF">2014-01-30T03:10:56Z</dcterms:created>
  <dcterms:modified xsi:type="dcterms:W3CDTF">2020-02-09T19:43:20Z</dcterms:modified>
</cp:coreProperties>
</file>