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daa374c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daa374c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daa374c3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daa374c3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daa374c3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daa374c3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daa374c3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daa374c3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daa374c37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daa374c37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daa374c3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daa374c3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daa374c37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daa374c37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daa374c37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daa374c37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daa374c3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daa374c3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daa374c3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daa374c3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e517950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e517950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daa374c3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daa374c3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daa374c37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daa374c3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daa374c3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daa374c3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7e4f6358f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7e4f6358fd_2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e4f6358f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e4f6358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e4f6358fd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e4f6358fd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e4f6358fd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e4f6358fd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7e4f6358fd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e4f6358fd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7e4f6358fd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e4f6358fd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e4f6358fd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e4f6358fd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daa374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daa374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e4f6358fd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e4f6358fd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e4f6358fd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e4f6358fd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e517950b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e517950b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7e517950b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7e517950b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e517950bb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e517950bb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f1e38d394b36e4a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f1e38d394b36e4a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7e517950b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e517950b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daa374c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daa374c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daa374c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daa374c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daa374c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daa374c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daa374c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daa374c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daa374c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daa374c3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daa374c3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daa374c3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0" y="0"/>
            <a:ext cx="9144153" cy="5143624"/>
            <a:chOff x="-77" y="25"/>
            <a:chExt cx="9144153" cy="5143624"/>
          </a:xfrm>
        </p:grpSpPr>
        <p:sp>
          <p:nvSpPr>
            <p:cNvPr id="53" name="Google Shape;53;p13"/>
            <p:cNvSpPr/>
            <p:nvPr/>
          </p:nvSpPr>
          <p:spPr>
            <a:xfrm rot="-5400000">
              <a:off x="-47653"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rot="-5400000">
              <a:off x="-47653"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rot="-5400000">
              <a:off x="-47653"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5400000">
              <a:off x="-47653"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rot="-5400000">
              <a:off x="-47653"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714198"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5400000">
              <a:off x="714322"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rot="5400000">
              <a:off x="714198"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5400000">
              <a:off x="714322"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rot="5400000">
              <a:off x="714198"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714322"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rot="5400000">
              <a:off x="714198"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714198"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5400000">
              <a:off x="714322"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5400000">
              <a:off x="714198"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714322"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5400000">
              <a:off x="1476173"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5400000">
              <a:off x="1476296"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5400000">
              <a:off x="1476173"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5400000">
              <a:off x="1476296"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rot="5400000">
              <a:off x="1476173"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5400000">
              <a:off x="1476296"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5400000">
              <a:off x="1476173"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rot="5400000">
              <a:off x="1476173"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rot="-5400000">
              <a:off x="1476296"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5400000">
              <a:off x="1476173"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rot="-5400000">
              <a:off x="1476296"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rot="5400000">
              <a:off x="2238147"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rot="-5400000">
              <a:off x="2238271"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rot="5400000">
              <a:off x="2238147"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rot="-5400000">
              <a:off x="2238271"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5400000">
              <a:off x="2238147"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5400000">
              <a:off x="2238271"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rot="5400000">
              <a:off x="2238147"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238147"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5400000">
              <a:off x="2238271"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rot="5400000">
              <a:off x="2238147"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2238271"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5400000">
              <a:off x="3000173"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5400000">
              <a:off x="3000297"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rot="5400000">
              <a:off x="3000173"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rot="-5400000">
              <a:off x="3000297"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rot="5400000">
              <a:off x="3000173"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rot="-5400000">
              <a:off x="3000297"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rot="5400000">
              <a:off x="3000173"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5400000">
              <a:off x="3000173"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5400000">
              <a:off x="3000297"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rot="5400000">
              <a:off x="3000173"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5400000">
              <a:off x="3000297"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rot="5400000">
              <a:off x="3762251"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5400000">
              <a:off x="3762374"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5400000">
              <a:off x="3762251"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rot="-5400000">
              <a:off x="3762374"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rot="5400000">
              <a:off x="3762251"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5400000">
              <a:off x="3762374"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rot="5400000">
              <a:off x="3762251"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5400000">
              <a:off x="3762251"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5400000">
              <a:off x="3762374"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rot="5400000">
              <a:off x="3762251"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rot="-5400000">
              <a:off x="3762374"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rot="5400000">
              <a:off x="-47777"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7777"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rot="5400000">
              <a:off x="-47777"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rot="5400000">
              <a:off x="-47777"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rot="-5400000">
              <a:off x="166697"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rot="5400000">
              <a:off x="-47777"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rot="5400000">
              <a:off x="-47777"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flipH="1" rot="-5400000">
              <a:off x="166697"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5400000">
              <a:off x="928672"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flipH="1" rot="-5400000">
              <a:off x="928672"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rot="-5400000">
              <a:off x="1690646"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rot="-5400000">
              <a:off x="1690646"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rot="-5400000">
              <a:off x="2452621"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flipH="1" rot="-5400000">
              <a:off x="2452621"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rot="-5400000">
              <a:off x="3214647"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rot="-5400000">
              <a:off x="3214647"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5400000">
              <a:off x="3976724"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flipH="1" rot="-5400000">
              <a:off x="3976724"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5400000">
              <a:off x="4524349"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5400000">
              <a:off x="4524349"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524349"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4524349"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5400000">
              <a:off x="4524349"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286200"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rot="-5400000">
              <a:off x="5286324"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5286200"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5400000">
              <a:off x="5286324"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5286200"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rot="-5400000">
              <a:off x="5286324"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rot="5400000">
              <a:off x="5286200"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5286200"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rot="-5400000">
              <a:off x="5286324"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5286200"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5400000">
              <a:off x="5286324"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6048175"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rot="-5400000">
              <a:off x="6048298"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6048175"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rot="-5400000">
              <a:off x="6048298"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rot="5400000">
              <a:off x="6048175"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rot="-5400000">
              <a:off x="6048298"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rot="5400000">
              <a:off x="6048175"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rot="5400000">
              <a:off x="6048175"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rot="-5400000">
              <a:off x="6048298"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rot="5400000">
              <a:off x="6048175"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rot="-5400000">
              <a:off x="6048298"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rot="5400000">
              <a:off x="6810149"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rot="-5400000">
              <a:off x="6810273"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rot="5400000">
              <a:off x="6810149"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rot="-5400000">
              <a:off x="6810273"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rot="5400000">
              <a:off x="6810149"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400000">
              <a:off x="6810273"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rot="5400000">
              <a:off x="6810149"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rot="5400000">
              <a:off x="6810149"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rot="-5400000">
              <a:off x="6810273"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rot="5400000">
              <a:off x="6810149"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rot="-5400000">
              <a:off x="6810273"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rot="5400000">
              <a:off x="7572175"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rot="-5400000">
              <a:off x="7572299"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rot="5400000">
              <a:off x="7572175"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rot="-5400000">
              <a:off x="7572299"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rot="5400000">
              <a:off x="7572175"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rot="-5400000">
              <a:off x="7572299"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rot="5400000">
              <a:off x="7572175"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rot="5400000">
              <a:off x="7572175"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rot="-5400000">
              <a:off x="7572299"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rot="5400000">
              <a:off x="7572175"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rot="-5400000">
              <a:off x="7572299"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rot="5400000">
              <a:off x="8334253"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8334377"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8334253"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8334377"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8334253"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8334377"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8334253"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400000">
              <a:off x="8334253"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8334377"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8334253"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334377"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4524225"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4524225"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4524225"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rot="5400000">
              <a:off x="4524225"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rot="-5400000">
              <a:off x="4738699"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rot="5400000">
              <a:off x="4524225"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5400000">
              <a:off x="4524225"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flipH="1" rot="-5400000">
              <a:off x="4738699"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rot="-5400000">
              <a:off x="5500674"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flipH="1" rot="-5400000">
              <a:off x="5500674"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rot="-5400000">
              <a:off x="6262648"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flipH="1" rot="-5400000">
              <a:off x="6262648"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rot="-5400000">
              <a:off x="7024623"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flipH="1" rot="-5400000">
              <a:off x="7024623"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rot="-5400000">
              <a:off x="7786649"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flipH="1" rot="-5400000">
              <a:off x="7786649"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rot="-5400000">
              <a:off x="8548727"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flipH="1" rot="-5400000">
              <a:off x="8548727"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3"/>
          <p:cNvSpPr/>
          <p:nvPr/>
        </p:nvSpPr>
        <p:spPr>
          <a:xfrm>
            <a:off x="1527325" y="1290025"/>
            <a:ext cx="6089400" cy="256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txBox="1"/>
          <p:nvPr>
            <p:ph type="title"/>
          </p:nvPr>
        </p:nvSpPr>
        <p:spPr>
          <a:xfrm>
            <a:off x="1885350" y="1897113"/>
            <a:ext cx="5373300" cy="13494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None/>
              <a:defRPr b="1" sz="3200">
                <a:solidFill>
                  <a:srgbClr val="212121"/>
                </a:solidFill>
              </a:defRPr>
            </a:lvl1pPr>
            <a:lvl2pPr lvl="1" algn="ctr">
              <a:lnSpc>
                <a:spcPct val="100000"/>
              </a:lnSpc>
              <a:spcBef>
                <a:spcPts val="0"/>
              </a:spcBef>
              <a:spcAft>
                <a:spcPts val="0"/>
              </a:spcAft>
              <a:buNone/>
              <a:defRPr b="1" sz="3200">
                <a:solidFill>
                  <a:srgbClr val="212121"/>
                </a:solidFill>
              </a:defRPr>
            </a:lvl2pPr>
            <a:lvl3pPr lvl="2" algn="ctr">
              <a:lnSpc>
                <a:spcPct val="100000"/>
              </a:lnSpc>
              <a:spcBef>
                <a:spcPts val="0"/>
              </a:spcBef>
              <a:spcAft>
                <a:spcPts val="0"/>
              </a:spcAft>
              <a:buNone/>
              <a:defRPr b="1" sz="3200">
                <a:solidFill>
                  <a:srgbClr val="212121"/>
                </a:solidFill>
              </a:defRPr>
            </a:lvl3pPr>
            <a:lvl4pPr lvl="3" algn="ctr">
              <a:lnSpc>
                <a:spcPct val="100000"/>
              </a:lnSpc>
              <a:spcBef>
                <a:spcPts val="0"/>
              </a:spcBef>
              <a:spcAft>
                <a:spcPts val="0"/>
              </a:spcAft>
              <a:buNone/>
              <a:defRPr b="1" sz="3200">
                <a:solidFill>
                  <a:srgbClr val="212121"/>
                </a:solidFill>
              </a:defRPr>
            </a:lvl4pPr>
            <a:lvl5pPr lvl="4" algn="ctr">
              <a:lnSpc>
                <a:spcPct val="100000"/>
              </a:lnSpc>
              <a:spcBef>
                <a:spcPts val="0"/>
              </a:spcBef>
              <a:spcAft>
                <a:spcPts val="0"/>
              </a:spcAft>
              <a:buNone/>
              <a:defRPr b="1" sz="3200">
                <a:solidFill>
                  <a:srgbClr val="212121"/>
                </a:solidFill>
              </a:defRPr>
            </a:lvl5pPr>
            <a:lvl6pPr lvl="5" algn="ctr">
              <a:lnSpc>
                <a:spcPct val="100000"/>
              </a:lnSpc>
              <a:spcBef>
                <a:spcPts val="0"/>
              </a:spcBef>
              <a:spcAft>
                <a:spcPts val="0"/>
              </a:spcAft>
              <a:buNone/>
              <a:defRPr b="1" sz="3200">
                <a:solidFill>
                  <a:srgbClr val="212121"/>
                </a:solidFill>
              </a:defRPr>
            </a:lvl6pPr>
            <a:lvl7pPr lvl="6" algn="ctr">
              <a:lnSpc>
                <a:spcPct val="100000"/>
              </a:lnSpc>
              <a:spcBef>
                <a:spcPts val="0"/>
              </a:spcBef>
              <a:spcAft>
                <a:spcPts val="0"/>
              </a:spcAft>
              <a:buNone/>
              <a:defRPr b="1" sz="3200">
                <a:solidFill>
                  <a:srgbClr val="212121"/>
                </a:solidFill>
              </a:defRPr>
            </a:lvl7pPr>
            <a:lvl8pPr lvl="7" algn="ctr">
              <a:lnSpc>
                <a:spcPct val="100000"/>
              </a:lnSpc>
              <a:spcBef>
                <a:spcPts val="0"/>
              </a:spcBef>
              <a:spcAft>
                <a:spcPts val="0"/>
              </a:spcAft>
              <a:buNone/>
              <a:defRPr b="1" sz="3200">
                <a:solidFill>
                  <a:srgbClr val="212121"/>
                </a:solidFill>
              </a:defRPr>
            </a:lvl8pPr>
            <a:lvl9pPr lvl="8" algn="ctr">
              <a:lnSpc>
                <a:spcPct val="100000"/>
              </a:lnSpc>
              <a:spcBef>
                <a:spcPts val="0"/>
              </a:spcBef>
              <a:spcAft>
                <a:spcPts val="0"/>
              </a:spcAft>
              <a:buNone/>
              <a:defRPr b="1" sz="3200">
                <a:solidFill>
                  <a:srgbClr val="212121"/>
                </a:solidFill>
              </a:defRPr>
            </a:lvl9pPr>
          </a:lstStyle>
          <a:p/>
        </p:txBody>
      </p:sp>
      <p:sp>
        <p:nvSpPr>
          <p:cNvPr id="211" name="Google Shape;21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212" name="Shape 212"/>
        <p:cNvGrpSpPr/>
        <p:nvPr/>
      </p:nvGrpSpPr>
      <p:grpSpPr>
        <a:xfrm>
          <a:off x="0" y="0"/>
          <a:ext cx="0" cy="0"/>
          <a:chOff x="0" y="0"/>
          <a:chExt cx="0" cy="0"/>
        </a:xfrm>
      </p:grpSpPr>
      <p:sp>
        <p:nvSpPr>
          <p:cNvPr id="213" name="Google Shape;213;p14"/>
          <p:cNvSpPr/>
          <p:nvPr/>
        </p:nvSpPr>
        <p:spPr>
          <a:xfrm>
            <a:off x="0" y="0"/>
            <a:ext cx="9144000" cy="514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txBox="1"/>
          <p:nvPr>
            <p:ph type="title"/>
          </p:nvPr>
        </p:nvSpPr>
        <p:spPr>
          <a:xfrm>
            <a:off x="811650" y="799739"/>
            <a:ext cx="6458400" cy="1479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216" name="Google Shape;216;p14"/>
          <p:cNvSpPr txBox="1"/>
          <p:nvPr>
            <p:ph idx="1" type="body"/>
          </p:nvPr>
        </p:nvSpPr>
        <p:spPr>
          <a:xfrm>
            <a:off x="811650" y="2432039"/>
            <a:ext cx="6458400" cy="20376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17" name="Google Shape;21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spTree>
      <p:nvGrpSpPr>
        <p:cNvPr id="218" name="Shape 218"/>
        <p:cNvGrpSpPr/>
        <p:nvPr/>
      </p:nvGrpSpPr>
      <p:grpSpPr>
        <a:xfrm>
          <a:off x="0" y="0"/>
          <a:ext cx="0" cy="0"/>
          <a:chOff x="0" y="0"/>
          <a:chExt cx="0" cy="0"/>
        </a:xfrm>
      </p:grpSpPr>
      <p:sp>
        <p:nvSpPr>
          <p:cNvPr id="219" name="Google Shape;219;p15"/>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224" name="Google Shape;224;p15"/>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225" name="Google Shape;22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226" name="Shape 226"/>
        <p:cNvGrpSpPr/>
        <p:nvPr/>
      </p:nvGrpSpPr>
      <p:grpSpPr>
        <a:xfrm>
          <a:off x="0" y="0"/>
          <a:ext cx="0" cy="0"/>
          <a:chOff x="0" y="0"/>
          <a:chExt cx="0" cy="0"/>
        </a:xfrm>
      </p:grpSpPr>
      <p:sp>
        <p:nvSpPr>
          <p:cNvPr id="227" name="Google Shape;227;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 name="Google Shape;228;p16"/>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229" name="Google Shape;229;p16"/>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231" name="Google Shape;231;p16"/>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32" name="Google Shape;232;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4">
    <p:bg>
      <p:bgPr>
        <a:solidFill>
          <a:srgbClr val="FFFFFF"/>
        </a:solidFill>
      </p:bgPr>
    </p:bg>
    <p:spTree>
      <p:nvGrpSpPr>
        <p:cNvPr id="233" name="Shape 233"/>
        <p:cNvGrpSpPr/>
        <p:nvPr/>
      </p:nvGrpSpPr>
      <p:grpSpPr>
        <a:xfrm>
          <a:off x="0" y="0"/>
          <a:ext cx="0" cy="0"/>
          <a:chOff x="0" y="0"/>
          <a:chExt cx="0" cy="0"/>
        </a:xfrm>
      </p:grpSpPr>
      <p:sp>
        <p:nvSpPr>
          <p:cNvPr id="234" name="Google Shape;234;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txBox="1"/>
          <p:nvPr>
            <p:ph type="title"/>
          </p:nvPr>
        </p:nvSpPr>
        <p:spPr>
          <a:xfrm>
            <a:off x="349300" y="334525"/>
            <a:ext cx="7407000" cy="6630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200"/>
              <a:buNone/>
              <a:defRPr b="1" sz="3200">
                <a:solidFill>
                  <a:schemeClr val="dk1"/>
                </a:solidFill>
              </a:defRPr>
            </a:lvl1pPr>
            <a:lvl2pPr lvl="1" algn="l">
              <a:lnSpc>
                <a:spcPct val="100000"/>
              </a:lnSpc>
              <a:spcBef>
                <a:spcPts val="0"/>
              </a:spcBef>
              <a:spcAft>
                <a:spcPts val="0"/>
              </a:spcAft>
              <a:buClr>
                <a:schemeClr val="dk1"/>
              </a:buClr>
              <a:buSzPts val="3200"/>
              <a:buNone/>
              <a:defRPr b="1" sz="3200">
                <a:solidFill>
                  <a:schemeClr val="dk1"/>
                </a:solidFill>
              </a:defRPr>
            </a:lvl2pPr>
            <a:lvl3pPr lvl="2" algn="l">
              <a:lnSpc>
                <a:spcPct val="100000"/>
              </a:lnSpc>
              <a:spcBef>
                <a:spcPts val="0"/>
              </a:spcBef>
              <a:spcAft>
                <a:spcPts val="0"/>
              </a:spcAft>
              <a:buClr>
                <a:schemeClr val="dk1"/>
              </a:buClr>
              <a:buSzPts val="3200"/>
              <a:buNone/>
              <a:defRPr b="1" sz="3200">
                <a:solidFill>
                  <a:schemeClr val="dk1"/>
                </a:solidFill>
              </a:defRPr>
            </a:lvl3pPr>
            <a:lvl4pPr lvl="3" algn="l">
              <a:lnSpc>
                <a:spcPct val="100000"/>
              </a:lnSpc>
              <a:spcBef>
                <a:spcPts val="0"/>
              </a:spcBef>
              <a:spcAft>
                <a:spcPts val="0"/>
              </a:spcAft>
              <a:buClr>
                <a:schemeClr val="dk1"/>
              </a:buClr>
              <a:buSzPts val="3200"/>
              <a:buNone/>
              <a:defRPr b="1" sz="3200">
                <a:solidFill>
                  <a:schemeClr val="dk1"/>
                </a:solidFill>
              </a:defRPr>
            </a:lvl4pPr>
            <a:lvl5pPr lvl="4" algn="l">
              <a:lnSpc>
                <a:spcPct val="100000"/>
              </a:lnSpc>
              <a:spcBef>
                <a:spcPts val="0"/>
              </a:spcBef>
              <a:spcAft>
                <a:spcPts val="0"/>
              </a:spcAft>
              <a:buClr>
                <a:schemeClr val="dk1"/>
              </a:buClr>
              <a:buSzPts val="3200"/>
              <a:buNone/>
              <a:defRPr b="1" sz="3200">
                <a:solidFill>
                  <a:schemeClr val="dk1"/>
                </a:solidFill>
              </a:defRPr>
            </a:lvl5pPr>
            <a:lvl6pPr lvl="5" algn="l">
              <a:lnSpc>
                <a:spcPct val="100000"/>
              </a:lnSpc>
              <a:spcBef>
                <a:spcPts val="0"/>
              </a:spcBef>
              <a:spcAft>
                <a:spcPts val="0"/>
              </a:spcAft>
              <a:buClr>
                <a:schemeClr val="dk1"/>
              </a:buClr>
              <a:buSzPts val="3200"/>
              <a:buNone/>
              <a:defRPr b="1" sz="3200">
                <a:solidFill>
                  <a:schemeClr val="dk1"/>
                </a:solidFill>
              </a:defRPr>
            </a:lvl6pPr>
            <a:lvl7pPr lvl="6" algn="l">
              <a:lnSpc>
                <a:spcPct val="100000"/>
              </a:lnSpc>
              <a:spcBef>
                <a:spcPts val="0"/>
              </a:spcBef>
              <a:spcAft>
                <a:spcPts val="0"/>
              </a:spcAft>
              <a:buClr>
                <a:schemeClr val="dk1"/>
              </a:buClr>
              <a:buSzPts val="3200"/>
              <a:buNone/>
              <a:defRPr b="1" sz="3200">
                <a:solidFill>
                  <a:schemeClr val="dk1"/>
                </a:solidFill>
              </a:defRPr>
            </a:lvl7pPr>
            <a:lvl8pPr lvl="7" algn="l">
              <a:lnSpc>
                <a:spcPct val="100000"/>
              </a:lnSpc>
              <a:spcBef>
                <a:spcPts val="0"/>
              </a:spcBef>
              <a:spcAft>
                <a:spcPts val="0"/>
              </a:spcAft>
              <a:buClr>
                <a:schemeClr val="dk1"/>
              </a:buClr>
              <a:buSzPts val="3200"/>
              <a:buNone/>
              <a:defRPr b="1" sz="3200">
                <a:solidFill>
                  <a:schemeClr val="dk1"/>
                </a:solidFill>
              </a:defRPr>
            </a:lvl8pPr>
            <a:lvl9pPr lvl="8" algn="l">
              <a:lnSpc>
                <a:spcPct val="100000"/>
              </a:lnSpc>
              <a:spcBef>
                <a:spcPts val="0"/>
              </a:spcBef>
              <a:spcAft>
                <a:spcPts val="0"/>
              </a:spcAft>
              <a:buClr>
                <a:schemeClr val="dk1"/>
              </a:buClr>
              <a:buSzPts val="3200"/>
              <a:buNone/>
              <a:defRPr b="1" sz="3200">
                <a:solidFill>
                  <a:schemeClr val="dk1"/>
                </a:solidFill>
              </a:defRPr>
            </a:lvl9pPr>
          </a:lstStyle>
          <a:p/>
        </p:txBody>
      </p:sp>
      <p:sp>
        <p:nvSpPr>
          <p:cNvPr id="237" name="Google Shape;237;p17"/>
          <p:cNvSpPr txBox="1"/>
          <p:nvPr>
            <p:ph idx="1" type="body"/>
          </p:nvPr>
        </p:nvSpPr>
        <p:spPr>
          <a:xfrm>
            <a:off x="349300" y="1147425"/>
            <a:ext cx="7407000" cy="31725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38" name="Google Shape;238;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9" name="Shape 239"/>
        <p:cNvGrpSpPr/>
        <p:nvPr/>
      </p:nvGrpSpPr>
      <p:grpSpPr>
        <a:xfrm>
          <a:off x="0" y="0"/>
          <a:ext cx="0" cy="0"/>
          <a:chOff x="0" y="0"/>
          <a:chExt cx="0" cy="0"/>
        </a:xfrm>
      </p:grpSpPr>
      <p:sp>
        <p:nvSpPr>
          <p:cNvPr id="240" name="Google Shape;240;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1" name="Google Shape;241;p1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242" name="Google Shape;242;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3" name="Google Shape;243;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4" name="Google Shape;244;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6">
    <p:bg>
      <p:bgPr>
        <a:solidFill>
          <a:srgbClr val="FFFFFF"/>
        </a:solidFill>
      </p:bgPr>
    </p:bg>
    <p:spTree>
      <p:nvGrpSpPr>
        <p:cNvPr id="245" name="Shape 245"/>
        <p:cNvGrpSpPr/>
        <p:nvPr/>
      </p:nvGrpSpPr>
      <p:grpSpPr>
        <a:xfrm>
          <a:off x="0" y="0"/>
          <a:ext cx="0" cy="0"/>
          <a:chOff x="0" y="0"/>
          <a:chExt cx="0" cy="0"/>
        </a:xfrm>
      </p:grpSpPr>
      <p:sp>
        <p:nvSpPr>
          <p:cNvPr id="246" name="Google Shape;246;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19"/>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248" name="Google Shape;248;p19"/>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250" name="Google Shape;250;p19"/>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51" name="Google Shape;251;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7">
    <p:bg>
      <p:bgPr>
        <a:solidFill>
          <a:srgbClr val="FFFFFF"/>
        </a:solidFill>
      </p:bgPr>
    </p:bg>
    <p:spTree>
      <p:nvGrpSpPr>
        <p:cNvPr id="252" name="Shape 252"/>
        <p:cNvGrpSpPr/>
        <p:nvPr/>
      </p:nvGrpSpPr>
      <p:grpSpPr>
        <a:xfrm>
          <a:off x="0" y="0"/>
          <a:ext cx="0" cy="0"/>
          <a:chOff x="0" y="0"/>
          <a:chExt cx="0" cy="0"/>
        </a:xfrm>
      </p:grpSpPr>
      <p:sp>
        <p:nvSpPr>
          <p:cNvPr id="253" name="Google Shape;253;p20"/>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txBox="1"/>
          <p:nvPr>
            <p:ph type="title"/>
          </p:nvPr>
        </p:nvSpPr>
        <p:spPr>
          <a:xfrm>
            <a:off x="3019425" y="1662150"/>
            <a:ext cx="3105300" cy="18192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None/>
              <a:defRPr b="1" sz="4000">
                <a:solidFill>
                  <a:schemeClr val="dk1"/>
                </a:solidFill>
              </a:defRPr>
            </a:lvl1pPr>
            <a:lvl2pPr lvl="1" algn="ctr">
              <a:lnSpc>
                <a:spcPct val="100000"/>
              </a:lnSpc>
              <a:spcBef>
                <a:spcPts val="0"/>
              </a:spcBef>
              <a:spcAft>
                <a:spcPts val="0"/>
              </a:spcAft>
              <a:buNone/>
              <a:defRPr b="1" sz="2800">
                <a:solidFill>
                  <a:schemeClr val="dk1"/>
                </a:solidFill>
              </a:defRPr>
            </a:lvl2pPr>
            <a:lvl3pPr lvl="2" algn="ctr">
              <a:lnSpc>
                <a:spcPct val="100000"/>
              </a:lnSpc>
              <a:spcBef>
                <a:spcPts val="0"/>
              </a:spcBef>
              <a:spcAft>
                <a:spcPts val="0"/>
              </a:spcAft>
              <a:buNone/>
              <a:defRPr b="1" sz="2800">
                <a:solidFill>
                  <a:schemeClr val="dk1"/>
                </a:solidFill>
              </a:defRPr>
            </a:lvl3pPr>
            <a:lvl4pPr lvl="3" algn="ctr">
              <a:lnSpc>
                <a:spcPct val="100000"/>
              </a:lnSpc>
              <a:spcBef>
                <a:spcPts val="0"/>
              </a:spcBef>
              <a:spcAft>
                <a:spcPts val="0"/>
              </a:spcAft>
              <a:buNone/>
              <a:defRPr b="1" sz="2800">
                <a:solidFill>
                  <a:schemeClr val="dk1"/>
                </a:solidFill>
              </a:defRPr>
            </a:lvl4pPr>
            <a:lvl5pPr lvl="4" algn="ctr">
              <a:lnSpc>
                <a:spcPct val="100000"/>
              </a:lnSpc>
              <a:spcBef>
                <a:spcPts val="0"/>
              </a:spcBef>
              <a:spcAft>
                <a:spcPts val="0"/>
              </a:spcAft>
              <a:buNone/>
              <a:defRPr b="1" sz="2800">
                <a:solidFill>
                  <a:schemeClr val="dk1"/>
                </a:solidFill>
              </a:defRPr>
            </a:lvl5pPr>
            <a:lvl6pPr lvl="5" algn="ctr">
              <a:lnSpc>
                <a:spcPct val="100000"/>
              </a:lnSpc>
              <a:spcBef>
                <a:spcPts val="0"/>
              </a:spcBef>
              <a:spcAft>
                <a:spcPts val="0"/>
              </a:spcAft>
              <a:buNone/>
              <a:defRPr b="1" sz="2800">
                <a:solidFill>
                  <a:schemeClr val="dk1"/>
                </a:solidFill>
              </a:defRPr>
            </a:lvl6pPr>
            <a:lvl7pPr lvl="6" algn="ctr">
              <a:lnSpc>
                <a:spcPct val="100000"/>
              </a:lnSpc>
              <a:spcBef>
                <a:spcPts val="0"/>
              </a:spcBef>
              <a:spcAft>
                <a:spcPts val="0"/>
              </a:spcAft>
              <a:buNone/>
              <a:defRPr b="1" sz="2800">
                <a:solidFill>
                  <a:schemeClr val="dk1"/>
                </a:solidFill>
              </a:defRPr>
            </a:lvl7pPr>
            <a:lvl8pPr lvl="7" algn="ctr">
              <a:lnSpc>
                <a:spcPct val="100000"/>
              </a:lnSpc>
              <a:spcBef>
                <a:spcPts val="0"/>
              </a:spcBef>
              <a:spcAft>
                <a:spcPts val="0"/>
              </a:spcAft>
              <a:buNone/>
              <a:defRPr b="1" sz="2800">
                <a:solidFill>
                  <a:schemeClr val="dk1"/>
                </a:solidFill>
              </a:defRPr>
            </a:lvl8pPr>
            <a:lvl9pPr lvl="8" algn="ctr">
              <a:lnSpc>
                <a:spcPct val="100000"/>
              </a:lnSpc>
              <a:spcBef>
                <a:spcPts val="0"/>
              </a:spcBef>
              <a:spcAft>
                <a:spcPts val="0"/>
              </a:spcAft>
              <a:buNone/>
              <a:defRPr b="1" sz="2800">
                <a:solidFill>
                  <a:schemeClr val="dk1"/>
                </a:solidFill>
              </a:defRPr>
            </a:lvl9pPr>
          </a:lstStyle>
          <a:p/>
        </p:txBody>
      </p:sp>
      <p:sp>
        <p:nvSpPr>
          <p:cNvPr id="257" name="Google Shape;257;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8">
    <p:bg>
      <p:bgPr>
        <a:solidFill>
          <a:srgbClr val="FFFFFF"/>
        </a:solidFill>
      </p:bgPr>
    </p:bg>
    <p:spTree>
      <p:nvGrpSpPr>
        <p:cNvPr id="258" name="Shape 258"/>
        <p:cNvGrpSpPr/>
        <p:nvPr/>
      </p:nvGrpSpPr>
      <p:grpSpPr>
        <a:xfrm>
          <a:off x="0" y="0"/>
          <a:ext cx="0" cy="0"/>
          <a:chOff x="0" y="0"/>
          <a:chExt cx="0" cy="0"/>
        </a:xfrm>
      </p:grpSpPr>
      <p:sp>
        <p:nvSpPr>
          <p:cNvPr id="259" name="Google Shape;259;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txBox="1"/>
          <p:nvPr>
            <p:ph type="title"/>
          </p:nvPr>
        </p:nvSpPr>
        <p:spPr>
          <a:xfrm>
            <a:off x="349300" y="334525"/>
            <a:ext cx="7407000" cy="6630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200"/>
              <a:buNone/>
              <a:defRPr b="1" sz="3200">
                <a:solidFill>
                  <a:schemeClr val="dk1"/>
                </a:solidFill>
              </a:defRPr>
            </a:lvl1pPr>
            <a:lvl2pPr lvl="1" algn="l">
              <a:lnSpc>
                <a:spcPct val="100000"/>
              </a:lnSpc>
              <a:spcBef>
                <a:spcPts val="0"/>
              </a:spcBef>
              <a:spcAft>
                <a:spcPts val="0"/>
              </a:spcAft>
              <a:buClr>
                <a:schemeClr val="dk1"/>
              </a:buClr>
              <a:buSzPts val="3200"/>
              <a:buNone/>
              <a:defRPr b="1" sz="3200">
                <a:solidFill>
                  <a:schemeClr val="dk1"/>
                </a:solidFill>
              </a:defRPr>
            </a:lvl2pPr>
            <a:lvl3pPr lvl="2" algn="l">
              <a:lnSpc>
                <a:spcPct val="100000"/>
              </a:lnSpc>
              <a:spcBef>
                <a:spcPts val="0"/>
              </a:spcBef>
              <a:spcAft>
                <a:spcPts val="0"/>
              </a:spcAft>
              <a:buClr>
                <a:schemeClr val="dk1"/>
              </a:buClr>
              <a:buSzPts val="3200"/>
              <a:buNone/>
              <a:defRPr b="1" sz="3200">
                <a:solidFill>
                  <a:schemeClr val="dk1"/>
                </a:solidFill>
              </a:defRPr>
            </a:lvl3pPr>
            <a:lvl4pPr lvl="3" algn="l">
              <a:lnSpc>
                <a:spcPct val="100000"/>
              </a:lnSpc>
              <a:spcBef>
                <a:spcPts val="0"/>
              </a:spcBef>
              <a:spcAft>
                <a:spcPts val="0"/>
              </a:spcAft>
              <a:buClr>
                <a:schemeClr val="dk1"/>
              </a:buClr>
              <a:buSzPts val="3200"/>
              <a:buNone/>
              <a:defRPr b="1" sz="3200">
                <a:solidFill>
                  <a:schemeClr val="dk1"/>
                </a:solidFill>
              </a:defRPr>
            </a:lvl4pPr>
            <a:lvl5pPr lvl="4" algn="l">
              <a:lnSpc>
                <a:spcPct val="100000"/>
              </a:lnSpc>
              <a:spcBef>
                <a:spcPts val="0"/>
              </a:spcBef>
              <a:spcAft>
                <a:spcPts val="0"/>
              </a:spcAft>
              <a:buClr>
                <a:schemeClr val="dk1"/>
              </a:buClr>
              <a:buSzPts val="3200"/>
              <a:buNone/>
              <a:defRPr b="1" sz="3200">
                <a:solidFill>
                  <a:schemeClr val="dk1"/>
                </a:solidFill>
              </a:defRPr>
            </a:lvl5pPr>
            <a:lvl6pPr lvl="5" algn="l">
              <a:lnSpc>
                <a:spcPct val="100000"/>
              </a:lnSpc>
              <a:spcBef>
                <a:spcPts val="0"/>
              </a:spcBef>
              <a:spcAft>
                <a:spcPts val="0"/>
              </a:spcAft>
              <a:buClr>
                <a:schemeClr val="dk1"/>
              </a:buClr>
              <a:buSzPts val="3200"/>
              <a:buNone/>
              <a:defRPr b="1" sz="3200">
                <a:solidFill>
                  <a:schemeClr val="dk1"/>
                </a:solidFill>
              </a:defRPr>
            </a:lvl6pPr>
            <a:lvl7pPr lvl="6" algn="l">
              <a:lnSpc>
                <a:spcPct val="100000"/>
              </a:lnSpc>
              <a:spcBef>
                <a:spcPts val="0"/>
              </a:spcBef>
              <a:spcAft>
                <a:spcPts val="0"/>
              </a:spcAft>
              <a:buClr>
                <a:schemeClr val="dk1"/>
              </a:buClr>
              <a:buSzPts val="3200"/>
              <a:buNone/>
              <a:defRPr b="1" sz="3200">
                <a:solidFill>
                  <a:schemeClr val="dk1"/>
                </a:solidFill>
              </a:defRPr>
            </a:lvl7pPr>
            <a:lvl8pPr lvl="7" algn="l">
              <a:lnSpc>
                <a:spcPct val="100000"/>
              </a:lnSpc>
              <a:spcBef>
                <a:spcPts val="0"/>
              </a:spcBef>
              <a:spcAft>
                <a:spcPts val="0"/>
              </a:spcAft>
              <a:buClr>
                <a:schemeClr val="dk1"/>
              </a:buClr>
              <a:buSzPts val="3200"/>
              <a:buNone/>
              <a:defRPr b="1" sz="3200">
                <a:solidFill>
                  <a:schemeClr val="dk1"/>
                </a:solidFill>
              </a:defRPr>
            </a:lvl8pPr>
            <a:lvl9pPr lvl="8" algn="l">
              <a:lnSpc>
                <a:spcPct val="100000"/>
              </a:lnSpc>
              <a:spcBef>
                <a:spcPts val="0"/>
              </a:spcBef>
              <a:spcAft>
                <a:spcPts val="0"/>
              </a:spcAft>
              <a:buClr>
                <a:schemeClr val="dk1"/>
              </a:buClr>
              <a:buSzPts val="3200"/>
              <a:buNone/>
              <a:defRPr b="1" sz="3200">
                <a:solidFill>
                  <a:schemeClr val="dk1"/>
                </a:solidFill>
              </a:defRPr>
            </a:lvl9pPr>
          </a:lstStyle>
          <a:p/>
        </p:txBody>
      </p:sp>
      <p:sp>
        <p:nvSpPr>
          <p:cNvPr id="262" name="Google Shape;262;p21"/>
          <p:cNvSpPr txBox="1"/>
          <p:nvPr>
            <p:ph idx="1" type="body"/>
          </p:nvPr>
        </p:nvSpPr>
        <p:spPr>
          <a:xfrm>
            <a:off x="349300" y="1147425"/>
            <a:ext cx="7407000" cy="31725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63" name="Google Shape;263;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8">
  <p:cSld name="AUTOLAYOUT_9">
    <p:bg>
      <p:bgPr>
        <a:solidFill>
          <a:srgbClr val="FFFFFF"/>
        </a:solidFill>
      </p:bgPr>
    </p:bg>
    <p:spTree>
      <p:nvGrpSpPr>
        <p:cNvPr id="264" name="Shape 264"/>
        <p:cNvGrpSpPr/>
        <p:nvPr/>
      </p:nvGrpSpPr>
      <p:grpSpPr>
        <a:xfrm>
          <a:off x="0" y="0"/>
          <a:ext cx="0" cy="0"/>
          <a:chOff x="0" y="0"/>
          <a:chExt cx="0" cy="0"/>
        </a:xfrm>
      </p:grpSpPr>
      <p:sp>
        <p:nvSpPr>
          <p:cNvPr id="265" name="Google Shape;265;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22"/>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269" name="Google Shape;269;p22"/>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270" name="Google Shape;270;p22"/>
          <p:cNvSpPr txBox="1"/>
          <p:nvPr>
            <p:ph type="title"/>
          </p:nvPr>
        </p:nvSpPr>
        <p:spPr>
          <a:xfrm>
            <a:off x="705600" y="1415400"/>
            <a:ext cx="3394200" cy="2249700"/>
          </a:xfrm>
          <a:prstGeom prst="rect">
            <a:avLst/>
          </a:prstGeom>
          <a:noFill/>
        </p:spPr>
        <p:txBody>
          <a:bodyPr anchorCtr="0" anchor="ctr" bIns="91425" lIns="91425" spcFirstLastPara="1" rIns="91425" wrap="square" tIns="91425">
            <a:noAutofit/>
          </a:bodyPr>
          <a:lstStyle>
            <a:lvl1pPr lvl="0" algn="r">
              <a:lnSpc>
                <a:spcPct val="100000"/>
              </a:lnSpc>
              <a:spcBef>
                <a:spcPts val="0"/>
              </a:spcBef>
              <a:spcAft>
                <a:spcPts val="0"/>
              </a:spcAft>
              <a:buNone/>
              <a:defRPr b="1" sz="2400">
                <a:solidFill>
                  <a:schemeClr val="dk1"/>
                </a:solidFill>
              </a:defRPr>
            </a:lvl1pPr>
            <a:lvl2pPr lvl="1" algn="r">
              <a:lnSpc>
                <a:spcPct val="100000"/>
              </a:lnSpc>
              <a:spcBef>
                <a:spcPts val="0"/>
              </a:spcBef>
              <a:spcAft>
                <a:spcPts val="0"/>
              </a:spcAft>
              <a:buNone/>
              <a:defRPr b="1" sz="2400">
                <a:solidFill>
                  <a:schemeClr val="dk1"/>
                </a:solidFill>
              </a:defRPr>
            </a:lvl2pPr>
            <a:lvl3pPr lvl="2" algn="r">
              <a:lnSpc>
                <a:spcPct val="100000"/>
              </a:lnSpc>
              <a:spcBef>
                <a:spcPts val="0"/>
              </a:spcBef>
              <a:spcAft>
                <a:spcPts val="0"/>
              </a:spcAft>
              <a:buNone/>
              <a:defRPr b="1" sz="2400">
                <a:solidFill>
                  <a:schemeClr val="dk1"/>
                </a:solidFill>
              </a:defRPr>
            </a:lvl3pPr>
            <a:lvl4pPr lvl="3" algn="r">
              <a:lnSpc>
                <a:spcPct val="100000"/>
              </a:lnSpc>
              <a:spcBef>
                <a:spcPts val="0"/>
              </a:spcBef>
              <a:spcAft>
                <a:spcPts val="0"/>
              </a:spcAft>
              <a:buNone/>
              <a:defRPr b="1" sz="2400">
                <a:solidFill>
                  <a:schemeClr val="dk1"/>
                </a:solidFill>
              </a:defRPr>
            </a:lvl4pPr>
            <a:lvl5pPr lvl="4" algn="r">
              <a:lnSpc>
                <a:spcPct val="100000"/>
              </a:lnSpc>
              <a:spcBef>
                <a:spcPts val="0"/>
              </a:spcBef>
              <a:spcAft>
                <a:spcPts val="0"/>
              </a:spcAft>
              <a:buNone/>
              <a:defRPr b="1" sz="2400">
                <a:solidFill>
                  <a:schemeClr val="dk1"/>
                </a:solidFill>
              </a:defRPr>
            </a:lvl5pPr>
            <a:lvl6pPr lvl="5" algn="r">
              <a:lnSpc>
                <a:spcPct val="100000"/>
              </a:lnSpc>
              <a:spcBef>
                <a:spcPts val="0"/>
              </a:spcBef>
              <a:spcAft>
                <a:spcPts val="0"/>
              </a:spcAft>
              <a:buNone/>
              <a:defRPr b="1" sz="2400">
                <a:solidFill>
                  <a:schemeClr val="dk1"/>
                </a:solidFill>
              </a:defRPr>
            </a:lvl6pPr>
            <a:lvl7pPr lvl="6" algn="r">
              <a:lnSpc>
                <a:spcPct val="100000"/>
              </a:lnSpc>
              <a:spcBef>
                <a:spcPts val="0"/>
              </a:spcBef>
              <a:spcAft>
                <a:spcPts val="0"/>
              </a:spcAft>
              <a:buNone/>
              <a:defRPr b="1" sz="2400">
                <a:solidFill>
                  <a:schemeClr val="dk1"/>
                </a:solidFill>
              </a:defRPr>
            </a:lvl7pPr>
            <a:lvl8pPr lvl="7" algn="r">
              <a:lnSpc>
                <a:spcPct val="100000"/>
              </a:lnSpc>
              <a:spcBef>
                <a:spcPts val="0"/>
              </a:spcBef>
              <a:spcAft>
                <a:spcPts val="0"/>
              </a:spcAft>
              <a:buNone/>
              <a:defRPr b="1" sz="2400">
                <a:solidFill>
                  <a:schemeClr val="dk1"/>
                </a:solidFill>
              </a:defRPr>
            </a:lvl8pPr>
            <a:lvl9pPr lvl="8" algn="r">
              <a:lnSpc>
                <a:spcPct val="100000"/>
              </a:lnSpc>
              <a:spcBef>
                <a:spcPts val="0"/>
              </a:spcBef>
              <a:spcAft>
                <a:spcPts val="0"/>
              </a:spcAft>
              <a:buNone/>
              <a:defRPr b="1" sz="2400">
                <a:solidFill>
                  <a:schemeClr val="dk1"/>
                </a:solidFill>
              </a:defRPr>
            </a:lvl9pPr>
          </a:lstStyle>
          <a:p/>
        </p:txBody>
      </p:sp>
      <p:sp>
        <p:nvSpPr>
          <p:cNvPr id="271" name="Google Shape;271;p22"/>
          <p:cNvSpPr txBox="1"/>
          <p:nvPr>
            <p:ph idx="1" type="body"/>
          </p:nvPr>
        </p:nvSpPr>
        <p:spPr>
          <a:xfrm>
            <a:off x="4252525" y="836250"/>
            <a:ext cx="4185900" cy="3408000"/>
          </a:xfrm>
          <a:prstGeom prst="rect">
            <a:avLst/>
          </a:prstGeom>
          <a:noFill/>
        </p:spPr>
        <p:txBody>
          <a:bodyPr anchorCtr="0" anchor="ctr"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272" name="Google Shape;272;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9">
  <p:cSld name="AUTOLAYOUT_10">
    <p:bg>
      <p:bgPr>
        <a:solidFill>
          <a:srgbClr val="FFFFFF"/>
        </a:solidFill>
      </p:bgPr>
    </p:bg>
    <p:spTree>
      <p:nvGrpSpPr>
        <p:cNvPr id="273" name="Shape 273"/>
        <p:cNvGrpSpPr/>
        <p:nvPr/>
      </p:nvGrpSpPr>
      <p:grpSpPr>
        <a:xfrm>
          <a:off x="0" y="0"/>
          <a:ext cx="0" cy="0"/>
          <a:chOff x="0" y="0"/>
          <a:chExt cx="0" cy="0"/>
        </a:xfrm>
      </p:grpSpPr>
      <p:sp>
        <p:nvSpPr>
          <p:cNvPr id="274" name="Google Shape;274;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txBox="1"/>
          <p:nvPr>
            <p:ph type="title"/>
          </p:nvPr>
        </p:nvSpPr>
        <p:spPr>
          <a:xfrm>
            <a:off x="317700" y="369325"/>
            <a:ext cx="6934800" cy="1579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277" name="Google Shape;277;p23"/>
          <p:cNvSpPr txBox="1"/>
          <p:nvPr>
            <p:ph idx="1" type="body"/>
          </p:nvPr>
        </p:nvSpPr>
        <p:spPr>
          <a:xfrm>
            <a:off x="317700" y="2432075"/>
            <a:ext cx="6397800" cy="2329800"/>
          </a:xfrm>
          <a:prstGeom prst="rect">
            <a:avLst/>
          </a:prstGeom>
          <a:noFill/>
          <a:ln>
            <a:noFill/>
          </a:ln>
        </p:spPr>
        <p:txBody>
          <a:bodyPr anchorCtr="0" anchor="t" bIns="45700" lIns="91425" spcFirstLastPara="1" rIns="91425" wrap="square" tIns="45700">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78" name="Google Shape;278;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1855625" y="1845150"/>
            <a:ext cx="5654100" cy="145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FILE TRANSFER PROTOCOL</a:t>
            </a:r>
            <a:br>
              <a:rPr lang="en-GB"/>
            </a:br>
            <a:r>
              <a:rPr lang="en-GB"/>
              <a:t>            </a:t>
            </a:r>
            <a:r>
              <a:rPr lang="en-GB" sz="2800"/>
              <a:t>   RFC 959</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Structures</a:t>
            </a:r>
            <a:endParaRPr/>
          </a:p>
        </p:txBody>
      </p:sp>
      <p:sp>
        <p:nvSpPr>
          <p:cNvPr id="337" name="Google Shape;337;p33"/>
          <p:cNvSpPr txBox="1"/>
          <p:nvPr>
            <p:ph idx="1" type="body"/>
          </p:nvPr>
        </p:nvSpPr>
        <p:spPr>
          <a:xfrm>
            <a:off x="349300" y="1147425"/>
            <a:ext cx="74070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File Transfer Protocol allows the structure of a file to be specified.  Three structures are defined in FTP:</a:t>
            </a:r>
            <a:endParaRPr>
              <a:solidFill>
                <a:srgbClr val="000000"/>
              </a:solidFill>
            </a:endParaRPr>
          </a:p>
          <a:p>
            <a:pPr indent="-330200" lvl="0" marL="457200" rtl="0" algn="l">
              <a:spcBef>
                <a:spcPts val="1600"/>
              </a:spcBef>
              <a:spcAft>
                <a:spcPts val="0"/>
              </a:spcAft>
              <a:buClr>
                <a:srgbClr val="000000"/>
              </a:buClr>
              <a:buSzPts val="1600"/>
              <a:buChar char="●"/>
            </a:pPr>
            <a:r>
              <a:rPr lang="en-GB">
                <a:solidFill>
                  <a:srgbClr val="000000"/>
                </a:solidFill>
              </a:rPr>
              <a:t>File Structure.</a:t>
            </a:r>
            <a:endParaRPr>
              <a:solidFill>
                <a:srgbClr val="000000"/>
              </a:solidFill>
            </a:endParaRPr>
          </a:p>
          <a:p>
            <a:pPr indent="-330200" lvl="0" marL="457200" rtl="0" algn="l">
              <a:spcBef>
                <a:spcPts val="0"/>
              </a:spcBef>
              <a:spcAft>
                <a:spcPts val="0"/>
              </a:spcAft>
              <a:buClr>
                <a:srgbClr val="000000"/>
              </a:buClr>
              <a:buSzPts val="1600"/>
              <a:buChar char="●"/>
            </a:pPr>
            <a:r>
              <a:rPr lang="en-GB">
                <a:solidFill>
                  <a:srgbClr val="000000"/>
                </a:solidFill>
              </a:rPr>
              <a:t>Record Structure.</a:t>
            </a:r>
            <a:endParaRPr>
              <a:solidFill>
                <a:srgbClr val="000000"/>
              </a:solidFill>
            </a:endParaRPr>
          </a:p>
          <a:p>
            <a:pPr indent="-330200" lvl="0" marL="457200" rtl="0" algn="l">
              <a:spcBef>
                <a:spcPts val="0"/>
              </a:spcBef>
              <a:spcAft>
                <a:spcPts val="0"/>
              </a:spcAft>
              <a:buClr>
                <a:srgbClr val="000000"/>
              </a:buClr>
              <a:buSzPts val="1600"/>
              <a:buChar char="●"/>
            </a:pPr>
            <a:r>
              <a:rPr lang="en-GB">
                <a:solidFill>
                  <a:srgbClr val="000000"/>
                </a:solidFill>
              </a:rPr>
              <a:t>Page Structure.</a:t>
            </a:r>
            <a:endParaRPr b="1">
              <a:solidFill>
                <a:srgbClr val="000000"/>
              </a:solidFill>
            </a:endParaRPr>
          </a:p>
          <a:p>
            <a:pPr indent="0" lvl="0" marL="0" rtl="0" algn="l">
              <a:spcBef>
                <a:spcPts val="1600"/>
              </a:spcBef>
              <a:spcAft>
                <a:spcPts val="1600"/>
              </a:spcAft>
              <a:buNone/>
            </a:pPr>
            <a:r>
              <a:rPr b="1" lang="en-GB">
                <a:solidFill>
                  <a:srgbClr val="000000"/>
                </a:solidFill>
              </a:rPr>
              <a:t>File Structure:</a:t>
            </a:r>
            <a:r>
              <a:rPr lang="en-GB">
                <a:solidFill>
                  <a:srgbClr val="000000"/>
                </a:solidFill>
              </a:rPr>
              <a:t> The file structure format is used by default when the structure command has not been used. It is a continuous stream of data bytes.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 Structures</a:t>
            </a:r>
            <a:endParaRPr/>
          </a:p>
        </p:txBody>
      </p:sp>
      <p:sp>
        <p:nvSpPr>
          <p:cNvPr id="343" name="Google Shape;34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rPr>
              <a:t>Record Structure: </a:t>
            </a:r>
            <a:r>
              <a:rPr lang="en-GB">
                <a:solidFill>
                  <a:srgbClr val="000000"/>
                </a:solidFill>
              </a:rPr>
              <a:t>Record structures must be accepted for "text" files (i.e., files with TYPE ASCII or EBCDIC) by all FTP implementations. In record-structure the file is made up of sequential records.</a:t>
            </a:r>
            <a:endParaRPr>
              <a:solidFill>
                <a:srgbClr val="000000"/>
              </a:solidFill>
            </a:endParaRPr>
          </a:p>
          <a:p>
            <a:pPr indent="0" lvl="0" marL="0" rtl="0" algn="l">
              <a:spcBef>
                <a:spcPts val="1600"/>
              </a:spcBef>
              <a:spcAft>
                <a:spcPts val="0"/>
              </a:spcAft>
              <a:buNone/>
            </a:pPr>
            <a:r>
              <a:rPr b="1" lang="en-GB">
                <a:solidFill>
                  <a:srgbClr val="000000"/>
                </a:solidFill>
              </a:rPr>
              <a:t>Page Structure: </a:t>
            </a:r>
            <a:r>
              <a:rPr lang="en-GB">
                <a:solidFill>
                  <a:srgbClr val="000000"/>
                </a:solidFill>
              </a:rPr>
              <a:t>In the page structure, the file is divided into pages, with each page having a page number and a page header. The pages can be stored and accessed randomly or sequentially.</a:t>
            </a:r>
            <a:endParaRPr>
              <a:solidFill>
                <a:srgbClr val="000000"/>
              </a:solidFill>
            </a:endParaRPr>
          </a:p>
          <a:p>
            <a:pPr indent="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 Types</a:t>
            </a:r>
            <a:endParaRPr/>
          </a:p>
        </p:txBody>
      </p:sp>
      <p:sp>
        <p:nvSpPr>
          <p:cNvPr id="349" name="Google Shape;34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Data representations are handled in FTP by a user specifying a         representation type. There are four different data types specified in the FTP standard:</a:t>
            </a:r>
            <a:endParaRPr>
              <a:solidFill>
                <a:srgbClr val="000000"/>
              </a:solidFill>
            </a:endParaRPr>
          </a:p>
          <a:p>
            <a:pPr indent="-342900" lvl="0" marL="457200" rtl="0" algn="l">
              <a:spcBef>
                <a:spcPts val="1600"/>
              </a:spcBef>
              <a:spcAft>
                <a:spcPts val="0"/>
              </a:spcAft>
              <a:buClr>
                <a:srgbClr val="000000"/>
              </a:buClr>
              <a:buSzPts val="1800"/>
              <a:buChar char="●"/>
            </a:pPr>
            <a:r>
              <a:rPr lang="en-GB">
                <a:solidFill>
                  <a:srgbClr val="000000"/>
                </a:solidFill>
              </a:rPr>
              <a:t>ASCII ( American Standard Code for Information Interchange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EBCDIC ( Extended Binary Coded Decimal Interchange Code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Image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Local</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ASCII</a:t>
            </a:r>
            <a:endParaRPr/>
          </a:p>
        </p:txBody>
      </p:sp>
      <p:sp>
        <p:nvSpPr>
          <p:cNvPr id="355" name="Google Shape;35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This is the default type and must be accepted by all FTP implementations.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It is intended primarily for the transfer of text files, except when both hosts would find the EBCDIC type more convenient.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The sender converts the data from an internal character representation to the standard 8-bit NVT-ASCII representation. ( NVT - Network Virtual Terminal)</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The receiver will convert the data from the standard form to his own internal form.</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EBCDIC</a:t>
            </a:r>
            <a:endParaRPr/>
          </a:p>
        </p:txBody>
      </p:sp>
      <p:sp>
        <p:nvSpPr>
          <p:cNvPr id="361" name="Google Shape;36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GB">
                <a:solidFill>
                  <a:srgbClr val="000000"/>
                </a:solidFill>
              </a:rPr>
              <a:t>This type is intended for efficient transfer between hosts which use EBCDIC for their internal character represen</a:t>
            </a:r>
            <a:r>
              <a:rPr lang="en-GB">
                <a:solidFill>
                  <a:srgbClr val="000000"/>
                </a:solidFill>
              </a:rPr>
              <a:t>tation.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For transmission, the data are represented as 8-bit EBCDI</a:t>
            </a:r>
            <a:r>
              <a:rPr lang="en-GB">
                <a:solidFill>
                  <a:srgbClr val="000000"/>
                </a:solidFill>
              </a:rPr>
              <a:t>C </a:t>
            </a:r>
            <a:r>
              <a:rPr lang="en-GB">
                <a:solidFill>
                  <a:srgbClr val="000000"/>
                </a:solidFill>
              </a:rPr>
              <a:t>characters.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The character code is the only difference between the functional specifications of EBCDIC and ASCII types.</a:t>
            </a:r>
            <a:endParaRPr>
              <a:solidFill>
                <a:srgbClr val="000000"/>
              </a:solidFill>
            </a:endParaRPr>
          </a:p>
          <a:p>
            <a:pPr indent="0" lvl="0" marL="0" rtl="0" algn="l">
              <a:lnSpc>
                <a:spcPct val="150000"/>
              </a:lnSpc>
              <a:spcBef>
                <a:spcPts val="1600"/>
              </a:spcBef>
              <a:spcAft>
                <a:spcPts val="16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Image</a:t>
            </a:r>
            <a:endParaRPr/>
          </a:p>
        </p:txBody>
      </p:sp>
      <p:sp>
        <p:nvSpPr>
          <p:cNvPr id="367" name="Google Shape;36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GB">
                <a:solidFill>
                  <a:srgbClr val="000000"/>
                </a:solidFill>
              </a:rPr>
              <a:t>The data are sent as contiguous bits which, for transfer, are packed into the 8-bit transfer bytes.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The receiving site must store the data as contiguous bits.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Image type is intended for the efficient storage and retrieval of files and for the transfer of binary data.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It is recommended that this type be accepted by all FTP implementations.</a:t>
            </a:r>
            <a:endParaRPr>
              <a:solidFill>
                <a:srgbClr val="000000"/>
              </a:solidFill>
            </a:endParaRPr>
          </a:p>
          <a:p>
            <a:pPr indent="0" lvl="0" marL="0" rtl="0" algn="l">
              <a:lnSpc>
                <a:spcPct val="150000"/>
              </a:lnSpc>
              <a:spcBef>
                <a:spcPts val="1600"/>
              </a:spcBef>
              <a:spcAft>
                <a:spcPts val="160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Local Type</a:t>
            </a:r>
            <a:endParaRPr/>
          </a:p>
        </p:txBody>
      </p:sp>
      <p:sp>
        <p:nvSpPr>
          <p:cNvPr id="373" name="Google Shape;37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GB">
                <a:solidFill>
                  <a:srgbClr val="000000"/>
                </a:solidFill>
              </a:rPr>
              <a:t>The data is transferred in logical bytes of the size specified by the obligatory second parameter, Byte size.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The value of Byte size must be a decimal integer; there is no default value.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The logical byte size is not necessarily the same as the transfer byte size.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If there is a difference in byte sizes, then the logical bytes should be         packed contiguously, disregarding transfer byte boundaries and with any necessary padding at the end.</a:t>
            </a:r>
            <a:endParaRPr>
              <a:solidFill>
                <a:srgbClr val="000000"/>
              </a:solidFill>
            </a:endParaRPr>
          </a:p>
          <a:p>
            <a:pPr indent="0" lvl="0" marL="0" rtl="0" algn="l">
              <a:lnSpc>
                <a:spcPct val="150000"/>
              </a:lnSpc>
              <a:spcBef>
                <a:spcPts val="1600"/>
              </a:spcBef>
              <a:spcAft>
                <a:spcPts val="160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Local Type</a:t>
            </a:r>
            <a:endParaRPr/>
          </a:p>
        </p:txBody>
      </p:sp>
      <p:sp>
        <p:nvSpPr>
          <p:cNvPr id="379" name="Google Shape;37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GB">
                <a:solidFill>
                  <a:srgbClr val="000000"/>
                </a:solidFill>
              </a:rPr>
              <a:t>When the data reaches the receiving host, it will be transformed in a manner dependent on the logical byte size and the particular host.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This transformation must be invertible (i.e., an identical file can be retrieved if the same parameters are used) and should be well publicized by the FTP implementors.</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705600" y="1415400"/>
            <a:ext cx="3077100" cy="224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Transmission Mode</a:t>
            </a:r>
            <a:endParaRPr/>
          </a:p>
        </p:txBody>
      </p:sp>
      <p:sp>
        <p:nvSpPr>
          <p:cNvPr id="385" name="Google Shape;385;p41"/>
          <p:cNvSpPr txBox="1"/>
          <p:nvPr>
            <p:ph idx="1" type="body"/>
          </p:nvPr>
        </p:nvSpPr>
        <p:spPr>
          <a:xfrm>
            <a:off x="4032400" y="487875"/>
            <a:ext cx="4406100" cy="4181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GB" sz="1600">
                <a:solidFill>
                  <a:srgbClr val="000000"/>
                </a:solidFill>
              </a:rPr>
              <a:t>FTP can transfer a file across the data connection using one of the following three transmission modes: </a:t>
            </a:r>
            <a:endParaRPr sz="1600">
              <a:solidFill>
                <a:srgbClr val="000000"/>
              </a:solidFill>
            </a:endParaRPr>
          </a:p>
          <a:p>
            <a:pPr indent="-330200" lvl="0" marL="457200" rtl="0" algn="just">
              <a:spcBef>
                <a:spcPts val="1600"/>
              </a:spcBef>
              <a:spcAft>
                <a:spcPts val="0"/>
              </a:spcAft>
              <a:buClr>
                <a:srgbClr val="000000"/>
              </a:buClr>
              <a:buSzPts val="1600"/>
              <a:buChar char="●"/>
            </a:pPr>
            <a:r>
              <a:rPr lang="en-GB" sz="1600">
                <a:solidFill>
                  <a:srgbClr val="000000"/>
                </a:solidFill>
              </a:rPr>
              <a:t>Stream Mode.</a:t>
            </a:r>
            <a:endParaRPr sz="1600">
              <a:solidFill>
                <a:srgbClr val="000000"/>
              </a:solidFill>
            </a:endParaRPr>
          </a:p>
          <a:p>
            <a:pPr indent="-330200" lvl="0" marL="457200" rtl="0" algn="just">
              <a:spcBef>
                <a:spcPts val="0"/>
              </a:spcBef>
              <a:spcAft>
                <a:spcPts val="0"/>
              </a:spcAft>
              <a:buClr>
                <a:srgbClr val="000000"/>
              </a:buClr>
              <a:buSzPts val="1600"/>
              <a:buChar char="●"/>
            </a:pPr>
            <a:r>
              <a:rPr lang="en-GB" sz="1600">
                <a:solidFill>
                  <a:srgbClr val="000000"/>
                </a:solidFill>
              </a:rPr>
              <a:t>Block Mode.</a:t>
            </a:r>
            <a:endParaRPr sz="1600">
              <a:solidFill>
                <a:srgbClr val="000000"/>
              </a:solidFill>
            </a:endParaRPr>
          </a:p>
          <a:p>
            <a:pPr indent="-330200" lvl="0" marL="457200" rtl="0" algn="just">
              <a:spcBef>
                <a:spcPts val="0"/>
              </a:spcBef>
              <a:spcAft>
                <a:spcPts val="0"/>
              </a:spcAft>
              <a:buClr>
                <a:srgbClr val="000000"/>
              </a:buClr>
              <a:buSzPts val="1600"/>
              <a:buChar char="●"/>
            </a:pPr>
            <a:r>
              <a:rPr lang="en-GB" sz="1600">
                <a:solidFill>
                  <a:srgbClr val="000000"/>
                </a:solidFill>
              </a:rPr>
              <a:t>Compressed Mode.</a:t>
            </a:r>
            <a:endParaRPr sz="1600">
              <a:solidFill>
                <a:srgbClr val="000000"/>
              </a:solidFill>
            </a:endParaRPr>
          </a:p>
          <a:p>
            <a:pPr indent="0" lvl="0" marL="0" rtl="0" algn="just">
              <a:spcBef>
                <a:spcPts val="1600"/>
              </a:spcBef>
              <a:spcAft>
                <a:spcPts val="0"/>
              </a:spcAft>
              <a:buNone/>
            </a:pPr>
            <a:r>
              <a:rPr lang="en-GB" sz="1600">
                <a:solidFill>
                  <a:srgbClr val="000000"/>
                </a:solidFill>
              </a:rPr>
              <a:t>All data transfers must be completed with an end-of-file (EOF) which may be explicitly stated or implied by the closing of the data connection.</a:t>
            </a:r>
            <a:endParaRPr sz="1600">
              <a:solidFill>
                <a:srgbClr val="000000"/>
              </a:solidFill>
            </a:endParaRPr>
          </a:p>
          <a:p>
            <a:pPr indent="0" lvl="0" marL="0" rtl="0" algn="just">
              <a:spcBef>
                <a:spcPts val="1600"/>
              </a:spcBef>
              <a:spcAft>
                <a:spcPts val="1600"/>
              </a:spcAft>
              <a:buNone/>
            </a:pPr>
            <a:r>
              <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GB">
                <a:solidFill>
                  <a:schemeClr val="dk1"/>
                </a:solidFill>
              </a:rPr>
              <a:t>The </a:t>
            </a:r>
            <a:r>
              <a:rPr b="1" lang="en-GB">
                <a:solidFill>
                  <a:schemeClr val="dk1"/>
                </a:solidFill>
              </a:rPr>
              <a:t>stream mode</a:t>
            </a:r>
            <a:r>
              <a:rPr lang="en-GB">
                <a:solidFill>
                  <a:schemeClr val="dk1"/>
                </a:solidFill>
              </a:rPr>
              <a:t> is the default mode; data are delivered from FTP to TCP as a continuous stream of bytes.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In the </a:t>
            </a:r>
            <a:r>
              <a:rPr b="1" lang="en-GB">
                <a:solidFill>
                  <a:schemeClr val="dk1"/>
                </a:solidFill>
              </a:rPr>
              <a:t>block mode</a:t>
            </a:r>
            <a:r>
              <a:rPr lang="en-GB">
                <a:solidFill>
                  <a:schemeClr val="dk1"/>
                </a:solidFill>
              </a:rPr>
              <a:t>, data can be delivered from FTP to TCP in blocks. In this case, each block is preceded by a 3-byte header.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 first byte is called the block descriptor; the next two bytes define the size of the block in bytes.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In the </a:t>
            </a:r>
            <a:r>
              <a:rPr b="1" lang="en-GB">
                <a:solidFill>
                  <a:schemeClr val="dk1"/>
                </a:solidFill>
              </a:rPr>
              <a:t>compressed mode</a:t>
            </a:r>
            <a:r>
              <a:rPr lang="en-GB">
                <a:solidFill>
                  <a:schemeClr val="dk1"/>
                </a:solidFill>
              </a:rPr>
              <a:t> data is compressed using a simple algorithm and is then sent to the TCP.</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FTP</a:t>
            </a:r>
            <a:br>
              <a:rPr lang="en-GB"/>
            </a:br>
            <a:endParaRPr/>
          </a:p>
        </p:txBody>
      </p:sp>
      <p:sp>
        <p:nvSpPr>
          <p:cNvPr id="289" name="Google Shape;289;p25"/>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00000"/>
                </a:solidFill>
              </a:rPr>
              <a:t>File Transfer Protocol (FTP) is a standard Internet protocol for transmitting files between computers on the Internet over TCP/IP connections. </a:t>
            </a:r>
            <a:endParaRPr sz="2000">
              <a:solidFill>
                <a:srgbClr val="000000"/>
              </a:solidFill>
            </a:endParaRPr>
          </a:p>
          <a:p>
            <a:pPr indent="0" lvl="0" marL="0" rtl="0" algn="l">
              <a:spcBef>
                <a:spcPts val="1600"/>
              </a:spcBef>
              <a:spcAft>
                <a:spcPts val="0"/>
              </a:spcAft>
              <a:buNone/>
            </a:pPr>
            <a:r>
              <a:rPr lang="en-GB" sz="2000">
                <a:solidFill>
                  <a:srgbClr val="000000"/>
                </a:solidFill>
              </a:rPr>
              <a:t>FTP is a client-server protocol where a client will ask for a file, and a local or remote server will provide it.</a:t>
            </a:r>
            <a:endParaRPr sz="2000">
              <a:solidFill>
                <a:srgbClr val="000000"/>
              </a:solidFill>
            </a:endParaRPr>
          </a:p>
          <a:p>
            <a:pPr indent="0" lvl="0" marL="0" rtl="0" algn="l">
              <a:spcBef>
                <a:spcPts val="1600"/>
              </a:spcBef>
              <a:spcAft>
                <a:spcPts val="1600"/>
              </a:spcAft>
              <a:buNone/>
            </a:pPr>
            <a:r>
              <a:rPr lang="en-GB" sz="2000">
                <a:solidFill>
                  <a:srgbClr val="000000"/>
                </a:solidFill>
              </a:rPr>
              <a:t>It is  is an application layer protocol which moves files between local and remote file systems.</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Security</a:t>
            </a:r>
            <a:endParaRPr/>
          </a:p>
        </p:txBody>
      </p:sp>
      <p:sp>
        <p:nvSpPr>
          <p:cNvPr id="397" name="Google Shape;397;p43"/>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The FTP protocol was designed when security was not a big issue.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Although FTP requires a password, the password is sent in plaintext (unencrypted), which means it can be intercepted and used by an attacker.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To be secure: </a:t>
            </a:r>
            <a:endParaRPr>
              <a:solidFill>
                <a:srgbClr val="000000"/>
              </a:solidFill>
            </a:endParaRPr>
          </a:p>
          <a:p>
            <a:pPr indent="-317500" lvl="1" marL="914400" rtl="0" algn="l">
              <a:spcBef>
                <a:spcPts val="0"/>
              </a:spcBef>
              <a:spcAft>
                <a:spcPts val="0"/>
              </a:spcAft>
              <a:buClr>
                <a:schemeClr val="dk1"/>
              </a:buClr>
              <a:buSzPts val="1400"/>
              <a:buChar char="○"/>
            </a:pPr>
            <a:r>
              <a:rPr lang="en-GB">
                <a:solidFill>
                  <a:schemeClr val="dk1"/>
                </a:solidFill>
              </a:rPr>
              <a:t>We can add a Secure Socket Layer between the FTP application layer and the TCP layer. In this case FTP is called SSL-FTP.</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We can use a secure tunnel such as Secure Shell (SSH) or virtual private network (VPN).</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We can use a different, more secure protocol that can handle the job, e.g. SSH File Transfer Protocol or Secure Copy Protocol.</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Trivial File Transfer Protocol (TFTP)</a:t>
            </a:r>
            <a:endParaRPr/>
          </a:p>
        </p:txBody>
      </p:sp>
      <p:sp>
        <p:nvSpPr>
          <p:cNvPr id="403" name="Google Shape;403;p44"/>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GB">
                <a:solidFill>
                  <a:srgbClr val="000000"/>
                </a:solidFill>
              </a:rPr>
              <a:t>It is good for simple file transfers, such as during boot time.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It uses User Datagram Protocol(UDP) as transport layer protocols. Errors in the transmission (lost packets, checksum errors) must be handled by the TFTP server.</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It uses only one connection through well known port 69.</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TFTP uses a simple lock-step protocol (each data packet needs to be acknowledged). Thus the throughput is limited.</a:t>
            </a:r>
            <a:endParaRPr>
              <a:solidFill>
                <a:srgbClr val="000000"/>
              </a:solidFill>
            </a:endParaRPr>
          </a:p>
          <a:p>
            <a:pPr indent="0" lvl="0" marL="457200" rtl="0" algn="l">
              <a:lnSpc>
                <a:spcPct val="150000"/>
              </a:lnSpc>
              <a:spcBef>
                <a:spcPts val="1600"/>
              </a:spcBef>
              <a:spcAft>
                <a:spcPts val="1600"/>
              </a:spcAft>
              <a:buNone/>
            </a:pPr>
            <a:r>
              <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 Secure File Transfer Protocol</a:t>
            </a:r>
            <a:r>
              <a:rPr lang="en-GB"/>
              <a:t> (SFTP)</a:t>
            </a:r>
            <a:endParaRPr/>
          </a:p>
        </p:txBody>
      </p:sp>
      <p:sp>
        <p:nvSpPr>
          <p:cNvPr id="409" name="Google Shape;409;p45"/>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GB">
                <a:solidFill>
                  <a:srgbClr val="000000"/>
                </a:solidFill>
              </a:rPr>
              <a:t>SFTP can also be called as SSH(Secure Shell) File Transfer Protocol.</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Unlike FTP or TFTP, SFTP is secure and requires authentication over SSH.</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In addition to the commands sent, data is also encrypted whilst in transit, which makes this option the most preferred over TFTP and FTP.</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a:solidFill>
                  <a:srgbClr val="000000"/>
                </a:solidFill>
              </a:rPr>
              <a:t>SFTP runs using TCP on Port 22 by default.</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6"/>
          <p:cNvSpPr txBox="1"/>
          <p:nvPr>
            <p:ph type="title"/>
          </p:nvPr>
        </p:nvSpPr>
        <p:spPr>
          <a:xfrm>
            <a:off x="317700" y="369325"/>
            <a:ext cx="6934800" cy="157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GB"/>
              <a:t>FTP COMMANDS</a:t>
            </a:r>
            <a:endParaRPr b="1"/>
          </a:p>
        </p:txBody>
      </p:sp>
      <p:sp>
        <p:nvSpPr>
          <p:cNvPr id="415" name="Google Shape;415;p46"/>
          <p:cNvSpPr txBox="1"/>
          <p:nvPr>
            <p:ph idx="1" type="body"/>
          </p:nvPr>
        </p:nvSpPr>
        <p:spPr>
          <a:xfrm>
            <a:off x="317700" y="2432075"/>
            <a:ext cx="6397800" cy="2329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800">
                <a:solidFill>
                  <a:srgbClr val="000000"/>
                </a:solidFill>
              </a:rPr>
              <a:t>There are three different types of FTP commands: </a:t>
            </a:r>
            <a:endParaRPr sz="1800">
              <a:solidFill>
                <a:srgbClr val="000000"/>
              </a:solidFill>
            </a:endParaRPr>
          </a:p>
          <a:p>
            <a:pPr indent="0" lvl="0" marL="0" rtl="0" algn="l">
              <a:spcBef>
                <a:spcPts val="1600"/>
              </a:spcBef>
              <a:spcAft>
                <a:spcPts val="0"/>
              </a:spcAft>
              <a:buNone/>
            </a:pPr>
            <a:r>
              <a:rPr lang="en-GB" sz="1800">
                <a:solidFill>
                  <a:srgbClr val="000000"/>
                </a:solidFill>
              </a:rPr>
              <a:t>• Access control commands </a:t>
            </a:r>
            <a:endParaRPr sz="1800">
              <a:solidFill>
                <a:srgbClr val="000000"/>
              </a:solidFill>
            </a:endParaRPr>
          </a:p>
          <a:p>
            <a:pPr indent="0" lvl="0" marL="0" rtl="0" algn="l">
              <a:spcBef>
                <a:spcPts val="1600"/>
              </a:spcBef>
              <a:spcAft>
                <a:spcPts val="0"/>
              </a:spcAft>
              <a:buNone/>
            </a:pPr>
            <a:r>
              <a:rPr lang="en-GB" sz="1800">
                <a:solidFill>
                  <a:srgbClr val="000000"/>
                </a:solidFill>
              </a:rPr>
              <a:t>• Transfer parameter commands </a:t>
            </a:r>
            <a:endParaRPr sz="1800">
              <a:solidFill>
                <a:srgbClr val="000000"/>
              </a:solidFill>
            </a:endParaRPr>
          </a:p>
          <a:p>
            <a:pPr indent="0" lvl="0" marL="0" rtl="0" algn="l">
              <a:spcBef>
                <a:spcPts val="1600"/>
              </a:spcBef>
              <a:spcAft>
                <a:spcPts val="1600"/>
              </a:spcAft>
              <a:buNone/>
            </a:pPr>
            <a:r>
              <a:rPr lang="en-GB" sz="1800">
                <a:solidFill>
                  <a:srgbClr val="000000"/>
                </a:solidFill>
              </a:rPr>
              <a:t>• FTP service commands</a:t>
            </a:r>
            <a:endParaRPr sz="1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7"/>
          <p:cNvSpPr txBox="1"/>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GB" sz="2800">
                <a:solidFill>
                  <a:srgbClr val="000000"/>
                </a:solidFill>
                <a:latin typeface="Calibri"/>
                <a:ea typeface="Calibri"/>
                <a:cs typeface="Calibri"/>
                <a:sym typeface="Calibri"/>
              </a:rPr>
              <a:t>ACCESS CONTROL COMMANDS</a:t>
            </a:r>
            <a:endParaRPr b="1" sz="2800">
              <a:solidFill>
                <a:srgbClr val="000000"/>
              </a:solidFill>
              <a:latin typeface="Calibri"/>
              <a:ea typeface="Calibri"/>
              <a:cs typeface="Calibri"/>
              <a:sym typeface="Calibri"/>
            </a:endParaRPr>
          </a:p>
        </p:txBody>
      </p:sp>
      <p:sp>
        <p:nvSpPr>
          <p:cNvPr id="421" name="Google Shape;421;p47"/>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USER</a:t>
            </a:r>
            <a:r>
              <a:rPr lang="en-GB" sz="1800">
                <a:solidFill>
                  <a:srgbClr val="000000"/>
                </a:solidFill>
                <a:latin typeface="Calibri"/>
                <a:ea typeface="Calibri"/>
                <a:cs typeface="Calibri"/>
                <a:sym typeface="Calibri"/>
              </a:rPr>
              <a:t>: Character string allowing the user to be identified. User identification is necessary to establish communication over the data channel. </a:t>
            </a:r>
            <a:endParaRPr sz="1800">
              <a:solidFill>
                <a:srgbClr val="000000"/>
              </a:solidFill>
              <a:latin typeface="Calibri"/>
              <a:ea typeface="Calibri"/>
              <a:cs typeface="Calibri"/>
              <a:sym typeface="Calibri"/>
            </a:endParaRPr>
          </a:p>
          <a:p>
            <a:pPr indent="0" lvl="0" marL="0" rtl="0" algn="l">
              <a:spcBef>
                <a:spcPts val="48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PASS</a:t>
            </a:r>
            <a:r>
              <a:rPr lang="en-GB" sz="1800">
                <a:solidFill>
                  <a:srgbClr val="000000"/>
                </a:solidFill>
                <a:latin typeface="Calibri"/>
                <a:ea typeface="Calibri"/>
                <a:cs typeface="Calibri"/>
                <a:sym typeface="Calibri"/>
              </a:rPr>
              <a:t>: Character string specifying the user's password. This command must immediately precede the USER command. It falls to the client to hide the display of this command for security reasons. </a:t>
            </a:r>
            <a:endParaRPr sz="1800">
              <a:solidFill>
                <a:srgbClr val="000000"/>
              </a:solidFill>
              <a:latin typeface="Calibri"/>
              <a:ea typeface="Calibri"/>
              <a:cs typeface="Calibri"/>
              <a:sym typeface="Calibri"/>
            </a:endParaRPr>
          </a:p>
          <a:p>
            <a:pPr indent="0" lvl="0" marL="0" rtl="0" algn="l">
              <a:spcBef>
                <a:spcPts val="48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ACCT</a:t>
            </a:r>
            <a:r>
              <a:rPr lang="en-GB" sz="1800">
                <a:solidFill>
                  <a:srgbClr val="000000"/>
                </a:solidFill>
                <a:latin typeface="Calibri"/>
                <a:ea typeface="Calibri"/>
                <a:cs typeface="Calibri"/>
                <a:sym typeface="Calibri"/>
              </a:rPr>
              <a:t>: Character string representing the user's account. The command is generally not necessary. During the response accepting the password, if the response is 230 this stage is not necessary, if the response is 332, it is.</a:t>
            </a:r>
            <a:endParaRPr sz="1800">
              <a:solidFill>
                <a:srgbClr val="000000"/>
              </a:solidFill>
              <a:latin typeface="Calibri"/>
              <a:ea typeface="Calibri"/>
              <a:cs typeface="Calibri"/>
              <a:sym typeface="Calibri"/>
            </a:endParaRPr>
          </a:p>
          <a:p>
            <a:pPr indent="-190500" lvl="0" marL="342900" rtl="0" algn="l">
              <a:spcBef>
                <a:spcPts val="48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8"/>
          <p:cNvSpPr txBox="1"/>
          <p:nvPr/>
        </p:nvSpPr>
        <p:spPr>
          <a:xfrm>
            <a:off x="65550" y="662625"/>
            <a:ext cx="90129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800">
                <a:solidFill>
                  <a:schemeClr val="dk1"/>
                </a:solidFill>
                <a:latin typeface="Calibri"/>
                <a:ea typeface="Calibri"/>
                <a:cs typeface="Calibri"/>
                <a:sym typeface="Calibri"/>
              </a:rPr>
              <a:t>• </a:t>
            </a:r>
            <a:r>
              <a:rPr b="1" lang="en-GB" sz="1800">
                <a:solidFill>
                  <a:schemeClr val="dk1"/>
                </a:solidFill>
                <a:latin typeface="Calibri"/>
                <a:ea typeface="Calibri"/>
                <a:cs typeface="Calibri"/>
                <a:sym typeface="Calibri"/>
              </a:rPr>
              <a:t>CWD</a:t>
            </a:r>
            <a:r>
              <a:rPr lang="en-GB" sz="1800">
                <a:solidFill>
                  <a:schemeClr val="dk1"/>
                </a:solidFill>
                <a:latin typeface="Calibri"/>
                <a:ea typeface="Calibri"/>
                <a:cs typeface="Calibri"/>
                <a:sym typeface="Calibri"/>
              </a:rPr>
              <a:t>: Change Working Directory: This command enables the current directory to be changed. This command requires the directory's access path to be fulfilled as an argument. </a:t>
            </a:r>
            <a:endParaRPr sz="1800">
              <a:solidFill>
                <a:schemeClr val="dk1"/>
              </a:solidFill>
              <a:latin typeface="Calibri"/>
              <a:ea typeface="Calibri"/>
              <a:cs typeface="Calibri"/>
              <a:sym typeface="Calibri"/>
            </a:endParaRPr>
          </a:p>
          <a:p>
            <a:pPr indent="0" lvl="0" marL="0" rtl="0" algn="just">
              <a:spcBef>
                <a:spcPts val="480"/>
              </a:spcBef>
              <a:spcAft>
                <a:spcPts val="0"/>
              </a:spcAft>
              <a:buNone/>
            </a:pPr>
            <a:r>
              <a:rPr lang="en-GB" sz="1800">
                <a:solidFill>
                  <a:schemeClr val="dk1"/>
                </a:solidFill>
                <a:latin typeface="Calibri"/>
                <a:ea typeface="Calibri"/>
                <a:cs typeface="Calibri"/>
                <a:sym typeface="Calibri"/>
              </a:rPr>
              <a:t>• </a:t>
            </a:r>
            <a:r>
              <a:rPr b="1" lang="en-GB" sz="1800">
                <a:solidFill>
                  <a:schemeClr val="dk1"/>
                </a:solidFill>
                <a:latin typeface="Calibri"/>
                <a:ea typeface="Calibri"/>
                <a:cs typeface="Calibri"/>
                <a:sym typeface="Calibri"/>
              </a:rPr>
              <a:t>CDUP</a:t>
            </a:r>
            <a:r>
              <a:rPr lang="en-GB" sz="1800">
                <a:solidFill>
                  <a:schemeClr val="dk1"/>
                </a:solidFill>
                <a:latin typeface="Calibri"/>
                <a:ea typeface="Calibri"/>
                <a:cs typeface="Calibri"/>
                <a:sym typeface="Calibri"/>
              </a:rPr>
              <a:t>: Change to Parent Directory: This command allows you to go back to the parent directory. It was introduced to solve problems of naming the parent directory according to the system (generally “..”).</a:t>
            </a:r>
            <a:endParaRPr sz="1800">
              <a:solidFill>
                <a:schemeClr val="dk1"/>
              </a:solidFill>
              <a:latin typeface="Calibri"/>
              <a:ea typeface="Calibri"/>
              <a:cs typeface="Calibri"/>
              <a:sym typeface="Calibri"/>
            </a:endParaRPr>
          </a:p>
          <a:p>
            <a:pPr indent="0" lvl="0" marL="0" rtl="0" algn="just">
              <a:spcBef>
                <a:spcPts val="480"/>
              </a:spcBef>
              <a:spcAft>
                <a:spcPts val="0"/>
              </a:spcAft>
              <a:buNone/>
            </a:pPr>
            <a:r>
              <a:rPr lang="en-GB" sz="1800">
                <a:solidFill>
                  <a:schemeClr val="dk1"/>
                </a:solidFill>
                <a:latin typeface="Calibri"/>
                <a:ea typeface="Calibri"/>
                <a:cs typeface="Calibri"/>
                <a:sym typeface="Calibri"/>
              </a:rPr>
              <a:t>• </a:t>
            </a:r>
            <a:r>
              <a:rPr b="1" lang="en-GB" sz="1800">
                <a:solidFill>
                  <a:schemeClr val="dk1"/>
                </a:solidFill>
                <a:latin typeface="Calibri"/>
                <a:ea typeface="Calibri"/>
                <a:cs typeface="Calibri"/>
                <a:sym typeface="Calibri"/>
              </a:rPr>
              <a:t>SMNT</a:t>
            </a:r>
            <a:r>
              <a:rPr lang="en-GB" sz="1800">
                <a:solidFill>
                  <a:schemeClr val="dk1"/>
                </a:solidFill>
                <a:latin typeface="Calibri"/>
                <a:ea typeface="Calibri"/>
                <a:cs typeface="Calibri"/>
                <a:sym typeface="Calibri"/>
              </a:rPr>
              <a:t>: Structure Mount </a:t>
            </a:r>
            <a:endParaRPr sz="1800">
              <a:solidFill>
                <a:schemeClr val="dk1"/>
              </a:solidFill>
              <a:latin typeface="Calibri"/>
              <a:ea typeface="Calibri"/>
              <a:cs typeface="Calibri"/>
              <a:sym typeface="Calibri"/>
            </a:endParaRPr>
          </a:p>
          <a:p>
            <a:pPr indent="0" lvl="0" marL="0" rtl="0" algn="just">
              <a:spcBef>
                <a:spcPts val="480"/>
              </a:spcBef>
              <a:spcAft>
                <a:spcPts val="0"/>
              </a:spcAft>
              <a:buNone/>
            </a:pPr>
            <a:r>
              <a:rPr lang="en-GB" sz="1800">
                <a:solidFill>
                  <a:schemeClr val="dk1"/>
                </a:solidFill>
                <a:latin typeface="Calibri"/>
                <a:ea typeface="Calibri"/>
                <a:cs typeface="Calibri"/>
                <a:sym typeface="Calibri"/>
              </a:rPr>
              <a:t>• </a:t>
            </a:r>
            <a:r>
              <a:rPr b="1" lang="en-GB" sz="1800">
                <a:solidFill>
                  <a:schemeClr val="dk1"/>
                </a:solidFill>
                <a:latin typeface="Calibri"/>
                <a:ea typeface="Calibri"/>
                <a:cs typeface="Calibri"/>
                <a:sym typeface="Calibri"/>
              </a:rPr>
              <a:t>REIN</a:t>
            </a:r>
            <a:r>
              <a:rPr lang="en-GB" sz="1800">
                <a:solidFill>
                  <a:schemeClr val="dk1"/>
                </a:solidFill>
                <a:latin typeface="Calibri"/>
                <a:ea typeface="Calibri"/>
                <a:cs typeface="Calibri"/>
                <a:sym typeface="Calibri"/>
              </a:rPr>
              <a:t>: Reinitialize </a:t>
            </a:r>
            <a:endParaRPr sz="1800">
              <a:solidFill>
                <a:schemeClr val="dk1"/>
              </a:solidFill>
              <a:latin typeface="Calibri"/>
              <a:ea typeface="Calibri"/>
              <a:cs typeface="Calibri"/>
              <a:sym typeface="Calibri"/>
            </a:endParaRPr>
          </a:p>
          <a:p>
            <a:pPr indent="0" lvl="0" marL="0" rtl="0" algn="just">
              <a:spcBef>
                <a:spcPts val="480"/>
              </a:spcBef>
              <a:spcAft>
                <a:spcPts val="0"/>
              </a:spcAft>
              <a:buNone/>
            </a:pPr>
            <a:r>
              <a:rPr lang="en-GB" sz="1800">
                <a:solidFill>
                  <a:schemeClr val="dk1"/>
                </a:solidFill>
                <a:latin typeface="Calibri"/>
                <a:ea typeface="Calibri"/>
                <a:cs typeface="Calibri"/>
                <a:sym typeface="Calibri"/>
              </a:rPr>
              <a:t>• </a:t>
            </a:r>
            <a:r>
              <a:rPr b="1" lang="en-GB" sz="1800">
                <a:solidFill>
                  <a:schemeClr val="dk1"/>
                </a:solidFill>
                <a:latin typeface="Calibri"/>
                <a:ea typeface="Calibri"/>
                <a:cs typeface="Calibri"/>
                <a:sym typeface="Calibri"/>
              </a:rPr>
              <a:t>QUIT</a:t>
            </a:r>
            <a:r>
              <a:rPr lang="en-GB" sz="1800">
                <a:solidFill>
                  <a:schemeClr val="dk1"/>
                </a:solidFill>
                <a:latin typeface="Calibri"/>
                <a:ea typeface="Calibri"/>
                <a:cs typeface="Calibri"/>
                <a:sym typeface="Calibri"/>
              </a:rPr>
              <a:t>: Command enabling the current session to be terminated. The server waits to finish the transfer in progress if the need arises, then supplies a response before closing the connection.</a:t>
            </a:r>
            <a:endParaRPr sz="1800">
              <a:solidFill>
                <a:schemeClr val="dk1"/>
              </a:solidFill>
              <a:latin typeface="Calibri"/>
              <a:ea typeface="Calibri"/>
              <a:cs typeface="Calibri"/>
              <a:sym typeface="Calibri"/>
            </a:endParaRPr>
          </a:p>
          <a:p>
            <a:pPr indent="0" lvl="0" marL="0" rtl="0" algn="just">
              <a:spcBef>
                <a:spcPts val="480"/>
              </a:spcBef>
              <a:spcAft>
                <a:spcPts val="0"/>
              </a:spcAft>
              <a:buNone/>
            </a:pPr>
            <a:r>
              <a:t/>
            </a:r>
            <a:endParaRPr sz="1800">
              <a:solidFill>
                <a:schemeClr val="dk1"/>
              </a:solidFill>
              <a:latin typeface="Calibri"/>
              <a:ea typeface="Calibri"/>
              <a:cs typeface="Calibri"/>
              <a:sym typeface="Calibri"/>
            </a:endParaRPr>
          </a:p>
          <a:p>
            <a:pPr indent="0" lvl="0" marL="0" rtl="0" algn="just">
              <a:spcBef>
                <a:spcPts val="48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9"/>
          <p:cNvSpPr txBox="1"/>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GB" sz="2800">
                <a:solidFill>
                  <a:srgbClr val="000000"/>
                </a:solidFill>
                <a:latin typeface="Calibri"/>
                <a:ea typeface="Calibri"/>
                <a:cs typeface="Calibri"/>
                <a:sym typeface="Calibri"/>
              </a:rPr>
              <a:t>TRANSFER PARAMETER COMMANDS</a:t>
            </a:r>
            <a:endParaRPr b="1" sz="2800">
              <a:solidFill>
                <a:srgbClr val="000000"/>
              </a:solidFill>
              <a:latin typeface="Calibri"/>
              <a:ea typeface="Calibri"/>
              <a:cs typeface="Calibri"/>
              <a:sym typeface="Calibri"/>
            </a:endParaRPr>
          </a:p>
        </p:txBody>
      </p:sp>
      <p:sp>
        <p:nvSpPr>
          <p:cNvPr id="432" name="Google Shape;432;p49"/>
          <p:cNvSpPr txBox="1"/>
          <p:nvPr/>
        </p:nvSpPr>
        <p:spPr>
          <a:xfrm>
            <a:off x="457200" y="1371600"/>
            <a:ext cx="8229600" cy="475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PORT</a:t>
            </a:r>
            <a:r>
              <a:rPr lang="en-GB" sz="1800">
                <a:solidFill>
                  <a:srgbClr val="000000"/>
                </a:solidFill>
                <a:latin typeface="Calibri"/>
                <a:ea typeface="Calibri"/>
                <a:cs typeface="Calibri"/>
                <a:sym typeface="Calibri"/>
              </a:rPr>
              <a:t>: Character string allowing the port number used to be specified. </a:t>
            </a:r>
            <a:endParaRPr sz="1800">
              <a:solidFill>
                <a:srgbClr val="000000"/>
              </a:solidFill>
              <a:latin typeface="Calibri"/>
              <a:ea typeface="Calibri"/>
              <a:cs typeface="Calibri"/>
              <a:sym typeface="Calibri"/>
            </a:endParaRPr>
          </a:p>
          <a:p>
            <a:pPr indent="0" lvl="0" marL="0" rtl="0" algn="l">
              <a:spcBef>
                <a:spcPts val="48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PASV</a:t>
            </a:r>
            <a:r>
              <a:rPr lang="en-GB" sz="1800">
                <a:solidFill>
                  <a:srgbClr val="000000"/>
                </a:solidFill>
                <a:latin typeface="Calibri"/>
                <a:ea typeface="Calibri"/>
                <a:cs typeface="Calibri"/>
                <a:sym typeface="Calibri"/>
              </a:rPr>
              <a:t>: Command making it possible to indicate to the DTP server to stand by for a connection on a specific port chosen randomly from among the available ports. The response to this command is the IP address of the machine and port. </a:t>
            </a:r>
            <a:endParaRPr sz="1800">
              <a:solidFill>
                <a:srgbClr val="000000"/>
              </a:solidFill>
              <a:latin typeface="Calibri"/>
              <a:ea typeface="Calibri"/>
              <a:cs typeface="Calibri"/>
              <a:sym typeface="Calibri"/>
            </a:endParaRPr>
          </a:p>
          <a:p>
            <a:pPr indent="0" lvl="0" marL="0" rtl="0" algn="l">
              <a:spcBef>
                <a:spcPts val="48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TYPE</a:t>
            </a:r>
            <a:r>
              <a:rPr lang="en-GB" sz="1800">
                <a:solidFill>
                  <a:srgbClr val="000000"/>
                </a:solidFill>
                <a:latin typeface="Calibri"/>
                <a:ea typeface="Calibri"/>
                <a:cs typeface="Calibri"/>
                <a:sym typeface="Calibri"/>
              </a:rPr>
              <a:t>: This command enables the type of format in which the data will be sent to be specified.</a:t>
            </a:r>
            <a:endParaRPr sz="180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0"/>
          <p:cNvSpPr txBox="1"/>
          <p:nvPr/>
        </p:nvSpPr>
        <p:spPr>
          <a:xfrm>
            <a:off x="304800" y="457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STRU</a:t>
            </a:r>
            <a:r>
              <a:rPr lang="en-GB" sz="1800">
                <a:solidFill>
                  <a:srgbClr val="000000"/>
                </a:solidFill>
                <a:latin typeface="Calibri"/>
                <a:ea typeface="Calibri"/>
                <a:cs typeface="Calibri"/>
                <a:sym typeface="Calibri"/>
              </a:rPr>
              <a:t>: Telnet character specifying the file structure (F for File, R for Record, P for Page). </a:t>
            </a:r>
            <a:endParaRPr sz="1800">
              <a:solidFill>
                <a:srgbClr val="000000"/>
              </a:solidFill>
              <a:latin typeface="Calibri"/>
              <a:ea typeface="Calibri"/>
              <a:cs typeface="Calibri"/>
              <a:sym typeface="Calibri"/>
            </a:endParaRPr>
          </a:p>
          <a:p>
            <a:pPr indent="0" lvl="0" marL="0" rtl="0" algn="l">
              <a:spcBef>
                <a:spcPts val="48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MODE</a:t>
            </a:r>
            <a:r>
              <a:rPr lang="en-GB" sz="1800">
                <a:solidFill>
                  <a:srgbClr val="000000"/>
                </a:solidFill>
                <a:latin typeface="Calibri"/>
                <a:ea typeface="Calibri"/>
                <a:cs typeface="Calibri"/>
                <a:sym typeface="Calibri"/>
              </a:rPr>
              <a:t>: Telnet character specifying data transfer method (S for Stream, B for Block, C for Compressed)</a:t>
            </a:r>
            <a:endParaRPr sz="1800">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1"/>
          <p:cNvSpPr txBox="1"/>
          <p:nvPr/>
        </p:nvSpPr>
        <p:spPr>
          <a:xfrm>
            <a:off x="539025" y="16941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GB" sz="2800">
                <a:solidFill>
                  <a:srgbClr val="000000"/>
                </a:solidFill>
                <a:latin typeface="Calibri"/>
                <a:ea typeface="Calibri"/>
                <a:cs typeface="Calibri"/>
                <a:sym typeface="Calibri"/>
              </a:rPr>
              <a:t>FTP SERVICE COMMANDS</a:t>
            </a:r>
            <a:endParaRPr b="1" sz="2800">
              <a:solidFill>
                <a:srgbClr val="000000"/>
              </a:solidFill>
              <a:latin typeface="Calibri"/>
              <a:ea typeface="Calibri"/>
              <a:cs typeface="Calibri"/>
              <a:sym typeface="Calibri"/>
            </a:endParaRPr>
          </a:p>
        </p:txBody>
      </p:sp>
      <p:sp>
        <p:nvSpPr>
          <p:cNvPr id="443" name="Google Shape;443;p51"/>
          <p:cNvSpPr txBox="1"/>
          <p:nvPr/>
        </p:nvSpPr>
        <p:spPr>
          <a:xfrm>
            <a:off x="223400" y="1646950"/>
            <a:ext cx="8229600" cy="4526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RETR</a:t>
            </a:r>
            <a:r>
              <a:rPr lang="en-GB" sz="1800">
                <a:solidFill>
                  <a:srgbClr val="000000"/>
                </a:solidFill>
                <a:latin typeface="Calibri"/>
                <a:ea typeface="Calibri"/>
                <a:cs typeface="Calibri"/>
                <a:sym typeface="Calibri"/>
              </a:rPr>
              <a:t>: This command (RETRIEVE) asks the server DTP for a copy</a:t>
            </a:r>
            <a:r>
              <a:rPr lang="en-GB" sz="1800">
                <a:latin typeface="Calibri"/>
                <a:ea typeface="Calibri"/>
                <a:cs typeface="Calibri"/>
                <a:sym typeface="Calibri"/>
              </a:rPr>
              <a:t> </a:t>
            </a:r>
            <a:r>
              <a:rPr lang="en-GB" sz="1800">
                <a:solidFill>
                  <a:srgbClr val="000000"/>
                </a:solidFill>
                <a:latin typeface="Calibri"/>
                <a:ea typeface="Calibri"/>
                <a:cs typeface="Calibri"/>
                <a:sym typeface="Calibri"/>
              </a:rPr>
              <a:t>of the file whose access path is given in the parameters.</a:t>
            </a:r>
            <a:endParaRPr sz="1800">
              <a:solidFill>
                <a:srgbClr val="000000"/>
              </a:solidFill>
              <a:latin typeface="Calibri"/>
              <a:ea typeface="Calibri"/>
              <a:cs typeface="Calibri"/>
              <a:sym typeface="Calibri"/>
            </a:endParaRPr>
          </a:p>
          <a:p>
            <a:pPr indent="0" lvl="0" marL="0" rtl="0" algn="just">
              <a:spcBef>
                <a:spcPts val="480"/>
              </a:spcBef>
              <a:spcAft>
                <a:spcPts val="0"/>
              </a:spcAft>
              <a:buNone/>
            </a:pPr>
            <a:r>
              <a:rPr lang="en-GB" sz="1800">
                <a:solidFill>
                  <a:srgbClr val="000000"/>
                </a:solidFill>
                <a:latin typeface="Calibri"/>
                <a:ea typeface="Calibri"/>
                <a:cs typeface="Calibri"/>
                <a:sym typeface="Calibri"/>
              </a:rPr>
              <a:t> • </a:t>
            </a:r>
            <a:r>
              <a:rPr b="1" lang="en-GB" sz="1800">
                <a:solidFill>
                  <a:srgbClr val="000000"/>
                </a:solidFill>
                <a:latin typeface="Calibri"/>
                <a:ea typeface="Calibri"/>
                <a:cs typeface="Calibri"/>
                <a:sym typeface="Calibri"/>
              </a:rPr>
              <a:t>STOR</a:t>
            </a:r>
            <a:r>
              <a:rPr lang="en-GB" sz="1800">
                <a:solidFill>
                  <a:srgbClr val="000000"/>
                </a:solidFill>
                <a:latin typeface="Calibri"/>
                <a:ea typeface="Calibri"/>
                <a:cs typeface="Calibri"/>
                <a:sym typeface="Calibri"/>
              </a:rPr>
              <a:t>: This command (store) asks the server DTP to accept the data sent over the data channel and store them in a file bearing the name given in the parameters. If the file does not exist, the server creates it, if not it overwrites it. </a:t>
            </a:r>
            <a:endParaRPr sz="1800">
              <a:solidFill>
                <a:srgbClr val="000000"/>
              </a:solidFill>
              <a:latin typeface="Calibri"/>
              <a:ea typeface="Calibri"/>
              <a:cs typeface="Calibri"/>
              <a:sym typeface="Calibri"/>
            </a:endParaRPr>
          </a:p>
          <a:p>
            <a:pPr indent="0" lvl="0" marL="0" rtl="0" algn="just">
              <a:spcBef>
                <a:spcPts val="480"/>
              </a:spcBef>
              <a:spcAft>
                <a:spcPts val="0"/>
              </a:spcAft>
              <a:buNone/>
            </a:pPr>
            <a:r>
              <a:rPr lang="en-GB" sz="1800">
                <a:solidFill>
                  <a:srgbClr val="000000"/>
                </a:solidFill>
                <a:latin typeface="Calibri"/>
                <a:ea typeface="Calibri"/>
                <a:cs typeface="Calibri"/>
                <a:sym typeface="Calibri"/>
              </a:rPr>
              <a:t>• </a:t>
            </a:r>
            <a:r>
              <a:rPr b="1" lang="en-GB" sz="1800">
                <a:solidFill>
                  <a:srgbClr val="000000"/>
                </a:solidFill>
                <a:latin typeface="Calibri"/>
                <a:ea typeface="Calibri"/>
                <a:cs typeface="Calibri"/>
                <a:sym typeface="Calibri"/>
              </a:rPr>
              <a:t>STOU</a:t>
            </a:r>
            <a:r>
              <a:rPr lang="en-GB" sz="1800">
                <a:solidFill>
                  <a:srgbClr val="000000"/>
                </a:solidFill>
                <a:latin typeface="Calibri"/>
                <a:ea typeface="Calibri"/>
                <a:cs typeface="Calibri"/>
                <a:sym typeface="Calibri"/>
              </a:rPr>
              <a:t>: This command is identical to the previous one, only it asks the sever to create a file where the name is unique. The name of the file is returned in the response.</a:t>
            </a:r>
            <a:endParaRPr sz="1800">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2"/>
          <p:cNvSpPr txBox="1"/>
          <p:nvPr/>
        </p:nvSpPr>
        <p:spPr>
          <a:xfrm>
            <a:off x="663300" y="686625"/>
            <a:ext cx="7817400" cy="3982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GB" sz="2000">
                <a:solidFill>
                  <a:srgbClr val="000000"/>
                </a:solidFill>
                <a:latin typeface="Calibri"/>
                <a:ea typeface="Calibri"/>
                <a:cs typeface="Calibri"/>
                <a:sym typeface="Calibri"/>
              </a:rPr>
              <a:t>• </a:t>
            </a:r>
            <a:r>
              <a:rPr b="1" lang="en-GB" sz="2000">
                <a:solidFill>
                  <a:srgbClr val="000000"/>
                </a:solidFill>
                <a:latin typeface="Calibri"/>
                <a:ea typeface="Calibri"/>
                <a:cs typeface="Calibri"/>
                <a:sym typeface="Calibri"/>
              </a:rPr>
              <a:t>APPE</a:t>
            </a:r>
            <a:r>
              <a:rPr lang="en-GB" sz="2000">
                <a:solidFill>
                  <a:srgbClr val="000000"/>
                </a:solidFill>
                <a:latin typeface="Calibri"/>
                <a:ea typeface="Calibri"/>
                <a:cs typeface="Calibri"/>
                <a:sym typeface="Calibri"/>
              </a:rPr>
              <a:t>: (append) the data sent is concatenated into the file bearing the name given in the parameter if it already exists, if not, it is created. </a:t>
            </a:r>
            <a:endParaRPr sz="2000">
              <a:solidFill>
                <a:srgbClr val="000000"/>
              </a:solidFill>
              <a:latin typeface="Calibri"/>
              <a:ea typeface="Calibri"/>
              <a:cs typeface="Calibri"/>
              <a:sym typeface="Calibri"/>
            </a:endParaRPr>
          </a:p>
          <a:p>
            <a:pPr indent="0" lvl="0" marL="0" rtl="0" algn="just">
              <a:spcBef>
                <a:spcPts val="480"/>
              </a:spcBef>
              <a:spcAft>
                <a:spcPts val="0"/>
              </a:spcAft>
              <a:buNone/>
            </a:pPr>
            <a:r>
              <a:rPr lang="en-GB" sz="2000">
                <a:solidFill>
                  <a:srgbClr val="000000"/>
                </a:solidFill>
                <a:latin typeface="Calibri"/>
                <a:ea typeface="Calibri"/>
                <a:cs typeface="Calibri"/>
                <a:sym typeface="Calibri"/>
              </a:rPr>
              <a:t>•</a:t>
            </a:r>
            <a:r>
              <a:rPr b="1" lang="en-GB" sz="2000">
                <a:solidFill>
                  <a:srgbClr val="000000"/>
                </a:solidFill>
                <a:latin typeface="Calibri"/>
                <a:ea typeface="Calibri"/>
                <a:cs typeface="Calibri"/>
                <a:sym typeface="Calibri"/>
              </a:rPr>
              <a:t> ALLO</a:t>
            </a:r>
            <a:r>
              <a:rPr lang="en-GB" sz="2000">
                <a:solidFill>
                  <a:srgbClr val="000000"/>
                </a:solidFill>
                <a:latin typeface="Calibri"/>
                <a:ea typeface="Calibri"/>
                <a:cs typeface="Calibri"/>
                <a:sym typeface="Calibri"/>
              </a:rPr>
              <a:t>: This command (allocate) asks the server to plan a storage space big enough to hold the file whose name is given in the argument. </a:t>
            </a:r>
            <a:endParaRPr sz="2000">
              <a:solidFill>
                <a:srgbClr val="000000"/>
              </a:solidFill>
              <a:latin typeface="Calibri"/>
              <a:ea typeface="Calibri"/>
              <a:cs typeface="Calibri"/>
              <a:sym typeface="Calibri"/>
            </a:endParaRPr>
          </a:p>
          <a:p>
            <a:pPr indent="0" lvl="0" marL="0" rtl="0" algn="just">
              <a:spcBef>
                <a:spcPts val="480"/>
              </a:spcBef>
              <a:spcAft>
                <a:spcPts val="0"/>
              </a:spcAft>
              <a:buNone/>
            </a:pPr>
            <a:r>
              <a:rPr lang="en-GB" sz="2000">
                <a:solidFill>
                  <a:srgbClr val="000000"/>
                </a:solidFill>
                <a:latin typeface="Calibri"/>
                <a:ea typeface="Calibri"/>
                <a:cs typeface="Calibri"/>
                <a:sym typeface="Calibri"/>
              </a:rPr>
              <a:t>• </a:t>
            </a:r>
            <a:r>
              <a:rPr b="1" lang="en-GB" sz="2000">
                <a:solidFill>
                  <a:srgbClr val="000000"/>
                </a:solidFill>
                <a:latin typeface="Calibri"/>
                <a:ea typeface="Calibri"/>
                <a:cs typeface="Calibri"/>
                <a:sym typeface="Calibri"/>
              </a:rPr>
              <a:t>REST</a:t>
            </a:r>
            <a:r>
              <a:rPr lang="en-GB" sz="2000">
                <a:solidFill>
                  <a:srgbClr val="000000"/>
                </a:solidFill>
                <a:latin typeface="Calibri"/>
                <a:ea typeface="Calibri"/>
                <a:cs typeface="Calibri"/>
                <a:sym typeface="Calibri"/>
              </a:rPr>
              <a:t>: This command (restart) enables a transfer to be restarted from where it stopped. To do so, the command sends the marker representing the position in the file where the transfer had been interrupted in the parameter. This command must immediately follow a transfer command. </a:t>
            </a:r>
            <a:endParaRPr sz="2000">
              <a:solidFill>
                <a:srgbClr val="000000"/>
              </a:solidFill>
              <a:latin typeface="Calibri"/>
              <a:ea typeface="Calibri"/>
              <a:cs typeface="Calibri"/>
              <a:sym typeface="Calibri"/>
            </a:endParaRPr>
          </a:p>
          <a:p>
            <a:pPr indent="0" lvl="0" marL="0" rtl="0" algn="just">
              <a:spcBef>
                <a:spcPts val="480"/>
              </a:spcBef>
              <a:spcAft>
                <a:spcPts val="0"/>
              </a:spcAft>
              <a:buNone/>
            </a:pPr>
            <a:r>
              <a:rPr lang="en-GB" sz="2000">
                <a:solidFill>
                  <a:srgbClr val="000000"/>
                </a:solidFill>
                <a:latin typeface="Calibri"/>
                <a:ea typeface="Calibri"/>
                <a:cs typeface="Calibri"/>
                <a:sym typeface="Calibri"/>
              </a:rPr>
              <a:t>• </a:t>
            </a:r>
            <a:r>
              <a:rPr b="1" lang="en-GB" sz="2000">
                <a:solidFill>
                  <a:srgbClr val="000000"/>
                </a:solidFill>
                <a:latin typeface="Calibri"/>
                <a:ea typeface="Calibri"/>
                <a:cs typeface="Calibri"/>
                <a:sym typeface="Calibri"/>
              </a:rPr>
              <a:t>RNFR</a:t>
            </a:r>
            <a:r>
              <a:rPr lang="en-GB" sz="2000">
                <a:solidFill>
                  <a:srgbClr val="000000"/>
                </a:solidFill>
                <a:latin typeface="Calibri"/>
                <a:ea typeface="Calibri"/>
                <a:cs typeface="Calibri"/>
                <a:sym typeface="Calibri"/>
              </a:rPr>
              <a:t>: This command (rename from) enables a file to be renamed. In the parameters it indicates the name of the file to be renamed and must be immediately followed by the RNTO command. </a:t>
            </a:r>
            <a:endParaRPr sz="2000">
              <a:solidFill>
                <a:srgbClr val="000000"/>
              </a:solidFill>
              <a:latin typeface="Calibri"/>
              <a:ea typeface="Calibri"/>
              <a:cs typeface="Calibri"/>
              <a:sym typeface="Calibri"/>
            </a:endParaRPr>
          </a:p>
          <a:p>
            <a:pPr indent="0" lvl="0" marL="0" rtl="0" algn="just">
              <a:spcBef>
                <a:spcPts val="480"/>
              </a:spcBef>
              <a:spcAft>
                <a:spcPts val="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299550" y="230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FTP model</a:t>
            </a:r>
            <a:endParaRPr/>
          </a:p>
        </p:txBody>
      </p:sp>
      <p:sp>
        <p:nvSpPr>
          <p:cNvPr id="295" name="Google Shape;29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6" name="Google Shape;296;p26"/>
          <p:cNvPicPr preferRelativeResize="0"/>
          <p:nvPr/>
        </p:nvPicPr>
        <p:blipFill>
          <a:blip r:embed="rId3">
            <a:alphaModFix/>
          </a:blip>
          <a:stretch>
            <a:fillRect/>
          </a:stretch>
        </p:blipFill>
        <p:spPr>
          <a:xfrm>
            <a:off x="323850" y="1017725"/>
            <a:ext cx="8496300" cy="37114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3"/>
          <p:cNvSpPr txBox="1"/>
          <p:nvPr/>
        </p:nvSpPr>
        <p:spPr>
          <a:xfrm>
            <a:off x="128575" y="474550"/>
            <a:ext cx="8720700" cy="41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 • </a:t>
            </a:r>
            <a:r>
              <a:rPr b="1" lang="en-GB" sz="2000">
                <a:solidFill>
                  <a:schemeClr val="dk1"/>
                </a:solidFill>
                <a:latin typeface="Calibri"/>
                <a:ea typeface="Calibri"/>
                <a:cs typeface="Calibri"/>
                <a:sym typeface="Calibri"/>
              </a:rPr>
              <a:t>RNTO</a:t>
            </a:r>
            <a:r>
              <a:rPr lang="en-GB" sz="2000">
                <a:solidFill>
                  <a:schemeClr val="dk1"/>
                </a:solidFill>
                <a:latin typeface="Calibri"/>
                <a:ea typeface="Calibri"/>
                <a:cs typeface="Calibri"/>
                <a:sym typeface="Calibri"/>
              </a:rPr>
              <a:t>: This command (rename to) enables a file to be renamed. In the parameters it indicates the name of the file to be renamed and must be immediately followed by the RNFR command.</a:t>
            </a:r>
            <a:endParaRPr sz="2000">
              <a:solidFill>
                <a:schemeClr val="dk1"/>
              </a:solidFill>
              <a:latin typeface="Calibri"/>
              <a:ea typeface="Calibri"/>
              <a:cs typeface="Calibri"/>
              <a:sym typeface="Calibri"/>
            </a:endParaRPr>
          </a:p>
          <a:p>
            <a:pPr indent="0" lvl="0" marL="0" rtl="0" algn="l">
              <a:spcBef>
                <a:spcPts val="480"/>
              </a:spcBef>
              <a:spcAft>
                <a:spcPts val="0"/>
              </a:spcAft>
              <a:buNone/>
            </a:pPr>
            <a:r>
              <a:rPr lang="en-GB" sz="2000">
                <a:solidFill>
                  <a:schemeClr val="dk1"/>
                </a:solidFill>
                <a:latin typeface="Calibri"/>
                <a:ea typeface="Calibri"/>
                <a:cs typeface="Calibri"/>
                <a:sym typeface="Calibri"/>
              </a:rPr>
              <a:t>• </a:t>
            </a:r>
            <a:r>
              <a:rPr b="1" lang="en-GB" sz="2000">
                <a:solidFill>
                  <a:schemeClr val="dk1"/>
                </a:solidFill>
                <a:latin typeface="Calibri"/>
                <a:ea typeface="Calibri"/>
                <a:cs typeface="Calibri"/>
                <a:sym typeface="Calibri"/>
              </a:rPr>
              <a:t>ABOR</a:t>
            </a:r>
            <a:r>
              <a:rPr lang="en-GB" sz="2000">
                <a:solidFill>
                  <a:schemeClr val="dk1"/>
                </a:solidFill>
                <a:latin typeface="Calibri"/>
                <a:ea typeface="Calibri"/>
                <a:cs typeface="Calibri"/>
                <a:sym typeface="Calibri"/>
              </a:rPr>
              <a:t>: This command (abort) tells the server DTP to abandon all transfers associated with the previous command. If no data connection is open, the DTP sever does nothing, if not it closes it. The control channel however remains open. </a:t>
            </a:r>
            <a:endParaRPr sz="2000">
              <a:solidFill>
                <a:schemeClr val="dk1"/>
              </a:solidFill>
              <a:latin typeface="Calibri"/>
              <a:ea typeface="Calibri"/>
              <a:cs typeface="Calibri"/>
              <a:sym typeface="Calibri"/>
            </a:endParaRPr>
          </a:p>
          <a:p>
            <a:pPr indent="0" lvl="0" marL="0" rtl="0" algn="l">
              <a:spcBef>
                <a:spcPts val="480"/>
              </a:spcBef>
              <a:spcAft>
                <a:spcPts val="0"/>
              </a:spcAft>
              <a:buNone/>
            </a:pPr>
            <a:r>
              <a:rPr lang="en-GB" sz="2000">
                <a:solidFill>
                  <a:schemeClr val="dk1"/>
                </a:solidFill>
                <a:latin typeface="Calibri"/>
                <a:ea typeface="Calibri"/>
                <a:cs typeface="Calibri"/>
                <a:sym typeface="Calibri"/>
              </a:rPr>
              <a:t>• </a:t>
            </a:r>
            <a:r>
              <a:rPr b="1" lang="en-GB" sz="2000">
                <a:solidFill>
                  <a:schemeClr val="dk1"/>
                </a:solidFill>
                <a:latin typeface="Calibri"/>
                <a:ea typeface="Calibri"/>
                <a:cs typeface="Calibri"/>
                <a:sym typeface="Calibri"/>
              </a:rPr>
              <a:t>DELE</a:t>
            </a:r>
            <a:r>
              <a:rPr lang="en-GB" sz="2000">
                <a:solidFill>
                  <a:schemeClr val="dk1"/>
                </a:solidFill>
                <a:latin typeface="Calibri"/>
                <a:ea typeface="Calibri"/>
                <a:cs typeface="Calibri"/>
                <a:sym typeface="Calibri"/>
              </a:rPr>
              <a:t>: This command (delete) allows a file to be deleted, the name of which is given in the parameters. This command is irreversible, confirmation can only be given at client level.  </a:t>
            </a:r>
            <a:endParaRPr sz="2000">
              <a:solidFill>
                <a:schemeClr val="dk1"/>
              </a:solidFill>
              <a:latin typeface="Calibri"/>
              <a:ea typeface="Calibri"/>
              <a:cs typeface="Calibri"/>
              <a:sym typeface="Calibri"/>
            </a:endParaRPr>
          </a:p>
          <a:p>
            <a:pPr indent="0" lvl="0" marL="0" rtl="0" algn="l">
              <a:spcBef>
                <a:spcPts val="480"/>
              </a:spcBef>
              <a:spcAft>
                <a:spcPts val="0"/>
              </a:spcAft>
              <a:buNone/>
            </a:pPr>
            <a:r>
              <a:rPr lang="en-GB" sz="2000">
                <a:solidFill>
                  <a:schemeClr val="dk1"/>
                </a:solidFill>
                <a:latin typeface="Calibri"/>
                <a:ea typeface="Calibri"/>
                <a:cs typeface="Calibri"/>
                <a:sym typeface="Calibri"/>
              </a:rPr>
              <a:t>•</a:t>
            </a:r>
            <a:r>
              <a:rPr b="1" lang="en-GB" sz="2000">
                <a:solidFill>
                  <a:schemeClr val="dk1"/>
                </a:solidFill>
                <a:latin typeface="Calibri"/>
                <a:ea typeface="Calibri"/>
                <a:cs typeface="Calibri"/>
                <a:sym typeface="Calibri"/>
              </a:rPr>
              <a:t> RMD</a:t>
            </a:r>
            <a:r>
              <a:rPr lang="en-GB" sz="2000">
                <a:solidFill>
                  <a:schemeClr val="dk1"/>
                </a:solidFill>
                <a:latin typeface="Calibri"/>
                <a:ea typeface="Calibri"/>
                <a:cs typeface="Calibri"/>
                <a:sym typeface="Calibri"/>
              </a:rPr>
              <a:t>: This command (remove directory) enables a directory to be deleted. The name of the directory to be deleted is indicated in the parameters.</a:t>
            </a:r>
            <a:endParaRPr sz="2000">
              <a:solidFill>
                <a:schemeClr val="dk1"/>
              </a:solidFill>
              <a:latin typeface="Calibri"/>
              <a:ea typeface="Calibri"/>
              <a:cs typeface="Calibri"/>
              <a:sym typeface="Calibri"/>
            </a:endParaRPr>
          </a:p>
          <a:p>
            <a:pPr indent="-190500" lvl="0" marL="342900" rtl="0" algn="l">
              <a:spcBef>
                <a:spcPts val="48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54"/>
          <p:cNvSpPr txBox="1"/>
          <p:nvPr/>
        </p:nvSpPr>
        <p:spPr>
          <a:xfrm>
            <a:off x="245900" y="584925"/>
            <a:ext cx="8229600" cy="5791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2000">
                <a:solidFill>
                  <a:srgbClr val="000000"/>
                </a:solidFill>
                <a:latin typeface="Calibri"/>
                <a:ea typeface="Calibri"/>
                <a:cs typeface="Calibri"/>
                <a:sym typeface="Calibri"/>
              </a:rPr>
              <a:t>• </a:t>
            </a:r>
            <a:r>
              <a:rPr b="1" lang="en-GB" sz="2000">
                <a:solidFill>
                  <a:srgbClr val="000000"/>
                </a:solidFill>
                <a:latin typeface="Calibri"/>
                <a:ea typeface="Calibri"/>
                <a:cs typeface="Calibri"/>
                <a:sym typeface="Calibri"/>
              </a:rPr>
              <a:t>MKD</a:t>
            </a:r>
            <a:r>
              <a:rPr lang="en-GB" sz="2000">
                <a:solidFill>
                  <a:srgbClr val="000000"/>
                </a:solidFill>
                <a:latin typeface="Calibri"/>
                <a:ea typeface="Calibri"/>
                <a:cs typeface="Calibri"/>
                <a:sym typeface="Calibri"/>
              </a:rPr>
              <a:t>: This command (make directory) causes a directory to be created. The name of the directory to be created is indicated in the parameters.</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rPr lang="en-GB" sz="2000">
                <a:solidFill>
                  <a:srgbClr val="000000"/>
                </a:solidFill>
                <a:latin typeface="Calibri"/>
                <a:ea typeface="Calibri"/>
                <a:cs typeface="Calibri"/>
                <a:sym typeface="Calibri"/>
              </a:rPr>
              <a:t>• </a:t>
            </a:r>
            <a:r>
              <a:rPr b="1" lang="en-GB" sz="2000">
                <a:solidFill>
                  <a:srgbClr val="000000"/>
                </a:solidFill>
                <a:latin typeface="Calibri"/>
                <a:ea typeface="Calibri"/>
                <a:cs typeface="Calibri"/>
                <a:sym typeface="Calibri"/>
              </a:rPr>
              <a:t>PWD</a:t>
            </a:r>
            <a:r>
              <a:rPr lang="en-GB" sz="2000">
                <a:solidFill>
                  <a:srgbClr val="000000"/>
                </a:solidFill>
                <a:latin typeface="Calibri"/>
                <a:ea typeface="Calibri"/>
                <a:cs typeface="Calibri"/>
                <a:sym typeface="Calibri"/>
              </a:rPr>
              <a:t>: This command (print working directory) makes it possible to resend the complete current directory path.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rPr lang="en-GB" sz="2000">
                <a:solidFill>
                  <a:srgbClr val="000000"/>
                </a:solidFill>
                <a:latin typeface="Calibri"/>
                <a:ea typeface="Calibri"/>
                <a:cs typeface="Calibri"/>
                <a:sym typeface="Calibri"/>
              </a:rPr>
              <a:t>• </a:t>
            </a:r>
            <a:r>
              <a:rPr b="1" lang="en-GB" sz="2000">
                <a:solidFill>
                  <a:srgbClr val="000000"/>
                </a:solidFill>
                <a:latin typeface="Calibri"/>
                <a:ea typeface="Calibri"/>
                <a:cs typeface="Calibri"/>
                <a:sym typeface="Calibri"/>
              </a:rPr>
              <a:t>LIST</a:t>
            </a:r>
            <a:r>
              <a:rPr lang="en-GB" sz="2000">
                <a:solidFill>
                  <a:srgbClr val="000000"/>
                </a:solidFill>
                <a:latin typeface="Calibri"/>
                <a:ea typeface="Calibri"/>
                <a:cs typeface="Calibri"/>
                <a:sym typeface="Calibri"/>
              </a:rPr>
              <a:t>: This command allows the list of files and directories present in the current directory to be resent. This is sent over the passive DTP. It is possible to place a directory name in the parameter of this command, the server DTP will send the list of files in the directory placed in the parameter.</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rPr lang="en-GB" sz="2000">
                <a:solidFill>
                  <a:srgbClr val="000000"/>
                </a:solidFill>
                <a:latin typeface="Calibri"/>
                <a:ea typeface="Calibri"/>
                <a:cs typeface="Calibri"/>
                <a:sym typeface="Calibri"/>
              </a:rPr>
              <a:t>• </a:t>
            </a:r>
            <a:r>
              <a:rPr b="1" lang="en-GB" sz="2000">
                <a:solidFill>
                  <a:srgbClr val="000000"/>
                </a:solidFill>
                <a:latin typeface="Calibri"/>
                <a:ea typeface="Calibri"/>
                <a:cs typeface="Calibri"/>
                <a:sym typeface="Calibri"/>
              </a:rPr>
              <a:t>NLST</a:t>
            </a:r>
            <a:r>
              <a:rPr lang="en-GB" sz="2000">
                <a:solidFill>
                  <a:srgbClr val="000000"/>
                </a:solidFill>
                <a:latin typeface="Calibri"/>
                <a:ea typeface="Calibri"/>
                <a:cs typeface="Calibri"/>
                <a:sym typeface="Calibri"/>
              </a:rPr>
              <a:t>: This command (name list) enables the list of files and directories present in the current directory to be sent.</a:t>
            </a:r>
            <a:endParaRPr sz="2000">
              <a:solidFill>
                <a:srgbClr val="000000"/>
              </a:solidFill>
              <a:latin typeface="Calibri"/>
              <a:ea typeface="Calibri"/>
              <a:cs typeface="Calibri"/>
              <a:sym typeface="Calibri"/>
            </a:endParaRPr>
          </a:p>
          <a:p>
            <a:pPr indent="-190500" lvl="0" marL="342900" rtl="0" algn="l">
              <a:spcBef>
                <a:spcPts val="480"/>
              </a:spcBef>
              <a:spcAft>
                <a:spcPts val="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FTP Replies</a:t>
            </a:r>
            <a:endParaRPr/>
          </a:p>
        </p:txBody>
      </p:sp>
      <p:sp>
        <p:nvSpPr>
          <p:cNvPr id="464" name="Google Shape;464;p55"/>
          <p:cNvSpPr txBox="1"/>
          <p:nvPr>
            <p:ph idx="1" type="body"/>
          </p:nvPr>
        </p:nvSpPr>
        <p:spPr>
          <a:xfrm>
            <a:off x="311700" y="114002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a:solidFill>
                  <a:srgbClr val="000000"/>
                </a:solidFill>
              </a:rPr>
              <a:t>Replies to File Transfer Protocol commands are devised to ensure  the synchronization of requests and actions in the process of file  transfer, and to guarantee that the user process always knows the state of the Server.</a:t>
            </a:r>
            <a:endParaRPr>
              <a:solidFill>
                <a:srgbClr val="000000"/>
              </a:solidFill>
            </a:endParaRPr>
          </a:p>
          <a:p>
            <a:pPr indent="0" lvl="0" marL="0" rtl="0" algn="just">
              <a:lnSpc>
                <a:spcPct val="100000"/>
              </a:lnSpc>
              <a:spcBef>
                <a:spcPts val="1600"/>
              </a:spcBef>
              <a:spcAft>
                <a:spcPts val="0"/>
              </a:spcAft>
              <a:buNone/>
            </a:pPr>
            <a:r>
              <a:rPr lang="en-GB">
                <a:solidFill>
                  <a:srgbClr val="000000"/>
                </a:solidFill>
              </a:rPr>
              <a:t>Every command must generate at least one  reply, although there may be more than one</a:t>
            </a:r>
            <a:endParaRPr>
              <a:solidFill>
                <a:srgbClr val="000000"/>
              </a:solidFill>
            </a:endParaRPr>
          </a:p>
          <a:p>
            <a:pPr indent="0" lvl="0" marL="0" rtl="0" algn="just">
              <a:lnSpc>
                <a:spcPct val="100000"/>
              </a:lnSpc>
              <a:spcBef>
                <a:spcPts val="1600"/>
              </a:spcBef>
              <a:spcAft>
                <a:spcPts val="0"/>
              </a:spcAft>
              <a:buNone/>
            </a:pPr>
            <a:r>
              <a:rPr lang="en-GB">
                <a:solidFill>
                  <a:srgbClr val="000000"/>
                </a:solidFill>
              </a:rPr>
              <a:t>An FTP reply consists of a three digit number (transmitted as three alphanumeric characters) followed by some text.  The number is intended for use by automata to determine what state to enter next.</a:t>
            </a:r>
            <a:endParaRPr>
              <a:solidFill>
                <a:srgbClr val="000000"/>
              </a:solidFill>
            </a:endParaRPr>
          </a:p>
          <a:p>
            <a:pPr indent="0" lvl="0" marL="0" rtl="0" algn="just">
              <a:lnSpc>
                <a:spcPct val="100000"/>
              </a:lnSpc>
              <a:spcBef>
                <a:spcPts val="1600"/>
              </a:spcBef>
              <a:spcAft>
                <a:spcPts val="0"/>
              </a:spcAft>
              <a:buNone/>
            </a:pPr>
            <a:r>
              <a:t/>
            </a:r>
            <a:endParaRPr>
              <a:solidFill>
                <a:srgbClr val="000000"/>
              </a:solidFill>
            </a:endParaRPr>
          </a:p>
          <a:p>
            <a:pPr indent="0" lvl="0" marL="0" rtl="0" algn="just">
              <a:lnSpc>
                <a:spcPct val="100000"/>
              </a:lnSpc>
              <a:spcBef>
                <a:spcPts val="1600"/>
              </a:spcBef>
              <a:spcAft>
                <a:spcPts val="0"/>
              </a:spcAft>
              <a:buClr>
                <a:schemeClr val="dk1"/>
              </a:buClr>
              <a:buSzPts val="1100"/>
              <a:buFont typeface="Arial"/>
              <a:buNone/>
            </a:pPr>
            <a:r>
              <a:t/>
            </a:r>
            <a:endParaRPr>
              <a:solidFill>
                <a:srgbClr val="000000"/>
              </a:solidFill>
            </a:endParaRPr>
          </a:p>
          <a:p>
            <a:pPr indent="0" lvl="0" marL="0" rtl="0" algn="just">
              <a:lnSpc>
                <a:spcPct val="100000"/>
              </a:lnSpc>
              <a:spcBef>
                <a:spcPts val="1600"/>
              </a:spcBef>
              <a:spcAft>
                <a:spcPts val="1600"/>
              </a:spcAft>
              <a:buNone/>
            </a:pPr>
            <a:r>
              <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Multiline reply</a:t>
            </a:r>
            <a:endParaRPr/>
          </a:p>
          <a:p>
            <a:pPr indent="0" lvl="0" marL="0" rtl="0" algn="l">
              <a:spcBef>
                <a:spcPts val="0"/>
              </a:spcBef>
              <a:spcAft>
                <a:spcPts val="0"/>
              </a:spcAft>
              <a:buNone/>
            </a:pPr>
            <a:r>
              <a:t/>
            </a:r>
            <a:endParaRPr/>
          </a:p>
        </p:txBody>
      </p:sp>
      <p:sp>
        <p:nvSpPr>
          <p:cNvPr id="470" name="Google Shape;470;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Format:</a:t>
            </a:r>
            <a:endParaRPr>
              <a:solidFill>
                <a:srgbClr val="000000"/>
              </a:solidFill>
            </a:endParaRPr>
          </a:p>
          <a:p>
            <a:pPr indent="0" lvl="0" marL="0" rtl="0" algn="l">
              <a:spcBef>
                <a:spcPts val="1600"/>
              </a:spcBef>
              <a:spcAft>
                <a:spcPts val="0"/>
              </a:spcAft>
              <a:buNone/>
            </a:pPr>
            <a:r>
              <a:rPr lang="en-GB">
                <a:solidFill>
                  <a:srgbClr val="000000"/>
                </a:solidFill>
              </a:rPr>
              <a:t>                               </a:t>
            </a:r>
            <a:r>
              <a:rPr lang="en-GB">
                <a:solidFill>
                  <a:srgbClr val="000000"/>
                </a:solidFill>
              </a:rPr>
              <a:t>123-First line</a:t>
            </a:r>
            <a:endParaRPr>
              <a:solidFill>
                <a:srgbClr val="000000"/>
              </a:solidFill>
            </a:endParaRPr>
          </a:p>
          <a:p>
            <a:pPr indent="0" lvl="0" marL="0" rtl="0" algn="l">
              <a:spcBef>
                <a:spcPts val="1600"/>
              </a:spcBef>
              <a:spcAft>
                <a:spcPts val="0"/>
              </a:spcAft>
              <a:buNone/>
            </a:pPr>
            <a:r>
              <a:rPr lang="en-GB">
                <a:solidFill>
                  <a:srgbClr val="000000"/>
                </a:solidFill>
              </a:rPr>
              <a:t>                                Second line</a:t>
            </a:r>
            <a:endParaRPr>
              <a:solidFill>
                <a:srgbClr val="000000"/>
              </a:solidFill>
            </a:endParaRPr>
          </a:p>
          <a:p>
            <a:pPr indent="0" lvl="0" marL="0" rtl="0" algn="l">
              <a:spcBef>
                <a:spcPts val="1600"/>
              </a:spcBef>
              <a:spcAft>
                <a:spcPts val="0"/>
              </a:spcAft>
              <a:buNone/>
            </a:pPr>
            <a:r>
              <a:rPr lang="en-GB">
                <a:solidFill>
                  <a:srgbClr val="000000"/>
                </a:solidFill>
              </a:rPr>
              <a:t>                                   234 A line beginning with numbers</a:t>
            </a:r>
            <a:endParaRPr>
              <a:solidFill>
                <a:srgbClr val="000000"/>
              </a:solidFill>
            </a:endParaRPr>
          </a:p>
          <a:p>
            <a:pPr indent="0" lvl="0" marL="0" rtl="0" algn="l">
              <a:spcBef>
                <a:spcPts val="1600"/>
              </a:spcBef>
              <a:spcAft>
                <a:spcPts val="0"/>
              </a:spcAft>
              <a:buNone/>
            </a:pPr>
            <a:r>
              <a:rPr lang="en-GB">
                <a:solidFill>
                  <a:srgbClr val="000000"/>
                </a:solidFill>
              </a:rPr>
              <a:t>                                123 The last line</a:t>
            </a:r>
            <a:endParaRPr>
              <a:solidFill>
                <a:srgbClr val="000000"/>
              </a:solidFill>
            </a:endParaRPr>
          </a:p>
          <a:p>
            <a:pPr indent="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400"/>
              <a:t>There are five values for the first digit of the reply code</a:t>
            </a:r>
            <a:endParaRPr sz="2400"/>
          </a:p>
          <a:p>
            <a:pPr indent="0" lvl="0" marL="0" rtl="0" algn="l">
              <a:spcBef>
                <a:spcPts val="0"/>
              </a:spcBef>
              <a:spcAft>
                <a:spcPts val="0"/>
              </a:spcAft>
              <a:buNone/>
            </a:pPr>
            <a:r>
              <a:t/>
            </a:r>
            <a:endParaRPr sz="2400"/>
          </a:p>
        </p:txBody>
      </p:sp>
      <p:sp>
        <p:nvSpPr>
          <p:cNvPr id="476" name="Google Shape;476;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GB" sz="2000">
                <a:solidFill>
                  <a:schemeClr val="dk1"/>
                </a:solidFill>
              </a:rPr>
              <a:t>1yz   Positive Preliminary reply</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2yz   Positive Completion reply</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3yz   Positive Intermediate reply</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4yz   Transient Negative Completion reply</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5yz   Permanent Negative Completion reply</a:t>
            </a:r>
            <a:endParaRPr sz="2000">
              <a:solidFill>
                <a:schemeClr val="dk1"/>
              </a:solidFill>
            </a:endParaRPr>
          </a:p>
          <a:p>
            <a:pPr indent="0" lvl="0" marL="457200" rtl="0" algn="l">
              <a:spcBef>
                <a:spcPts val="16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Application of File Transfer Protocol</a:t>
            </a:r>
            <a:endParaRPr b="1"/>
          </a:p>
        </p:txBody>
      </p:sp>
      <p:sp>
        <p:nvSpPr>
          <p:cNvPr id="482" name="Google Shape;48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FTP finds application in many day-to-day business operations that span business-to-business and peer-to-peer data transfer use cases, including:</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Organizations use FTP to allow employees to share files across different locations and branch offices.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Employees use FTP to securely share files with coworkers and external business partners.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IT teams use FTP to transfer data back to DR (disaster recovery) sites.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Webmaster teams use FTP to transfer Web pages, Web application files, and images to their Web server.</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9"/>
          <p:cNvSpPr txBox="1"/>
          <p:nvPr>
            <p:ph type="title"/>
          </p:nvPr>
        </p:nvSpPr>
        <p:spPr>
          <a:xfrm>
            <a:off x="3019425" y="1662150"/>
            <a:ext cx="3105300" cy="18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811650" y="799739"/>
            <a:ext cx="6458400" cy="147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FTP model</a:t>
            </a:r>
            <a:endParaRPr/>
          </a:p>
        </p:txBody>
      </p:sp>
      <p:sp>
        <p:nvSpPr>
          <p:cNvPr id="302" name="Google Shape;302;p27"/>
          <p:cNvSpPr txBox="1"/>
          <p:nvPr>
            <p:ph idx="1" type="body"/>
          </p:nvPr>
        </p:nvSpPr>
        <p:spPr>
          <a:xfrm>
            <a:off x="811650" y="2432050"/>
            <a:ext cx="7268400" cy="2037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000000"/>
                </a:solidFill>
              </a:rPr>
              <a:t>The FTP client has three components: the user interface, control process, and data transfer process. </a:t>
            </a:r>
            <a:endParaRPr>
              <a:solidFill>
                <a:srgbClr val="000000"/>
              </a:solidFill>
            </a:endParaRPr>
          </a:p>
          <a:p>
            <a:pPr indent="0" lvl="0" marL="0" rtl="0" algn="just">
              <a:spcBef>
                <a:spcPts val="1600"/>
              </a:spcBef>
              <a:spcAft>
                <a:spcPts val="0"/>
              </a:spcAft>
              <a:buNone/>
            </a:pPr>
            <a:r>
              <a:rPr lang="en-GB">
                <a:solidFill>
                  <a:srgbClr val="000000"/>
                </a:solidFill>
              </a:rPr>
              <a:t>The server has two components: the server control process and the server data transfer process.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Connections in FTP</a:t>
            </a:r>
            <a:endParaRPr/>
          </a:p>
        </p:txBody>
      </p:sp>
      <p:sp>
        <p:nvSpPr>
          <p:cNvPr id="308" name="Google Shape;308;p28"/>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There are two types of connections in FTP:</a:t>
            </a:r>
            <a:endParaRPr>
              <a:solidFill>
                <a:srgbClr val="000000"/>
              </a:solidFill>
            </a:endParaRPr>
          </a:p>
          <a:p>
            <a:pPr indent="0" lvl="0" marL="0" rtl="0" algn="l">
              <a:spcBef>
                <a:spcPts val="1600"/>
              </a:spcBef>
              <a:spcAft>
                <a:spcPts val="0"/>
              </a:spcAft>
              <a:buNone/>
            </a:pPr>
            <a:r>
              <a:rPr b="1" lang="en-GB">
                <a:solidFill>
                  <a:srgbClr val="000000"/>
                </a:solidFill>
              </a:rPr>
              <a:t>Control Connection:</a:t>
            </a:r>
            <a:r>
              <a:rPr lang="en-GB">
                <a:solidFill>
                  <a:srgbClr val="000000"/>
                </a:solidFill>
              </a:rPr>
              <a:t> The control connection uses very simple rules for communication. Through control connection, we can transfer a line of command or line of response at a time. The control connection is made between the control processes. The control connection remains connected during the entire interactive FTP session.</a:t>
            </a:r>
            <a:endParaRPr>
              <a:solidFill>
                <a:srgbClr val="000000"/>
              </a:solidFill>
            </a:endParaRPr>
          </a:p>
          <a:p>
            <a:pPr indent="0" lvl="0" marL="0" rtl="0" algn="l">
              <a:spcBef>
                <a:spcPts val="1600"/>
              </a:spcBef>
              <a:spcAft>
                <a:spcPts val="1600"/>
              </a:spcAft>
              <a:buNone/>
            </a:pPr>
            <a:r>
              <a:rPr b="1" lang="en-GB">
                <a:solidFill>
                  <a:srgbClr val="000000"/>
                </a:solidFill>
              </a:rPr>
              <a:t>Data Connection:</a:t>
            </a:r>
            <a:r>
              <a:rPr lang="en-GB">
                <a:solidFill>
                  <a:srgbClr val="000000"/>
                </a:solidFill>
              </a:rPr>
              <a:t> The Data Connection uses very complex rules as data types may vary. The data connection is made between data transfer processes. The data connection opens when a command comes for transferring the files and closes when the file is transferred.</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FTP model</a:t>
            </a:r>
            <a:endParaRPr/>
          </a:p>
          <a:p>
            <a:pPr indent="0" lvl="0" marL="0" rtl="0" algn="l">
              <a:spcBef>
                <a:spcPts val="0"/>
              </a:spcBef>
              <a:spcAft>
                <a:spcPts val="0"/>
              </a:spcAft>
              <a:buNone/>
            </a:pPr>
            <a:r>
              <a:t/>
            </a:r>
            <a:endParaRPr/>
          </a:p>
        </p:txBody>
      </p:sp>
      <p:sp>
        <p:nvSpPr>
          <p:cNvPr id="314" name="Google Shape;314;p29"/>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000000"/>
                </a:solidFill>
              </a:rPr>
              <a:t>Both the client and server have two processes allowing these two types of information to be managed: </a:t>
            </a:r>
            <a:endParaRPr>
              <a:solidFill>
                <a:srgbClr val="000000"/>
              </a:solidFill>
            </a:endParaRPr>
          </a:p>
          <a:p>
            <a:pPr indent="0" lvl="0" marL="0" rtl="0" algn="just">
              <a:spcBef>
                <a:spcPts val="1600"/>
              </a:spcBef>
              <a:spcAft>
                <a:spcPts val="0"/>
              </a:spcAft>
              <a:buNone/>
            </a:pPr>
            <a:r>
              <a:rPr lang="en-GB">
                <a:solidFill>
                  <a:srgbClr val="000000"/>
                </a:solidFill>
              </a:rPr>
              <a:t>• DTP (Data Transfer Process)  It establishes the connection and managing the data channel. The server side DTP is called SERVER-DTP, the client side DTP is called USER-DTP </a:t>
            </a:r>
            <a:endParaRPr>
              <a:solidFill>
                <a:srgbClr val="000000"/>
              </a:solidFill>
            </a:endParaRPr>
          </a:p>
          <a:p>
            <a:pPr indent="0" lvl="0" marL="0" rtl="0" algn="just">
              <a:spcBef>
                <a:spcPts val="1600"/>
              </a:spcBef>
              <a:spcAft>
                <a:spcPts val="0"/>
              </a:spcAft>
              <a:buNone/>
            </a:pPr>
            <a:r>
              <a:rPr lang="en-GB">
                <a:solidFill>
                  <a:srgbClr val="000000"/>
                </a:solidFill>
              </a:rPr>
              <a:t>• PI (Protocol Interpreter)  Controls DTP using commands received over the control channel. It is different on the client and the server.</a:t>
            </a:r>
            <a:endParaRPr>
              <a:solidFill>
                <a:srgbClr val="000000"/>
              </a:solidFill>
            </a:endParaRPr>
          </a:p>
          <a:p>
            <a:pPr indent="0" lvl="0" marL="0" rtl="0" algn="just">
              <a:spcBef>
                <a:spcPts val="1600"/>
              </a:spcBef>
              <a:spcAft>
                <a:spcPts val="0"/>
              </a:spcAft>
              <a:buNone/>
            </a:pPr>
            <a:r>
              <a:t/>
            </a:r>
            <a:endParaRPr>
              <a:solidFill>
                <a:srgbClr val="000000"/>
              </a:solidFill>
            </a:endParaRPr>
          </a:p>
          <a:p>
            <a:pPr indent="0" lvl="0" marL="0" rtl="0" algn="just">
              <a:spcBef>
                <a:spcPts val="1600"/>
              </a:spcBef>
              <a:spcAft>
                <a:spcPts val="0"/>
              </a:spcAft>
              <a:buNone/>
            </a:pPr>
            <a:r>
              <a:t/>
            </a:r>
            <a:endParaRPr>
              <a:solidFill>
                <a:srgbClr val="000000"/>
              </a:solidFill>
            </a:endParaRPr>
          </a:p>
          <a:p>
            <a:pPr indent="0" lvl="0" marL="0" rtl="0" algn="just">
              <a:spcBef>
                <a:spcPts val="1600"/>
              </a:spcBef>
              <a:spcAft>
                <a:spcPts val="0"/>
              </a:spcAft>
              <a:buNone/>
            </a:pPr>
            <a:r>
              <a:t/>
            </a:r>
            <a:endParaRPr>
              <a:solidFill>
                <a:srgbClr val="000000"/>
              </a:solidFill>
            </a:endParaRPr>
          </a:p>
          <a:p>
            <a:pPr indent="0" lvl="0" marL="0" rtl="0" algn="just">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FTP model</a:t>
            </a:r>
            <a:endParaRPr/>
          </a:p>
        </p:txBody>
      </p:sp>
      <p:sp>
        <p:nvSpPr>
          <p:cNvPr id="320" name="Google Shape;320;p30"/>
          <p:cNvSpPr txBox="1"/>
          <p:nvPr>
            <p:ph idx="1" type="body"/>
          </p:nvPr>
        </p:nvSpPr>
        <p:spPr>
          <a:xfrm>
            <a:off x="349300" y="1147425"/>
            <a:ext cx="8122500" cy="317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000000"/>
                </a:solidFill>
              </a:rPr>
              <a:t>The SERVER-PI is responsible for listening to the commands coming from a USER-PI over the control, establishing the connection for the control channel, receiving FTP commands from the USER-PI over this, responding to them and running the SERVER-DTP.</a:t>
            </a:r>
            <a:endParaRPr>
              <a:solidFill>
                <a:srgbClr val="000000"/>
              </a:solidFill>
            </a:endParaRPr>
          </a:p>
          <a:p>
            <a:pPr indent="0" lvl="0" marL="0" rtl="0" algn="just">
              <a:spcBef>
                <a:spcPts val="1600"/>
              </a:spcBef>
              <a:spcAft>
                <a:spcPts val="0"/>
              </a:spcAft>
              <a:buNone/>
            </a:pPr>
            <a:r>
              <a:rPr lang="en-GB">
                <a:solidFill>
                  <a:srgbClr val="000000"/>
                </a:solidFill>
              </a:rPr>
              <a:t>The USER-PI is responsible for establishing the connection with the FTP server, sending FTP commands, receiving responses from the SERVER-PI and controlling the USER-DTP if needed. </a:t>
            </a:r>
            <a:endParaRPr>
              <a:solidFill>
                <a:srgbClr val="000000"/>
              </a:solidFill>
            </a:endParaRPr>
          </a:p>
          <a:p>
            <a:pPr indent="0" lvl="0" marL="0" rtl="0" algn="just">
              <a:spcBef>
                <a:spcPts val="1600"/>
              </a:spcBef>
              <a:spcAft>
                <a:spcPts val="0"/>
              </a:spcAft>
              <a:buNone/>
            </a:pPr>
            <a:r>
              <a:t/>
            </a:r>
            <a:endParaRPr>
              <a:solidFill>
                <a:srgbClr val="000000"/>
              </a:solidFill>
            </a:endParaRPr>
          </a:p>
          <a:p>
            <a:pPr indent="0" lvl="0" marL="0" rtl="0" algn="just">
              <a:spcBef>
                <a:spcPts val="1600"/>
              </a:spcBef>
              <a:spcAft>
                <a:spcPts val="16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FTP model</a:t>
            </a:r>
            <a:endParaRPr b="1"/>
          </a:p>
        </p:txBody>
      </p:sp>
      <p:sp>
        <p:nvSpPr>
          <p:cNvPr id="326" name="Google Shape;32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000000"/>
                </a:solidFill>
              </a:rPr>
              <a:t>When an FTP client is connected to a FTP server, the USER-PI initiates the connection to the server according to the Telnet protocol. </a:t>
            </a:r>
            <a:endParaRPr>
              <a:solidFill>
                <a:srgbClr val="000000"/>
              </a:solidFill>
            </a:endParaRPr>
          </a:p>
          <a:p>
            <a:pPr indent="0" lvl="0" marL="0" rtl="0" algn="just">
              <a:spcBef>
                <a:spcPts val="1600"/>
              </a:spcBef>
              <a:spcAft>
                <a:spcPts val="0"/>
              </a:spcAft>
              <a:buNone/>
            </a:pPr>
            <a:r>
              <a:rPr lang="en-GB">
                <a:solidFill>
                  <a:srgbClr val="000000"/>
                </a:solidFill>
              </a:rPr>
              <a:t>The client sends FTP commands to the server, the server interprets them, runs its DTP, then sends a standard response. </a:t>
            </a:r>
            <a:endParaRPr>
              <a:solidFill>
                <a:srgbClr val="000000"/>
              </a:solidFill>
            </a:endParaRPr>
          </a:p>
          <a:p>
            <a:pPr indent="0" lvl="0" marL="0" rtl="0" algn="just">
              <a:spcBef>
                <a:spcPts val="1600"/>
              </a:spcBef>
              <a:spcAft>
                <a:spcPts val="0"/>
              </a:spcAft>
              <a:buNone/>
            </a:pPr>
            <a:r>
              <a:rPr lang="en-GB">
                <a:solidFill>
                  <a:srgbClr val="000000"/>
                </a:solidFill>
              </a:rPr>
              <a:t> Once the connection is established, the server-PI gives the port on which data will be sent to the Client DTP. </a:t>
            </a:r>
            <a:endParaRPr>
              <a:solidFill>
                <a:srgbClr val="000000"/>
              </a:solidFill>
            </a:endParaRPr>
          </a:p>
          <a:p>
            <a:pPr indent="0" lvl="0" marL="0" rtl="0" algn="just">
              <a:spcBef>
                <a:spcPts val="1600"/>
              </a:spcBef>
              <a:spcAft>
                <a:spcPts val="0"/>
              </a:spcAft>
              <a:buNone/>
            </a:pPr>
            <a:r>
              <a:rPr lang="en-GB">
                <a:solidFill>
                  <a:srgbClr val="000000"/>
                </a:solidFill>
              </a:rPr>
              <a:t>The client DTP then listens on the specified port for data coming from the server.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2"/>
          <p:cNvSpPr txBox="1"/>
          <p:nvPr>
            <p:ph idx="1" type="body"/>
          </p:nvPr>
        </p:nvSpPr>
        <p:spPr>
          <a:xfrm>
            <a:off x="311700" y="1152475"/>
            <a:ext cx="8520600" cy="223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a:solidFill>
                  <a:srgbClr val="000000"/>
                </a:solidFill>
              </a:rPr>
              <a:t>It is important to note that since the control and data ports are separate channels, it is possible to send commands from one machine and receive data on another. So, for example it is possible to transfer data between FTP servers by passing through a client to send control instructions and by transferring information between two server processes connected on the right port. </a:t>
            </a:r>
            <a:endParaRPr>
              <a:solidFill>
                <a:srgbClr val="000000"/>
              </a:solidFill>
            </a:endParaRPr>
          </a:p>
          <a:p>
            <a:pPr indent="0" lvl="0" marL="0" rtl="0" algn="just">
              <a:spcBef>
                <a:spcPts val="1600"/>
              </a:spcBef>
              <a:spcAft>
                <a:spcPts val="0"/>
              </a:spcAft>
              <a:buClr>
                <a:schemeClr val="dk1"/>
              </a:buClr>
              <a:buSzPts val="1100"/>
              <a:buFont typeface="Arial"/>
              <a:buNone/>
            </a:pPr>
            <a:r>
              <a:t/>
            </a:r>
            <a:endParaRPr>
              <a:solidFill>
                <a:srgbClr val="000000"/>
              </a:solidFill>
            </a:endParaRPr>
          </a:p>
          <a:p>
            <a:pPr indent="0" lvl="0" marL="0" rtl="0" algn="just">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