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DrmWn7vB+SGcOkf3oBr4ryns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d31cc09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d31cc09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d31cc09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d31cc09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f32a332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f32a33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f32a332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f32a332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986bd13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d986bd13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 name="Shape 9"/>
        <p:cNvGrpSpPr/>
        <p:nvPr/>
      </p:nvGrpSpPr>
      <p:grpSpPr>
        <a:xfrm>
          <a:off x="0" y="0"/>
          <a:ext cx="0" cy="0"/>
          <a:chOff x="0" y="0"/>
          <a:chExt cx="0" cy="0"/>
        </a:xfrm>
      </p:grpSpPr>
      <p:grpSp>
        <p:nvGrpSpPr>
          <p:cNvPr id="10" name="Google Shape;10;p26"/>
          <p:cNvGrpSpPr/>
          <p:nvPr/>
        </p:nvGrpSpPr>
        <p:grpSpPr>
          <a:xfrm>
            <a:off x="830392" y="4169130"/>
            <a:ext cx="745763" cy="45826"/>
            <a:chOff x="4580561" y="2589004"/>
            <a:chExt cx="1064464" cy="25200"/>
          </a:xfrm>
        </p:grpSpPr>
        <p:sp>
          <p:nvSpPr>
            <p:cNvPr id="11" name="Google Shape;11;p2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2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 name="Google Shape;14;p2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5" name="Google Shape;15;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3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9" name="Google Shape;79;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6" name="Shape 16"/>
        <p:cNvGrpSpPr/>
        <p:nvPr/>
      </p:nvGrpSpPr>
      <p:grpSpPr>
        <a:xfrm>
          <a:off x="0" y="0"/>
          <a:ext cx="0" cy="0"/>
          <a:chOff x="0" y="0"/>
          <a:chExt cx="0" cy="0"/>
        </a:xfrm>
      </p:grpSpPr>
      <p:grpSp>
        <p:nvGrpSpPr>
          <p:cNvPr id="17" name="Google Shape;17;p27"/>
          <p:cNvGrpSpPr/>
          <p:nvPr/>
        </p:nvGrpSpPr>
        <p:grpSpPr>
          <a:xfrm>
            <a:off x="830392" y="4169130"/>
            <a:ext cx="745763" cy="45826"/>
            <a:chOff x="4580561" y="2589004"/>
            <a:chExt cx="1064464" cy="25200"/>
          </a:xfrm>
        </p:grpSpPr>
        <p:sp>
          <p:nvSpPr>
            <p:cNvPr id="18" name="Google Shape;18;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1" name="Google Shape;21;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 name="Google Shape;24;p28"/>
          <p:cNvGrpSpPr/>
          <p:nvPr/>
        </p:nvGrpSpPr>
        <p:grpSpPr>
          <a:xfrm>
            <a:off x="830392" y="1191256"/>
            <a:ext cx="745763" cy="45826"/>
            <a:chOff x="4580561" y="2589004"/>
            <a:chExt cx="1064464" cy="25200"/>
          </a:xfrm>
        </p:grpSpPr>
        <p:sp>
          <p:nvSpPr>
            <p:cNvPr id="25" name="Google Shape;25;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8" name="Google Shape;28;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9" name="Google Shape;29;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2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9"/>
          <p:cNvGrpSpPr/>
          <p:nvPr/>
        </p:nvGrpSpPr>
        <p:grpSpPr>
          <a:xfrm>
            <a:off x="830392" y="1191256"/>
            <a:ext cx="745763" cy="45826"/>
            <a:chOff x="4580561" y="2589004"/>
            <a:chExt cx="1064464" cy="25200"/>
          </a:xfrm>
        </p:grpSpPr>
        <p:sp>
          <p:nvSpPr>
            <p:cNvPr id="33" name="Google Shape;33;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2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6" name="Google Shape;36;p2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7" name="Google Shape;37;p2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30"/>
          <p:cNvGrpSpPr/>
          <p:nvPr/>
        </p:nvGrpSpPr>
        <p:grpSpPr>
          <a:xfrm>
            <a:off x="830392" y="1191256"/>
            <a:ext cx="745763" cy="45826"/>
            <a:chOff x="4580561" y="2589004"/>
            <a:chExt cx="1064464" cy="25200"/>
          </a:xfrm>
        </p:grpSpPr>
        <p:sp>
          <p:nvSpPr>
            <p:cNvPr id="42" name="Google Shape;4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3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5" name="Google Shape;45;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6" name="Shape 46"/>
        <p:cNvGrpSpPr/>
        <p:nvPr/>
      </p:nvGrpSpPr>
      <p:grpSpPr>
        <a:xfrm>
          <a:off x="0" y="0"/>
          <a:ext cx="0" cy="0"/>
          <a:chOff x="0" y="0"/>
          <a:chExt cx="0" cy="0"/>
        </a:xfrm>
      </p:grpSpPr>
      <p:grpSp>
        <p:nvGrpSpPr>
          <p:cNvPr id="47" name="Google Shape;47;p31"/>
          <p:cNvGrpSpPr/>
          <p:nvPr/>
        </p:nvGrpSpPr>
        <p:grpSpPr>
          <a:xfrm>
            <a:off x="830392" y="1191256"/>
            <a:ext cx="745763" cy="45826"/>
            <a:chOff x="4580561" y="2589004"/>
            <a:chExt cx="1064464" cy="25200"/>
          </a:xfrm>
        </p:grpSpPr>
        <p:sp>
          <p:nvSpPr>
            <p:cNvPr id="48" name="Google Shape;48;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1" name="Google Shape;51;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2" name="Shape 52"/>
        <p:cNvGrpSpPr/>
        <p:nvPr/>
      </p:nvGrpSpPr>
      <p:grpSpPr>
        <a:xfrm>
          <a:off x="0" y="0"/>
          <a:ext cx="0" cy="0"/>
          <a:chOff x="0" y="0"/>
          <a:chExt cx="0" cy="0"/>
        </a:xfrm>
      </p:grpSpPr>
      <p:sp>
        <p:nvSpPr>
          <p:cNvPr id="53" name="Google Shape;53;p3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32"/>
          <p:cNvGrpSpPr/>
          <p:nvPr/>
        </p:nvGrpSpPr>
        <p:grpSpPr>
          <a:xfrm>
            <a:off x="830392" y="1191256"/>
            <a:ext cx="745763" cy="45826"/>
            <a:chOff x="4580561" y="2589004"/>
            <a:chExt cx="1064464" cy="25200"/>
          </a:xfrm>
        </p:grpSpPr>
        <p:sp>
          <p:nvSpPr>
            <p:cNvPr id="55" name="Google Shape;55;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3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58" name="Google Shape;58;p3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9" name="Google Shape;5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33"/>
          <p:cNvGrpSpPr/>
          <p:nvPr/>
        </p:nvGrpSpPr>
        <p:grpSpPr>
          <a:xfrm>
            <a:off x="830392" y="1191256"/>
            <a:ext cx="745763" cy="45826"/>
            <a:chOff x="4580561" y="2589004"/>
            <a:chExt cx="1064464" cy="25200"/>
          </a:xfrm>
        </p:grpSpPr>
        <p:sp>
          <p:nvSpPr>
            <p:cNvPr id="63" name="Google Shape;6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6" name="Google Shape;66;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7" name="Google Shape;67;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34"/>
          <p:cNvGrpSpPr/>
          <p:nvPr/>
        </p:nvGrpSpPr>
        <p:grpSpPr>
          <a:xfrm>
            <a:off x="830392" y="1191256"/>
            <a:ext cx="745763" cy="45826"/>
            <a:chOff x="4580561" y="2589004"/>
            <a:chExt cx="1064464" cy="25200"/>
          </a:xfrm>
        </p:grpSpPr>
        <p:sp>
          <p:nvSpPr>
            <p:cNvPr id="72" name="Google Shape;72;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5" name="Google Shape;75;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title"/>
          </p:nvPr>
        </p:nvSpPr>
        <p:spPr>
          <a:xfrm>
            <a:off x="782250" y="733950"/>
            <a:ext cx="6600600" cy="257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 sz="7000"/>
              <a:t>HEALTHCARE</a:t>
            </a:r>
            <a:endParaRPr sz="7000"/>
          </a:p>
          <a:p>
            <a:pPr indent="0" lvl="0" marL="0" rtl="0" algn="l">
              <a:lnSpc>
                <a:spcPct val="100000"/>
              </a:lnSpc>
              <a:spcBef>
                <a:spcPts val="0"/>
              </a:spcBef>
              <a:spcAft>
                <a:spcPts val="0"/>
              </a:spcAft>
              <a:buSzPts val="8000"/>
              <a:buNone/>
            </a:pPr>
            <a:r>
              <a:rPr lang="en" sz="7000"/>
              <a:t>          WEB APP</a:t>
            </a:r>
            <a:endParaRPr sz="7000"/>
          </a:p>
        </p:txBody>
      </p:sp>
      <p:sp>
        <p:nvSpPr>
          <p:cNvPr id="87" name="Google Shape;87;p1"/>
          <p:cNvSpPr txBox="1"/>
          <p:nvPr>
            <p:ph idx="1" type="body"/>
          </p:nvPr>
        </p:nvSpPr>
        <p:spPr>
          <a:xfrm>
            <a:off x="1190225" y="3366329"/>
            <a:ext cx="7688400" cy="1380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1300"/>
              <a:buNone/>
            </a:pPr>
            <a:r>
              <a:rPr b="1" lang="en">
                <a:solidFill>
                  <a:srgbClr val="FFFFFF"/>
                </a:solidFill>
              </a:rPr>
              <a:t>Chandan Lal - ENG17CS0055</a:t>
            </a:r>
            <a:endParaRPr b="1">
              <a:solidFill>
                <a:srgbClr val="FFFFFF"/>
              </a:solidFill>
            </a:endParaRPr>
          </a:p>
          <a:p>
            <a:pPr indent="0" lvl="0" marL="0" rtl="0" algn="r">
              <a:lnSpc>
                <a:spcPct val="115000"/>
              </a:lnSpc>
              <a:spcBef>
                <a:spcPts val="0"/>
              </a:spcBef>
              <a:spcAft>
                <a:spcPts val="0"/>
              </a:spcAft>
              <a:buSzPts val="1300"/>
              <a:buNone/>
            </a:pPr>
            <a:r>
              <a:rPr b="1" lang="en">
                <a:solidFill>
                  <a:srgbClr val="FFFFFF"/>
                </a:solidFill>
              </a:rPr>
              <a:t>Varshini K - ENG18CS1007</a:t>
            </a:r>
            <a:endParaRPr b="1">
              <a:solidFill>
                <a:srgbClr val="FFFFFF"/>
              </a:solidFill>
            </a:endParaRPr>
          </a:p>
          <a:p>
            <a:pPr indent="0" lvl="0" marL="0" rtl="0" algn="r">
              <a:lnSpc>
                <a:spcPct val="115000"/>
              </a:lnSpc>
              <a:spcBef>
                <a:spcPts val="0"/>
              </a:spcBef>
              <a:spcAft>
                <a:spcPts val="0"/>
              </a:spcAft>
              <a:buSzPts val="1300"/>
              <a:buNone/>
            </a:pPr>
            <a:r>
              <a:rPr b="1" lang="en">
                <a:solidFill>
                  <a:srgbClr val="FFFFFF"/>
                </a:solidFill>
              </a:rPr>
              <a:t>Deepak R Purohit - ENG17CS0062</a:t>
            </a:r>
            <a:endParaRPr b="1">
              <a:solidFill>
                <a:srgbClr val="FFFFFF"/>
              </a:solidFill>
            </a:endParaRPr>
          </a:p>
          <a:p>
            <a:pPr indent="0" lvl="0" marL="0" rtl="0" algn="r">
              <a:lnSpc>
                <a:spcPct val="115000"/>
              </a:lnSpc>
              <a:spcBef>
                <a:spcPts val="0"/>
              </a:spcBef>
              <a:spcAft>
                <a:spcPts val="0"/>
              </a:spcAft>
              <a:buSzPts val="1300"/>
              <a:buNone/>
            </a:pPr>
            <a:r>
              <a:t/>
            </a:r>
            <a:endParaRPr b="1">
              <a:solidFill>
                <a:srgbClr val="FFFFFF"/>
              </a:solidFill>
            </a:endParaRPr>
          </a:p>
          <a:p>
            <a:pPr indent="0" lvl="0" marL="0" rtl="0" algn="r">
              <a:lnSpc>
                <a:spcPct val="115000"/>
              </a:lnSpc>
              <a:spcBef>
                <a:spcPts val="0"/>
              </a:spcBef>
              <a:spcAft>
                <a:spcPts val="0"/>
              </a:spcAft>
              <a:buSzPts val="1300"/>
              <a:buNone/>
            </a:pPr>
            <a:r>
              <a:rPr b="1" lang="en">
                <a:solidFill>
                  <a:srgbClr val="FFFFFF"/>
                </a:solidFill>
              </a:rPr>
              <a:t>8th semester A section </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About</a:t>
            </a:r>
            <a:endParaRPr>
              <a:solidFill>
                <a:srgbClr val="000000"/>
              </a:solidFill>
            </a:endParaRPr>
          </a:p>
        </p:txBody>
      </p:sp>
      <p:sp>
        <p:nvSpPr>
          <p:cNvPr id="139" name="Google Shape;139;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The proposed idea is to create a system with artificial intelligence that can meet the requirements.It helps them to take the correct treatment. </a:t>
            </a:r>
            <a:endParaRPr sz="1400">
              <a:solidFill>
                <a:srgbClr val="000000"/>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implementation of Personalized Medical assistant  heavily relies on AI algorithms as well as the training data as  discussed in this paper.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However, it is still in its early stage  and levels and faces some challenges; some of which have a  direct link to AI were discussed.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While other problems such as  research and implementation costs, and government  regulations are also challenges which are critical to the  successful implementation of personalized medicine, but not  addressed by the algorithms discussed in this paper.</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7276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[3]</a:t>
            </a:r>
            <a:r>
              <a:rPr lang="en" sz="1900">
                <a:solidFill>
                  <a:srgbClr val="000000"/>
                </a:solidFill>
                <a:highlight>
                  <a:srgbClr val="FFFFFF"/>
                </a:highlight>
                <a:latin typeface="Arial"/>
                <a:ea typeface="Arial"/>
                <a:cs typeface="Arial"/>
                <a:sym typeface="Arial"/>
              </a:rPr>
              <a:t>An Automatic Disease Diagnosis Method Based on Big Medical Data</a:t>
            </a:r>
            <a:endParaRPr sz="1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600"/>
              <a:buNone/>
            </a:pPr>
            <a:r>
              <a:t/>
            </a:r>
            <a:endParaRPr sz="2800"/>
          </a:p>
        </p:txBody>
      </p:sp>
      <p:sp>
        <p:nvSpPr>
          <p:cNvPr id="145" name="Google Shape;145;p10"/>
          <p:cNvSpPr txBox="1"/>
          <p:nvPr>
            <p:ph idx="1" type="body"/>
          </p:nvPr>
        </p:nvSpPr>
        <p:spPr>
          <a:xfrm>
            <a:off x="727650" y="23039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Authors: Xo Luo, Jun Yang</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Conference Name and Place : IEEE,</a:t>
            </a:r>
            <a:r>
              <a:rPr lang="en" sz="1400">
                <a:solidFill>
                  <a:srgbClr val="333333"/>
                </a:solidFill>
                <a:highlight>
                  <a:srgbClr val="FFFFFF"/>
                </a:highlight>
                <a:latin typeface="Arial"/>
                <a:ea typeface="Arial"/>
                <a:cs typeface="Arial"/>
                <a:sym typeface="Arial"/>
              </a:rPr>
              <a:t>International Conference on Information Science and Security (ICISS).</a:t>
            </a:r>
            <a:r>
              <a:rPr lang="en" sz="1400">
                <a:solidFill>
                  <a:srgbClr val="000000"/>
                </a:solidFill>
                <a:highlight>
                  <a:srgbClr val="FFFFFF"/>
                </a:highlight>
                <a:latin typeface="Arial"/>
                <a:ea typeface="Arial"/>
                <a:cs typeface="Arial"/>
                <a:sym typeface="Arial"/>
              </a:rPr>
              <a:t>Seoul, South Korea.</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Publishing Year :2016</a:t>
            </a:r>
            <a:endParaRPr sz="14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About</a:t>
            </a:r>
            <a:endParaRPr/>
          </a:p>
        </p:txBody>
      </p:sp>
      <p:sp>
        <p:nvSpPr>
          <p:cNvPr id="151" name="Google Shape;151;p11"/>
          <p:cNvSpPr txBox="1"/>
          <p:nvPr>
            <p:ph idx="1" type="body"/>
          </p:nvPr>
        </p:nvSpPr>
        <p:spPr>
          <a:xfrm>
            <a:off x="729450" y="1735975"/>
            <a:ext cx="7688700" cy="2261100"/>
          </a:xfrm>
          <a:prstGeom prst="rect">
            <a:avLst/>
          </a:prstGeom>
          <a:noFill/>
          <a:ln>
            <a:noFill/>
          </a:ln>
        </p:spPr>
        <p:txBody>
          <a:bodyPr anchorCtr="0" anchor="t" bIns="91425" lIns="91425" spcFirstLastPara="1" rIns="91425" wrap="square" tIns="91425">
            <a:noAutofit/>
          </a:bodyPr>
          <a:lstStyle/>
          <a:p>
            <a:pPr indent="-311150" lvl="0" marL="457200" marR="122745" rtl="0" algn="just">
              <a:lnSpc>
                <a:spcPct val="115000"/>
              </a:lnSpc>
              <a:spcBef>
                <a:spcPts val="2692"/>
              </a:spcBef>
              <a:spcAft>
                <a:spcPts val="0"/>
              </a:spcAft>
              <a:buClr>
                <a:srgbClr val="000000"/>
              </a:buClr>
              <a:buSzPts val="1300"/>
              <a:buChar char="●"/>
            </a:pPr>
            <a:r>
              <a:rPr lang="en" sz="1400">
                <a:solidFill>
                  <a:srgbClr val="000000"/>
                </a:solidFill>
                <a:latin typeface="Arial"/>
                <a:ea typeface="Arial"/>
                <a:cs typeface="Arial"/>
                <a:sym typeface="Arial"/>
              </a:rPr>
              <a:t>Medical diagnoses automation based on huge data is of great significance to doctor-patient contradiction regulation and the optimizing allocation of health resources. </a:t>
            </a:r>
            <a:endParaRPr sz="1400">
              <a:solidFill>
                <a:srgbClr val="000000"/>
              </a:solidFill>
              <a:latin typeface="Arial"/>
              <a:ea typeface="Arial"/>
              <a:cs typeface="Arial"/>
              <a:sym typeface="Arial"/>
            </a:endParaRPr>
          </a:p>
          <a:p>
            <a:pPr indent="-317500" lvl="0" marL="457200" marR="122745"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paper presents an intelligent automatic disease diagnosis system. </a:t>
            </a:r>
            <a:endParaRPr sz="1400">
              <a:solidFill>
                <a:srgbClr val="000000"/>
              </a:solidFill>
              <a:latin typeface="Arial"/>
              <a:ea typeface="Arial"/>
              <a:cs typeface="Arial"/>
              <a:sym typeface="Arial"/>
            </a:endParaRPr>
          </a:p>
          <a:p>
            <a:pPr indent="-317500" lvl="0" marL="457200" marR="122745"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Based on a large number of confirmed disease cases, the method of probability and statistics is used to find the relations between the symptoms and different diseases.</a:t>
            </a:r>
            <a:endParaRPr sz="1400">
              <a:solidFill>
                <a:srgbClr val="000000"/>
              </a:solidFill>
              <a:latin typeface="Arial"/>
              <a:ea typeface="Arial"/>
              <a:cs typeface="Arial"/>
              <a:sym typeface="Arial"/>
            </a:endParaRPr>
          </a:p>
          <a:p>
            <a:pPr indent="-317500" lvl="0" marL="457200" marR="122745"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The automatic disease diagnoses system has been implemented preliminarily and the system is proved having some value in clinical application.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16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729450" y="1270125"/>
            <a:ext cx="7688700" cy="7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 sz="1700">
                <a:solidFill>
                  <a:srgbClr val="000000"/>
                </a:solidFill>
                <a:highlight>
                  <a:srgbClr val="FFFFFF"/>
                </a:highlight>
                <a:latin typeface="Arial"/>
                <a:ea typeface="Arial"/>
                <a:cs typeface="Arial"/>
                <a:sym typeface="Arial"/>
              </a:rPr>
              <a:t>[4] A Framework For Disease Identification From Unstructured Data Using Text Classification And Disease Knowledge Base</a:t>
            </a:r>
            <a:endParaRPr sz="1700">
              <a:solidFill>
                <a:srgbClr val="000000"/>
              </a:solidFill>
              <a:highlight>
                <a:srgbClr val="FFFFFF"/>
              </a:highlight>
              <a:latin typeface="Arial"/>
              <a:ea typeface="Arial"/>
              <a:cs typeface="Arial"/>
              <a:sym typeface="Arial"/>
            </a:endParaRPr>
          </a:p>
        </p:txBody>
      </p:sp>
      <p:sp>
        <p:nvSpPr>
          <p:cNvPr id="157" name="Google Shape;157;p12"/>
          <p:cNvSpPr txBox="1"/>
          <p:nvPr>
            <p:ph idx="1" type="body"/>
          </p:nvPr>
        </p:nvSpPr>
        <p:spPr>
          <a:xfrm>
            <a:off x="729450" y="22181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Authors: Fahim Faisal,Faisal Bin Ashraf</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Conference Name and Place : IEEE,</a:t>
            </a:r>
            <a:r>
              <a:rPr lang="en" sz="1400">
                <a:solidFill>
                  <a:srgbClr val="000000"/>
                </a:solidFill>
                <a:highlight>
                  <a:srgbClr val="FFFFFF"/>
                </a:highlight>
                <a:latin typeface="Arial"/>
                <a:ea typeface="Arial"/>
                <a:cs typeface="Arial"/>
                <a:sym typeface="Arial"/>
              </a:rPr>
              <a:t>International Conference on Advances in Electrical Engineering (ICAEE).Dhaka, Bangladesh.</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Publishing Year : 2020</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About</a:t>
            </a:r>
            <a:endParaRPr/>
          </a:p>
        </p:txBody>
      </p:sp>
      <p:sp>
        <p:nvSpPr>
          <p:cNvPr id="163" name="Google Shape;163;p13"/>
          <p:cNvSpPr txBox="1"/>
          <p:nvPr>
            <p:ph idx="1" type="body"/>
          </p:nvPr>
        </p:nvSpPr>
        <p:spPr>
          <a:xfrm>
            <a:off x="941950" y="1912700"/>
            <a:ext cx="7688700" cy="2261100"/>
          </a:xfrm>
          <a:prstGeom prst="rect">
            <a:avLst/>
          </a:prstGeom>
          <a:noFill/>
          <a:ln>
            <a:noFill/>
          </a:ln>
        </p:spPr>
        <p:txBody>
          <a:bodyPr anchorCtr="0" anchor="t" bIns="91425" lIns="91425" spcFirstLastPara="1" rIns="91425" wrap="square" tIns="91425">
            <a:noAutofit/>
          </a:bodyPr>
          <a:lstStyle/>
          <a:p>
            <a:pPr indent="-317500" lvl="0" marL="457200" marR="75854" rtl="0" algn="l">
              <a:lnSpc>
                <a:spcPct val="115000"/>
              </a:lnSpc>
              <a:spcBef>
                <a:spcPts val="4254"/>
              </a:spcBef>
              <a:spcAft>
                <a:spcPts val="0"/>
              </a:spcAft>
              <a:buClr>
                <a:srgbClr val="000000"/>
              </a:buClr>
              <a:buSzPts val="1400"/>
              <a:buFont typeface="Arial"/>
              <a:buChar char="●"/>
            </a:pPr>
            <a:r>
              <a:rPr lang="en" sz="1400">
                <a:solidFill>
                  <a:srgbClr val="000000"/>
                </a:solidFill>
                <a:latin typeface="Arial"/>
                <a:ea typeface="Arial"/>
                <a:cs typeface="Arial"/>
                <a:sym typeface="Arial"/>
              </a:rPr>
              <a:t>In this paper,the proposed work is  a web based automated disease identification framework which will take unstructured textual data like health forum posts as input and provide a ranking of probable diseases based on symptom-disease correlation considering all important factors.</a:t>
            </a:r>
            <a:endParaRPr sz="1400">
              <a:solidFill>
                <a:srgbClr val="000000"/>
              </a:solidFill>
              <a:latin typeface="Arial"/>
              <a:ea typeface="Arial"/>
              <a:cs typeface="Arial"/>
              <a:sym typeface="Arial"/>
            </a:endParaRPr>
          </a:p>
          <a:p>
            <a:pPr indent="-317500" lvl="0" marL="457200" marR="75854"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lexicographic and semantic feature-based two-phase text classification system .</a:t>
            </a:r>
            <a:endParaRPr sz="1400">
              <a:solidFill>
                <a:srgbClr val="000000"/>
              </a:solidFill>
              <a:latin typeface="Arial"/>
              <a:ea typeface="Arial"/>
              <a:cs typeface="Arial"/>
              <a:sym typeface="Arial"/>
            </a:endParaRPr>
          </a:p>
          <a:p>
            <a:pPr indent="-317500" lvl="0" marL="457200" marR="75854"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disease knowledge base-based similarity measurement module to identify probable disease have been incorporated in the proposed framework.</a:t>
            </a:r>
            <a:endParaRPr sz="1400">
              <a:solidFill>
                <a:srgbClr val="000000"/>
              </a:solidFill>
              <a:latin typeface="Arial"/>
              <a:ea typeface="Arial"/>
              <a:cs typeface="Arial"/>
              <a:sym typeface="Arial"/>
            </a:endParaRPr>
          </a:p>
          <a:p>
            <a:pPr indent="-317500" lvl="0" marL="457200" marR="75854"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framework is made by varying the number of feature components and got the result that, significant accuracy and reliability is obtained over baseline systems by effective feature engineering at the same time of keeping up with increased user interactivity. </a:t>
            </a:r>
            <a:endParaRPr sz="14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582050" y="1282025"/>
            <a:ext cx="7688700" cy="9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600"/>
              </a:spcAft>
              <a:buSzPts val="2600"/>
              <a:buNone/>
            </a:pPr>
            <a:r>
              <a:rPr lang="en" sz="1600">
                <a:solidFill>
                  <a:srgbClr val="000000"/>
                </a:solidFill>
                <a:latin typeface="Arial"/>
                <a:ea typeface="Arial"/>
                <a:cs typeface="Arial"/>
                <a:sym typeface="Arial"/>
              </a:rPr>
              <a:t>[5]Design and Development of Diagnostic Chabot for supporting Primary   Health Care Systems</a:t>
            </a:r>
            <a:endParaRPr sz="1600">
              <a:solidFill>
                <a:srgbClr val="000000"/>
              </a:solidFill>
              <a:latin typeface="Arial"/>
              <a:ea typeface="Arial"/>
              <a:cs typeface="Arial"/>
              <a:sym typeface="Arial"/>
            </a:endParaRPr>
          </a:p>
        </p:txBody>
      </p:sp>
      <p:sp>
        <p:nvSpPr>
          <p:cNvPr id="169" name="Google Shape;169;p14"/>
          <p:cNvSpPr txBox="1"/>
          <p:nvPr>
            <p:ph idx="1" type="body"/>
          </p:nvPr>
        </p:nvSpPr>
        <p:spPr>
          <a:xfrm>
            <a:off x="582050" y="22135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Authors: Bushra Kidwai, Nadesh RK</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Conference Name and Place : International Conference on Computational Intelligence and Data Science (ICCIDS 2019).School of Information Technology and Engineering, VIT Vellore,, India.</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Publishing Year : 2019</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About</a:t>
            </a:r>
            <a:endParaRPr/>
          </a:p>
        </p:txBody>
      </p:sp>
      <p:sp>
        <p:nvSpPr>
          <p:cNvPr id="175" name="Google Shape;175;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Artificial Intelligence has changed the healthcare scenario. The proposed system aims to narrow the gap between healthcare and patients further.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AI concepts are used to fetch knowledge from medical database containing many diseases to develop an efficient diagnostic chatbot.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chatbot asks the user questions in a format imitating a doctor-patient conversion.The questions are based on the users preceding input and then based on replies forms a possible diagnostic.</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diagnostic form is preliminary which might help the user decide on further action.The system needs to increase its database and improve the machine learning part to ensure better diagnosis.</a:t>
            </a:r>
            <a:endParaRPr sz="1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     REQUIREMENTS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FUNCTIONAL</a:t>
            </a:r>
            <a:endParaRPr>
              <a:solidFill>
                <a:srgbClr val="000000"/>
              </a:solidFill>
            </a:endParaRPr>
          </a:p>
          <a:p>
            <a:pPr indent="0" lvl="0" marL="0" rtl="0" algn="l">
              <a:lnSpc>
                <a:spcPct val="100000"/>
              </a:lnSpc>
              <a:spcBef>
                <a:spcPts val="0"/>
              </a:spcBef>
              <a:spcAft>
                <a:spcPts val="0"/>
              </a:spcAft>
              <a:buSzPts val="2600"/>
              <a:buNone/>
            </a:pPr>
            <a:r>
              <a:rPr lang="en">
                <a:solidFill>
                  <a:srgbClr val="000000"/>
                </a:solidFill>
              </a:rPr>
              <a:t>    REQUIREMENTS</a:t>
            </a:r>
            <a:endParaRPr>
              <a:solidFill>
                <a:srgbClr val="000000"/>
              </a:solidFill>
            </a:endParaRPr>
          </a:p>
        </p:txBody>
      </p:sp>
      <p:sp>
        <p:nvSpPr>
          <p:cNvPr id="186" name="Google Shape;186;p17"/>
          <p:cNvSpPr txBox="1"/>
          <p:nvPr>
            <p:ph idx="2" type="body"/>
          </p:nvPr>
        </p:nvSpPr>
        <p:spPr>
          <a:xfrm>
            <a:off x="5167250" y="642100"/>
            <a:ext cx="3374400" cy="4212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Storage: Permanent database containing all medical details of a person needs to be stored and available securely only to doctors.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For Patients: A Patient ID is issued that is linked to a medical database that contains a patient’s medical history and records of medicines, allergies, etc. The patient should also be able to order medicines online and get it delivered.</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For Doctors: Entering the patient ID into the system should access the database and get patient records.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For Pharmacists: Entering the patient ID  should access the database and get medicinal requirement which has been entered by a doctor. Should be able to check the ID’s of people who have made online payment and deliver the medicines accordingly.</a:t>
            </a:r>
            <a:endParaRPr sz="1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000000"/>
                </a:solidFill>
              </a:rPr>
              <a:t>SOFTWARE</a:t>
            </a:r>
            <a:endParaRPr>
              <a:solidFill>
                <a:srgbClr val="000000"/>
              </a:solidFill>
            </a:endParaRPr>
          </a:p>
          <a:p>
            <a:pPr indent="0" lvl="0" marL="0" rtl="0" algn="l">
              <a:lnSpc>
                <a:spcPct val="100000"/>
              </a:lnSpc>
              <a:spcBef>
                <a:spcPts val="0"/>
              </a:spcBef>
              <a:spcAft>
                <a:spcPts val="0"/>
              </a:spcAft>
              <a:buSzPts val="2600"/>
              <a:buNone/>
            </a:pPr>
            <a:r>
              <a:rPr lang="en">
                <a:solidFill>
                  <a:srgbClr val="000000"/>
                </a:solidFill>
              </a:rPr>
              <a:t>     REQUIREMENTS</a:t>
            </a:r>
            <a:endParaRPr>
              <a:solidFill>
                <a:srgbClr val="000000"/>
              </a:solidFill>
            </a:endParaRPr>
          </a:p>
        </p:txBody>
      </p:sp>
      <p:sp>
        <p:nvSpPr>
          <p:cNvPr id="192" name="Google Shape;192;p1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Code Editor :pycharm</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Operating System : Windows or Linux</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Backend: MySQL,Python</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Frontend : HTML,CSS</a:t>
            </a:r>
            <a:endParaRPr sz="14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THE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HARDWARE </a:t>
            </a:r>
            <a:endParaRPr/>
          </a:p>
          <a:p>
            <a:pPr indent="0" lvl="0" marL="0" rtl="0" algn="l">
              <a:lnSpc>
                <a:spcPct val="100000"/>
              </a:lnSpc>
              <a:spcBef>
                <a:spcPts val="0"/>
              </a:spcBef>
              <a:spcAft>
                <a:spcPts val="0"/>
              </a:spcAft>
              <a:buSzPts val="2600"/>
              <a:buNone/>
            </a:pPr>
            <a:r>
              <a:rPr lang="en"/>
              <a:t>    REQUIREMENTS</a:t>
            </a:r>
            <a:endParaRPr/>
          </a:p>
        </p:txBody>
      </p:sp>
      <p:sp>
        <p:nvSpPr>
          <p:cNvPr id="198" name="Google Shape;198;p19"/>
          <p:cNvSpPr txBox="1"/>
          <p:nvPr>
            <p:ph idx="2" type="body"/>
          </p:nvPr>
        </p:nvSpPr>
        <p:spPr>
          <a:xfrm>
            <a:off x="4917050" y="1181175"/>
            <a:ext cx="3969900" cy="3025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i5 processor-based computing or higher</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Memory: 4GB RAM</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Hard Drive: 50 GB</a:t>
            </a:r>
            <a:endParaRPr sz="14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FFFF"/>
                </a:solidFill>
              </a:rPr>
              <a:t>DESIGN</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482975" y="65430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dk1"/>
                </a:solidFill>
              </a:rPr>
              <a:t>FLOWCHART</a:t>
            </a:r>
            <a:endParaRPr>
              <a:solidFill>
                <a:schemeClr val="dk1"/>
              </a:solidFill>
            </a:endParaRPr>
          </a:p>
        </p:txBody>
      </p:sp>
      <p:pic>
        <p:nvPicPr>
          <p:cNvPr id="209" name="Google Shape;209;p21"/>
          <p:cNvPicPr preferRelativeResize="0"/>
          <p:nvPr/>
        </p:nvPicPr>
        <p:blipFill>
          <a:blip r:embed="rId3">
            <a:alphaModFix/>
          </a:blip>
          <a:stretch>
            <a:fillRect/>
          </a:stretch>
        </p:blipFill>
        <p:spPr>
          <a:xfrm>
            <a:off x="1890925" y="1360875"/>
            <a:ext cx="5652899" cy="3536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2"/>
          <p:cNvPicPr preferRelativeResize="0"/>
          <p:nvPr/>
        </p:nvPicPr>
        <p:blipFill>
          <a:blip r:embed="rId3">
            <a:alphaModFix/>
          </a:blip>
          <a:stretch>
            <a:fillRect/>
          </a:stretch>
        </p:blipFill>
        <p:spPr>
          <a:xfrm>
            <a:off x="2049050" y="696525"/>
            <a:ext cx="6212676" cy="440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3"/>
          <p:cNvPicPr preferRelativeResize="0"/>
          <p:nvPr/>
        </p:nvPicPr>
        <p:blipFill rotWithShape="1">
          <a:blip r:embed="rId3">
            <a:alphaModFix/>
          </a:blip>
          <a:srcRect b="-1619" l="0" r="-805" t="1620"/>
          <a:stretch/>
        </p:blipFill>
        <p:spPr>
          <a:xfrm>
            <a:off x="3097925" y="501425"/>
            <a:ext cx="6046075" cy="4642075"/>
          </a:xfrm>
          <a:prstGeom prst="rect">
            <a:avLst/>
          </a:prstGeom>
          <a:noFill/>
          <a:ln>
            <a:noFill/>
          </a:ln>
        </p:spPr>
      </p:pic>
      <p:sp>
        <p:nvSpPr>
          <p:cNvPr id="220" name="Google Shape;220;p23"/>
          <p:cNvSpPr txBox="1"/>
          <p:nvPr>
            <p:ph type="title"/>
          </p:nvPr>
        </p:nvSpPr>
        <p:spPr>
          <a:xfrm>
            <a:off x="514350" y="1286500"/>
            <a:ext cx="79083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dk1"/>
                </a:solidFill>
              </a:rPr>
              <a:t>USE CASE DIAGRAM</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cd31cc09f6_0_1"/>
          <p:cNvSpPr txBox="1"/>
          <p:nvPr>
            <p:ph type="title"/>
          </p:nvPr>
        </p:nvSpPr>
        <p:spPr>
          <a:xfrm>
            <a:off x="729450" y="2175275"/>
            <a:ext cx="7021200" cy="80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cd31cc09f6_0_5"/>
          <p:cNvPicPr preferRelativeResize="0"/>
          <p:nvPr/>
        </p:nvPicPr>
        <p:blipFill>
          <a:blip r:embed="rId3">
            <a:alphaModFix/>
          </a:blip>
          <a:stretch>
            <a:fillRect/>
          </a:stretch>
        </p:blipFill>
        <p:spPr>
          <a:xfrm>
            <a:off x="1009350" y="1389750"/>
            <a:ext cx="3169974" cy="1800675"/>
          </a:xfrm>
          <a:prstGeom prst="rect">
            <a:avLst/>
          </a:prstGeom>
          <a:noFill/>
          <a:ln>
            <a:noFill/>
          </a:ln>
        </p:spPr>
      </p:pic>
      <p:pic>
        <p:nvPicPr>
          <p:cNvPr id="231" name="Google Shape;231;gcd31cc09f6_0_5"/>
          <p:cNvPicPr preferRelativeResize="0"/>
          <p:nvPr/>
        </p:nvPicPr>
        <p:blipFill rotWithShape="1">
          <a:blip r:embed="rId4">
            <a:alphaModFix/>
          </a:blip>
          <a:srcRect b="19054" l="0" r="0" t="0"/>
          <a:stretch/>
        </p:blipFill>
        <p:spPr>
          <a:xfrm>
            <a:off x="4966213" y="3408800"/>
            <a:ext cx="3241550" cy="1479975"/>
          </a:xfrm>
          <a:prstGeom prst="rect">
            <a:avLst/>
          </a:prstGeom>
          <a:noFill/>
          <a:ln>
            <a:noFill/>
          </a:ln>
        </p:spPr>
      </p:pic>
      <p:pic>
        <p:nvPicPr>
          <p:cNvPr id="232" name="Google Shape;232;gcd31cc09f6_0_5"/>
          <p:cNvPicPr preferRelativeResize="0"/>
          <p:nvPr/>
        </p:nvPicPr>
        <p:blipFill>
          <a:blip r:embed="rId5">
            <a:alphaModFix/>
          </a:blip>
          <a:stretch>
            <a:fillRect/>
          </a:stretch>
        </p:blipFill>
        <p:spPr>
          <a:xfrm>
            <a:off x="4881335" y="1357726"/>
            <a:ext cx="4008077" cy="1864750"/>
          </a:xfrm>
          <a:prstGeom prst="rect">
            <a:avLst/>
          </a:prstGeom>
          <a:noFill/>
          <a:ln>
            <a:noFill/>
          </a:ln>
        </p:spPr>
      </p:pic>
      <p:pic>
        <p:nvPicPr>
          <p:cNvPr id="233" name="Google Shape;233;gcd31cc09f6_0_5"/>
          <p:cNvPicPr preferRelativeResize="0"/>
          <p:nvPr/>
        </p:nvPicPr>
        <p:blipFill rotWithShape="1">
          <a:blip r:embed="rId6">
            <a:alphaModFix/>
          </a:blip>
          <a:srcRect b="0" l="0" r="0" t="10209"/>
          <a:stretch/>
        </p:blipFill>
        <p:spPr>
          <a:xfrm>
            <a:off x="1009350" y="3345150"/>
            <a:ext cx="3051750" cy="1716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cf32a33228_0_0"/>
          <p:cNvSpPr txBox="1"/>
          <p:nvPr>
            <p:ph type="title"/>
          </p:nvPr>
        </p:nvSpPr>
        <p:spPr>
          <a:xfrm>
            <a:off x="729450" y="1318650"/>
            <a:ext cx="7688700" cy="5352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CONCLUSION</a:t>
            </a:r>
            <a:endParaRPr sz="2400">
              <a:solidFill>
                <a:schemeClr val="dk1"/>
              </a:solidFill>
            </a:endParaRPr>
          </a:p>
        </p:txBody>
      </p:sp>
      <p:sp>
        <p:nvSpPr>
          <p:cNvPr id="239" name="Google Shape;239;gcf32a33228_0_0"/>
          <p:cNvSpPr txBox="1"/>
          <p:nvPr>
            <p:ph idx="1" type="body"/>
          </p:nvPr>
        </p:nvSpPr>
        <p:spPr>
          <a:xfrm>
            <a:off x="675875" y="2014600"/>
            <a:ext cx="7688700" cy="29040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latin typeface="Arial"/>
                <a:ea typeface="Arial"/>
                <a:cs typeface="Arial"/>
                <a:sym typeface="Arial"/>
              </a:rPr>
              <a:t>The implementation of Healthcare Web Application heavily relies on AI algorithms as well as the training data ,storing data and creating infrastructure as discussed . However, it is still in its early stage and levels and faces some challenges; some of which have a direct link to AI were discussed. While other problems such as research and implementation costs, and government regulations are also challenges which are critical to the successful implementation of web application with cloud based AI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f32a33228_0_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FUTURE WORKS</a:t>
            </a:r>
            <a:endParaRPr sz="2400">
              <a:solidFill>
                <a:schemeClr val="dk1"/>
              </a:solidFill>
            </a:endParaRPr>
          </a:p>
        </p:txBody>
      </p:sp>
      <p:sp>
        <p:nvSpPr>
          <p:cNvPr id="245" name="Google Shape;245;gcf32a33228_0_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CHATBOT</a:t>
            </a:r>
            <a:endParaRPr sz="1400">
              <a:solidFill>
                <a:schemeClr val="dk2"/>
              </a:solidFill>
              <a:latin typeface="Arial"/>
              <a:ea typeface="Arial"/>
              <a:cs typeface="Arial"/>
              <a:sym typeface="Arial"/>
            </a:endParaRPr>
          </a:p>
          <a:p>
            <a:pPr indent="0" lvl="0" marL="457200" rtl="0" algn="l">
              <a:spcBef>
                <a:spcPts val="0"/>
              </a:spcBef>
              <a:spcAft>
                <a:spcPts val="0"/>
              </a:spcAft>
              <a:buNone/>
            </a:pPr>
            <a:r>
              <a:rPr lang="en" sz="1400">
                <a:solidFill>
                  <a:schemeClr val="dk2"/>
                </a:solidFill>
                <a:latin typeface="Arial"/>
                <a:ea typeface="Arial"/>
                <a:cs typeface="Arial"/>
                <a:sym typeface="Arial"/>
              </a:rPr>
              <a:t> </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MEDICAL ID</a:t>
            </a:r>
            <a:endParaRPr sz="1400">
              <a:solidFill>
                <a:schemeClr val="dk2"/>
              </a:solidFill>
              <a:latin typeface="Arial"/>
              <a:ea typeface="Arial"/>
              <a:cs typeface="Arial"/>
              <a:sym typeface="Arial"/>
            </a:endParaRPr>
          </a:p>
          <a:p>
            <a:pPr indent="0" lvl="0" marL="457200" rtl="0" algn="l">
              <a:spcBef>
                <a:spcPts val="0"/>
              </a:spcBef>
              <a:spcAft>
                <a:spcPts val="0"/>
              </a:spcAft>
              <a:buNone/>
            </a:pPr>
            <a:r>
              <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DATASETS</a:t>
            </a:r>
            <a:endParaRPr sz="1400">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535350" y="1368450"/>
            <a:ext cx="7688400" cy="120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dk1"/>
                </a:solidFill>
              </a:rPr>
              <a:t>INTRODUCTION</a:t>
            </a:r>
            <a:endParaRPr>
              <a:solidFill>
                <a:schemeClr val="dk1"/>
              </a:solidFill>
            </a:endParaRPr>
          </a:p>
        </p:txBody>
      </p:sp>
      <p:sp>
        <p:nvSpPr>
          <p:cNvPr id="98" name="Google Shape;98;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The traditional doctor-patient relationship has evidently remained the same over the course of time. The patient goes to the doctor if he/she feels unwell. The doctor listens to the patient, evaluates the symptoms and forms a diagnosis. This may lead to long waiting times for other patients who still await treatment, which is undesirable, as it is not possible to maintain social distancing in most government hospitals due to lack of proper infrastructure for it.</a:t>
            </a:r>
            <a:endParaRPr sz="14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rPr lang="en" sz="1400">
                <a:solidFill>
                  <a:srgbClr val="000000"/>
                </a:solidFill>
                <a:latin typeface="Arial"/>
                <a:ea typeface="Arial"/>
                <a:cs typeface="Arial"/>
                <a:sym typeface="Arial"/>
              </a:rPr>
              <a:t>Technology has changed the way how patients communicate with doctors and not only that, but also how healthcare is administered. To make healthcare system more interactive a diagnostic a smart system which improves access to healthcare is designed.</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dk1"/>
                </a:solidFill>
              </a:rPr>
              <a:t>PROBLEM STATEMENT</a:t>
            </a:r>
            <a:endParaRPr>
              <a:solidFill>
                <a:schemeClr val="dk1"/>
              </a:solidFill>
            </a:endParaRPr>
          </a:p>
        </p:txBody>
      </p:sp>
      <p:sp>
        <p:nvSpPr>
          <p:cNvPr id="104" name="Google Shape;104;p4"/>
          <p:cNvSpPr txBox="1"/>
          <p:nvPr>
            <p:ph idx="1" type="body"/>
          </p:nvPr>
        </p:nvSpPr>
        <p:spPr>
          <a:xfrm>
            <a:off x="729450" y="2078875"/>
            <a:ext cx="7688700" cy="25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During the pandemic there was a huge backlog of general patients suffering from various illnesses other than corona. There was usually very little time for a specialist doctor to diagnose a patient and assign medicines accordingly.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A person’s medical history will remain hidden to a new health practitioner unless mentioned by the patient himself.</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8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sz="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d986bd1389_0_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chemeClr val="dk1"/>
                </a:solidFill>
              </a:rPr>
              <a:t>SOLUTION</a:t>
            </a:r>
            <a:endParaRPr>
              <a:solidFill>
                <a:schemeClr val="dk1"/>
              </a:solidFill>
            </a:endParaRPr>
          </a:p>
        </p:txBody>
      </p:sp>
      <p:sp>
        <p:nvSpPr>
          <p:cNvPr id="110" name="Google Shape;110;gd986bd1389_0_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D</a:t>
            </a:r>
            <a:r>
              <a:rPr lang="en" sz="1400">
                <a:solidFill>
                  <a:srgbClr val="000000"/>
                </a:solidFill>
                <a:latin typeface="Arial"/>
                <a:ea typeface="Arial"/>
                <a:cs typeface="Arial"/>
                <a:sym typeface="Arial"/>
              </a:rPr>
              <a:t>esigning and implementing a web based application with AI by providing help to patients with right guidance for health care and give physicians access to valuable data to support decision-making.</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To build a permanent database like a identification number that a person’s medical history is always shown to a new medical practitioner who will get to know it and diagnose a symptom accordingly.</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8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sz="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LITERATURE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729450" y="1318650"/>
            <a:ext cx="7735800" cy="7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1600">
                <a:solidFill>
                  <a:srgbClr val="000000"/>
                </a:solidFill>
                <a:latin typeface="Arial"/>
                <a:ea typeface="Arial"/>
                <a:cs typeface="Arial"/>
                <a:sym typeface="Arial"/>
              </a:rPr>
              <a:t>[1]</a:t>
            </a:r>
            <a:r>
              <a:rPr lang="en" sz="1600">
                <a:solidFill>
                  <a:srgbClr val="000000"/>
                </a:solidFill>
                <a:highlight>
                  <a:srgbClr val="FFFFFF"/>
                </a:highlight>
                <a:latin typeface="Arial"/>
                <a:ea typeface="Arial"/>
                <a:cs typeface="Arial"/>
                <a:sym typeface="Arial"/>
              </a:rPr>
              <a:t>Intelligent Health Diagnosis Technique Exploiting Automatic Ontology Generation and Web-Based Personal Health Record Services</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600"/>
              <a:buNone/>
            </a:pPr>
            <a:r>
              <a:t/>
            </a:r>
            <a:endParaRPr sz="1600">
              <a:solidFill>
                <a:srgbClr val="000000"/>
              </a:solidFill>
              <a:latin typeface="Arial"/>
              <a:ea typeface="Arial"/>
              <a:cs typeface="Arial"/>
              <a:sym typeface="Arial"/>
            </a:endParaRPr>
          </a:p>
        </p:txBody>
      </p:sp>
      <p:sp>
        <p:nvSpPr>
          <p:cNvPr id="121" name="Google Shape;121;p6"/>
          <p:cNvSpPr txBox="1"/>
          <p:nvPr>
            <p:ph idx="1" type="body"/>
          </p:nvPr>
        </p:nvSpPr>
        <p:spPr>
          <a:xfrm>
            <a:off x="776550" y="23467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Authors: Gun-Woo Kim,Dong-Ho Lee</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Conference Name and Place : IEEE Access,Department of Computer Science and Engineering, Hanyang University, Seoul 04763, South Korea .</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Publishing Year : 2019</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About</a:t>
            </a:r>
            <a:endParaRPr/>
          </a:p>
        </p:txBody>
      </p:sp>
      <p:sp>
        <p:nvSpPr>
          <p:cNvPr id="127" name="Google Shape;127;p7"/>
          <p:cNvSpPr txBox="1"/>
          <p:nvPr>
            <p:ph idx="1" type="body"/>
          </p:nvPr>
        </p:nvSpPr>
        <p:spPr>
          <a:xfrm>
            <a:off x="673675" y="1778750"/>
            <a:ext cx="8156100" cy="3075600"/>
          </a:xfrm>
          <a:prstGeom prst="rect">
            <a:avLst/>
          </a:prstGeom>
          <a:noFill/>
          <a:ln>
            <a:noFill/>
          </a:ln>
        </p:spPr>
        <p:txBody>
          <a:bodyPr anchorCtr="0" anchor="t" bIns="91425" lIns="91425" spcFirstLastPara="1" rIns="91425" wrap="square" tIns="91425">
            <a:noAutofit/>
          </a:bodyPr>
          <a:lstStyle/>
          <a:p>
            <a:pPr indent="-317500" lvl="0" marL="457200" marR="267891" rtl="0" algn="l">
              <a:lnSpc>
                <a:spcPct val="115000"/>
              </a:lnSpc>
              <a:spcBef>
                <a:spcPts val="2808"/>
              </a:spcBef>
              <a:spcAft>
                <a:spcPts val="0"/>
              </a:spcAft>
              <a:buClr>
                <a:srgbClr val="000000"/>
              </a:buClr>
              <a:buSzPts val="1400"/>
              <a:buFont typeface="Arial"/>
              <a:buChar char="●"/>
            </a:pPr>
            <a:r>
              <a:rPr lang="en" sz="1400">
                <a:solidFill>
                  <a:srgbClr val="000000"/>
                </a:solidFill>
                <a:latin typeface="Arial"/>
                <a:ea typeface="Arial"/>
                <a:cs typeface="Arial"/>
                <a:sym typeface="Arial"/>
              </a:rPr>
              <a:t>The proposed system is an intelligent health diagnosis technique that exploits automatically generated ontology and Web-based personal health record services. </a:t>
            </a:r>
            <a:endParaRPr sz="1400">
              <a:solidFill>
                <a:srgbClr val="000000"/>
              </a:solidFill>
              <a:latin typeface="Arial"/>
              <a:ea typeface="Arial"/>
              <a:cs typeface="Arial"/>
              <a:sym typeface="Arial"/>
            </a:endParaRPr>
          </a:p>
          <a:p>
            <a:pPr indent="-317500" lvl="0" marL="457200" marR="267891"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proposed technique first automatically generates a human disease diagnosis ontology by exploiting two well-established ontologies for diseases and symptoms: a large-scale medical database and an open biomedical repository. </a:t>
            </a:r>
            <a:endParaRPr sz="1400">
              <a:solidFill>
                <a:srgbClr val="000000"/>
              </a:solidFill>
              <a:latin typeface="Arial"/>
              <a:ea typeface="Arial"/>
              <a:cs typeface="Arial"/>
              <a:sym typeface="Arial"/>
            </a:endParaRPr>
          </a:p>
          <a:p>
            <a:pPr indent="-317500" lvl="0" marL="457200" marR="267891"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a user enters the symptom-based queries, possible diagnoses are identified.</a:t>
            </a:r>
            <a:endParaRPr sz="1400">
              <a:solidFill>
                <a:srgbClr val="000000"/>
              </a:solidFill>
              <a:latin typeface="Arial"/>
              <a:ea typeface="Arial"/>
              <a:cs typeface="Arial"/>
              <a:sym typeface="Arial"/>
            </a:endParaRPr>
          </a:p>
          <a:p>
            <a:pPr indent="-317500" lvl="0" marL="457200" marR="267891"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Subsequently, the ranked diagnostic results are provided to the user via ranking methods that consider the user’s symptoms, personal health attributes, and multi level diagnosis.</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729450" y="1318650"/>
            <a:ext cx="7688700" cy="87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000">
                <a:latin typeface="Arial"/>
                <a:ea typeface="Arial"/>
                <a:cs typeface="Arial"/>
                <a:sym typeface="Arial"/>
              </a:rPr>
              <a:t>[2]A novel approach for medical assistance using trained chatbot</a:t>
            </a:r>
            <a:endParaRPr sz="2000">
              <a:latin typeface="Arial"/>
              <a:ea typeface="Arial"/>
              <a:cs typeface="Arial"/>
              <a:sym typeface="Arial"/>
            </a:endParaRPr>
          </a:p>
        </p:txBody>
      </p:sp>
      <p:sp>
        <p:nvSpPr>
          <p:cNvPr id="133" name="Google Shape;133;p8"/>
          <p:cNvSpPr txBox="1"/>
          <p:nvPr>
            <p:ph idx="1" type="body"/>
          </p:nvPr>
        </p:nvSpPr>
        <p:spPr>
          <a:xfrm>
            <a:off x="836600" y="2388425"/>
            <a:ext cx="7688700" cy="20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rgbClr val="000000"/>
                </a:solidFill>
                <a:latin typeface="Arial"/>
                <a:ea typeface="Arial"/>
                <a:cs typeface="Arial"/>
                <a:sym typeface="Arial"/>
              </a:rPr>
              <a:t>Authors: Divya Madhu, Elmy Sebastian</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Conference Name and Place : IEEE,</a:t>
            </a:r>
            <a:r>
              <a:rPr lang="en" sz="1400">
                <a:solidFill>
                  <a:srgbClr val="000000"/>
                </a:solidFill>
                <a:highlight>
                  <a:srgbClr val="FFFFFF"/>
                </a:highlight>
                <a:latin typeface="Arial"/>
                <a:ea typeface="Arial"/>
                <a:cs typeface="Arial"/>
                <a:sym typeface="Arial"/>
              </a:rPr>
              <a:t>International Conference on Inventive Communication and Computational Technologies (ICICCT),</a:t>
            </a:r>
            <a:r>
              <a:rPr b="1" lang="en" sz="1150">
                <a:solidFill>
                  <a:srgbClr val="333333"/>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Seoul, South Korea.</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rPr lang="en" sz="1400">
                <a:solidFill>
                  <a:srgbClr val="000000"/>
                </a:solidFill>
                <a:latin typeface="Arial"/>
                <a:ea typeface="Arial"/>
                <a:cs typeface="Arial"/>
                <a:sym typeface="Arial"/>
              </a:rPr>
              <a:t>Publishing Year :2017</a:t>
            </a:r>
            <a:endParaRPr sz="1400">
              <a:solidFill>
                <a:srgbClr val="000000"/>
              </a:solidFill>
              <a:latin typeface="Arial"/>
              <a:ea typeface="Arial"/>
              <a:cs typeface="Arial"/>
              <a:sym typeface="Arial"/>
            </a:endParaRPr>
          </a:p>
          <a:p>
            <a:pPr indent="0" lvl="0" marL="0" rtl="0" algn="l">
              <a:lnSpc>
                <a:spcPct val="115000"/>
              </a:lnSpc>
              <a:spcBef>
                <a:spcPts val="160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