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416" y="6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 useBgFill="1">
        <p:nvSpPr>
          <p:cNvPr id="13" name="Freeform 12"/>
          <p:cNvSpPr/>
          <p:nvPr/>
        </p:nvSpPr>
        <p:spPr>
          <a:xfrm>
            <a:off x="-8467" y="-16933"/>
            <a:ext cx="8754534" cy="6451600"/>
          </a:xfrm>
          <a:custGeom>
            <a:avLst/>
            <a:gdLst/>
            <a:ahLst/>
            <a:cxnLst/>
            <a:rect l="l" t="t" r="r" b="b"/>
            <a:pathLst>
              <a:path w="8754534" h="6451600">
                <a:moveTo>
                  <a:pt x="8373534" y="0"/>
                </a:moveTo>
                <a:lnTo>
                  <a:pt x="8754534" y="5994400"/>
                </a:lnTo>
                <a:lnTo>
                  <a:pt x="0" y="6451600"/>
                </a:lnTo>
                <a:lnTo>
                  <a:pt x="0" y="0"/>
                </a:lnTo>
                <a:lnTo>
                  <a:pt x="8373534" y="0"/>
                </a:lnTo>
                <a:close/>
              </a:path>
            </a:pathLst>
          </a:custGeom>
          <a:ln>
            <a:noFill/>
          </a:ln>
          <a:effectLst>
            <a:outerShdw blurRad="98425" dist="76200" dir="4380000" algn="tl" rotWithShape="0">
              <a:srgbClr val="000000">
                <a:alpha val="68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Freeform 22"/>
          <p:cNvSpPr/>
          <p:nvPr/>
        </p:nvSpPr>
        <p:spPr>
          <a:xfrm>
            <a:off x="-10379" y="4445000"/>
            <a:ext cx="8464695" cy="1715811"/>
          </a:xfrm>
          <a:custGeom>
            <a:avLst/>
            <a:gdLst/>
            <a:ahLst/>
            <a:cxnLst/>
            <a:rect l="l" t="t" r="r" b="b"/>
            <a:pathLst>
              <a:path w="8428428" h="1878553">
                <a:moveTo>
                  <a:pt x="0" y="438229"/>
                </a:moveTo>
                <a:lnTo>
                  <a:pt x="8343246" y="0"/>
                </a:lnTo>
                <a:lnTo>
                  <a:pt x="8428428" y="1424838"/>
                </a:lnTo>
                <a:lnTo>
                  <a:pt x="7515" y="1878553"/>
                </a:lnTo>
                <a:lnTo>
                  <a:pt x="0" y="438229"/>
                </a:ln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28"/>
          <p:cNvSpPr/>
          <p:nvPr/>
        </p:nvSpPr>
        <p:spPr>
          <a:xfrm>
            <a:off x="-2864" y="0"/>
            <a:ext cx="5811235" cy="321615"/>
          </a:xfrm>
          <a:custGeom>
            <a:avLst/>
            <a:gdLst/>
            <a:ahLst/>
            <a:cxnLst/>
            <a:rect l="l" t="t" r="r" b="b"/>
            <a:pathLst>
              <a:path w="5811235" h="321615">
                <a:moveTo>
                  <a:pt x="0" y="0"/>
                </a:moveTo>
                <a:lnTo>
                  <a:pt x="5811235" y="0"/>
                </a:lnTo>
                <a:lnTo>
                  <a:pt x="1" y="321615"/>
                </a:lnTo>
                <a:cubicBezTo>
                  <a:pt x="1" y="214410"/>
                  <a:pt x="0" y="107205"/>
                  <a:pt x="0" y="0"/>
                </a:cubicBezTo>
                <a:close/>
              </a:path>
            </a:pathLst>
          </a:custGeom>
          <a:gradFill flip="none" rotWithShape="1">
            <a:gsLst>
              <a:gs pos="34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0" name="Freeform 29"/>
          <p:cNvSpPr/>
          <p:nvPr/>
        </p:nvSpPr>
        <p:spPr>
          <a:xfrm rot="21420000">
            <a:off x="-170768" y="213023"/>
            <a:ext cx="8480534" cy="5746008"/>
          </a:xfrm>
          <a:custGeom>
            <a:avLst/>
            <a:gdLst/>
            <a:ahLst/>
            <a:cxnLst/>
            <a:rect l="l" t="t" r="r" b="b"/>
            <a:pathLst>
              <a:path w="11307378" h="5746008">
                <a:moveTo>
                  <a:pt x="11270997" y="0"/>
                </a:moveTo>
                <a:lnTo>
                  <a:pt x="11307378" y="5746008"/>
                </a:lnTo>
                <a:lnTo>
                  <a:pt x="1" y="5743137"/>
                </a:lnTo>
              </a:path>
            </a:pathLst>
          </a:custGeom>
          <a:ln w="82550">
            <a:solidFill>
              <a:schemeClr val="tx1">
                <a:lumMod val="50000"/>
                <a:lumOff val="50000"/>
              </a:schemeClr>
            </a:solidFill>
            <a:miter lim="800000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 rot="21420000">
            <a:off x="451416" y="668338"/>
            <a:ext cx="7533524" cy="2766528"/>
          </a:xfrm>
        </p:spPr>
        <p:txBody>
          <a:bodyPr anchor="b">
            <a:normAutofit/>
          </a:bodyPr>
          <a:lstStyle>
            <a:lvl1pPr algn="r"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rot="21420000">
            <a:off x="554462" y="3446830"/>
            <a:ext cx="7512060" cy="550333"/>
          </a:xfrm>
        </p:spPr>
        <p:txBody>
          <a:bodyPr anchor="t">
            <a:noAutofit/>
          </a:bodyPr>
          <a:lstStyle>
            <a:lvl1pPr marL="0" indent="0" algn="r">
              <a:buNone/>
              <a:defRPr sz="24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21420000">
            <a:off x="3669071" y="4714242"/>
            <a:ext cx="4607740" cy="942356"/>
          </a:xfrm>
        </p:spPr>
        <p:txBody>
          <a:bodyPr/>
          <a:lstStyle>
            <a:lvl1pPr algn="ctr">
              <a:defRPr sz="42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21420000">
            <a:off x="-12134" y="4954635"/>
            <a:ext cx="2987069" cy="918361"/>
          </a:xfrm>
        </p:spPr>
        <p:txBody>
          <a:bodyPr vert="horz" lIns="91440" tIns="45720" rIns="91440" bIns="45720" rtlCol="0" anchor="ctr"/>
          <a:lstStyle>
            <a:lvl1pPr algn="r">
              <a:defRPr lang="en-US" sz="4200" dirty="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21420000">
            <a:off x="7401518" y="3819948"/>
            <a:ext cx="680390" cy="498470"/>
          </a:xfrm>
        </p:spPr>
        <p:txBody>
          <a:bodyPr/>
          <a:lstStyle>
            <a:lvl1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33" name="5-Point Star 32"/>
          <p:cNvSpPr/>
          <p:nvPr/>
        </p:nvSpPr>
        <p:spPr>
          <a:xfrm rot="21420000">
            <a:off x="3121951" y="5057183"/>
            <a:ext cx="515386" cy="515386"/>
          </a:xfrm>
          <a:prstGeom prst="star5">
            <a:avLst>
              <a:gd name="adj" fmla="val 26693"/>
              <a:gd name="hf" fmla="val 105146"/>
              <a:gd name="vf" fmla="val 110557"/>
            </a:avLst>
          </a:prstGeom>
          <a:solidFill>
            <a:schemeClr val="tx1">
              <a:alpha val="4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667791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106333"/>
            <a:ext cx="7796031" cy="58884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351" y="685800"/>
            <a:ext cx="7794385" cy="319490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702923"/>
            <a:ext cx="7796046" cy="682472"/>
          </a:xfrm>
        </p:spPr>
        <p:txBody>
          <a:bodyPr anchor="t"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767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77" cy="3194903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35" y="4106333"/>
            <a:ext cx="7796047" cy="127360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45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99" y="685800"/>
            <a:ext cx="7143765" cy="2916704"/>
          </a:xfrm>
        </p:spPr>
        <p:txBody>
          <a:bodyPr anchor="ctr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162698" y="3610032"/>
            <a:ext cx="6500967" cy="377768"/>
          </a:xfrm>
        </p:spPr>
        <p:txBody>
          <a:bodyPr anchor="t">
            <a:normAutofit/>
          </a:bodyPr>
          <a:lstStyle>
            <a:lvl1pPr marL="0" indent="0" algn="r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106334"/>
            <a:ext cx="7797662" cy="1268252"/>
          </a:xfrm>
        </p:spPr>
        <p:txBody>
          <a:bodyPr anchor="ctr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404280" y="88785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897147" y="290648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538852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1723855"/>
            <a:ext cx="7796030" cy="251183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4247468"/>
            <a:ext cx="7796030" cy="114064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1763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4352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14352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5967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175966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7785" y="206339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27785" y="2639658"/>
            <a:ext cx="2482596" cy="273492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6443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18880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14335" y="2063396"/>
            <a:ext cx="2482596" cy="1536725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18880" y="4389288"/>
            <a:ext cx="2482596" cy="98529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17805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176999" y="2063396"/>
            <a:ext cx="2482596" cy="1535237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176998" y="4389286"/>
            <a:ext cx="2483655" cy="98530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26708" y="3813025"/>
            <a:ext cx="24825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90000"/>
              </a:lnSpc>
              <a:buNone/>
              <a:defRPr sz="22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26614" y="2063394"/>
            <a:ext cx="2482596" cy="1537196"/>
          </a:xfrm>
          <a:prstGeom prst="roundRect">
            <a:avLst>
              <a:gd name="adj" fmla="val 0"/>
            </a:avLst>
          </a:prstGeo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26614" y="4389284"/>
            <a:ext cx="2482596" cy="98530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2033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2063396"/>
            <a:ext cx="7796030" cy="331119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6944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1896" y="685801"/>
            <a:ext cx="1698485" cy="468878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514351" y="685801"/>
            <a:ext cx="5928323" cy="4688785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0067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1" y="2063396"/>
            <a:ext cx="7796030" cy="3311189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956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6030" cy="319348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3742267"/>
            <a:ext cx="7796030" cy="163961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606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7662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514350" y="2063396"/>
            <a:ext cx="3816536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495478" y="2063396"/>
            <a:ext cx="3814904" cy="3311189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181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7796030" cy="115814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9569" y="2063396"/>
            <a:ext cx="3591317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514352" y="2861733"/>
            <a:ext cx="3816534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5340" y="2063396"/>
            <a:ext cx="3596671" cy="679994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495477" y="2861733"/>
            <a:ext cx="3816535" cy="2512852"/>
          </a:xfrm>
        </p:spPr>
        <p:txBody>
          <a:bodyPr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7696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970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276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232" y="685800"/>
            <a:ext cx="3095145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784600" y="685801"/>
            <a:ext cx="4525781" cy="468878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20232" y="2709053"/>
            <a:ext cx="3095146" cy="2665533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7565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1" y="685800"/>
            <a:ext cx="4408172" cy="2023252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47740" y="1"/>
            <a:ext cx="3162641" cy="5071533"/>
          </a:xfrm>
          <a:ln w="57150" cmpd="thinThick">
            <a:solidFill>
              <a:schemeClr val="bg1">
                <a:lumMod val="50000"/>
              </a:schemeClr>
            </a:solidFill>
            <a:miter lim="800000"/>
          </a:ln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14351" y="2709053"/>
            <a:ext cx="4408171" cy="2362481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47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jp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Brickwork-SD-R1acrop.jp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grpSp>
        <p:nvGrpSpPr>
          <p:cNvPr id="10" name="Group 9"/>
          <p:cNvGrpSpPr/>
          <p:nvPr/>
        </p:nvGrpSpPr>
        <p:grpSpPr>
          <a:xfrm>
            <a:off x="-19048" y="1"/>
            <a:ext cx="9004013" cy="6644081"/>
            <a:chOff x="-25397" y="0"/>
            <a:chExt cx="12005350" cy="6644081"/>
          </a:xfrm>
        </p:grpSpPr>
        <p:sp useBgFill="1">
          <p:nvSpPr>
            <p:cNvPr id="11" name="Rectangle 10"/>
            <p:cNvSpPr/>
            <p:nvPr/>
          </p:nvSpPr>
          <p:spPr>
            <a:xfrm>
              <a:off x="1" y="0"/>
              <a:ext cx="11979952" cy="6644081"/>
            </a:xfrm>
            <a:prstGeom prst="rect">
              <a:avLst/>
            </a:prstGeom>
            <a:ln>
              <a:noFill/>
            </a:ln>
            <a:effectLst>
              <a:outerShdw blurRad="98425" dist="76200" dir="4380000" algn="tl" rotWithShape="0">
                <a:srgbClr val="000000">
                  <a:alpha val="68000"/>
                </a:srgb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Rectangle 12"/>
            <p:cNvSpPr/>
            <p:nvPr/>
          </p:nvSpPr>
          <p:spPr>
            <a:xfrm>
              <a:off x="1" y="5600215"/>
              <a:ext cx="11706512" cy="780581"/>
            </a:xfrm>
            <a:prstGeom prst="rect">
              <a:avLst/>
            </a:prstGeom>
            <a:gradFill flip="none" rotWithShape="1">
              <a:gsLst>
                <a:gs pos="34000">
                  <a:schemeClr val="accent1"/>
                </a:gs>
                <a:gs pos="100000">
                  <a:schemeClr val="accent1">
                    <a:lumMod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-25397" y="0"/>
              <a:ext cx="11773291" cy="6419514"/>
            </a:xfrm>
            <a:custGeom>
              <a:avLst/>
              <a:gdLst/>
              <a:ahLst/>
              <a:cxnLst/>
              <a:rect l="l" t="t" r="r" b="b"/>
              <a:pathLst>
                <a:path w="11773291" h="6419514">
                  <a:moveTo>
                    <a:pt x="11750059" y="0"/>
                  </a:moveTo>
                  <a:lnTo>
                    <a:pt x="11773291" y="6419514"/>
                  </a:lnTo>
                  <a:lnTo>
                    <a:pt x="0" y="6411047"/>
                  </a:lnTo>
                </a:path>
              </a:pathLst>
            </a:custGeom>
            <a:ln w="82550">
              <a:solidFill>
                <a:schemeClr val="tx1">
                  <a:lumMod val="50000"/>
                  <a:lumOff val="50000"/>
                </a:schemeClr>
              </a:solidFill>
              <a:miter lim="800000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4351" y="685801"/>
            <a:ext cx="7797662" cy="11519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4351" y="2063396"/>
            <a:ext cx="7797662" cy="33111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73562" y="5757334"/>
            <a:ext cx="283845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14351" y="5757334"/>
            <a:ext cx="4124789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715341" y="5757334"/>
            <a:ext cx="680390" cy="49847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0" cap="all"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857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accent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60000"/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2719" y="1059873"/>
            <a:ext cx="7797662" cy="1151965"/>
          </a:xfrm>
        </p:spPr>
        <p:txBody>
          <a:bodyPr>
            <a:noAutofit/>
          </a:bodyPr>
          <a:lstStyle/>
          <a:p>
            <a:r>
              <a:rPr sz="6600" dirty="0"/>
              <a:t>Customer Satisfaction Prediction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just">
              <a:buNone/>
            </a:pPr>
            <a:endParaRPr dirty="0"/>
          </a:p>
          <a:p>
            <a:pPr marL="0" indent="0" algn="just">
              <a:buNone/>
            </a:pPr>
            <a:r>
              <a:rPr dirty="0"/>
              <a:t>Project Name: </a:t>
            </a:r>
            <a:r>
              <a:rPr dirty="0">
                <a:latin typeface="Agency FB" panose="020B0503020202020204" pitchFamily="34" charset="0"/>
              </a:rPr>
              <a:t>Customer Satisfaction Prediction</a:t>
            </a:r>
          </a:p>
          <a:p>
            <a:pPr marL="0" indent="0" algn="just">
              <a:buNone/>
            </a:pPr>
            <a:r>
              <a:rPr dirty="0"/>
              <a:t>Tools Used: </a:t>
            </a:r>
            <a:r>
              <a:rPr dirty="0">
                <a:latin typeface="Agency FB" panose="020B0503020202020204" pitchFamily="34" charset="0"/>
              </a:rPr>
              <a:t>Excel, SQL, Python, Machine Learning</a:t>
            </a:r>
          </a:p>
          <a:p>
            <a:pPr marL="0" indent="0" algn="just">
              <a:buNone/>
            </a:pPr>
            <a:r>
              <a:rPr dirty="0"/>
              <a:t>Domain: </a:t>
            </a:r>
            <a:r>
              <a:rPr dirty="0">
                <a:latin typeface="Agency FB" panose="020B0503020202020204" pitchFamily="34" charset="0"/>
              </a:rPr>
              <a:t>Data Science</a:t>
            </a:r>
          </a:p>
          <a:p>
            <a:pPr marL="0" indent="0" algn="just">
              <a:buNone/>
            </a:pPr>
            <a:r>
              <a:rPr dirty="0"/>
              <a:t>Difficulty Level: </a:t>
            </a:r>
            <a:r>
              <a:rPr dirty="0">
                <a:latin typeface="Agency FB" panose="020B0503020202020204" pitchFamily="34" charset="0"/>
              </a:rPr>
              <a:t>Advanced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/>
          </a:p>
          <a:p>
            <a:r>
              <a:t>Predict dissatisfaction early (prevent churn)</a:t>
            </a:r>
          </a:p>
          <a:p>
            <a:r>
              <a:t>Reveal complaint types &amp; weak service areas</a:t>
            </a:r>
          </a:p>
          <a:p>
            <a:r>
              <a:t>Optimize support workflows</a:t>
            </a:r>
          </a:p>
          <a:p>
            <a:r>
              <a:t>Enable data-driven decisions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dirty="0"/>
          </a:p>
          <a:p>
            <a:r>
              <a:rPr dirty="0"/>
              <a:t>Built end-to-end ML pipeline</a:t>
            </a:r>
          </a:p>
          <a:p>
            <a:r>
              <a:rPr dirty="0"/>
              <a:t>Extracted insights from real-world messy data</a:t>
            </a:r>
          </a:p>
          <a:p>
            <a:r>
              <a:rPr dirty="0"/>
              <a:t>Future Work:</a:t>
            </a:r>
          </a:p>
          <a:p>
            <a:r>
              <a:rPr dirty="0">
                <a:latin typeface="Agency FB" panose="020B0503020202020204" pitchFamily="34" charset="0"/>
              </a:rPr>
              <a:t>- NLP on descriptions</a:t>
            </a:r>
          </a:p>
          <a:p>
            <a:r>
              <a:rPr dirty="0">
                <a:latin typeface="Agency FB" panose="020B0503020202020204" pitchFamily="34" charset="0"/>
              </a:rPr>
              <a:t>- SLA prediction</a:t>
            </a:r>
          </a:p>
          <a:p>
            <a:r>
              <a:rPr dirty="0">
                <a:latin typeface="Agency FB" panose="020B0503020202020204" pitchFamily="34" charset="0"/>
              </a:rPr>
              <a:t>- Live CRM integration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Objective: </a:t>
            </a:r>
            <a:r>
              <a:rPr dirty="0">
                <a:latin typeface="Agency FB" panose="020B0503020202020204" pitchFamily="34" charset="0"/>
              </a:rPr>
              <a:t>Predict customer satisfaction levels (1 to 5) based on support ticket data</a:t>
            </a:r>
            <a:r>
              <a:rPr dirty="0"/>
              <a:t>.</a:t>
            </a:r>
          </a:p>
          <a:p>
            <a:r>
              <a:rPr dirty="0"/>
              <a:t>Challenges Identified:</a:t>
            </a:r>
          </a:p>
          <a:p>
            <a:r>
              <a:rPr dirty="0">
                <a:latin typeface="Agency FB" panose="020B0503020202020204" pitchFamily="34" charset="0"/>
              </a:rPr>
              <a:t>-</a:t>
            </a:r>
            <a:r>
              <a:rPr dirty="0"/>
              <a:t> </a:t>
            </a:r>
            <a:r>
              <a:rPr dirty="0">
                <a:latin typeface="Agency FB" panose="020B0503020202020204" pitchFamily="34" charset="0"/>
              </a:rPr>
              <a:t>Missing values in important columns</a:t>
            </a:r>
          </a:p>
          <a:p>
            <a:r>
              <a:rPr dirty="0">
                <a:latin typeface="Agency FB" panose="020B0503020202020204" pitchFamily="34" charset="0"/>
              </a:rPr>
              <a:t>- Text and </a:t>
            </a:r>
            <a:r>
              <a:rPr dirty="0" err="1">
                <a:latin typeface="Agency FB" panose="020B0503020202020204" pitchFamily="34" charset="0"/>
              </a:rPr>
              <a:t>datetime</a:t>
            </a:r>
            <a:r>
              <a:rPr dirty="0">
                <a:latin typeface="Agency FB" panose="020B0503020202020204" pitchFamily="34" charset="0"/>
              </a:rPr>
              <a:t> fields</a:t>
            </a:r>
          </a:p>
          <a:p>
            <a:r>
              <a:rPr dirty="0">
                <a:latin typeface="Agency FB" panose="020B0503020202020204" pitchFamily="34" charset="0"/>
              </a:rPr>
              <a:t>- Imbalanced rating distribution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dirty="0"/>
          </a:p>
          <a:p>
            <a:r>
              <a:rPr dirty="0"/>
              <a:t>Source: Provided CSV file with support ticket data</a:t>
            </a:r>
          </a:p>
          <a:p>
            <a:r>
              <a:rPr dirty="0"/>
              <a:t>Key Features:</a:t>
            </a:r>
          </a:p>
          <a:p>
            <a:r>
              <a:rPr dirty="0">
                <a:latin typeface="Agency FB" panose="020B0503020202020204" pitchFamily="34" charset="0"/>
              </a:rPr>
              <a:t>- Customer Demographics (Age, Gender)</a:t>
            </a:r>
          </a:p>
          <a:p>
            <a:r>
              <a:rPr dirty="0">
                <a:latin typeface="Agency FB" panose="020B0503020202020204" pitchFamily="34" charset="0"/>
              </a:rPr>
              <a:t>- Ticket Details (Type, Subject, Channel, Priority)</a:t>
            </a:r>
          </a:p>
          <a:p>
            <a:r>
              <a:rPr dirty="0">
                <a:latin typeface="Agency FB" panose="020B0503020202020204" pitchFamily="34" charset="0"/>
              </a:rPr>
              <a:t>- Dates (Purchase, Response Time)</a:t>
            </a:r>
          </a:p>
          <a:p>
            <a:r>
              <a:rPr dirty="0">
                <a:latin typeface="Agency FB" panose="020B0503020202020204" pitchFamily="34" charset="0"/>
              </a:rPr>
              <a:t>- Satisfaction Rating (1 to 5)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and 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Excel: </a:t>
            </a:r>
            <a:r>
              <a:rPr dirty="0">
                <a:latin typeface="Agency FB" panose="020B0503020202020204" pitchFamily="34" charset="0"/>
              </a:rPr>
              <a:t>Initial inspection, pivot tables, charts</a:t>
            </a:r>
          </a:p>
          <a:p>
            <a:r>
              <a:rPr dirty="0"/>
              <a:t>SQL: </a:t>
            </a:r>
            <a:r>
              <a:rPr dirty="0">
                <a:latin typeface="Agency FB" panose="020B0503020202020204" pitchFamily="34" charset="0"/>
              </a:rPr>
              <a:t>Segmentation, trend analysis</a:t>
            </a:r>
          </a:p>
          <a:p>
            <a:r>
              <a:rPr dirty="0"/>
              <a:t>Python: </a:t>
            </a:r>
            <a:r>
              <a:rPr dirty="0">
                <a:latin typeface="Agency FB" panose="020B0503020202020204" pitchFamily="34" charset="0"/>
              </a:rPr>
              <a:t>Cleaning, encoding, ML</a:t>
            </a:r>
          </a:p>
          <a:p>
            <a:r>
              <a:rPr dirty="0"/>
              <a:t>Libraries: </a:t>
            </a:r>
            <a:r>
              <a:rPr dirty="0">
                <a:latin typeface="Agency FB" panose="020B0503020202020204" pitchFamily="34" charset="0"/>
              </a:rPr>
              <a:t>Pandas, </a:t>
            </a:r>
            <a:r>
              <a:rPr dirty="0" err="1">
                <a:latin typeface="Agency FB" panose="020B0503020202020204" pitchFamily="34" charset="0"/>
              </a:rPr>
              <a:t>Seaborn</a:t>
            </a:r>
            <a:r>
              <a:rPr dirty="0">
                <a:latin typeface="Agency FB" panose="020B0503020202020204" pitchFamily="34" charset="0"/>
              </a:rPr>
              <a:t>, </a:t>
            </a:r>
            <a:r>
              <a:rPr dirty="0" err="1">
                <a:latin typeface="Agency FB" panose="020B0503020202020204" pitchFamily="34" charset="0"/>
              </a:rPr>
              <a:t>Scikit</a:t>
            </a:r>
            <a:r>
              <a:rPr dirty="0">
                <a:latin typeface="Agency FB" panose="020B0503020202020204" pitchFamily="34" charset="0"/>
              </a:rPr>
              <a:t>-learn, </a:t>
            </a:r>
            <a:r>
              <a:rPr dirty="0" err="1">
                <a:latin typeface="Agency FB" panose="020B0503020202020204" pitchFamily="34" charset="0"/>
              </a:rPr>
              <a:t>Matplotlib</a:t>
            </a:r>
            <a:endParaRPr dirty="0">
              <a:latin typeface="Agency FB" panose="020B0503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Excel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/>
          </a:bodyPr>
          <a:lstStyle/>
          <a:p>
            <a:endParaRPr dirty="0"/>
          </a:p>
          <a:p>
            <a:r>
              <a:rPr dirty="0"/>
              <a:t>Used filters to find missing values</a:t>
            </a:r>
          </a:p>
          <a:p>
            <a:r>
              <a:rPr dirty="0"/>
              <a:t>Created Pivot Tables:</a:t>
            </a:r>
          </a:p>
          <a:p>
            <a:pPr marL="0" indent="0">
              <a:buNone/>
            </a:pPr>
            <a:r>
              <a:rPr lang="en-US" dirty="0" smtClean="0"/>
              <a:t>    </a:t>
            </a:r>
            <a:r>
              <a:rPr dirty="0" smtClean="0">
                <a:latin typeface="Agency FB" panose="020B0503020202020204" pitchFamily="34" charset="0"/>
              </a:rPr>
              <a:t>- </a:t>
            </a:r>
            <a:r>
              <a:rPr dirty="0">
                <a:latin typeface="Agency FB" panose="020B0503020202020204" pitchFamily="34" charset="0"/>
              </a:rPr>
              <a:t>Ticket Types, Top Products, </a:t>
            </a:r>
            <a:r>
              <a:rPr dirty="0" err="1">
                <a:latin typeface="Agency FB" panose="020B0503020202020204" pitchFamily="34" charset="0"/>
              </a:rPr>
              <a:t>Avg</a:t>
            </a:r>
            <a:r>
              <a:rPr dirty="0">
                <a:latin typeface="Agency FB" panose="020B0503020202020204" pitchFamily="34" charset="0"/>
              </a:rPr>
              <a:t> Satisfaction by Gender</a:t>
            </a:r>
          </a:p>
          <a:p>
            <a:r>
              <a:rPr dirty="0"/>
              <a:t>Created Charts: </a:t>
            </a:r>
            <a:r>
              <a:rPr dirty="0">
                <a:latin typeface="Agency FB" panose="020B0503020202020204" pitchFamily="34" charset="0"/>
              </a:rPr>
              <a:t>Pie (Status), Bar (Issues), Line (Trends)</a:t>
            </a:r>
          </a:p>
          <a:p>
            <a:r>
              <a:rPr dirty="0"/>
              <a:t>Removed rows with missing satisfaction ratings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SQL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endParaRPr dirty="0"/>
          </a:p>
          <a:p>
            <a:r>
              <a:rPr dirty="0"/>
              <a:t>Imported dataset into SQL table</a:t>
            </a:r>
          </a:p>
          <a:p>
            <a:pPr marL="0" indent="0">
              <a:buNone/>
            </a:pPr>
            <a:r>
              <a:rPr dirty="0"/>
              <a:t>Analyzed:</a:t>
            </a:r>
          </a:p>
          <a:p>
            <a:r>
              <a:rPr dirty="0">
                <a:latin typeface="Agency FB" panose="020B0503020202020204" pitchFamily="34" charset="0"/>
              </a:rPr>
              <a:t>- Common ticket types &amp; channels</a:t>
            </a:r>
          </a:p>
          <a:p>
            <a:r>
              <a:rPr dirty="0">
                <a:latin typeface="Agency FB" panose="020B0503020202020204" pitchFamily="34" charset="0"/>
              </a:rPr>
              <a:t>- Satisfaction by gender</a:t>
            </a:r>
          </a:p>
          <a:p>
            <a:r>
              <a:rPr dirty="0">
                <a:latin typeface="Agency FB" panose="020B0503020202020204" pitchFamily="34" charset="0"/>
              </a:rPr>
              <a:t>- Ticket volume over time</a:t>
            </a:r>
          </a:p>
          <a:p>
            <a:r>
              <a:rPr dirty="0">
                <a:latin typeface="Agency FB" panose="020B0503020202020204" pitchFamily="34" charset="0"/>
              </a:rPr>
              <a:t>- Age group segmentation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Dropped irrelevant columns </a:t>
            </a:r>
            <a:r>
              <a:rPr dirty="0">
                <a:latin typeface="Agency FB" panose="020B0503020202020204" pitchFamily="34" charset="0"/>
              </a:rPr>
              <a:t>(Names, Emails, Text)</a:t>
            </a:r>
          </a:p>
          <a:p>
            <a:r>
              <a:rPr dirty="0"/>
              <a:t>Encoded categorical variables</a:t>
            </a:r>
          </a:p>
          <a:p>
            <a:r>
              <a:rPr dirty="0"/>
              <a:t>Converted </a:t>
            </a:r>
            <a:r>
              <a:rPr dirty="0" err="1"/>
              <a:t>datetime</a:t>
            </a:r>
            <a:r>
              <a:rPr dirty="0"/>
              <a:t> columns to month/year </a:t>
            </a:r>
          </a:p>
          <a:p>
            <a:r>
              <a:rPr dirty="0"/>
              <a:t>Dropped rows with null targets</a:t>
            </a:r>
          </a:p>
          <a:p>
            <a:r>
              <a:rPr dirty="0"/>
              <a:t>Applied </a:t>
            </a:r>
            <a:r>
              <a:rPr dirty="0" err="1"/>
              <a:t>StandardScaler</a:t>
            </a:r>
            <a:r>
              <a:rPr dirty="0"/>
              <a:t> for scaling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Machine Learning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Model Used: </a:t>
            </a:r>
            <a:r>
              <a:rPr dirty="0" smtClean="0">
                <a:latin typeface="Agency FB" panose="020B0503020202020204" pitchFamily="34" charset="0"/>
              </a:rPr>
              <a:t>Random</a:t>
            </a:r>
            <a:r>
              <a:rPr lang="en-US" dirty="0" smtClean="0">
                <a:latin typeface="Agency FB" panose="020B0503020202020204" pitchFamily="34" charset="0"/>
              </a:rPr>
              <a:t> </a:t>
            </a:r>
            <a:r>
              <a:rPr dirty="0" smtClean="0">
                <a:latin typeface="Agency FB" panose="020B0503020202020204" pitchFamily="34" charset="0"/>
              </a:rPr>
              <a:t>Forest</a:t>
            </a:r>
            <a:r>
              <a:rPr lang="en-US" dirty="0" smtClean="0">
                <a:latin typeface="Agency FB" panose="020B0503020202020204" pitchFamily="34" charset="0"/>
              </a:rPr>
              <a:t> </a:t>
            </a:r>
            <a:r>
              <a:rPr dirty="0" smtClean="0">
                <a:latin typeface="Agency FB" panose="020B0503020202020204" pitchFamily="34" charset="0"/>
              </a:rPr>
              <a:t>Classifier</a:t>
            </a:r>
            <a:endParaRPr dirty="0">
              <a:latin typeface="Agency FB" panose="020B0503020202020204" pitchFamily="34" charset="0"/>
            </a:endParaRPr>
          </a:p>
          <a:p>
            <a:r>
              <a:rPr dirty="0"/>
              <a:t>Why: </a:t>
            </a:r>
            <a:r>
              <a:rPr dirty="0">
                <a:latin typeface="Agency FB" panose="020B0503020202020204" pitchFamily="34" charset="0"/>
              </a:rPr>
              <a:t>Handles mixed types, non-linearity, shows feature importance</a:t>
            </a:r>
          </a:p>
          <a:p>
            <a:r>
              <a:rPr dirty="0"/>
              <a:t>Workflow:</a:t>
            </a:r>
          </a:p>
          <a:p>
            <a:pPr marL="0" indent="0">
              <a:buNone/>
            </a:pPr>
            <a:r>
              <a:rPr lang="en-US" dirty="0" smtClean="0"/>
              <a:t>     </a:t>
            </a:r>
            <a:r>
              <a:rPr dirty="0" smtClean="0"/>
              <a:t>- </a:t>
            </a:r>
            <a:r>
              <a:rPr dirty="0">
                <a:latin typeface="Agency FB" panose="020B0503020202020204" pitchFamily="34" charset="0"/>
              </a:rPr>
              <a:t>Train/test split, scale, train, evaluate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Evaluated with Classification Report &amp; Confusion Matrix</a:t>
            </a:r>
          </a:p>
          <a:p>
            <a:r>
              <a:rPr dirty="0"/>
              <a:t>Top Features:</a:t>
            </a:r>
          </a:p>
          <a:p>
            <a:pPr marL="0" indent="0">
              <a:buNone/>
            </a:pPr>
            <a:r>
              <a:rPr lang="en-US" dirty="0" smtClean="0">
                <a:latin typeface="Agency FB" panose="020B0503020202020204" pitchFamily="34" charset="0"/>
              </a:rPr>
              <a:t>     </a:t>
            </a:r>
            <a:r>
              <a:rPr dirty="0" smtClean="0">
                <a:latin typeface="Agency FB" panose="020B0503020202020204" pitchFamily="34" charset="0"/>
              </a:rPr>
              <a:t>- </a:t>
            </a:r>
            <a:r>
              <a:rPr dirty="0">
                <a:latin typeface="Agency FB" panose="020B0503020202020204" pitchFamily="34" charset="0"/>
              </a:rPr>
              <a:t>Ticket Priority, Ticket Type, Age, Channel</a:t>
            </a:r>
          </a:p>
          <a:p>
            <a:r>
              <a:rPr dirty="0"/>
              <a:t>Plotted Feature Importance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in Event">
  <a:themeElements>
    <a:clrScheme name="Main Event">
      <a:dk1>
        <a:sysClr val="windowText" lastClr="000000"/>
      </a:dk1>
      <a:lt1>
        <a:sysClr val="window" lastClr="FFFFFF"/>
      </a:lt1>
      <a:dk2>
        <a:srgbClr val="424242"/>
      </a:dk2>
      <a:lt2>
        <a:srgbClr val="C8C8C8"/>
      </a:lt2>
      <a:accent1>
        <a:srgbClr val="B80E0F"/>
      </a:accent1>
      <a:accent2>
        <a:srgbClr val="A6987D"/>
      </a:accent2>
      <a:accent3>
        <a:srgbClr val="7F9A71"/>
      </a:accent3>
      <a:accent4>
        <a:srgbClr val="64969F"/>
      </a:accent4>
      <a:accent5>
        <a:srgbClr val="9B75B2"/>
      </a:accent5>
      <a:accent6>
        <a:srgbClr val="80737A"/>
      </a:accent6>
      <a:hlink>
        <a:srgbClr val="F21213"/>
      </a:hlink>
      <a:folHlink>
        <a:srgbClr val="B6A394"/>
      </a:folHlink>
    </a:clrScheme>
    <a:fontScheme name="Main Event">
      <a:maj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Impact" panose="020B080603090205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in Even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blipFill>
          <a:blip xmlns:r="http://schemas.openxmlformats.org/officeDocument/2006/relationships" r:embed="rId1">
            <a:duotone>
              <a:schemeClr val="phClr">
                <a:shade val="88000"/>
                <a:lumMod val="88000"/>
              </a:schemeClr>
              <a:schemeClr val="phClr"/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25400" dist="127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0"/>
        </a:gradFill>
        <a:blipFill>
          <a:blip xmlns:r="http://schemas.openxmlformats.org/officeDocument/2006/relationships" r:embed="rId2">
            <a:duotone>
              <a:schemeClr val="phClr">
                <a:shade val="48000"/>
                <a:satMod val="110000"/>
                <a:lumMod val="40000"/>
              </a:schemeClr>
              <a:schemeClr val="phClr">
                <a:tint val="90000"/>
                <a:lumMod val="10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in Event" id="{AC372BB4-D83D-411E-B849-B641926BA760}" vid="{F1EFBDE3-1A95-4E3D-81AD-1F53D65BE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TM04033927[[fn=Main Event]]</Template>
  <TotalTime>9</TotalTime>
  <Words>363</Words>
  <Application>Microsoft Office PowerPoint</Application>
  <PresentationFormat>On-screen Show (4:3)</PresentationFormat>
  <Paragraphs>75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Agency FB</vt:lpstr>
      <vt:lpstr>Arial</vt:lpstr>
      <vt:lpstr>Impact</vt:lpstr>
      <vt:lpstr>Main Event</vt:lpstr>
      <vt:lpstr>Customer Satisfaction Prediction Project</vt:lpstr>
      <vt:lpstr>Problem Statement</vt:lpstr>
      <vt:lpstr>Dataset Overview</vt:lpstr>
      <vt:lpstr>Tools and Technologies Used</vt:lpstr>
      <vt:lpstr>Excel Analysis</vt:lpstr>
      <vt:lpstr>SQL Analysis</vt:lpstr>
      <vt:lpstr>Data Preprocessing in Python</vt:lpstr>
      <vt:lpstr>Machine Learning Model</vt:lpstr>
      <vt:lpstr>Model Evaluation</vt:lpstr>
      <vt:lpstr>Business Impact</vt:lpstr>
      <vt:lpstr>Conclusion &amp; Future Scope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Satisfaction Prediction Project</dc:title>
  <dc:subject/>
  <dc:creator/>
  <cp:keywords/>
  <dc:description>generated using python-pptx</dc:description>
  <cp:lastModifiedBy>admin</cp:lastModifiedBy>
  <cp:revision>2</cp:revision>
  <dcterms:created xsi:type="dcterms:W3CDTF">2013-01-27T09:14:16Z</dcterms:created>
  <dcterms:modified xsi:type="dcterms:W3CDTF">2025-06-14T05:51:18Z</dcterms:modified>
  <cp:category/>
</cp:coreProperties>
</file>