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SemiBold"/>
      <p:regular r:id="rId31"/>
      <p:bold r:id="rId32"/>
      <p:italic r:id="rId33"/>
      <p:boldItalic r:id="rId34"/>
    </p:embeddedFont>
    <p:embeddedFont>
      <p:font typeface="Nunito"/>
      <p:regular r:id="rId35"/>
      <p:bold r:id="rId36"/>
      <p:italic r:id="rId37"/>
      <p:boldItalic r:id="rId38"/>
    </p:embeddedFont>
    <p:embeddedFont>
      <p:font typeface="Maven Pro"/>
      <p:regular r:id="rId39"/>
      <p:bold r:id="rId40"/>
    </p:embeddedFont>
    <p:embeddedFont>
      <p:font typeface="Nunito ExtraBold"/>
      <p:bold r:id="rId41"/>
      <p:boldItalic r:id="rId42"/>
    </p:embeddedFont>
    <p:embeddedFont>
      <p:font typeface="Nunito Medium"/>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5.xml"/><Relationship Id="rId42" Type="http://schemas.openxmlformats.org/officeDocument/2006/relationships/font" Target="fonts/NunitoExtraBold-boldItalic.fntdata"/><Relationship Id="rId41" Type="http://schemas.openxmlformats.org/officeDocument/2006/relationships/font" Target="fonts/NunitoExtraBold-bold.fntdata"/><Relationship Id="rId22" Type="http://schemas.openxmlformats.org/officeDocument/2006/relationships/slide" Target="slides/slide17.xml"/><Relationship Id="rId44" Type="http://schemas.openxmlformats.org/officeDocument/2006/relationships/font" Target="fonts/NunitoMedium-bold.fntdata"/><Relationship Id="rId21" Type="http://schemas.openxmlformats.org/officeDocument/2006/relationships/slide" Target="slides/slide16.xml"/><Relationship Id="rId43" Type="http://schemas.openxmlformats.org/officeDocument/2006/relationships/font" Target="fonts/NunitoMedium-regular.fntdata"/><Relationship Id="rId24" Type="http://schemas.openxmlformats.org/officeDocument/2006/relationships/slide" Target="slides/slide19.xml"/><Relationship Id="rId46" Type="http://schemas.openxmlformats.org/officeDocument/2006/relationships/font" Target="fonts/NunitoMedium-boldItalic.fntdata"/><Relationship Id="rId23" Type="http://schemas.openxmlformats.org/officeDocument/2006/relationships/slide" Target="slides/slide18.xml"/><Relationship Id="rId45" Type="http://schemas.openxmlformats.org/officeDocument/2006/relationships/font" Target="fonts/Nunito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SemiBold-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SemiBold-italic.fntdata"/><Relationship Id="rId10" Type="http://schemas.openxmlformats.org/officeDocument/2006/relationships/slide" Target="slides/slide5.xml"/><Relationship Id="rId32" Type="http://schemas.openxmlformats.org/officeDocument/2006/relationships/font" Target="fonts/NunitoSemiBold-bold.fntdata"/><Relationship Id="rId13" Type="http://schemas.openxmlformats.org/officeDocument/2006/relationships/slide" Target="slides/slide8.xml"/><Relationship Id="rId35" Type="http://schemas.openxmlformats.org/officeDocument/2006/relationships/font" Target="fonts/Nunito-regular.fntdata"/><Relationship Id="rId12" Type="http://schemas.openxmlformats.org/officeDocument/2006/relationships/slide" Target="slides/slide7.xml"/><Relationship Id="rId34" Type="http://schemas.openxmlformats.org/officeDocument/2006/relationships/font" Target="fonts/NunitoSemiBold-boldItalic.fntdata"/><Relationship Id="rId15" Type="http://schemas.openxmlformats.org/officeDocument/2006/relationships/slide" Target="slides/slide10.xml"/><Relationship Id="rId37" Type="http://schemas.openxmlformats.org/officeDocument/2006/relationships/font" Target="fonts/Nunito-italic.fntdata"/><Relationship Id="rId14" Type="http://schemas.openxmlformats.org/officeDocument/2006/relationships/slide" Target="slides/slide9.xml"/><Relationship Id="rId36" Type="http://schemas.openxmlformats.org/officeDocument/2006/relationships/font" Target="fonts/Nunito-bold.fntdata"/><Relationship Id="rId17" Type="http://schemas.openxmlformats.org/officeDocument/2006/relationships/slide" Target="slides/slide12.xml"/><Relationship Id="rId39" Type="http://schemas.openxmlformats.org/officeDocument/2006/relationships/font" Target="fonts/MavenPro-regular.fntdata"/><Relationship Id="rId16" Type="http://schemas.openxmlformats.org/officeDocument/2006/relationships/slide" Target="slides/slide11.xml"/><Relationship Id="rId38" Type="http://schemas.openxmlformats.org/officeDocument/2006/relationships/font" Target="fonts/Nuni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ce9228e3e7_0_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ce9228e3e7_0_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ce9228e3e7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ce9228e3e7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ce9228e3e7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ce9228e3e7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ce9228e3e7_0_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ce9228e3e7_0_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ce9228e3e7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ce9228e3e7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ce9228e3e7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ce9228e3e7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ce9228e3e7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ce9228e3e7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ce9228e3e7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ce9228e3e7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ce9228e3e7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ce9228e3e7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ce9228e3e7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ce9228e3e7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ce9228e3e7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ce9228e3e7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ce9228e3e7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ce9228e3e7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ce9228e3e7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ce9228e3e7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ce95b056fa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ce95b056fa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ce9228e3e7_0_1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ce9228e3e7_0_1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ce9228e3e7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ce9228e3e7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ce95b056fa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ce95b056fa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ce9228e3e7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ce9228e3e7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ce9228e3e7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ce9228e3e7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ce9228e3e7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ce9228e3e7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ce9228e3e7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ce9228e3e7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e9228e3e7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e9228e3e7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ce9228e3e7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ce9228e3e7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ce9228e3e7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ce9228e3e7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48600" y="638825"/>
            <a:ext cx="4630800" cy="2847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Major Project Report on -</a:t>
            </a:r>
            <a:endParaRPr/>
          </a:p>
          <a:p>
            <a:pPr indent="0" lvl="0" marL="0" rtl="0" algn="l">
              <a:spcBef>
                <a:spcPts val="0"/>
              </a:spcBef>
              <a:spcAft>
                <a:spcPts val="0"/>
              </a:spcAft>
              <a:buNone/>
            </a:pPr>
            <a:r>
              <a:rPr lang="en"/>
              <a:t>“Agricultural Crop Recommendations using Productivity And Season.</a:t>
            </a:r>
            <a:endParaRPr/>
          </a:p>
        </p:txBody>
      </p:sp>
      <p:sp>
        <p:nvSpPr>
          <p:cNvPr id="278" name="Google Shape;278;p13"/>
          <p:cNvSpPr txBox="1"/>
          <p:nvPr>
            <p:ph idx="1" type="subTitle"/>
          </p:nvPr>
        </p:nvSpPr>
        <p:spPr>
          <a:xfrm>
            <a:off x="530425" y="3948575"/>
            <a:ext cx="4255500" cy="999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000"/>
              <a:t>Guided By</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Prof.Bibhudhendhu Panda</a:t>
            </a:r>
            <a:endParaRPr/>
          </a:p>
          <a:p>
            <a:pPr indent="0" lvl="0" marL="0" rtl="0" algn="l">
              <a:spcBef>
                <a:spcPts val="0"/>
              </a:spcBef>
              <a:spcAft>
                <a:spcPts val="0"/>
              </a:spcAft>
              <a:buNone/>
            </a:pPr>
            <a:r>
              <a:rPr lang="en"/>
              <a:t>(HOD, MCA Rims)</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331" name="Shape 331"/>
        <p:cNvGrpSpPr/>
        <p:nvPr/>
      </p:nvGrpSpPr>
      <p:grpSpPr>
        <a:xfrm>
          <a:off x="0" y="0"/>
          <a:ext cx="0" cy="0"/>
          <a:chOff x="0" y="0"/>
          <a:chExt cx="0" cy="0"/>
        </a:xfrm>
      </p:grpSpPr>
      <p:sp>
        <p:nvSpPr>
          <p:cNvPr id="332" name="Google Shape;332;p22"/>
          <p:cNvSpPr txBox="1"/>
          <p:nvPr>
            <p:ph type="title"/>
          </p:nvPr>
        </p:nvSpPr>
        <p:spPr>
          <a:xfrm>
            <a:off x="1303800" y="598575"/>
            <a:ext cx="7030500" cy="6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Software</a:t>
            </a:r>
            <a:r>
              <a:rPr lang="en"/>
              <a:t> and Hardware Requirement</a:t>
            </a:r>
            <a:endParaRPr/>
          </a:p>
        </p:txBody>
      </p:sp>
      <p:sp>
        <p:nvSpPr>
          <p:cNvPr id="333" name="Google Shape;333;p22"/>
          <p:cNvSpPr txBox="1"/>
          <p:nvPr>
            <p:ph idx="1" type="body"/>
          </p:nvPr>
        </p:nvSpPr>
        <p:spPr>
          <a:xfrm>
            <a:off x="1303800" y="1274775"/>
            <a:ext cx="7030500" cy="32568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Font typeface="Nunito ExtraBold"/>
              <a:buChar char="●"/>
            </a:pPr>
            <a:r>
              <a:rPr lang="en" sz="1600">
                <a:latin typeface="Nunito ExtraBold"/>
                <a:ea typeface="Nunito ExtraBold"/>
                <a:cs typeface="Nunito ExtraBold"/>
                <a:sym typeface="Nunito ExtraBold"/>
              </a:rPr>
              <a:t>Software </a:t>
            </a:r>
            <a:r>
              <a:rPr lang="en" sz="1600">
                <a:latin typeface="Nunito ExtraBold"/>
                <a:ea typeface="Nunito ExtraBold"/>
                <a:cs typeface="Nunito ExtraBold"/>
                <a:sym typeface="Nunito ExtraBold"/>
              </a:rPr>
              <a:t>Requirement:</a:t>
            </a:r>
            <a:endParaRPr sz="1600">
              <a:latin typeface="Nunito ExtraBold"/>
              <a:ea typeface="Nunito ExtraBold"/>
              <a:cs typeface="Nunito ExtraBold"/>
              <a:sym typeface="Nunito ExtraBold"/>
            </a:endParaRPr>
          </a:p>
          <a:p>
            <a:pPr indent="0" lvl="0" marL="457200" rtl="0" algn="l">
              <a:spcBef>
                <a:spcPts val="1200"/>
              </a:spcBef>
              <a:spcAft>
                <a:spcPts val="0"/>
              </a:spcAft>
              <a:buNone/>
            </a:pPr>
            <a:r>
              <a:rPr b="1" lang="en" sz="1400"/>
              <a:t>Operating System:</a:t>
            </a:r>
            <a:r>
              <a:rPr b="1" lang="en"/>
              <a:t> </a:t>
            </a:r>
            <a:r>
              <a:rPr lang="en"/>
              <a:t>       Windows 10</a:t>
            </a:r>
            <a:endParaRPr/>
          </a:p>
          <a:p>
            <a:pPr indent="0" lvl="0" marL="457200" rtl="0" algn="l">
              <a:spcBef>
                <a:spcPts val="1200"/>
              </a:spcBef>
              <a:spcAft>
                <a:spcPts val="0"/>
              </a:spcAft>
              <a:buNone/>
            </a:pPr>
            <a:r>
              <a:rPr b="1" lang="en" sz="1400"/>
              <a:t>Coding Language:</a:t>
            </a:r>
            <a:r>
              <a:rPr lang="en" sz="1400"/>
              <a:t> </a:t>
            </a:r>
            <a:r>
              <a:rPr lang="en"/>
              <a:t>         Python</a:t>
            </a:r>
            <a:endParaRPr/>
          </a:p>
          <a:p>
            <a:pPr indent="0" lvl="0" marL="457200" rtl="0" algn="l">
              <a:spcBef>
                <a:spcPts val="1200"/>
              </a:spcBef>
              <a:spcAft>
                <a:spcPts val="0"/>
              </a:spcAft>
              <a:buNone/>
            </a:pPr>
            <a:r>
              <a:rPr b="1" lang="en" sz="1400"/>
              <a:t>Web Framework:    </a:t>
            </a:r>
            <a:r>
              <a:rPr lang="en"/>
              <a:t>       Flask</a:t>
            </a:r>
            <a:endParaRPr/>
          </a:p>
          <a:p>
            <a:pPr indent="-322580" lvl="0" marL="457200" rtl="0" algn="l">
              <a:spcBef>
                <a:spcPts val="1200"/>
              </a:spcBef>
              <a:spcAft>
                <a:spcPts val="0"/>
              </a:spcAft>
              <a:buSzPct val="100000"/>
              <a:buFont typeface="Nunito ExtraBold"/>
              <a:buChar char="●"/>
            </a:pPr>
            <a:r>
              <a:rPr lang="en" sz="1600">
                <a:latin typeface="Nunito ExtraBold"/>
                <a:ea typeface="Nunito ExtraBold"/>
                <a:cs typeface="Nunito ExtraBold"/>
                <a:sym typeface="Nunito ExtraBold"/>
              </a:rPr>
              <a:t>Hardware Requirement: </a:t>
            </a:r>
            <a:endParaRPr sz="1600">
              <a:latin typeface="Nunito ExtraBold"/>
              <a:ea typeface="Nunito ExtraBold"/>
              <a:cs typeface="Nunito ExtraBold"/>
              <a:sym typeface="Nunito ExtraBold"/>
            </a:endParaRPr>
          </a:p>
          <a:p>
            <a:pPr indent="0" lvl="0" marL="457200" rtl="0" algn="l">
              <a:spcBef>
                <a:spcPts val="1200"/>
              </a:spcBef>
              <a:spcAft>
                <a:spcPts val="0"/>
              </a:spcAft>
              <a:buNone/>
            </a:pPr>
            <a:r>
              <a:rPr b="1" lang="en" sz="1400"/>
              <a:t>System:                         </a:t>
            </a:r>
            <a:r>
              <a:rPr lang="en">
                <a:latin typeface="Nunito Medium"/>
                <a:ea typeface="Nunito Medium"/>
                <a:cs typeface="Nunito Medium"/>
                <a:sym typeface="Nunito Medium"/>
              </a:rPr>
              <a:t>Pentium i3 processor</a:t>
            </a:r>
            <a:endParaRPr>
              <a:latin typeface="Nunito Medium"/>
              <a:ea typeface="Nunito Medium"/>
              <a:cs typeface="Nunito Medium"/>
              <a:sym typeface="Nunito Medium"/>
            </a:endParaRPr>
          </a:p>
          <a:p>
            <a:pPr indent="0" lvl="0" marL="457200" rtl="0" algn="l">
              <a:spcBef>
                <a:spcPts val="1200"/>
              </a:spcBef>
              <a:spcAft>
                <a:spcPts val="0"/>
              </a:spcAft>
              <a:buNone/>
            </a:pPr>
            <a:r>
              <a:rPr b="1" lang="en" sz="1350"/>
              <a:t>Hard Disk: </a:t>
            </a:r>
            <a:r>
              <a:rPr lang="en">
                <a:latin typeface="Nunito Medium"/>
                <a:ea typeface="Nunito Medium"/>
                <a:cs typeface="Nunito Medium"/>
                <a:sym typeface="Nunito Medium"/>
              </a:rPr>
              <a:t>                       500 GB</a:t>
            </a:r>
            <a:endParaRPr>
              <a:latin typeface="Nunito Medium"/>
              <a:ea typeface="Nunito Medium"/>
              <a:cs typeface="Nunito Medium"/>
              <a:sym typeface="Nunito Medium"/>
            </a:endParaRPr>
          </a:p>
          <a:p>
            <a:pPr indent="0" lvl="0" marL="457200" rtl="0" algn="l">
              <a:spcBef>
                <a:spcPts val="1200"/>
              </a:spcBef>
              <a:spcAft>
                <a:spcPts val="0"/>
              </a:spcAft>
              <a:buNone/>
            </a:pPr>
            <a:r>
              <a:rPr b="1" lang="en" sz="1400"/>
              <a:t>Input Device:               </a:t>
            </a:r>
            <a:r>
              <a:rPr b="1" lang="en" sz="1250"/>
              <a:t> </a:t>
            </a:r>
            <a:r>
              <a:rPr lang="en" sz="1358">
                <a:latin typeface="Nunito Medium"/>
                <a:ea typeface="Nunito Medium"/>
                <a:cs typeface="Nunito Medium"/>
                <a:sym typeface="Nunito Medium"/>
              </a:rPr>
              <a:t> Keyboard , Mouse</a:t>
            </a:r>
            <a:endParaRPr sz="1358">
              <a:latin typeface="Nunito Medium"/>
              <a:ea typeface="Nunito Medium"/>
              <a:cs typeface="Nunito Medium"/>
              <a:sym typeface="Nunito Medium"/>
            </a:endParaRPr>
          </a:p>
          <a:p>
            <a:pPr indent="0" lvl="0" marL="457200" rtl="0" algn="l">
              <a:spcBef>
                <a:spcPts val="1200"/>
              </a:spcBef>
              <a:spcAft>
                <a:spcPts val="1200"/>
              </a:spcAft>
              <a:buNone/>
            </a:pPr>
            <a:r>
              <a:rPr b="1" lang="en" sz="1400"/>
              <a:t>RAM:                            </a:t>
            </a:r>
            <a:r>
              <a:rPr lang="en" sz="1358">
                <a:latin typeface="Nunito Medium"/>
                <a:ea typeface="Nunito Medium"/>
                <a:cs typeface="Nunito Medium"/>
                <a:sym typeface="Nunito Medium"/>
              </a:rPr>
              <a:t>  4 GB </a:t>
            </a:r>
            <a:endParaRPr sz="1358">
              <a:latin typeface="Nunito Medium"/>
              <a:ea typeface="Nunito Medium"/>
              <a:cs typeface="Nunito Medium"/>
              <a:sym typeface="Nunito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337" name="Shape 337"/>
        <p:cNvGrpSpPr/>
        <p:nvPr/>
      </p:nvGrpSpPr>
      <p:grpSpPr>
        <a:xfrm>
          <a:off x="0" y="0"/>
          <a:ext cx="0" cy="0"/>
          <a:chOff x="0" y="0"/>
          <a:chExt cx="0" cy="0"/>
        </a:xfrm>
      </p:grpSpPr>
      <p:sp>
        <p:nvSpPr>
          <p:cNvPr id="338" name="Google Shape;338;p23"/>
          <p:cNvSpPr txBox="1"/>
          <p:nvPr>
            <p:ph type="title"/>
          </p:nvPr>
        </p:nvSpPr>
        <p:spPr>
          <a:xfrm>
            <a:off x="1303800" y="598575"/>
            <a:ext cx="7030500" cy="72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Flow Diagram</a:t>
            </a:r>
            <a:endParaRPr/>
          </a:p>
        </p:txBody>
      </p:sp>
      <p:sp>
        <p:nvSpPr>
          <p:cNvPr id="339" name="Google Shape;339;p23"/>
          <p:cNvSpPr txBox="1"/>
          <p:nvPr>
            <p:ph idx="1" type="body"/>
          </p:nvPr>
        </p:nvSpPr>
        <p:spPr>
          <a:xfrm>
            <a:off x="1303800" y="1321875"/>
            <a:ext cx="7030500" cy="320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0" name="Google Shape;340;p23"/>
          <p:cNvPicPr preferRelativeResize="0"/>
          <p:nvPr/>
        </p:nvPicPr>
        <p:blipFill>
          <a:blip r:embed="rId3">
            <a:alphaModFix/>
          </a:blip>
          <a:stretch>
            <a:fillRect/>
          </a:stretch>
        </p:blipFill>
        <p:spPr>
          <a:xfrm>
            <a:off x="1270425" y="1321887"/>
            <a:ext cx="7097249" cy="3339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344" name="Shape 344"/>
        <p:cNvGrpSpPr/>
        <p:nvPr/>
      </p:nvGrpSpPr>
      <p:grpSpPr>
        <a:xfrm>
          <a:off x="0" y="0"/>
          <a:ext cx="0" cy="0"/>
          <a:chOff x="0" y="0"/>
          <a:chExt cx="0" cy="0"/>
        </a:xfrm>
      </p:grpSpPr>
      <p:sp>
        <p:nvSpPr>
          <p:cNvPr id="345" name="Google Shape;345;p24"/>
          <p:cNvSpPr txBox="1"/>
          <p:nvPr>
            <p:ph type="title"/>
          </p:nvPr>
        </p:nvSpPr>
        <p:spPr>
          <a:xfrm>
            <a:off x="1303800" y="598575"/>
            <a:ext cx="7030500" cy="68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UML Diagram</a:t>
            </a:r>
            <a:endParaRPr/>
          </a:p>
        </p:txBody>
      </p:sp>
      <p:sp>
        <p:nvSpPr>
          <p:cNvPr id="346" name="Google Shape;346;p24"/>
          <p:cNvSpPr txBox="1"/>
          <p:nvPr>
            <p:ph idx="1" type="body"/>
          </p:nvPr>
        </p:nvSpPr>
        <p:spPr>
          <a:xfrm>
            <a:off x="1303800" y="1286475"/>
            <a:ext cx="7030500" cy="3245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Nunito SemiBold"/>
              <a:buChar char="❏"/>
            </a:pPr>
            <a:r>
              <a:rPr lang="en" sz="1400">
                <a:latin typeface="Nunito SemiBold"/>
                <a:ea typeface="Nunito SemiBold"/>
                <a:cs typeface="Nunito SemiBold"/>
                <a:sym typeface="Nunito SemiBold"/>
              </a:rPr>
              <a:t>Use Case Diagram</a:t>
            </a:r>
            <a:endParaRPr sz="1400">
              <a:latin typeface="Nunito SemiBold"/>
              <a:ea typeface="Nunito SemiBold"/>
              <a:cs typeface="Nunito SemiBold"/>
              <a:sym typeface="Nunito SemiBold"/>
            </a:endParaRPr>
          </a:p>
          <a:p>
            <a:pPr indent="-317500" lvl="0" marL="457200" rtl="0" algn="l">
              <a:spcBef>
                <a:spcPts val="0"/>
              </a:spcBef>
              <a:spcAft>
                <a:spcPts val="0"/>
              </a:spcAft>
              <a:buSzPts val="1400"/>
              <a:buFont typeface="Nunito SemiBold"/>
              <a:buChar char="❏"/>
            </a:pPr>
            <a:r>
              <a:rPr lang="en" sz="1400">
                <a:latin typeface="Nunito SemiBold"/>
                <a:ea typeface="Nunito SemiBold"/>
                <a:cs typeface="Nunito SemiBold"/>
                <a:sym typeface="Nunito SemiBold"/>
              </a:rPr>
              <a:t>Class Diagram</a:t>
            </a:r>
            <a:endParaRPr sz="1400">
              <a:latin typeface="Nunito SemiBold"/>
              <a:ea typeface="Nunito SemiBold"/>
              <a:cs typeface="Nunito SemiBold"/>
              <a:sym typeface="Nunito SemiBold"/>
            </a:endParaRPr>
          </a:p>
          <a:p>
            <a:pPr indent="-317500" lvl="0" marL="457200" rtl="0" algn="l">
              <a:spcBef>
                <a:spcPts val="0"/>
              </a:spcBef>
              <a:spcAft>
                <a:spcPts val="0"/>
              </a:spcAft>
              <a:buSzPts val="1400"/>
              <a:buFont typeface="Nunito SemiBold"/>
              <a:buChar char="❏"/>
            </a:pPr>
            <a:r>
              <a:rPr lang="en" sz="1400">
                <a:latin typeface="Nunito SemiBold"/>
                <a:ea typeface="Nunito SemiBold"/>
                <a:cs typeface="Nunito SemiBold"/>
                <a:sym typeface="Nunito SemiBold"/>
              </a:rPr>
              <a:t>Sequence Diagram</a:t>
            </a:r>
            <a:endParaRPr sz="1400">
              <a:latin typeface="Nunito SemiBold"/>
              <a:ea typeface="Nunito SemiBold"/>
              <a:cs typeface="Nunito SemiBold"/>
              <a:sym typeface="Nunito SemiBold"/>
            </a:endParaRPr>
          </a:p>
          <a:p>
            <a:pPr indent="-317500" lvl="0" marL="457200" rtl="0" algn="l">
              <a:spcBef>
                <a:spcPts val="0"/>
              </a:spcBef>
              <a:spcAft>
                <a:spcPts val="0"/>
              </a:spcAft>
              <a:buSzPts val="1400"/>
              <a:buFont typeface="Nunito SemiBold"/>
              <a:buChar char="❏"/>
            </a:pPr>
            <a:r>
              <a:rPr lang="en" sz="1400">
                <a:latin typeface="Nunito SemiBold"/>
                <a:ea typeface="Nunito SemiBold"/>
                <a:cs typeface="Nunito SemiBold"/>
                <a:sym typeface="Nunito SemiBold"/>
              </a:rPr>
              <a:t>Activity Diagram</a:t>
            </a:r>
            <a:endParaRPr sz="1400">
              <a:latin typeface="Nunito SemiBold"/>
              <a:ea typeface="Nunito SemiBold"/>
              <a:cs typeface="Nunito SemiBold"/>
              <a:sym typeface="Nunito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350" name="Shape 350"/>
        <p:cNvGrpSpPr/>
        <p:nvPr/>
      </p:nvGrpSpPr>
      <p:grpSpPr>
        <a:xfrm>
          <a:off x="0" y="0"/>
          <a:ext cx="0" cy="0"/>
          <a:chOff x="0" y="0"/>
          <a:chExt cx="0" cy="0"/>
        </a:xfrm>
      </p:grpSpPr>
      <p:sp>
        <p:nvSpPr>
          <p:cNvPr id="351" name="Google Shape;351;p25"/>
          <p:cNvSpPr txBox="1"/>
          <p:nvPr>
            <p:ph type="title"/>
          </p:nvPr>
        </p:nvSpPr>
        <p:spPr>
          <a:xfrm>
            <a:off x="1303800" y="598575"/>
            <a:ext cx="7030500" cy="6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 Diagram </a:t>
            </a:r>
            <a:endParaRPr/>
          </a:p>
        </p:txBody>
      </p:sp>
      <p:sp>
        <p:nvSpPr>
          <p:cNvPr id="352" name="Google Shape;352;p25"/>
          <p:cNvSpPr txBox="1"/>
          <p:nvPr>
            <p:ph idx="1" type="body"/>
          </p:nvPr>
        </p:nvSpPr>
        <p:spPr>
          <a:xfrm>
            <a:off x="1303800" y="1274775"/>
            <a:ext cx="7030500" cy="325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3" name="Google Shape;353;p25"/>
          <p:cNvPicPr preferRelativeResize="0"/>
          <p:nvPr/>
        </p:nvPicPr>
        <p:blipFill>
          <a:blip r:embed="rId3">
            <a:alphaModFix/>
          </a:blip>
          <a:stretch>
            <a:fillRect/>
          </a:stretch>
        </p:blipFill>
        <p:spPr>
          <a:xfrm>
            <a:off x="1303800" y="1274775"/>
            <a:ext cx="7030499" cy="3256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357" name="Shape 357"/>
        <p:cNvGrpSpPr/>
        <p:nvPr/>
      </p:nvGrpSpPr>
      <p:grpSpPr>
        <a:xfrm>
          <a:off x="0" y="0"/>
          <a:ext cx="0" cy="0"/>
          <a:chOff x="0" y="0"/>
          <a:chExt cx="0" cy="0"/>
        </a:xfrm>
      </p:grpSpPr>
      <p:sp>
        <p:nvSpPr>
          <p:cNvPr id="358" name="Google Shape;358;p26"/>
          <p:cNvSpPr txBox="1"/>
          <p:nvPr>
            <p:ph type="title"/>
          </p:nvPr>
        </p:nvSpPr>
        <p:spPr>
          <a:xfrm>
            <a:off x="1303800" y="598575"/>
            <a:ext cx="7030500" cy="6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 Diagram</a:t>
            </a:r>
            <a:endParaRPr/>
          </a:p>
        </p:txBody>
      </p:sp>
      <p:sp>
        <p:nvSpPr>
          <p:cNvPr id="359" name="Google Shape;359;p26"/>
          <p:cNvSpPr txBox="1"/>
          <p:nvPr>
            <p:ph idx="1" type="body"/>
          </p:nvPr>
        </p:nvSpPr>
        <p:spPr>
          <a:xfrm>
            <a:off x="1303800" y="1274775"/>
            <a:ext cx="7030500" cy="325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0" name="Google Shape;360;p26"/>
          <p:cNvPicPr preferRelativeResize="0"/>
          <p:nvPr/>
        </p:nvPicPr>
        <p:blipFill>
          <a:blip r:embed="rId3">
            <a:alphaModFix/>
          </a:blip>
          <a:stretch>
            <a:fillRect/>
          </a:stretch>
        </p:blipFill>
        <p:spPr>
          <a:xfrm>
            <a:off x="1303800" y="1274775"/>
            <a:ext cx="7030499" cy="3256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364" name="Shape 364"/>
        <p:cNvGrpSpPr/>
        <p:nvPr/>
      </p:nvGrpSpPr>
      <p:grpSpPr>
        <a:xfrm>
          <a:off x="0" y="0"/>
          <a:ext cx="0" cy="0"/>
          <a:chOff x="0" y="0"/>
          <a:chExt cx="0" cy="0"/>
        </a:xfrm>
      </p:grpSpPr>
      <p:sp>
        <p:nvSpPr>
          <p:cNvPr id="365" name="Google Shape;365;p27"/>
          <p:cNvSpPr txBox="1"/>
          <p:nvPr>
            <p:ph type="title"/>
          </p:nvPr>
        </p:nvSpPr>
        <p:spPr>
          <a:xfrm>
            <a:off x="1303800" y="598575"/>
            <a:ext cx="7030500" cy="68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Sequence Diagram</a:t>
            </a:r>
            <a:endParaRPr/>
          </a:p>
        </p:txBody>
      </p:sp>
      <p:sp>
        <p:nvSpPr>
          <p:cNvPr id="366" name="Google Shape;366;p27"/>
          <p:cNvSpPr txBox="1"/>
          <p:nvPr>
            <p:ph idx="1" type="body"/>
          </p:nvPr>
        </p:nvSpPr>
        <p:spPr>
          <a:xfrm>
            <a:off x="1303800" y="1286475"/>
            <a:ext cx="7030500" cy="324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7" name="Google Shape;367;p27"/>
          <p:cNvPicPr preferRelativeResize="0"/>
          <p:nvPr/>
        </p:nvPicPr>
        <p:blipFill>
          <a:blip r:embed="rId3">
            <a:alphaModFix/>
          </a:blip>
          <a:stretch>
            <a:fillRect/>
          </a:stretch>
        </p:blipFill>
        <p:spPr>
          <a:xfrm>
            <a:off x="1303800" y="1286475"/>
            <a:ext cx="7030499" cy="3245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371" name="Shape 371"/>
        <p:cNvGrpSpPr/>
        <p:nvPr/>
      </p:nvGrpSpPr>
      <p:grpSpPr>
        <a:xfrm>
          <a:off x="0" y="0"/>
          <a:ext cx="0" cy="0"/>
          <a:chOff x="0" y="0"/>
          <a:chExt cx="0" cy="0"/>
        </a:xfrm>
      </p:grpSpPr>
      <p:sp>
        <p:nvSpPr>
          <p:cNvPr id="372" name="Google Shape;372;p28"/>
          <p:cNvSpPr txBox="1"/>
          <p:nvPr>
            <p:ph type="title"/>
          </p:nvPr>
        </p:nvSpPr>
        <p:spPr>
          <a:xfrm>
            <a:off x="1303800" y="598575"/>
            <a:ext cx="7030500" cy="6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Activity Diagram </a:t>
            </a:r>
            <a:endParaRPr/>
          </a:p>
        </p:txBody>
      </p:sp>
      <p:sp>
        <p:nvSpPr>
          <p:cNvPr id="373" name="Google Shape;373;p28"/>
          <p:cNvSpPr txBox="1"/>
          <p:nvPr>
            <p:ph idx="1" type="body"/>
          </p:nvPr>
        </p:nvSpPr>
        <p:spPr>
          <a:xfrm>
            <a:off x="1303800" y="1274775"/>
            <a:ext cx="7030500" cy="325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4" name="Google Shape;374;p28"/>
          <p:cNvPicPr preferRelativeResize="0"/>
          <p:nvPr/>
        </p:nvPicPr>
        <p:blipFill>
          <a:blip r:embed="rId3">
            <a:alphaModFix/>
          </a:blip>
          <a:stretch>
            <a:fillRect/>
          </a:stretch>
        </p:blipFill>
        <p:spPr>
          <a:xfrm>
            <a:off x="1303800" y="1274775"/>
            <a:ext cx="7030499" cy="3256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378" name="Shape 378"/>
        <p:cNvGrpSpPr/>
        <p:nvPr/>
      </p:nvGrpSpPr>
      <p:grpSpPr>
        <a:xfrm>
          <a:off x="0" y="0"/>
          <a:ext cx="0" cy="0"/>
          <a:chOff x="0" y="0"/>
          <a:chExt cx="0" cy="0"/>
        </a:xfrm>
      </p:grpSpPr>
      <p:sp>
        <p:nvSpPr>
          <p:cNvPr id="379" name="Google Shape;379;p29"/>
          <p:cNvSpPr txBox="1"/>
          <p:nvPr>
            <p:ph type="title"/>
          </p:nvPr>
        </p:nvSpPr>
        <p:spPr>
          <a:xfrm>
            <a:off x="1303800" y="598575"/>
            <a:ext cx="7030500" cy="6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Algorithms</a:t>
            </a:r>
            <a:r>
              <a:rPr lang="en"/>
              <a:t> Used</a:t>
            </a:r>
            <a:endParaRPr/>
          </a:p>
        </p:txBody>
      </p:sp>
      <p:sp>
        <p:nvSpPr>
          <p:cNvPr id="380" name="Google Shape;380;p29"/>
          <p:cNvSpPr txBox="1"/>
          <p:nvPr>
            <p:ph idx="1" type="body"/>
          </p:nvPr>
        </p:nvSpPr>
        <p:spPr>
          <a:xfrm>
            <a:off x="1303800" y="1368775"/>
            <a:ext cx="7030500" cy="3162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Nunito ExtraBold"/>
              <a:buChar char="❏"/>
            </a:pPr>
            <a:r>
              <a:rPr lang="en" sz="1700" u="sng">
                <a:latin typeface="Nunito ExtraBold"/>
                <a:ea typeface="Nunito ExtraBold"/>
                <a:cs typeface="Nunito ExtraBold"/>
                <a:sym typeface="Nunito ExtraBold"/>
              </a:rPr>
              <a:t>Random Forest Algorithm:</a:t>
            </a:r>
            <a:endParaRPr sz="1700" u="sng">
              <a:latin typeface="Nunito ExtraBold"/>
              <a:ea typeface="Nunito ExtraBold"/>
              <a:cs typeface="Nunito ExtraBold"/>
              <a:sym typeface="Nunito ExtraBold"/>
            </a:endParaRPr>
          </a:p>
          <a:p>
            <a:pPr indent="0" lvl="0" marL="457200" rtl="0" algn="just">
              <a:spcBef>
                <a:spcPts val="1200"/>
              </a:spcBef>
              <a:spcAft>
                <a:spcPts val="0"/>
              </a:spcAft>
              <a:buNone/>
            </a:pPr>
            <a:r>
              <a:rPr lang="en" sz="1100">
                <a:latin typeface="Nunito ExtraBold"/>
                <a:ea typeface="Nunito ExtraBold"/>
                <a:cs typeface="Nunito ExtraBold"/>
                <a:sym typeface="Nunito ExtraBold"/>
              </a:rPr>
              <a:t>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majority votes of predictions, and it predicts the final output. The greater number of trees in the forest leads to higher accuracy and prevents the problem of </a:t>
            </a:r>
            <a:r>
              <a:rPr lang="en" sz="1100">
                <a:latin typeface="Nunito ExtraBold"/>
                <a:ea typeface="Nunito ExtraBold"/>
                <a:cs typeface="Nunito ExtraBold"/>
                <a:sym typeface="Nunito ExtraBold"/>
              </a:rPr>
              <a:t>overfitting</a:t>
            </a:r>
            <a:r>
              <a:rPr lang="en" sz="1100">
                <a:latin typeface="Nunito ExtraBold"/>
                <a:ea typeface="Nunito ExtraBold"/>
                <a:cs typeface="Nunito ExtraBold"/>
                <a:sym typeface="Nunito ExtraBold"/>
              </a:rPr>
              <a:t>.</a:t>
            </a:r>
            <a:endParaRPr sz="1100">
              <a:latin typeface="Nunito ExtraBold"/>
              <a:ea typeface="Nunito ExtraBold"/>
              <a:cs typeface="Nunito ExtraBold"/>
              <a:sym typeface="Nunito ExtraBold"/>
            </a:endParaRPr>
          </a:p>
          <a:p>
            <a:pPr indent="0" lvl="0" marL="457200" rtl="0" algn="l">
              <a:spcBef>
                <a:spcPts val="1200"/>
              </a:spcBef>
              <a:spcAft>
                <a:spcPts val="0"/>
              </a:spcAft>
              <a:buNone/>
            </a:pPr>
            <a:r>
              <a:rPr lang="en">
                <a:latin typeface="Nunito ExtraBold"/>
                <a:ea typeface="Nunito ExtraBold"/>
                <a:cs typeface="Nunito ExtraBold"/>
                <a:sym typeface="Nunito ExtraBold"/>
              </a:rPr>
              <a:t>WHY USE RANDOM FOREST:</a:t>
            </a:r>
            <a:endParaRPr>
              <a:latin typeface="Nunito ExtraBold"/>
              <a:ea typeface="Nunito ExtraBold"/>
              <a:cs typeface="Nunito ExtraBold"/>
              <a:sym typeface="Nunito ExtraBold"/>
            </a:endParaRPr>
          </a:p>
          <a:p>
            <a:pPr indent="0" lvl="0" marL="457200" rtl="0" algn="l">
              <a:spcBef>
                <a:spcPts val="1200"/>
              </a:spcBef>
              <a:spcAft>
                <a:spcPts val="0"/>
              </a:spcAft>
              <a:buNone/>
            </a:pPr>
            <a:r>
              <a:rPr lang="en" sz="1100">
                <a:latin typeface="Nunito ExtraBold"/>
                <a:ea typeface="Nunito ExtraBold"/>
                <a:cs typeface="Nunito ExtraBold"/>
                <a:sym typeface="Nunito ExtraBold"/>
              </a:rPr>
              <a:t>o It takes less training time as compared to other algorithms.</a:t>
            </a:r>
            <a:endParaRPr sz="1100">
              <a:latin typeface="Nunito ExtraBold"/>
              <a:ea typeface="Nunito ExtraBold"/>
              <a:cs typeface="Nunito ExtraBold"/>
              <a:sym typeface="Nunito ExtraBold"/>
            </a:endParaRPr>
          </a:p>
          <a:p>
            <a:pPr indent="0" lvl="0" marL="457200" rtl="0" algn="l">
              <a:spcBef>
                <a:spcPts val="1200"/>
              </a:spcBef>
              <a:spcAft>
                <a:spcPts val="0"/>
              </a:spcAft>
              <a:buNone/>
            </a:pPr>
            <a:r>
              <a:rPr lang="en" sz="1100">
                <a:latin typeface="Nunito ExtraBold"/>
                <a:ea typeface="Nunito ExtraBold"/>
                <a:cs typeface="Nunito ExtraBold"/>
                <a:sym typeface="Nunito ExtraBold"/>
              </a:rPr>
              <a:t>o It predicts output with high accuracy, even for the large dataset it runs </a:t>
            </a:r>
            <a:r>
              <a:rPr lang="en" sz="1100">
                <a:latin typeface="Nunito ExtraBold"/>
                <a:ea typeface="Nunito ExtraBold"/>
                <a:cs typeface="Nunito ExtraBold"/>
                <a:sym typeface="Nunito ExtraBold"/>
              </a:rPr>
              <a:t>efficiently.</a:t>
            </a:r>
            <a:endParaRPr sz="1100">
              <a:latin typeface="Nunito ExtraBold"/>
              <a:ea typeface="Nunito ExtraBold"/>
              <a:cs typeface="Nunito ExtraBold"/>
              <a:sym typeface="Nunito ExtraBold"/>
            </a:endParaRPr>
          </a:p>
          <a:p>
            <a:pPr indent="0" lvl="0" marL="457200" rtl="0" algn="l">
              <a:spcBef>
                <a:spcPts val="1200"/>
              </a:spcBef>
              <a:spcAft>
                <a:spcPts val="1200"/>
              </a:spcAft>
              <a:buNone/>
            </a:pPr>
            <a:r>
              <a:rPr lang="en" sz="1100">
                <a:latin typeface="Nunito ExtraBold"/>
                <a:ea typeface="Nunito ExtraBold"/>
                <a:cs typeface="Nunito ExtraBold"/>
                <a:sym typeface="Nunito ExtraBold"/>
              </a:rPr>
              <a:t>o It can also maintain accuracy when a large proportion of data is missing.</a:t>
            </a:r>
            <a:endParaRPr sz="1100">
              <a:latin typeface="Nunito ExtraBold"/>
              <a:ea typeface="Nunito ExtraBold"/>
              <a:cs typeface="Nunito ExtraBold"/>
              <a:sym typeface="Nunito Extra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384" name="Shape 384"/>
        <p:cNvGrpSpPr/>
        <p:nvPr/>
      </p:nvGrpSpPr>
      <p:grpSpPr>
        <a:xfrm>
          <a:off x="0" y="0"/>
          <a:ext cx="0" cy="0"/>
          <a:chOff x="0" y="0"/>
          <a:chExt cx="0" cy="0"/>
        </a:xfrm>
      </p:grpSpPr>
      <p:sp>
        <p:nvSpPr>
          <p:cNvPr id="385" name="Google Shape;385;p30"/>
          <p:cNvSpPr txBox="1"/>
          <p:nvPr>
            <p:ph type="title"/>
          </p:nvPr>
        </p:nvSpPr>
        <p:spPr>
          <a:xfrm>
            <a:off x="1056750" y="-9993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86" name="Google Shape;386;p30"/>
          <p:cNvSpPr txBox="1"/>
          <p:nvPr>
            <p:ph idx="1" type="body"/>
          </p:nvPr>
        </p:nvSpPr>
        <p:spPr>
          <a:xfrm>
            <a:off x="1303800" y="597375"/>
            <a:ext cx="7030500" cy="393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Working of Random Forest Algorithm: </a:t>
            </a:r>
            <a:endParaRPr b="1" sz="1600"/>
          </a:p>
          <a:p>
            <a:pPr indent="0" lvl="0" marL="0" rtl="0" algn="l">
              <a:spcBef>
                <a:spcPts val="1200"/>
              </a:spcBef>
              <a:spcAft>
                <a:spcPts val="1200"/>
              </a:spcAft>
              <a:buNone/>
            </a:pPr>
            <a:r>
              <a:t/>
            </a:r>
            <a:endParaRPr b="1" sz="1600"/>
          </a:p>
        </p:txBody>
      </p:sp>
      <p:pic>
        <p:nvPicPr>
          <p:cNvPr id="387" name="Google Shape;387;p30"/>
          <p:cNvPicPr preferRelativeResize="0"/>
          <p:nvPr/>
        </p:nvPicPr>
        <p:blipFill>
          <a:blip r:embed="rId3">
            <a:alphaModFix/>
          </a:blip>
          <a:stretch>
            <a:fillRect/>
          </a:stretch>
        </p:blipFill>
        <p:spPr>
          <a:xfrm>
            <a:off x="1636900" y="1211200"/>
            <a:ext cx="5952500" cy="3680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391" name="Shape 391"/>
        <p:cNvGrpSpPr/>
        <p:nvPr/>
      </p:nvGrpSpPr>
      <p:grpSpPr>
        <a:xfrm>
          <a:off x="0" y="0"/>
          <a:ext cx="0" cy="0"/>
          <a:chOff x="0" y="0"/>
          <a:chExt cx="0" cy="0"/>
        </a:xfrm>
      </p:grpSpPr>
      <p:sp>
        <p:nvSpPr>
          <p:cNvPr id="392" name="Google Shape;392;p31"/>
          <p:cNvSpPr txBox="1"/>
          <p:nvPr>
            <p:ph type="title"/>
          </p:nvPr>
        </p:nvSpPr>
        <p:spPr>
          <a:xfrm>
            <a:off x="1303800" y="-500950"/>
            <a:ext cx="7030500" cy="15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3" name="Google Shape;393;p31"/>
          <p:cNvSpPr txBox="1"/>
          <p:nvPr>
            <p:ph idx="1" type="body"/>
          </p:nvPr>
        </p:nvSpPr>
        <p:spPr>
          <a:xfrm>
            <a:off x="1303800" y="670275"/>
            <a:ext cx="7030500" cy="40923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SzPts val="1700"/>
              <a:buFont typeface="Nunito ExtraBold"/>
              <a:buChar char="❏"/>
            </a:pPr>
            <a:r>
              <a:rPr lang="en" sz="1700" u="sng">
                <a:latin typeface="Nunito ExtraBold"/>
                <a:ea typeface="Nunito ExtraBold"/>
                <a:cs typeface="Nunito ExtraBold"/>
                <a:sym typeface="Nunito ExtraBold"/>
              </a:rPr>
              <a:t>XGBoost:</a:t>
            </a:r>
            <a:endParaRPr sz="1700" u="sng">
              <a:latin typeface="Nunito ExtraBold"/>
              <a:ea typeface="Nunito ExtraBold"/>
              <a:cs typeface="Nunito ExtraBold"/>
              <a:sym typeface="Nunito ExtraBold"/>
            </a:endParaRPr>
          </a:p>
          <a:p>
            <a:pPr indent="0" lvl="0" marL="457200" rtl="0" algn="l">
              <a:spcBef>
                <a:spcPts val="1200"/>
              </a:spcBef>
              <a:spcAft>
                <a:spcPts val="0"/>
              </a:spcAft>
              <a:buNone/>
            </a:pPr>
            <a:r>
              <a:rPr lang="en" sz="1100">
                <a:latin typeface="Nunito ExtraBold"/>
                <a:ea typeface="Nunito ExtraBold"/>
                <a:cs typeface="Nunito ExtraBold"/>
                <a:sym typeface="Nunito ExtraBold"/>
              </a:rPr>
              <a:t>XGBoost is a robust machine-learning algorithm that can help you understand your data and make better decisions.</a:t>
            </a:r>
            <a:endParaRPr sz="1100">
              <a:latin typeface="Nunito ExtraBold"/>
              <a:ea typeface="Nunito ExtraBold"/>
              <a:cs typeface="Nunito ExtraBold"/>
              <a:sym typeface="Nunito ExtraBold"/>
            </a:endParaRPr>
          </a:p>
          <a:p>
            <a:pPr indent="0" lvl="0" marL="457200" rtl="0" algn="l">
              <a:spcBef>
                <a:spcPts val="1200"/>
              </a:spcBef>
              <a:spcAft>
                <a:spcPts val="0"/>
              </a:spcAft>
              <a:buNone/>
            </a:pPr>
            <a:r>
              <a:rPr lang="en" sz="1100">
                <a:latin typeface="Nunito ExtraBold"/>
                <a:ea typeface="Nunito ExtraBold"/>
                <a:cs typeface="Nunito ExtraBold"/>
                <a:sym typeface="Nunito ExtraBold"/>
              </a:rPr>
              <a:t>XGBoost is designed for speed, ease of use, and performance on large datasets. It does not require optimization of the parameters or tuning, which means that it can be used immediately after installation without any further configuration.</a:t>
            </a:r>
            <a:endParaRPr sz="1100">
              <a:latin typeface="Nunito ExtraBold"/>
              <a:ea typeface="Nunito ExtraBold"/>
              <a:cs typeface="Nunito ExtraBold"/>
              <a:sym typeface="Nunito ExtraBold"/>
            </a:endParaRPr>
          </a:p>
          <a:p>
            <a:pPr indent="0" lvl="0" marL="457200" rtl="0" algn="l">
              <a:spcBef>
                <a:spcPts val="1200"/>
              </a:spcBef>
              <a:spcAft>
                <a:spcPts val="0"/>
              </a:spcAft>
              <a:buNone/>
            </a:pPr>
            <a:r>
              <a:rPr lang="en" sz="1100">
                <a:latin typeface="Nunito ExtraBold"/>
                <a:ea typeface="Nunito ExtraBold"/>
                <a:cs typeface="Nunito ExtraBold"/>
                <a:sym typeface="Nunito ExtraBold"/>
              </a:rPr>
              <a:t>XgBoost is a gradient boosting algorithm for supervised learning. It's a highly efficient and scalable implementation of the boosting algorithm, with performance comparable to that of other state-of-the-art machine learning algorithms in most cases.</a:t>
            </a:r>
            <a:endParaRPr sz="1100">
              <a:latin typeface="Nunito ExtraBold"/>
              <a:ea typeface="Nunito ExtraBold"/>
              <a:cs typeface="Nunito ExtraBold"/>
              <a:sym typeface="Nunito ExtraBold"/>
            </a:endParaRPr>
          </a:p>
          <a:p>
            <a:pPr indent="0" lvl="0" marL="457200" rtl="0" algn="l">
              <a:spcBef>
                <a:spcPts val="1200"/>
              </a:spcBef>
              <a:spcAft>
                <a:spcPts val="0"/>
              </a:spcAft>
              <a:buNone/>
            </a:pPr>
            <a:r>
              <a:rPr lang="en">
                <a:latin typeface="Nunito ExtraBold"/>
                <a:ea typeface="Nunito ExtraBold"/>
                <a:cs typeface="Nunito ExtraBold"/>
                <a:sym typeface="Nunito ExtraBold"/>
              </a:rPr>
              <a:t>Why does XGBoost perform so well?</a:t>
            </a:r>
            <a:endParaRPr>
              <a:latin typeface="Nunito ExtraBold"/>
              <a:ea typeface="Nunito ExtraBold"/>
              <a:cs typeface="Nunito ExtraBold"/>
              <a:sym typeface="Nunito ExtraBold"/>
            </a:endParaRPr>
          </a:p>
          <a:p>
            <a:pPr indent="0" lvl="0" marL="457200" rtl="0" algn="l">
              <a:spcBef>
                <a:spcPts val="1200"/>
              </a:spcBef>
              <a:spcAft>
                <a:spcPts val="0"/>
              </a:spcAft>
              <a:buNone/>
            </a:pPr>
            <a:r>
              <a:rPr lang="en" sz="1100">
                <a:latin typeface="Nunito ExtraBold"/>
                <a:ea typeface="Nunito ExtraBold"/>
                <a:cs typeface="Nunito ExtraBold"/>
                <a:sym typeface="Nunito ExtraBold"/>
              </a:rPr>
              <a:t>XGBoost and Gradient Boosting Machines (GBMs) are both ensemble tree methods that apply the principle of boosting weak learners (CARTs generally) using the gradient descent architecture. However, XGBoost improves upon the base GBM framework through systems optimization and algorithmic enhancements.</a:t>
            </a:r>
            <a:endParaRPr sz="1100">
              <a:latin typeface="Nunito ExtraBold"/>
              <a:ea typeface="Nunito ExtraBold"/>
              <a:cs typeface="Nunito ExtraBold"/>
              <a:sym typeface="Nunito ExtraBold"/>
            </a:endParaRPr>
          </a:p>
          <a:p>
            <a:pPr indent="0" lvl="0" marL="457200" rtl="0" algn="l">
              <a:spcBef>
                <a:spcPts val="1200"/>
              </a:spcBef>
              <a:spcAft>
                <a:spcPts val="0"/>
              </a:spcAft>
              <a:buNone/>
            </a:pPr>
            <a:r>
              <a:t/>
            </a:r>
            <a:endParaRPr sz="1100">
              <a:latin typeface="Nunito ExtraBold"/>
              <a:ea typeface="Nunito ExtraBold"/>
              <a:cs typeface="Nunito ExtraBold"/>
              <a:sym typeface="Nunito ExtraBold"/>
            </a:endParaRPr>
          </a:p>
          <a:p>
            <a:pPr indent="0" lvl="0" marL="457200" rtl="0" algn="l">
              <a:spcBef>
                <a:spcPts val="1200"/>
              </a:spcBef>
              <a:spcAft>
                <a:spcPts val="1200"/>
              </a:spcAft>
              <a:buNone/>
            </a:pPr>
            <a:r>
              <a:t/>
            </a:r>
            <a:endParaRPr sz="1100">
              <a:latin typeface="Nunito ExtraBold"/>
              <a:ea typeface="Nunito ExtraBold"/>
              <a:cs typeface="Nunito ExtraBold"/>
              <a:sym typeface="Nunito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Index</a:t>
            </a:r>
            <a:endParaRPr/>
          </a:p>
        </p:txBody>
      </p:sp>
      <p:sp>
        <p:nvSpPr>
          <p:cNvPr id="284" name="Google Shape;284;p14"/>
          <p:cNvSpPr txBox="1"/>
          <p:nvPr>
            <p:ph idx="1" type="body"/>
          </p:nvPr>
        </p:nvSpPr>
        <p:spPr>
          <a:xfrm>
            <a:off x="1303800" y="1451100"/>
            <a:ext cx="7030500" cy="3492600"/>
          </a:xfrm>
          <a:prstGeom prst="rect">
            <a:avLst/>
          </a:prstGeom>
        </p:spPr>
        <p:txBody>
          <a:bodyPr anchorCtr="0" anchor="t" bIns="91425" lIns="91425" spcFirstLastPara="1" rIns="91425" wrap="square" tIns="91425">
            <a:normAutofit lnSpcReduction="10000"/>
          </a:bodyPr>
          <a:lstStyle/>
          <a:p>
            <a:pPr indent="-311150" lvl="0" marL="457200" marR="0" rtl="0" algn="l">
              <a:lnSpc>
                <a:spcPct val="115000"/>
              </a:lnSpc>
              <a:spcBef>
                <a:spcPts val="0"/>
              </a:spcBef>
              <a:spcAft>
                <a:spcPts val="0"/>
              </a:spcAft>
              <a:buSzPts val="1300"/>
              <a:buChar char="❏"/>
            </a:pPr>
            <a:r>
              <a:rPr lang="en"/>
              <a:t>Abstract</a:t>
            </a:r>
            <a:endParaRPr/>
          </a:p>
          <a:p>
            <a:pPr indent="-311150" lvl="0" marL="457200" marR="0" rtl="0" algn="l">
              <a:lnSpc>
                <a:spcPct val="115000"/>
              </a:lnSpc>
              <a:spcBef>
                <a:spcPts val="0"/>
              </a:spcBef>
              <a:spcAft>
                <a:spcPts val="0"/>
              </a:spcAft>
              <a:buSzPts val="1300"/>
              <a:buChar char="❏"/>
            </a:pPr>
            <a:r>
              <a:rPr lang="en"/>
              <a:t>Introduction</a:t>
            </a:r>
            <a:endParaRPr/>
          </a:p>
          <a:p>
            <a:pPr indent="-311150" lvl="0" marL="457200" marR="0" rtl="0" algn="l">
              <a:lnSpc>
                <a:spcPct val="115000"/>
              </a:lnSpc>
              <a:spcBef>
                <a:spcPts val="0"/>
              </a:spcBef>
              <a:spcAft>
                <a:spcPts val="0"/>
              </a:spcAft>
              <a:buSzPts val="1300"/>
              <a:buChar char="❏"/>
            </a:pPr>
            <a:r>
              <a:rPr lang="en"/>
              <a:t>Existing System</a:t>
            </a:r>
            <a:endParaRPr/>
          </a:p>
          <a:p>
            <a:pPr indent="-311150" lvl="0" marL="457200" marR="0" rtl="0" algn="l">
              <a:lnSpc>
                <a:spcPct val="115000"/>
              </a:lnSpc>
              <a:spcBef>
                <a:spcPts val="0"/>
              </a:spcBef>
              <a:spcAft>
                <a:spcPts val="0"/>
              </a:spcAft>
              <a:buSzPts val="1300"/>
              <a:buChar char="❏"/>
            </a:pPr>
            <a:r>
              <a:rPr lang="en"/>
              <a:t>Disadvantage of Existing System</a:t>
            </a:r>
            <a:endParaRPr/>
          </a:p>
          <a:p>
            <a:pPr indent="-311150" lvl="0" marL="457200" marR="0" rtl="0" algn="l">
              <a:lnSpc>
                <a:spcPct val="115000"/>
              </a:lnSpc>
              <a:spcBef>
                <a:spcPts val="0"/>
              </a:spcBef>
              <a:spcAft>
                <a:spcPts val="0"/>
              </a:spcAft>
              <a:buSzPts val="1300"/>
              <a:buChar char="❏"/>
            </a:pPr>
            <a:r>
              <a:rPr lang="en"/>
              <a:t>Proposed System</a:t>
            </a:r>
            <a:endParaRPr/>
          </a:p>
          <a:p>
            <a:pPr indent="-311150" lvl="0" marL="457200" marR="0" rtl="0" algn="l">
              <a:lnSpc>
                <a:spcPct val="115000"/>
              </a:lnSpc>
              <a:spcBef>
                <a:spcPts val="0"/>
              </a:spcBef>
              <a:spcAft>
                <a:spcPts val="0"/>
              </a:spcAft>
              <a:buSzPts val="1300"/>
              <a:buChar char="❏"/>
            </a:pPr>
            <a:r>
              <a:rPr lang="en"/>
              <a:t>Advantages of Proposed System</a:t>
            </a:r>
            <a:endParaRPr/>
          </a:p>
          <a:p>
            <a:pPr indent="-311150" lvl="0" marL="457200" marR="0" rtl="0" algn="l">
              <a:lnSpc>
                <a:spcPct val="115000"/>
              </a:lnSpc>
              <a:spcBef>
                <a:spcPts val="0"/>
              </a:spcBef>
              <a:spcAft>
                <a:spcPts val="0"/>
              </a:spcAft>
              <a:buSzPts val="1300"/>
              <a:buChar char="❏"/>
            </a:pPr>
            <a:r>
              <a:rPr lang="en"/>
              <a:t>System Architecture</a:t>
            </a:r>
            <a:endParaRPr/>
          </a:p>
          <a:p>
            <a:pPr indent="-311150" lvl="0" marL="457200" marR="0" rtl="0" algn="l">
              <a:lnSpc>
                <a:spcPct val="115000"/>
              </a:lnSpc>
              <a:spcBef>
                <a:spcPts val="0"/>
              </a:spcBef>
              <a:spcAft>
                <a:spcPts val="0"/>
              </a:spcAft>
              <a:buSzPts val="1300"/>
              <a:buChar char="❏"/>
            </a:pPr>
            <a:r>
              <a:rPr lang="en"/>
              <a:t>Software and Hardware Requirement</a:t>
            </a:r>
            <a:endParaRPr/>
          </a:p>
          <a:p>
            <a:pPr indent="-311150" lvl="0" marL="457200" marR="0" rtl="0" algn="l">
              <a:lnSpc>
                <a:spcPct val="115000"/>
              </a:lnSpc>
              <a:spcBef>
                <a:spcPts val="0"/>
              </a:spcBef>
              <a:spcAft>
                <a:spcPts val="0"/>
              </a:spcAft>
              <a:buSzPts val="1300"/>
              <a:buChar char="❏"/>
            </a:pPr>
            <a:r>
              <a:rPr lang="en"/>
              <a:t>Data Flow Diagram</a:t>
            </a:r>
            <a:endParaRPr/>
          </a:p>
          <a:p>
            <a:pPr indent="-311150" lvl="0" marL="457200" marR="0" rtl="0" algn="l">
              <a:lnSpc>
                <a:spcPct val="115000"/>
              </a:lnSpc>
              <a:spcBef>
                <a:spcPts val="0"/>
              </a:spcBef>
              <a:spcAft>
                <a:spcPts val="0"/>
              </a:spcAft>
              <a:buSzPts val="1300"/>
              <a:buChar char="❏"/>
            </a:pPr>
            <a:r>
              <a:rPr lang="en"/>
              <a:t>UML Diagram</a:t>
            </a:r>
            <a:endParaRPr/>
          </a:p>
          <a:p>
            <a:pPr indent="-311150" lvl="0" marL="457200" marR="0" rtl="0" algn="l">
              <a:lnSpc>
                <a:spcPct val="115000"/>
              </a:lnSpc>
              <a:spcBef>
                <a:spcPts val="0"/>
              </a:spcBef>
              <a:spcAft>
                <a:spcPts val="0"/>
              </a:spcAft>
              <a:buSzPts val="1300"/>
              <a:buChar char="❏"/>
            </a:pPr>
            <a:r>
              <a:rPr lang="en"/>
              <a:t>Algorithms</a:t>
            </a:r>
            <a:r>
              <a:rPr lang="en"/>
              <a:t> used</a:t>
            </a:r>
            <a:endParaRPr/>
          </a:p>
          <a:p>
            <a:pPr indent="-311150" lvl="0" marL="457200" marR="0" rtl="0" algn="l">
              <a:lnSpc>
                <a:spcPct val="115000"/>
              </a:lnSpc>
              <a:spcBef>
                <a:spcPts val="0"/>
              </a:spcBef>
              <a:spcAft>
                <a:spcPts val="0"/>
              </a:spcAft>
              <a:buSzPts val="1300"/>
              <a:buChar char="❏"/>
            </a:pPr>
            <a:r>
              <a:rPr lang="en"/>
              <a:t>Functioning</a:t>
            </a:r>
            <a:endParaRPr/>
          </a:p>
          <a:p>
            <a:pPr indent="-311150" lvl="0" marL="457200" marR="0" rtl="0" algn="l">
              <a:lnSpc>
                <a:spcPct val="115000"/>
              </a:lnSpc>
              <a:spcBef>
                <a:spcPts val="0"/>
              </a:spcBef>
              <a:spcAft>
                <a:spcPts val="0"/>
              </a:spcAft>
              <a:buSzPts val="1300"/>
              <a:buChar char="❏"/>
            </a:pPr>
            <a:r>
              <a:rPr lang="en"/>
              <a:t>Output screenshots </a:t>
            </a:r>
            <a:endParaRPr/>
          </a:p>
          <a:p>
            <a:pPr indent="-311150" lvl="0" marL="457200" marR="0" rtl="0" algn="l">
              <a:lnSpc>
                <a:spcPct val="115000"/>
              </a:lnSpc>
              <a:spcBef>
                <a:spcPts val="0"/>
              </a:spcBef>
              <a:spcAft>
                <a:spcPts val="0"/>
              </a:spcAft>
              <a:buSzPts val="1300"/>
              <a:buChar char="❏"/>
            </a:pPr>
            <a:r>
              <a:rPr lang="en"/>
              <a:t>Conclusion</a:t>
            </a:r>
            <a:endParaRPr/>
          </a:p>
          <a:p>
            <a:pPr indent="-311150" lvl="0" marL="457200" marR="0" rtl="0" algn="l">
              <a:lnSpc>
                <a:spcPct val="115000"/>
              </a:lnSpc>
              <a:spcBef>
                <a:spcPts val="0"/>
              </a:spcBef>
              <a:spcAft>
                <a:spcPts val="0"/>
              </a:spcAft>
              <a:buSzPts val="1300"/>
              <a:buChar char="❏"/>
            </a:pPr>
            <a:r>
              <a:rPr lang="en"/>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397" name="Shape 397"/>
        <p:cNvGrpSpPr/>
        <p:nvPr/>
      </p:nvGrpSpPr>
      <p:grpSpPr>
        <a:xfrm>
          <a:off x="0" y="0"/>
          <a:ext cx="0" cy="0"/>
          <a:chOff x="0" y="0"/>
          <a:chExt cx="0" cy="0"/>
        </a:xfrm>
      </p:grpSpPr>
      <p:sp>
        <p:nvSpPr>
          <p:cNvPr id="398" name="Google Shape;398;p32"/>
          <p:cNvSpPr txBox="1"/>
          <p:nvPr>
            <p:ph type="title"/>
          </p:nvPr>
        </p:nvSpPr>
        <p:spPr>
          <a:xfrm>
            <a:off x="1491950" y="-577350"/>
            <a:ext cx="7030500" cy="28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99" name="Google Shape;399;p32"/>
          <p:cNvSpPr txBox="1"/>
          <p:nvPr>
            <p:ph idx="1" type="body"/>
          </p:nvPr>
        </p:nvSpPr>
        <p:spPr>
          <a:xfrm>
            <a:off x="1303800" y="823150"/>
            <a:ext cx="7030500" cy="4176900"/>
          </a:xfrm>
          <a:prstGeom prst="rect">
            <a:avLst/>
          </a:prstGeom>
        </p:spPr>
        <p:txBody>
          <a:bodyPr anchorCtr="0" anchor="t" bIns="91425" lIns="91425" spcFirstLastPara="1" rIns="91425" wrap="square" tIns="91425">
            <a:normAutofit fontScale="55000" lnSpcReduction="20000"/>
          </a:bodyPr>
          <a:lstStyle/>
          <a:p>
            <a:pPr indent="-340836" lvl="0" marL="457200" rtl="0" algn="l">
              <a:spcBef>
                <a:spcPts val="0"/>
              </a:spcBef>
              <a:spcAft>
                <a:spcPts val="0"/>
              </a:spcAft>
              <a:buSzPct val="100000"/>
              <a:buFont typeface="Nunito ExtraBold"/>
              <a:buChar char="❏"/>
            </a:pPr>
            <a:r>
              <a:rPr lang="en" sz="3213" u="sng">
                <a:latin typeface="Nunito ExtraBold"/>
                <a:ea typeface="Nunito ExtraBold"/>
                <a:cs typeface="Nunito ExtraBold"/>
                <a:sym typeface="Nunito ExtraBold"/>
              </a:rPr>
              <a:t>Support Vector Machine(SVM):</a:t>
            </a:r>
            <a:endParaRPr sz="3213" u="sng">
              <a:latin typeface="Nunito ExtraBold"/>
              <a:ea typeface="Nunito ExtraBold"/>
              <a:cs typeface="Nunito ExtraBold"/>
              <a:sym typeface="Nunito ExtraBold"/>
            </a:endParaRPr>
          </a:p>
          <a:p>
            <a:pPr indent="0" lvl="0" marL="457200" rtl="0" algn="l">
              <a:spcBef>
                <a:spcPts val="1200"/>
              </a:spcBef>
              <a:spcAft>
                <a:spcPts val="0"/>
              </a:spcAft>
              <a:buNone/>
            </a:pPr>
            <a:r>
              <a:rPr lang="en" sz="2091">
                <a:latin typeface="Nunito ExtraBold"/>
                <a:ea typeface="Nunito ExtraBold"/>
                <a:cs typeface="Nunito ExtraBold"/>
                <a:sym typeface="Nunito ExtraBold"/>
              </a:rPr>
              <a:t>SVM is a powerful classification algorithm that can handle high-dimensional datasets with a relatively small number of observations, making it an ideal choice for crop recommendation systems.A crop recommendation system based on Support Vector Machines (SVM) is a machine learning algorithm that can predict which crops are best suited to a particular area based on various factors such as soil type, climate, and water availability.</a:t>
            </a:r>
            <a:endParaRPr sz="2091">
              <a:latin typeface="Nunito ExtraBold"/>
              <a:ea typeface="Nunito ExtraBold"/>
              <a:cs typeface="Nunito ExtraBold"/>
              <a:sym typeface="Nunito ExtraBold"/>
            </a:endParaRPr>
          </a:p>
          <a:p>
            <a:pPr indent="0" lvl="0" marL="457200" rtl="0" algn="l">
              <a:spcBef>
                <a:spcPts val="1200"/>
              </a:spcBef>
              <a:spcAft>
                <a:spcPts val="0"/>
              </a:spcAft>
              <a:buNone/>
            </a:pPr>
            <a:r>
              <a:rPr lang="en" sz="2091">
                <a:latin typeface="Nunito ExtraBold"/>
                <a:ea typeface="Nunito ExtraBold"/>
                <a:cs typeface="Nunito ExtraBold"/>
                <a:sym typeface="Nunito ExtraBold"/>
              </a:rPr>
              <a:t>SVC (Support Vector Classifier) is a type of machine learning algorithm that falls under the category of supervised learning. It is a variant of the Support Vector Machine (SVM) algorithm that is used for classification tasks. SVC works by finding the hyperplane that best separates the different classes in the data.</a:t>
            </a:r>
            <a:endParaRPr sz="2091">
              <a:latin typeface="Nunito ExtraBold"/>
              <a:ea typeface="Nunito ExtraBold"/>
              <a:cs typeface="Nunito ExtraBold"/>
              <a:sym typeface="Nunito ExtraBold"/>
            </a:endParaRPr>
          </a:p>
          <a:p>
            <a:pPr indent="0" lvl="0" marL="457200" rtl="0" algn="l">
              <a:spcBef>
                <a:spcPts val="1200"/>
              </a:spcBef>
              <a:spcAft>
                <a:spcPts val="0"/>
              </a:spcAft>
              <a:buNone/>
            </a:pPr>
            <a:r>
              <a:rPr lang="en" sz="2091">
                <a:latin typeface="Nunito ExtraBold"/>
                <a:ea typeface="Nunito ExtraBold"/>
                <a:cs typeface="Nunito ExtraBold"/>
                <a:sym typeface="Nunito ExtraBold"/>
              </a:rPr>
              <a:t>Crop recommendation systems based on machine learning techniques, such as Support Vector Machines, can help farmers and agricultural organizations make data-driven decisions about crop selection,maximize yields, and increase profits.</a:t>
            </a:r>
            <a:endParaRPr sz="2091">
              <a:latin typeface="Nunito ExtraBold"/>
              <a:ea typeface="Nunito ExtraBold"/>
              <a:cs typeface="Nunito ExtraBold"/>
              <a:sym typeface="Nunito ExtraBold"/>
            </a:endParaRPr>
          </a:p>
          <a:p>
            <a:pPr indent="0" lvl="0" marL="457200" rtl="0" algn="l">
              <a:spcBef>
                <a:spcPts val="1200"/>
              </a:spcBef>
              <a:spcAft>
                <a:spcPts val="0"/>
              </a:spcAft>
              <a:buNone/>
            </a:pPr>
            <a:r>
              <a:t/>
            </a:r>
            <a:endParaRPr sz="1750">
              <a:latin typeface="Nunito ExtraBold"/>
              <a:ea typeface="Nunito ExtraBold"/>
              <a:cs typeface="Nunito ExtraBold"/>
              <a:sym typeface="Nunito ExtraBold"/>
            </a:endParaRPr>
          </a:p>
          <a:p>
            <a:pPr indent="0" lvl="0" marL="457200" rtl="0" algn="l">
              <a:spcBef>
                <a:spcPts val="1200"/>
              </a:spcBef>
              <a:spcAft>
                <a:spcPts val="0"/>
              </a:spcAft>
              <a:buNone/>
            </a:pPr>
            <a:r>
              <a:t/>
            </a:r>
            <a:endParaRPr sz="1607">
              <a:latin typeface="Nunito ExtraBold"/>
              <a:ea typeface="Nunito ExtraBold"/>
              <a:cs typeface="Nunito ExtraBold"/>
              <a:sym typeface="Nunito ExtraBold"/>
            </a:endParaRPr>
          </a:p>
          <a:p>
            <a:pPr indent="0" lvl="0" marL="457200" rtl="0" algn="l">
              <a:spcBef>
                <a:spcPts val="1200"/>
              </a:spcBef>
              <a:spcAft>
                <a:spcPts val="0"/>
              </a:spcAft>
              <a:buNone/>
            </a:pPr>
            <a:r>
              <a:t/>
            </a:r>
            <a:endParaRPr sz="1100">
              <a:latin typeface="Nunito ExtraBold"/>
              <a:ea typeface="Nunito ExtraBold"/>
              <a:cs typeface="Nunito ExtraBold"/>
              <a:sym typeface="Nunito ExtraBold"/>
            </a:endParaRPr>
          </a:p>
          <a:p>
            <a:pPr indent="0" lvl="0" marL="457200" rtl="0" algn="l">
              <a:spcBef>
                <a:spcPts val="1200"/>
              </a:spcBef>
              <a:spcAft>
                <a:spcPts val="1200"/>
              </a:spcAft>
              <a:buNone/>
            </a:pPr>
            <a:r>
              <a:t/>
            </a:r>
            <a:endParaRPr u="sng">
              <a:latin typeface="Nunito ExtraBold"/>
              <a:ea typeface="Nunito ExtraBold"/>
              <a:cs typeface="Nunito ExtraBold"/>
              <a:sym typeface="Nunito Extra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403" name="Shape 403"/>
        <p:cNvGrpSpPr/>
        <p:nvPr/>
      </p:nvGrpSpPr>
      <p:grpSpPr>
        <a:xfrm>
          <a:off x="0" y="0"/>
          <a:ext cx="0" cy="0"/>
          <a:chOff x="0" y="0"/>
          <a:chExt cx="0" cy="0"/>
        </a:xfrm>
      </p:grpSpPr>
      <p:sp>
        <p:nvSpPr>
          <p:cNvPr id="404" name="Google Shape;404;p33"/>
          <p:cNvSpPr txBox="1"/>
          <p:nvPr>
            <p:ph type="title"/>
          </p:nvPr>
        </p:nvSpPr>
        <p:spPr>
          <a:xfrm>
            <a:off x="1695000" y="-624400"/>
            <a:ext cx="5754000" cy="18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5" name="Google Shape;405;p33"/>
          <p:cNvSpPr txBox="1"/>
          <p:nvPr>
            <p:ph idx="1" type="body"/>
          </p:nvPr>
        </p:nvSpPr>
        <p:spPr>
          <a:xfrm>
            <a:off x="1303800" y="754950"/>
            <a:ext cx="7030500" cy="37767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Nunito ExtraBold"/>
              <a:buChar char="❏"/>
            </a:pPr>
            <a:r>
              <a:rPr lang="en" sz="1700" u="sng">
                <a:latin typeface="Nunito ExtraBold"/>
                <a:ea typeface="Nunito ExtraBold"/>
                <a:cs typeface="Nunito ExtraBold"/>
                <a:sym typeface="Nunito ExtraBold"/>
              </a:rPr>
              <a:t>K-NN Algorithm:</a:t>
            </a:r>
            <a:endParaRPr sz="1700" u="sng">
              <a:latin typeface="Nunito ExtraBold"/>
              <a:ea typeface="Nunito ExtraBold"/>
              <a:cs typeface="Nunito ExtraBold"/>
              <a:sym typeface="Nunito ExtraBold"/>
            </a:endParaRPr>
          </a:p>
          <a:p>
            <a:pPr indent="0" lvl="0" marL="457200" rtl="0" algn="l">
              <a:spcBef>
                <a:spcPts val="1200"/>
              </a:spcBef>
              <a:spcAft>
                <a:spcPts val="0"/>
              </a:spcAft>
              <a:buNone/>
            </a:pPr>
            <a:r>
              <a:rPr lang="en" sz="1100">
                <a:latin typeface="Nunito ExtraBold"/>
                <a:ea typeface="Nunito ExtraBold"/>
                <a:cs typeface="Nunito ExtraBold"/>
                <a:sym typeface="Nunito ExtraBold"/>
              </a:rPr>
              <a:t>The k-nearest neighbor (k-NN) method is a data mining technique considered to be among the top five techniques for data mining. In this, we consider each of the characteristics in our training set as a different dimension in some space, and take the value an observation has for this characteristic to be its coordinate in that dimension, so getting a set of points in space. We can then consider the similarity of two points to be the distance between them in this space under some appropriate metric. The way in which the algorithm decides which of the points from the training set are similar enough to be considered when choosing the class to predict for a new observation is to pick the k closest data points to the new observation, and to take the most common class among these. This is why it is called the k Nearest Neighbors algorithm.</a:t>
            </a:r>
            <a:endParaRPr sz="1100">
              <a:latin typeface="Nunito ExtraBold"/>
              <a:ea typeface="Nunito ExtraBold"/>
              <a:cs typeface="Nunito ExtraBold"/>
              <a:sym typeface="Nunito ExtraBold"/>
            </a:endParaRPr>
          </a:p>
          <a:p>
            <a:pPr indent="0" lvl="0" marL="457200" rtl="0" algn="l">
              <a:spcBef>
                <a:spcPts val="1200"/>
              </a:spcBef>
              <a:spcAft>
                <a:spcPts val="1200"/>
              </a:spcAft>
              <a:buNone/>
            </a:pPr>
            <a:r>
              <a:t/>
            </a:r>
            <a:endParaRPr sz="1100">
              <a:latin typeface="Nunito ExtraBold"/>
              <a:ea typeface="Nunito ExtraBold"/>
              <a:cs typeface="Nunito ExtraBold"/>
              <a:sym typeface="Nunito Extra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409" name="Shape 409"/>
        <p:cNvGrpSpPr/>
        <p:nvPr/>
      </p:nvGrpSpPr>
      <p:grpSpPr>
        <a:xfrm>
          <a:off x="0" y="0"/>
          <a:ext cx="0" cy="0"/>
          <a:chOff x="0" y="0"/>
          <a:chExt cx="0" cy="0"/>
        </a:xfrm>
      </p:grpSpPr>
      <p:sp>
        <p:nvSpPr>
          <p:cNvPr id="410" name="Google Shape;410;p34"/>
          <p:cNvSpPr txBox="1"/>
          <p:nvPr>
            <p:ph type="title"/>
          </p:nvPr>
        </p:nvSpPr>
        <p:spPr>
          <a:xfrm>
            <a:off x="1303800" y="598575"/>
            <a:ext cx="7030500" cy="71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Functioning</a:t>
            </a:r>
            <a:endParaRPr/>
          </a:p>
        </p:txBody>
      </p:sp>
      <p:sp>
        <p:nvSpPr>
          <p:cNvPr id="411" name="Google Shape;411;p34"/>
          <p:cNvSpPr txBox="1"/>
          <p:nvPr>
            <p:ph idx="1" type="body"/>
          </p:nvPr>
        </p:nvSpPr>
        <p:spPr>
          <a:xfrm>
            <a:off x="1303800" y="1217225"/>
            <a:ext cx="7030500" cy="331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2" name="Google Shape;412;p34"/>
          <p:cNvPicPr preferRelativeResize="0"/>
          <p:nvPr/>
        </p:nvPicPr>
        <p:blipFill>
          <a:blip r:embed="rId3">
            <a:alphaModFix/>
          </a:blip>
          <a:stretch>
            <a:fillRect/>
          </a:stretch>
        </p:blipFill>
        <p:spPr>
          <a:xfrm>
            <a:off x="1303800" y="1217225"/>
            <a:ext cx="7030500" cy="34265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416" name="Shape 416"/>
        <p:cNvGrpSpPr/>
        <p:nvPr/>
      </p:nvGrpSpPr>
      <p:grpSpPr>
        <a:xfrm>
          <a:off x="0" y="0"/>
          <a:ext cx="0" cy="0"/>
          <a:chOff x="0" y="0"/>
          <a:chExt cx="0" cy="0"/>
        </a:xfrm>
      </p:grpSpPr>
      <p:sp>
        <p:nvSpPr>
          <p:cNvPr id="417" name="Google Shape;417;p35"/>
          <p:cNvSpPr txBox="1"/>
          <p:nvPr>
            <p:ph type="title"/>
          </p:nvPr>
        </p:nvSpPr>
        <p:spPr>
          <a:xfrm>
            <a:off x="1303800" y="598575"/>
            <a:ext cx="7030500" cy="6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 Screenshot 1</a:t>
            </a:r>
            <a:endParaRPr/>
          </a:p>
        </p:txBody>
      </p:sp>
      <p:sp>
        <p:nvSpPr>
          <p:cNvPr id="418" name="Google Shape;418;p35"/>
          <p:cNvSpPr txBox="1"/>
          <p:nvPr>
            <p:ph idx="1" type="body"/>
          </p:nvPr>
        </p:nvSpPr>
        <p:spPr>
          <a:xfrm>
            <a:off x="1303800" y="3863475"/>
            <a:ext cx="7030500" cy="1114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100">
                <a:latin typeface="Nunito ExtraBold"/>
                <a:ea typeface="Nunito ExtraBold"/>
                <a:cs typeface="Nunito ExtraBold"/>
                <a:sym typeface="Nunito ExtraBold"/>
              </a:rPr>
              <a:t>Here in </a:t>
            </a:r>
            <a:r>
              <a:rPr lang="en" sz="1100">
                <a:latin typeface="Nunito ExtraBold"/>
                <a:ea typeface="Nunito ExtraBold"/>
                <a:cs typeface="Nunito ExtraBold"/>
                <a:sym typeface="Nunito ExtraBold"/>
              </a:rPr>
              <a:t>above</a:t>
            </a:r>
            <a:r>
              <a:rPr lang="en" sz="1100">
                <a:latin typeface="Nunito ExtraBold"/>
                <a:ea typeface="Nunito ExtraBold"/>
                <a:cs typeface="Nunito ExtraBold"/>
                <a:sym typeface="Nunito ExtraBold"/>
              </a:rPr>
              <a:t> we have </a:t>
            </a:r>
            <a:r>
              <a:rPr lang="en" sz="1100">
                <a:latin typeface="Nunito ExtraBold"/>
                <a:ea typeface="Nunito ExtraBold"/>
                <a:cs typeface="Nunito ExtraBold"/>
                <a:sym typeface="Nunito ExtraBold"/>
              </a:rPr>
              <a:t>received</a:t>
            </a:r>
            <a:r>
              <a:rPr lang="en" sz="1100">
                <a:latin typeface="Nunito ExtraBold"/>
                <a:ea typeface="Nunito ExtraBold"/>
                <a:cs typeface="Nunito ExtraBold"/>
                <a:sym typeface="Nunito ExtraBold"/>
              </a:rPr>
              <a:t> the sensored details of Nitrogen, Phosphorus , Potassium minerals present in the observed area, as well as various other factors likes </a:t>
            </a:r>
            <a:r>
              <a:rPr lang="en" sz="1100">
                <a:latin typeface="Nunito ExtraBold"/>
                <a:ea typeface="Nunito ExtraBold"/>
                <a:cs typeface="Nunito ExtraBold"/>
                <a:sym typeface="Nunito ExtraBold"/>
              </a:rPr>
              <a:t>temperature and </a:t>
            </a:r>
            <a:r>
              <a:rPr lang="en" sz="1100">
                <a:latin typeface="Nunito ExtraBold"/>
                <a:ea typeface="Nunito ExtraBold"/>
                <a:cs typeface="Nunito ExtraBold"/>
                <a:sym typeface="Nunito ExtraBold"/>
              </a:rPr>
              <a:t> humidity of the atmosphere and pH level of the soil. Here </a:t>
            </a:r>
            <a:r>
              <a:rPr lang="en" sz="1100">
                <a:latin typeface="Nunito ExtraBold"/>
                <a:ea typeface="Nunito ExtraBold"/>
                <a:cs typeface="Nunito ExtraBold"/>
                <a:sym typeface="Nunito ExtraBold"/>
              </a:rPr>
              <a:t>also</a:t>
            </a:r>
            <a:r>
              <a:rPr lang="en" sz="1100">
                <a:latin typeface="Nunito ExtraBold"/>
                <a:ea typeface="Nunito ExtraBold"/>
                <a:cs typeface="Nunito ExtraBold"/>
                <a:sym typeface="Nunito ExtraBold"/>
              </a:rPr>
              <a:t> the </a:t>
            </a:r>
            <a:r>
              <a:rPr lang="en" sz="1100">
                <a:latin typeface="Nunito ExtraBold"/>
                <a:ea typeface="Nunito ExtraBold"/>
                <a:cs typeface="Nunito ExtraBold"/>
                <a:sym typeface="Nunito ExtraBold"/>
              </a:rPr>
              <a:t>data of rainfall is taken. Then after all the details, when we click on ‘Get Recommendation’ , then the Crop for the given land is suggested, that is shown on the next slide.</a:t>
            </a:r>
            <a:endParaRPr sz="1100">
              <a:latin typeface="Nunito ExtraBold"/>
              <a:ea typeface="Nunito ExtraBold"/>
              <a:cs typeface="Nunito ExtraBold"/>
              <a:sym typeface="Nunito ExtraBold"/>
            </a:endParaRPr>
          </a:p>
        </p:txBody>
      </p:sp>
      <p:pic>
        <p:nvPicPr>
          <p:cNvPr id="419" name="Google Shape;419;p35"/>
          <p:cNvPicPr preferRelativeResize="0"/>
          <p:nvPr/>
        </p:nvPicPr>
        <p:blipFill rotWithShape="1">
          <a:blip r:embed="rId3">
            <a:alphaModFix/>
          </a:blip>
          <a:srcRect b="16478" l="0" r="0" t="16478"/>
          <a:stretch/>
        </p:blipFill>
        <p:spPr>
          <a:xfrm>
            <a:off x="1846050" y="1275100"/>
            <a:ext cx="5648450" cy="2593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423" name="Shape 423"/>
        <p:cNvGrpSpPr/>
        <p:nvPr/>
      </p:nvGrpSpPr>
      <p:grpSpPr>
        <a:xfrm>
          <a:off x="0" y="0"/>
          <a:ext cx="0" cy="0"/>
          <a:chOff x="0" y="0"/>
          <a:chExt cx="0" cy="0"/>
        </a:xfrm>
      </p:grpSpPr>
      <p:sp>
        <p:nvSpPr>
          <p:cNvPr id="424" name="Google Shape;424;p36"/>
          <p:cNvSpPr txBox="1"/>
          <p:nvPr>
            <p:ph type="title"/>
          </p:nvPr>
        </p:nvSpPr>
        <p:spPr>
          <a:xfrm>
            <a:off x="1303800" y="598575"/>
            <a:ext cx="7030500" cy="68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Output Screenshot 2</a:t>
            </a:r>
            <a:endParaRPr/>
          </a:p>
        </p:txBody>
      </p:sp>
      <p:sp>
        <p:nvSpPr>
          <p:cNvPr id="425" name="Google Shape;425;p36"/>
          <p:cNvSpPr txBox="1"/>
          <p:nvPr>
            <p:ph idx="1" type="body"/>
          </p:nvPr>
        </p:nvSpPr>
        <p:spPr>
          <a:xfrm>
            <a:off x="1477000" y="4345400"/>
            <a:ext cx="7030500" cy="40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Nunito ExtraBold"/>
                <a:ea typeface="Nunito ExtraBold"/>
                <a:cs typeface="Nunito ExtraBold"/>
                <a:sym typeface="Nunito ExtraBold"/>
              </a:rPr>
              <a:t>Here we will be getting the Recommended Crop as “Chickpea” as per the given data.</a:t>
            </a:r>
            <a:endParaRPr>
              <a:latin typeface="Nunito ExtraBold"/>
              <a:ea typeface="Nunito ExtraBold"/>
              <a:cs typeface="Nunito ExtraBold"/>
              <a:sym typeface="Nunito ExtraBold"/>
            </a:endParaRPr>
          </a:p>
        </p:txBody>
      </p:sp>
      <p:pic>
        <p:nvPicPr>
          <p:cNvPr id="426" name="Google Shape;426;p36"/>
          <p:cNvPicPr preferRelativeResize="0"/>
          <p:nvPr/>
        </p:nvPicPr>
        <p:blipFill>
          <a:blip r:embed="rId3">
            <a:alphaModFix/>
          </a:blip>
          <a:stretch>
            <a:fillRect/>
          </a:stretch>
        </p:blipFill>
        <p:spPr>
          <a:xfrm>
            <a:off x="1990700" y="1406100"/>
            <a:ext cx="5518425" cy="2652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430" name="Shape 430"/>
        <p:cNvGrpSpPr/>
        <p:nvPr/>
      </p:nvGrpSpPr>
      <p:grpSpPr>
        <a:xfrm>
          <a:off x="0" y="0"/>
          <a:ext cx="0" cy="0"/>
          <a:chOff x="0" y="0"/>
          <a:chExt cx="0" cy="0"/>
        </a:xfrm>
      </p:grpSpPr>
      <p:sp>
        <p:nvSpPr>
          <p:cNvPr id="431" name="Google Shape;431;p37"/>
          <p:cNvSpPr txBox="1"/>
          <p:nvPr>
            <p:ph type="title"/>
          </p:nvPr>
        </p:nvSpPr>
        <p:spPr>
          <a:xfrm>
            <a:off x="1303800" y="598575"/>
            <a:ext cx="7030500" cy="72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432" name="Google Shape;432;p37"/>
          <p:cNvSpPr txBox="1"/>
          <p:nvPr>
            <p:ph idx="1" type="body"/>
          </p:nvPr>
        </p:nvSpPr>
        <p:spPr>
          <a:xfrm>
            <a:off x="1303800" y="1328475"/>
            <a:ext cx="7030500" cy="32031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b="1" sz="1700"/>
          </a:p>
          <a:p>
            <a:pPr indent="0" lvl="0" marL="0" rtl="0" algn="l">
              <a:spcBef>
                <a:spcPts val="1200"/>
              </a:spcBef>
              <a:spcAft>
                <a:spcPts val="0"/>
              </a:spcAft>
              <a:buNone/>
            </a:pPr>
            <a:r>
              <a:rPr b="1" lang="en" sz="1600"/>
              <a:t>In this project, significance of management of crops was </a:t>
            </a:r>
            <a:r>
              <a:rPr b="1" lang="en" sz="1600"/>
              <a:t>vastly</a:t>
            </a:r>
            <a:r>
              <a:rPr b="1" lang="en" sz="1600"/>
              <a:t> studied. Farmers need </a:t>
            </a:r>
            <a:r>
              <a:rPr b="1" lang="en" sz="1600"/>
              <a:t>assistance</a:t>
            </a:r>
            <a:r>
              <a:rPr b="1" lang="en" sz="1600"/>
              <a:t> with recent technology to grow their crops. Proper prediction of crops can be informed to agriculturists in time basis. Many Machine Learning techniques have been used ro analyze the agriculture parameters.</a:t>
            </a:r>
            <a:endParaRPr b="1" sz="1600"/>
          </a:p>
          <a:p>
            <a:pPr indent="0" lvl="0" marL="0" rtl="0" algn="l">
              <a:spcBef>
                <a:spcPts val="1200"/>
              </a:spcBef>
              <a:spcAft>
                <a:spcPts val="1200"/>
              </a:spcAft>
              <a:buNone/>
            </a:pPr>
            <a:r>
              <a:rPr b="1" lang="en" sz="1600">
                <a:solidFill>
                  <a:srgbClr val="212121"/>
                </a:solidFill>
              </a:rPr>
              <a:t>The future development of crop recommendation systems is likely to involve advancements in technology, data analytics, and agricultural research to address existing challenges and improve the effectiveness of these systems. </a:t>
            </a:r>
            <a:endParaRPr b="1" sz="1600">
              <a:solidFill>
                <a:srgbClr val="21212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6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290" name="Google Shape;290;p15"/>
          <p:cNvSpPr txBox="1"/>
          <p:nvPr>
            <p:ph idx="1" type="body"/>
          </p:nvPr>
        </p:nvSpPr>
        <p:spPr>
          <a:xfrm>
            <a:off x="1303800" y="1333500"/>
            <a:ext cx="7030500" cy="3198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As a Coastal States faces uncertainty in agriculture which decreases its production, with more population and area , more productivity is expected but it cannot be </a:t>
            </a:r>
            <a:r>
              <a:rPr lang="en"/>
              <a:t>achieved.</a:t>
            </a:r>
            <a:endParaRPr/>
          </a:p>
          <a:p>
            <a:pPr indent="-311150" lvl="0" marL="457200" rtl="0" algn="l">
              <a:spcBef>
                <a:spcPts val="0"/>
              </a:spcBef>
              <a:spcAft>
                <a:spcPts val="0"/>
              </a:spcAft>
              <a:buSzPts val="1300"/>
              <a:buChar char="❏"/>
            </a:pPr>
            <a:r>
              <a:rPr lang="en"/>
              <a:t>Growth of IT sectors drives some highlights in Agricultural Science to help farmers with good agricultural science to help farmers with good agri-information. Agricultural factors and parameters make the data to get insights about Agri-facts.</a:t>
            </a:r>
            <a:endParaRPr/>
          </a:p>
          <a:p>
            <a:pPr indent="-311150" lvl="0" marL="457200" rtl="0" algn="l">
              <a:spcBef>
                <a:spcPts val="0"/>
              </a:spcBef>
              <a:spcAft>
                <a:spcPts val="0"/>
              </a:spcAft>
              <a:buSzPts val="1300"/>
              <a:buChar char="❏"/>
            </a:pPr>
            <a:r>
              <a:rPr lang="en"/>
              <a:t>Machine Learning techniques develops a well-defined model with data and helps us to attain predictions. Agricultural issues like crop prediction, rotation, water requirement, fertilizers requirements and protection can be solved. Due to the variable climatic factors of the environment, there is a necessity to have a efficient technique to facilitate the crop cultivation and to lend a hand to the farmers in their production and management.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65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96" name="Google Shape;296;p16"/>
          <p:cNvSpPr txBox="1"/>
          <p:nvPr>
            <p:ph idx="1" type="body"/>
          </p:nvPr>
        </p:nvSpPr>
        <p:spPr>
          <a:xfrm>
            <a:off x="1303800" y="1309975"/>
            <a:ext cx="7030500" cy="3221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India being the third </a:t>
            </a:r>
            <a:r>
              <a:rPr lang="en"/>
              <a:t>largest</a:t>
            </a:r>
            <a:r>
              <a:rPr lang="en"/>
              <a:t> area in Asia has 2nd largest population. It is the leading producer of agricultural product.</a:t>
            </a:r>
            <a:endParaRPr/>
          </a:p>
          <a:p>
            <a:pPr indent="-311150" lvl="0" marL="457200" rtl="0" algn="l">
              <a:spcBef>
                <a:spcPts val="0"/>
              </a:spcBef>
              <a:spcAft>
                <a:spcPts val="0"/>
              </a:spcAft>
              <a:buSzPts val="1300"/>
              <a:buChar char="❏"/>
            </a:pPr>
            <a:r>
              <a:rPr lang="en"/>
              <a:t>Agriculture</a:t>
            </a:r>
            <a:r>
              <a:rPr lang="en"/>
              <a:t> is the main occupation of Indian people. Agriculture has a sound tone in the </a:t>
            </a:r>
            <a:r>
              <a:rPr lang="en"/>
              <a:t>competitive</a:t>
            </a:r>
            <a:r>
              <a:rPr lang="en"/>
              <a:t> </a:t>
            </a:r>
            <a:r>
              <a:rPr lang="en"/>
              <a:t>world. Many Areas farming acts a major source of occupation.</a:t>
            </a:r>
            <a:endParaRPr/>
          </a:p>
          <a:p>
            <a:pPr indent="-311150" lvl="0" marL="457200" rtl="0" algn="l">
              <a:spcBef>
                <a:spcPts val="0"/>
              </a:spcBef>
              <a:spcAft>
                <a:spcPts val="0"/>
              </a:spcAft>
              <a:buSzPts val="1300"/>
              <a:buChar char="❏"/>
            </a:pPr>
            <a:r>
              <a:rPr lang="en"/>
              <a:t>Agriculture makes a dramatic impact in economy of the country, due to the change of natural factors, agriculture farming is degrading day by day.</a:t>
            </a:r>
            <a:endParaRPr/>
          </a:p>
          <a:p>
            <a:pPr indent="-311150" lvl="0" marL="457200" rtl="0" algn="l">
              <a:spcBef>
                <a:spcPts val="0"/>
              </a:spcBef>
              <a:spcAft>
                <a:spcPts val="0"/>
              </a:spcAft>
              <a:buSzPts val="1300"/>
              <a:buChar char="❏"/>
            </a:pPr>
            <a:r>
              <a:rPr lang="en"/>
              <a:t>Agriculture directly depends on the environmental factors such as sunlight, humidity, soil type, rainfall , maximum and minimum temperature, climate , fertilizers, pesticides, etc.</a:t>
            </a:r>
            <a:endParaRPr/>
          </a:p>
          <a:p>
            <a:pPr indent="-311150" lvl="0" marL="457200" rtl="0" algn="l">
              <a:spcBef>
                <a:spcPts val="0"/>
              </a:spcBef>
              <a:spcAft>
                <a:spcPts val="0"/>
              </a:spcAft>
              <a:buSzPts val="1300"/>
              <a:buChar char="❏"/>
            </a:pPr>
            <a:r>
              <a:rPr lang="en"/>
              <a:t>Knowledge of proper agriculture needs to bloom in Agriculture.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61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Existing System</a:t>
            </a:r>
            <a:endParaRPr/>
          </a:p>
        </p:txBody>
      </p:sp>
      <p:sp>
        <p:nvSpPr>
          <p:cNvPr id="302" name="Google Shape;302;p17"/>
          <p:cNvSpPr txBox="1"/>
          <p:nvPr>
            <p:ph idx="1" type="body"/>
          </p:nvPr>
        </p:nvSpPr>
        <p:spPr>
          <a:xfrm>
            <a:off x="1303800" y="1286475"/>
            <a:ext cx="7030500" cy="324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Clr>
                <a:srgbClr val="212121"/>
              </a:buClr>
              <a:buSzPts val="1300"/>
              <a:buChar char="❏"/>
            </a:pPr>
            <a:r>
              <a:rPr lang="en">
                <a:solidFill>
                  <a:srgbClr val="212121"/>
                </a:solidFill>
              </a:rPr>
              <a:t>Crop recommendation systems aim to improve agricultural productivity, enhance farmer livelihoods, and promote sustainable farming practices in India. They leverage technology, scientific research, and local agricultural expertise to provide timely and relevant information to farmers, helping them make better-informed decisions throughout the crop production cycle.</a:t>
            </a:r>
            <a:endParaRPr>
              <a:solidFill>
                <a:srgbClr val="212121"/>
              </a:solidFill>
            </a:endParaRPr>
          </a:p>
          <a:p>
            <a:pPr indent="-311150" lvl="0" marL="457200" rtl="0" algn="l">
              <a:spcBef>
                <a:spcPts val="0"/>
              </a:spcBef>
              <a:spcAft>
                <a:spcPts val="0"/>
              </a:spcAft>
              <a:buClr>
                <a:srgbClr val="212121"/>
              </a:buClr>
              <a:buSzPts val="1300"/>
              <a:buChar char="❏"/>
            </a:pPr>
            <a:r>
              <a:rPr lang="en">
                <a:solidFill>
                  <a:srgbClr val="212121"/>
                </a:solidFill>
              </a:rPr>
              <a:t>Due to </a:t>
            </a:r>
            <a:r>
              <a:rPr lang="en">
                <a:solidFill>
                  <a:srgbClr val="212121"/>
                </a:solidFill>
              </a:rPr>
              <a:t>the</a:t>
            </a:r>
            <a:r>
              <a:rPr lang="en">
                <a:solidFill>
                  <a:srgbClr val="212121"/>
                </a:solidFill>
              </a:rPr>
              <a:t> diversity of season and rainfall, assessment of suitable crop cultivation is necessary. Farmers face major problems such as crop </a:t>
            </a:r>
            <a:r>
              <a:rPr lang="en">
                <a:solidFill>
                  <a:srgbClr val="212121"/>
                </a:solidFill>
              </a:rPr>
              <a:t>management, expected crop yield and productive yield from crops. Farmers or cultivators need proper assignment regarding crop cultivation as nowadays many youngsters are interested in agriculture. </a:t>
            </a:r>
            <a:endParaRPr>
              <a:solidFill>
                <a:srgbClr val="21212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68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Disadvantages of Existing System</a:t>
            </a:r>
            <a:endParaRPr/>
          </a:p>
        </p:txBody>
      </p:sp>
      <p:sp>
        <p:nvSpPr>
          <p:cNvPr id="308" name="Google Shape;308;p18"/>
          <p:cNvSpPr txBox="1"/>
          <p:nvPr>
            <p:ph idx="1" type="body"/>
          </p:nvPr>
        </p:nvSpPr>
        <p:spPr>
          <a:xfrm>
            <a:off x="1303800" y="1286475"/>
            <a:ext cx="7030500" cy="3245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Prediction of crops was done </a:t>
            </a:r>
            <a:r>
              <a:rPr lang="en"/>
              <a:t>according to farmer’s experience in the past years . Although farmer’s knowledge sustains, agricultural factors has changed to astonishing level.</a:t>
            </a:r>
            <a:endParaRPr/>
          </a:p>
          <a:p>
            <a:pPr indent="-311150" lvl="0" marL="457200" rtl="0" algn="l">
              <a:spcBef>
                <a:spcPts val="0"/>
              </a:spcBef>
              <a:spcAft>
                <a:spcPts val="0"/>
              </a:spcAft>
              <a:buSzPts val="1300"/>
              <a:buChar char="❏"/>
            </a:pPr>
            <a:r>
              <a:rPr lang="en"/>
              <a:t>Due to the diversity of season and rainfall, assessment of cultivate is necessary. Farmers face major problem such as crop management , expected crop yield and productive yield from the crop.</a:t>
            </a:r>
            <a:endParaRPr/>
          </a:p>
          <a:p>
            <a:pPr indent="-311150" lvl="0" marL="457200" rtl="0" algn="l">
              <a:spcBef>
                <a:spcPts val="0"/>
              </a:spcBef>
              <a:spcAft>
                <a:spcPts val="0"/>
              </a:spcAft>
              <a:buSzPts val="1300"/>
              <a:buChar char="❏"/>
            </a:pPr>
            <a:r>
              <a:rPr lang="en"/>
              <a:t>Farmers or cultivators need to proper assistance regarding crop cultivation as nowadays many fresh youngsters are interested in agriculture.</a:t>
            </a:r>
            <a:endParaRPr/>
          </a:p>
          <a:p>
            <a:pPr indent="-311150" lvl="0" marL="457200" rtl="0" algn="l">
              <a:spcBef>
                <a:spcPts val="0"/>
              </a:spcBef>
              <a:spcAft>
                <a:spcPts val="0"/>
              </a:spcAft>
              <a:buSzPts val="1300"/>
              <a:buChar char="❏"/>
            </a:pPr>
            <a:r>
              <a:rPr lang="en"/>
              <a:t>Data is increasing day by day in field of agriculture. With the advancement in Internet of Things, these are ways to grasp huge data in the field of Agriculture.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71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System</a:t>
            </a:r>
            <a:endParaRPr/>
          </a:p>
        </p:txBody>
      </p:sp>
      <p:sp>
        <p:nvSpPr>
          <p:cNvPr id="314" name="Google Shape;314;p19"/>
          <p:cNvSpPr txBox="1"/>
          <p:nvPr>
            <p:ph idx="1" type="body"/>
          </p:nvPr>
        </p:nvSpPr>
        <p:spPr>
          <a:xfrm>
            <a:off x="1303800" y="1309875"/>
            <a:ext cx="7030500" cy="3221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Our Proposed systems have lent its hands to users to choose items they like. Proposed system is the approach to provide the suggestion to the users of their interest. This can be practiced for </a:t>
            </a:r>
            <a:r>
              <a:rPr lang="en"/>
              <a:t>agricultural</a:t>
            </a:r>
            <a:r>
              <a:rPr lang="en"/>
              <a:t> use too.</a:t>
            </a:r>
            <a:endParaRPr/>
          </a:p>
          <a:p>
            <a:pPr indent="-311150" lvl="0" marL="457200" rtl="0" algn="l">
              <a:spcBef>
                <a:spcPts val="0"/>
              </a:spcBef>
              <a:spcAft>
                <a:spcPts val="0"/>
              </a:spcAft>
              <a:buSzPts val="1300"/>
              <a:buChar char="❏"/>
            </a:pPr>
            <a:r>
              <a:rPr lang="en"/>
              <a:t>Based upon the factors of agriculture , farmers are given with ideas for their cultivation can also be recommended. Pesticides, fertilizers can also be recommended. Hybrid Recommender system built by Agaji Iorshase to recommend agricultural projects solves issues like </a:t>
            </a:r>
            <a:r>
              <a:rPr lang="en"/>
              <a:t>serendipity, ratio diffusion and ramp-up.</a:t>
            </a:r>
            <a:endParaRPr/>
          </a:p>
          <a:p>
            <a:pPr indent="-311150" lvl="0" marL="457200" rtl="0" algn="l">
              <a:spcBef>
                <a:spcPts val="0"/>
              </a:spcBef>
              <a:spcAft>
                <a:spcPts val="0"/>
              </a:spcAft>
              <a:buSzPts val="1300"/>
              <a:buChar char="❏"/>
            </a:pPr>
            <a:r>
              <a:rPr lang="en"/>
              <a:t>This system uses both collaborative and content-based filtering approach of recommender system. Dataset are collected for the food products of Benue State of Nigeria. Proposed method provides better quality.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6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 of the Proposed System</a:t>
            </a:r>
            <a:endParaRPr/>
          </a:p>
        </p:txBody>
      </p:sp>
      <p:sp>
        <p:nvSpPr>
          <p:cNvPr id="320" name="Google Shape;320;p20"/>
          <p:cNvSpPr txBox="1"/>
          <p:nvPr>
            <p:ph idx="1" type="body"/>
          </p:nvPr>
        </p:nvSpPr>
        <p:spPr>
          <a:xfrm>
            <a:off x="1303800" y="1274775"/>
            <a:ext cx="7030500" cy="3256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proposed system has the key role in applying mining, hidden useful knowledge is extracted as well as future prediction can be made. Data gained is classified;  Associated and Clustered is aim to make farmers to choose between crops;  acquire new farmers and correlate the crops.</a:t>
            </a:r>
            <a:endParaRPr/>
          </a:p>
          <a:p>
            <a:pPr indent="-311150" lvl="0" marL="457200" rtl="0" algn="l">
              <a:spcBef>
                <a:spcPts val="0"/>
              </a:spcBef>
              <a:spcAft>
                <a:spcPts val="0"/>
              </a:spcAft>
              <a:buSzPts val="1300"/>
              <a:buChar char="❏"/>
            </a:pPr>
            <a:r>
              <a:rPr lang="en"/>
              <a:t>Proposed system acts as a good engine to provide suitable items to users considering other factors.</a:t>
            </a:r>
            <a:endParaRPr/>
          </a:p>
          <a:p>
            <a:pPr indent="-311150" lvl="0" marL="457200" rtl="0" algn="l">
              <a:spcBef>
                <a:spcPts val="0"/>
              </a:spcBef>
              <a:spcAft>
                <a:spcPts val="0"/>
              </a:spcAft>
              <a:buSzPts val="1300"/>
              <a:buChar char="❏"/>
            </a:pPr>
            <a:r>
              <a:rPr lang="en"/>
              <a:t>Proposed System </a:t>
            </a:r>
            <a:r>
              <a:rPr lang="en"/>
              <a:t>assists the farmers to choose crops for rotation and proper fertilizers.</a:t>
            </a:r>
            <a:endParaRPr/>
          </a:p>
          <a:p>
            <a:pPr indent="-311150" lvl="0" marL="457200" rtl="0" algn="l">
              <a:spcBef>
                <a:spcPts val="0"/>
              </a:spcBef>
              <a:spcAft>
                <a:spcPts val="0"/>
              </a:spcAft>
              <a:buSzPts val="1300"/>
              <a:buChar char="❏"/>
            </a:pPr>
            <a:r>
              <a:rPr lang="en"/>
              <a:t>Based on the soil analysis report, fertilizers have been recommended to farmers considering the Nitrogen,Sulphur , Phosphorus and Potash nutrients.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lin ang="5400012" scaled="0"/>
        </a:gradFill>
      </p:bgPr>
    </p:bg>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72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Architecture</a:t>
            </a:r>
            <a:endParaRPr/>
          </a:p>
        </p:txBody>
      </p:sp>
      <p:sp>
        <p:nvSpPr>
          <p:cNvPr id="326" name="Google Shape;326;p21"/>
          <p:cNvSpPr txBox="1"/>
          <p:nvPr>
            <p:ph idx="1" type="body"/>
          </p:nvPr>
        </p:nvSpPr>
        <p:spPr>
          <a:xfrm>
            <a:off x="1303800" y="1321875"/>
            <a:ext cx="7030500" cy="3209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7" name="Google Shape;327;p21"/>
          <p:cNvPicPr preferRelativeResize="0"/>
          <p:nvPr/>
        </p:nvPicPr>
        <p:blipFill>
          <a:blip r:embed="rId3">
            <a:alphaModFix/>
          </a:blip>
          <a:stretch>
            <a:fillRect/>
          </a:stretch>
        </p:blipFill>
        <p:spPr>
          <a:xfrm>
            <a:off x="1303800" y="1321875"/>
            <a:ext cx="7030499" cy="3209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