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5740400" cy="7169150"/>
  <p:notesSz cx="5740400" cy="71691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0530" y="2222436"/>
            <a:ext cx="4879340" cy="15055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1060" y="4014724"/>
            <a:ext cx="4018280" cy="1792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1" i="1">
                <a:solidFill>
                  <a:srgbClr val="52433C"/>
                </a:solidFill>
                <a:latin typeface="等线"/>
                <a:cs typeface="等线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等线"/>
                <a:cs typeface="等线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1" i="1">
                <a:solidFill>
                  <a:srgbClr val="52433C"/>
                </a:solidFill>
                <a:latin typeface="等线"/>
                <a:cs typeface="等线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等线"/>
                <a:cs typeface="等线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7020" y="1648904"/>
            <a:ext cx="2497074" cy="473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56306" y="1648904"/>
            <a:ext cx="2497074" cy="473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1" i="1">
                <a:solidFill>
                  <a:srgbClr val="52433C"/>
                </a:solidFill>
                <a:latin typeface="等线"/>
                <a:cs typeface="等线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等线"/>
                <a:cs typeface="等线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1" i="1">
                <a:solidFill>
                  <a:srgbClr val="52433C"/>
                </a:solidFill>
                <a:latin typeface="等线"/>
                <a:cs typeface="等线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1" i="1">
                <a:solidFill>
                  <a:srgbClr val="52433C"/>
                </a:solidFill>
                <a:latin typeface="等线"/>
                <a:cs typeface="等线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731" y="636777"/>
            <a:ext cx="941069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等线"/>
                <a:cs typeface="等线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22930" y="2923666"/>
            <a:ext cx="2710815" cy="2004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51736" y="6667309"/>
            <a:ext cx="1836928" cy="3584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7020" y="6667309"/>
            <a:ext cx="1320292" cy="3584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84698" y="6769695"/>
            <a:ext cx="189229" cy="13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1" i="1">
                <a:solidFill>
                  <a:srgbClr val="52433C"/>
                </a:solidFill>
                <a:latin typeface="等线"/>
                <a:cs typeface="等线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Relationship Id="rId4" Type="http://schemas.openxmlformats.org/officeDocument/2006/relationships/image" Target="../media/image48.jp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3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8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8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jpg"/><Relationship Id="rId8" Type="http://schemas.openxmlformats.org/officeDocument/2006/relationships/image" Target="../media/image95.jpg"/><Relationship Id="rId9" Type="http://schemas.openxmlformats.org/officeDocument/2006/relationships/image" Target="../media/image96.png"/><Relationship Id="rId10" Type="http://schemas.openxmlformats.org/officeDocument/2006/relationships/image" Target="../media/image97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jpg"/><Relationship Id="rId4" Type="http://schemas.openxmlformats.org/officeDocument/2006/relationships/image" Target="../media/image100.png"/><Relationship Id="rId5" Type="http://schemas.openxmlformats.org/officeDocument/2006/relationships/image" Target="../media/image101.jpg"/><Relationship Id="rId6" Type="http://schemas.openxmlformats.org/officeDocument/2006/relationships/image" Target="../media/image102.png"/><Relationship Id="rId7" Type="http://schemas.openxmlformats.org/officeDocument/2006/relationships/image" Target="../media/image103.jpg"/><Relationship Id="rId8" Type="http://schemas.openxmlformats.org/officeDocument/2006/relationships/image" Target="../media/image104.png"/><Relationship Id="rId9" Type="http://schemas.openxmlformats.org/officeDocument/2006/relationships/image" Target="../media/image105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4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jpg"/><Relationship Id="rId3" Type="http://schemas.openxmlformats.org/officeDocument/2006/relationships/image" Target="../media/image126.png"/><Relationship Id="rId4" Type="http://schemas.openxmlformats.org/officeDocument/2006/relationships/image" Target="../media/image127.jpg"/><Relationship Id="rId5" Type="http://schemas.openxmlformats.org/officeDocument/2006/relationships/image" Target="../media/image128.jp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jpg"/><Relationship Id="rId9" Type="http://schemas.openxmlformats.org/officeDocument/2006/relationships/image" Target="../media/image132.jpg"/><Relationship Id="rId10" Type="http://schemas.openxmlformats.org/officeDocument/2006/relationships/image" Target="../media/image133.png"/><Relationship Id="rId11" Type="http://schemas.openxmlformats.org/officeDocument/2006/relationships/image" Target="../media/image134.jpg"/><Relationship Id="rId12" Type="http://schemas.openxmlformats.org/officeDocument/2006/relationships/image" Target="../media/image135.jpg"/><Relationship Id="rId13" Type="http://schemas.openxmlformats.org/officeDocument/2006/relationships/image" Target="../media/image136.jpg"/><Relationship Id="rId14" Type="http://schemas.openxmlformats.org/officeDocument/2006/relationships/image" Target="../media/image137.jpg"/><Relationship Id="rId15" Type="http://schemas.openxmlformats.org/officeDocument/2006/relationships/image" Target="../media/image138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jpg"/><Relationship Id="rId12" Type="http://schemas.openxmlformats.org/officeDocument/2006/relationships/image" Target="../media/image149.jpg"/><Relationship Id="rId13" Type="http://schemas.openxmlformats.org/officeDocument/2006/relationships/image" Target="../media/image150.jpg"/><Relationship Id="rId14" Type="http://schemas.openxmlformats.org/officeDocument/2006/relationships/image" Target="../media/image151.jpg"/><Relationship Id="rId15" Type="http://schemas.openxmlformats.org/officeDocument/2006/relationships/image" Target="../media/image152.jpg"/><Relationship Id="rId16" Type="http://schemas.openxmlformats.org/officeDocument/2006/relationships/image" Target="../media/image153.jpg"/><Relationship Id="rId17" Type="http://schemas.openxmlformats.org/officeDocument/2006/relationships/image" Target="../media/image154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06.png"/><Relationship Id="rId7" Type="http://schemas.openxmlformats.org/officeDocument/2006/relationships/image" Target="../media/image159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0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168.png"/><Relationship Id="rId5" Type="http://schemas.openxmlformats.org/officeDocument/2006/relationships/image" Target="../media/image16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170.jpg"/><Relationship Id="rId5" Type="http://schemas.openxmlformats.org/officeDocument/2006/relationships/image" Target="../media/image171.png"/><Relationship Id="rId6" Type="http://schemas.openxmlformats.org/officeDocument/2006/relationships/hyperlink" Target="http://www.chinaicf.org/" TargetMode="External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hyperlink" Target="http://www.frostchina.com/" TargetMode="External"/><Relationship Id="rId10" Type="http://schemas.openxmlformats.org/officeDocument/2006/relationships/image" Target="../media/image174.png"/><Relationship Id="rId11" Type="http://schemas.openxmlformats.org/officeDocument/2006/relationships/image" Target="../media/image175.png"/><Relationship Id="rId12" Type="http://schemas.openxmlformats.org/officeDocument/2006/relationships/image" Target="../media/image168.png"/><Relationship Id="rId13" Type="http://schemas.openxmlformats.org/officeDocument/2006/relationships/hyperlink" Target="mailto:fred.mao@frostchina.com" TargetMode="External"/><Relationship Id="rId14" Type="http://schemas.openxmlformats.org/officeDocument/2006/relationships/image" Target="../media/image176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17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2721" y="6491427"/>
            <a:ext cx="939800" cy="4127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15" b="1">
                <a:solidFill>
                  <a:srgbClr val="2A4882"/>
                </a:solidFill>
                <a:latin typeface="等线"/>
                <a:cs typeface="等线"/>
              </a:rPr>
              <a:t>二零二二</a:t>
            </a:r>
            <a:r>
              <a:rPr dirty="0" sz="800" spc="20" b="1">
                <a:solidFill>
                  <a:srgbClr val="2A4882"/>
                </a:solidFill>
                <a:latin typeface="等线"/>
                <a:cs typeface="等线"/>
              </a:rPr>
              <a:t> </a:t>
            </a:r>
            <a:r>
              <a:rPr dirty="0" sz="800" spc="15" b="1">
                <a:solidFill>
                  <a:srgbClr val="2A4882"/>
                </a:solidFill>
                <a:latin typeface="等线"/>
                <a:cs typeface="等线"/>
              </a:rPr>
              <a:t>年</a:t>
            </a:r>
            <a:r>
              <a:rPr dirty="0" sz="800" spc="-5" b="1">
                <a:solidFill>
                  <a:srgbClr val="2A4882"/>
                </a:solidFill>
                <a:latin typeface="等线"/>
                <a:cs typeface="等线"/>
              </a:rPr>
              <a:t> </a:t>
            </a:r>
            <a:r>
              <a:rPr dirty="0" sz="800" spc="15" b="1">
                <a:solidFill>
                  <a:srgbClr val="2A4882"/>
                </a:solidFill>
                <a:latin typeface="等线"/>
                <a:cs typeface="等线"/>
              </a:rPr>
              <a:t>二</a:t>
            </a:r>
            <a:r>
              <a:rPr dirty="0" sz="800" spc="5" b="1">
                <a:solidFill>
                  <a:srgbClr val="2A4882"/>
                </a:solidFill>
                <a:latin typeface="等线"/>
                <a:cs typeface="等线"/>
              </a:rPr>
              <a:t> </a:t>
            </a:r>
            <a:r>
              <a:rPr dirty="0" sz="800" spc="15" b="1">
                <a:solidFill>
                  <a:srgbClr val="2A4882"/>
                </a:solidFill>
                <a:latin typeface="等线"/>
                <a:cs typeface="等线"/>
              </a:rPr>
              <a:t>月</a:t>
            </a:r>
            <a:endParaRPr sz="8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650">
              <a:latin typeface="等线"/>
              <a:cs typeface="等线"/>
            </a:endParaRPr>
          </a:p>
          <a:p>
            <a:pPr algn="r" marR="5080">
              <a:lnSpc>
                <a:spcPct val="100000"/>
              </a:lnSpc>
            </a:pPr>
            <a:r>
              <a:rPr dirty="0" sz="850" spc="-30" b="1" i="1">
                <a:solidFill>
                  <a:srgbClr val="52433C"/>
                </a:solidFill>
                <a:latin typeface="等线"/>
                <a:cs typeface="等线"/>
              </a:rPr>
              <a:t>1</a:t>
            </a:r>
            <a:endParaRPr sz="850">
              <a:latin typeface="等线"/>
              <a:cs typeface="等线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" y="0"/>
            <a:ext cx="5736335" cy="71688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4629" y="421639"/>
            <a:ext cx="144462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罕见病诊断现状</a:t>
            </a:r>
            <a:endParaRPr sz="1600"/>
          </a:p>
        </p:txBody>
      </p:sp>
      <p:sp>
        <p:nvSpPr>
          <p:cNvPr id="6" name="object 6"/>
          <p:cNvSpPr txBox="1"/>
          <p:nvPr/>
        </p:nvSpPr>
        <p:spPr>
          <a:xfrm>
            <a:off x="447243" y="1063878"/>
            <a:ext cx="4832985" cy="9124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罕见病的诊断率低，诊断壁垒亟待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消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除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800">
              <a:latin typeface="等线 Light"/>
              <a:cs typeface="等线 Light"/>
            </a:endParaRPr>
          </a:p>
          <a:p>
            <a:pPr marL="12700" marR="5080">
              <a:lnSpc>
                <a:spcPct val="140000"/>
              </a:lnSpc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罕见病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涉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及血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液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、骨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、神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经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、肾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脏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呼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吸、皮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肤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等多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个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学科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复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杂且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例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稀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少，相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关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研究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较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少，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具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备罕见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诊断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能力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的医 生欠缺，受诊断技术及医疗资源限制，漏诊和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诊情况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普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遍。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>
              <a:latin typeface="等线"/>
              <a:cs typeface="等线"/>
            </a:endParaRPr>
          </a:p>
          <a:p>
            <a:pPr marL="193675" indent="-173355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194310" algn="l"/>
              </a:tabLst>
            </a:pP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临床医生对于罕见病的知晓率低，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以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及医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资源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分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布不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均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，近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半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数患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经历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误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endParaRPr sz="700">
              <a:latin typeface="等线"/>
              <a:cs typeface="等线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75967" y="5776594"/>
            <a:ext cx="453390" cy="453390"/>
            <a:chOff x="1775967" y="5776594"/>
            <a:chExt cx="453390" cy="453390"/>
          </a:xfrm>
        </p:grpSpPr>
        <p:sp>
          <p:nvSpPr>
            <p:cNvPr id="8" name="object 8"/>
            <p:cNvSpPr/>
            <p:nvPr/>
          </p:nvSpPr>
          <p:spPr>
            <a:xfrm>
              <a:off x="1795017" y="5795644"/>
              <a:ext cx="415290" cy="415290"/>
            </a:xfrm>
            <a:custGeom>
              <a:avLst/>
              <a:gdLst/>
              <a:ahLst/>
              <a:cxnLst/>
              <a:rect l="l" t="t" r="r" b="b"/>
              <a:pathLst>
                <a:path w="415289" h="415289">
                  <a:moveTo>
                    <a:pt x="207518" y="0"/>
                  </a:moveTo>
                  <a:lnTo>
                    <a:pt x="207518" y="83057"/>
                  </a:lnTo>
                  <a:lnTo>
                    <a:pt x="226115" y="84447"/>
                  </a:lnTo>
                  <a:lnTo>
                    <a:pt x="244189" y="88552"/>
                  </a:lnTo>
                  <a:lnTo>
                    <a:pt x="261453" y="95279"/>
                  </a:lnTo>
                  <a:lnTo>
                    <a:pt x="277621" y="104533"/>
                  </a:lnTo>
                  <a:lnTo>
                    <a:pt x="312158" y="139865"/>
                  </a:lnTo>
                  <a:lnTo>
                    <a:pt x="329882" y="184181"/>
                  </a:lnTo>
                  <a:lnTo>
                    <a:pt x="329699" y="231917"/>
                  </a:lnTo>
                  <a:lnTo>
                    <a:pt x="310514" y="277507"/>
                  </a:lnTo>
                  <a:lnTo>
                    <a:pt x="275201" y="312089"/>
                  </a:lnTo>
                  <a:lnTo>
                    <a:pt x="230886" y="329823"/>
                  </a:lnTo>
                  <a:lnTo>
                    <a:pt x="183141" y="329648"/>
                  </a:lnTo>
                  <a:lnTo>
                    <a:pt x="137540" y="310502"/>
                  </a:lnTo>
                  <a:lnTo>
                    <a:pt x="103004" y="275163"/>
                  </a:lnTo>
                  <a:lnTo>
                    <a:pt x="85280" y="230844"/>
                  </a:lnTo>
                  <a:lnTo>
                    <a:pt x="85463" y="183111"/>
                  </a:lnTo>
                  <a:lnTo>
                    <a:pt x="104648" y="137528"/>
                  </a:lnTo>
                  <a:lnTo>
                    <a:pt x="35940" y="90931"/>
                  </a:lnTo>
                  <a:lnTo>
                    <a:pt x="20466" y="117785"/>
                  </a:lnTo>
                  <a:lnTo>
                    <a:pt x="9207" y="146500"/>
                  </a:lnTo>
                  <a:lnTo>
                    <a:pt x="2329" y="176578"/>
                  </a:lnTo>
                  <a:lnTo>
                    <a:pt x="0" y="207517"/>
                  </a:lnTo>
                  <a:lnTo>
                    <a:pt x="5483" y="255098"/>
                  </a:lnTo>
                  <a:lnTo>
                    <a:pt x="21101" y="298777"/>
                  </a:lnTo>
                  <a:lnTo>
                    <a:pt x="45606" y="337308"/>
                  </a:lnTo>
                  <a:lnTo>
                    <a:pt x="77749" y="369445"/>
                  </a:lnTo>
                  <a:lnTo>
                    <a:pt x="116280" y="393942"/>
                  </a:lnTo>
                  <a:lnTo>
                    <a:pt x="159953" y="409555"/>
                  </a:lnTo>
                  <a:lnTo>
                    <a:pt x="207518" y="415035"/>
                  </a:lnTo>
                  <a:lnTo>
                    <a:pt x="255122" y="409555"/>
                  </a:lnTo>
                  <a:lnTo>
                    <a:pt x="298810" y="393942"/>
                  </a:lnTo>
                  <a:lnTo>
                    <a:pt x="337340" y="369445"/>
                  </a:lnTo>
                  <a:lnTo>
                    <a:pt x="369469" y="337308"/>
                  </a:lnTo>
                  <a:lnTo>
                    <a:pt x="393956" y="298777"/>
                  </a:lnTo>
                  <a:lnTo>
                    <a:pt x="409559" y="255098"/>
                  </a:lnTo>
                  <a:lnTo>
                    <a:pt x="415036" y="207517"/>
                  </a:lnTo>
                  <a:lnTo>
                    <a:pt x="409559" y="159953"/>
                  </a:lnTo>
                  <a:lnTo>
                    <a:pt x="393956" y="116280"/>
                  </a:lnTo>
                  <a:lnTo>
                    <a:pt x="369469" y="77749"/>
                  </a:lnTo>
                  <a:lnTo>
                    <a:pt x="337340" y="45606"/>
                  </a:lnTo>
                  <a:lnTo>
                    <a:pt x="298810" y="21101"/>
                  </a:lnTo>
                  <a:lnTo>
                    <a:pt x="255122" y="5483"/>
                  </a:lnTo>
                  <a:lnTo>
                    <a:pt x="207518" y="0"/>
                  </a:lnTo>
                  <a:close/>
                </a:path>
              </a:pathLst>
            </a:custGeom>
            <a:solidFill>
              <a:srgbClr val="C9CE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95017" y="5795644"/>
              <a:ext cx="415290" cy="415290"/>
            </a:xfrm>
            <a:custGeom>
              <a:avLst/>
              <a:gdLst/>
              <a:ahLst/>
              <a:cxnLst/>
              <a:rect l="l" t="t" r="r" b="b"/>
              <a:pathLst>
                <a:path w="415289" h="415289">
                  <a:moveTo>
                    <a:pt x="207518" y="0"/>
                  </a:moveTo>
                  <a:lnTo>
                    <a:pt x="255122" y="5483"/>
                  </a:lnTo>
                  <a:lnTo>
                    <a:pt x="298810" y="21101"/>
                  </a:lnTo>
                  <a:lnTo>
                    <a:pt x="337340" y="45606"/>
                  </a:lnTo>
                  <a:lnTo>
                    <a:pt x="369469" y="77749"/>
                  </a:lnTo>
                  <a:lnTo>
                    <a:pt x="393956" y="116280"/>
                  </a:lnTo>
                  <a:lnTo>
                    <a:pt x="409559" y="159953"/>
                  </a:lnTo>
                  <a:lnTo>
                    <a:pt x="415036" y="207517"/>
                  </a:lnTo>
                  <a:lnTo>
                    <a:pt x="409559" y="255098"/>
                  </a:lnTo>
                  <a:lnTo>
                    <a:pt x="393956" y="298777"/>
                  </a:lnTo>
                  <a:lnTo>
                    <a:pt x="369469" y="337308"/>
                  </a:lnTo>
                  <a:lnTo>
                    <a:pt x="337340" y="369445"/>
                  </a:lnTo>
                  <a:lnTo>
                    <a:pt x="298810" y="393942"/>
                  </a:lnTo>
                  <a:lnTo>
                    <a:pt x="255122" y="409555"/>
                  </a:lnTo>
                  <a:lnTo>
                    <a:pt x="207518" y="415035"/>
                  </a:lnTo>
                  <a:lnTo>
                    <a:pt x="159953" y="409555"/>
                  </a:lnTo>
                  <a:lnTo>
                    <a:pt x="116280" y="393942"/>
                  </a:lnTo>
                  <a:lnTo>
                    <a:pt x="77749" y="369445"/>
                  </a:lnTo>
                  <a:lnTo>
                    <a:pt x="45606" y="337308"/>
                  </a:lnTo>
                  <a:lnTo>
                    <a:pt x="21101" y="298777"/>
                  </a:lnTo>
                  <a:lnTo>
                    <a:pt x="5483" y="255098"/>
                  </a:lnTo>
                  <a:lnTo>
                    <a:pt x="0" y="207517"/>
                  </a:lnTo>
                  <a:lnTo>
                    <a:pt x="2329" y="176578"/>
                  </a:lnTo>
                  <a:lnTo>
                    <a:pt x="20466" y="117785"/>
                  </a:lnTo>
                  <a:lnTo>
                    <a:pt x="104648" y="137528"/>
                  </a:lnTo>
                  <a:lnTo>
                    <a:pt x="85463" y="183111"/>
                  </a:lnTo>
                  <a:lnTo>
                    <a:pt x="85280" y="230844"/>
                  </a:lnTo>
                  <a:lnTo>
                    <a:pt x="103004" y="275163"/>
                  </a:lnTo>
                  <a:lnTo>
                    <a:pt x="137540" y="310502"/>
                  </a:lnTo>
                  <a:lnTo>
                    <a:pt x="183141" y="329648"/>
                  </a:lnTo>
                  <a:lnTo>
                    <a:pt x="230886" y="329823"/>
                  </a:lnTo>
                  <a:lnTo>
                    <a:pt x="275201" y="312089"/>
                  </a:lnTo>
                  <a:lnTo>
                    <a:pt x="310514" y="277507"/>
                  </a:lnTo>
                  <a:lnTo>
                    <a:pt x="329699" y="231917"/>
                  </a:lnTo>
                  <a:lnTo>
                    <a:pt x="329882" y="184181"/>
                  </a:lnTo>
                  <a:lnTo>
                    <a:pt x="312158" y="139865"/>
                  </a:lnTo>
                  <a:lnTo>
                    <a:pt x="277621" y="104533"/>
                  </a:lnTo>
                  <a:lnTo>
                    <a:pt x="226115" y="84447"/>
                  </a:lnTo>
                  <a:lnTo>
                    <a:pt x="207518" y="83057"/>
                  </a:lnTo>
                  <a:lnTo>
                    <a:pt x="207518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1908" y="5776594"/>
              <a:ext cx="209677" cy="17562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829561" y="6239052"/>
            <a:ext cx="32004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solidFill>
                  <a:srgbClr val="2A4882"/>
                </a:solidFill>
                <a:latin typeface="等线"/>
                <a:cs typeface="等线"/>
              </a:rPr>
              <a:t>1 – 4</a:t>
            </a:r>
            <a:r>
              <a:rPr dirty="0" sz="650" spc="-80" b="1">
                <a:solidFill>
                  <a:srgbClr val="2A4882"/>
                </a:solidFill>
                <a:latin typeface="等线"/>
                <a:cs typeface="等线"/>
              </a:rPr>
              <a:t> </a:t>
            </a:r>
            <a:r>
              <a:rPr dirty="0" sz="650" spc="20" b="1">
                <a:solidFill>
                  <a:srgbClr val="2A4882"/>
                </a:solidFill>
                <a:latin typeface="等线"/>
                <a:cs typeface="等线"/>
              </a:rPr>
              <a:t>年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29883" y="5782055"/>
            <a:ext cx="453390" cy="453390"/>
            <a:chOff x="1229883" y="5782055"/>
            <a:chExt cx="453390" cy="45339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7386" y="5782055"/>
              <a:ext cx="239521" cy="2154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48933" y="5801105"/>
              <a:ext cx="415290" cy="415290"/>
            </a:xfrm>
            <a:custGeom>
              <a:avLst/>
              <a:gdLst/>
              <a:ahLst/>
              <a:cxnLst/>
              <a:rect l="l" t="t" r="r" b="b"/>
              <a:pathLst>
                <a:path w="415289" h="415289">
                  <a:moveTo>
                    <a:pt x="207502" y="0"/>
                  </a:moveTo>
                  <a:lnTo>
                    <a:pt x="157210" y="6222"/>
                  </a:lnTo>
                  <a:lnTo>
                    <a:pt x="112357" y="23087"/>
                  </a:lnTo>
                  <a:lnTo>
                    <a:pt x="73761" y="48833"/>
                  </a:lnTo>
                  <a:lnTo>
                    <a:pt x="42323" y="81950"/>
                  </a:lnTo>
                  <a:lnTo>
                    <a:pt x="18948" y="120928"/>
                  </a:lnTo>
                  <a:lnTo>
                    <a:pt x="4539" y="164254"/>
                  </a:lnTo>
                  <a:lnTo>
                    <a:pt x="0" y="210419"/>
                  </a:lnTo>
                  <a:lnTo>
                    <a:pt x="6232" y="257911"/>
                  </a:lnTo>
                  <a:lnTo>
                    <a:pt x="23085" y="302744"/>
                  </a:lnTo>
                  <a:lnTo>
                    <a:pt x="48821" y="341332"/>
                  </a:lnTo>
                  <a:lnTo>
                    <a:pt x="81929" y="372771"/>
                  </a:lnTo>
                  <a:lnTo>
                    <a:pt x="120903" y="396152"/>
                  </a:lnTo>
                  <a:lnTo>
                    <a:pt x="164232" y="410570"/>
                  </a:lnTo>
                  <a:lnTo>
                    <a:pt x="210407" y="415118"/>
                  </a:lnTo>
                  <a:lnTo>
                    <a:pt x="257921" y="408889"/>
                  </a:lnTo>
                  <a:lnTo>
                    <a:pt x="302735" y="392030"/>
                  </a:lnTo>
                  <a:lnTo>
                    <a:pt x="341319" y="366289"/>
                  </a:lnTo>
                  <a:lnTo>
                    <a:pt x="372764" y="333176"/>
                  </a:lnTo>
                  <a:lnTo>
                    <a:pt x="396157" y="294203"/>
                  </a:lnTo>
                  <a:lnTo>
                    <a:pt x="410589" y="250880"/>
                  </a:lnTo>
                  <a:lnTo>
                    <a:pt x="415148" y="204717"/>
                  </a:lnTo>
                  <a:lnTo>
                    <a:pt x="408924" y="157225"/>
                  </a:lnTo>
                  <a:lnTo>
                    <a:pt x="328406" y="177355"/>
                  </a:lnTo>
                  <a:lnTo>
                    <a:pt x="329999" y="184812"/>
                  </a:lnTo>
                  <a:lnTo>
                    <a:pt x="331152" y="192347"/>
                  </a:lnTo>
                  <a:lnTo>
                    <a:pt x="331853" y="199940"/>
                  </a:lnTo>
                  <a:lnTo>
                    <a:pt x="332089" y="207568"/>
                  </a:lnTo>
                  <a:lnTo>
                    <a:pt x="322302" y="256036"/>
                  </a:lnTo>
                  <a:lnTo>
                    <a:pt x="295608" y="295613"/>
                  </a:lnTo>
                  <a:lnTo>
                    <a:pt x="256008" y="322295"/>
                  </a:lnTo>
                  <a:lnTo>
                    <a:pt x="207502" y="332079"/>
                  </a:lnTo>
                  <a:lnTo>
                    <a:pt x="159069" y="322295"/>
                  </a:lnTo>
                  <a:lnTo>
                    <a:pt x="119507" y="295613"/>
                  </a:lnTo>
                  <a:lnTo>
                    <a:pt x="92827" y="256036"/>
                  </a:lnTo>
                  <a:lnTo>
                    <a:pt x="83042" y="207568"/>
                  </a:lnTo>
                  <a:lnTo>
                    <a:pt x="92827" y="159101"/>
                  </a:lnTo>
                  <a:lnTo>
                    <a:pt x="119507" y="119524"/>
                  </a:lnTo>
                  <a:lnTo>
                    <a:pt x="159069" y="92841"/>
                  </a:lnTo>
                  <a:lnTo>
                    <a:pt x="207502" y="83057"/>
                  </a:lnTo>
                  <a:lnTo>
                    <a:pt x="207502" y="0"/>
                  </a:lnTo>
                  <a:close/>
                </a:path>
              </a:pathLst>
            </a:custGeom>
            <a:solidFill>
              <a:srgbClr val="2A48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48933" y="5801105"/>
              <a:ext cx="415290" cy="415290"/>
            </a:xfrm>
            <a:custGeom>
              <a:avLst/>
              <a:gdLst/>
              <a:ahLst/>
              <a:cxnLst/>
              <a:rect l="l" t="t" r="r" b="b"/>
              <a:pathLst>
                <a:path w="415289" h="415289">
                  <a:moveTo>
                    <a:pt x="408924" y="157225"/>
                  </a:moveTo>
                  <a:lnTo>
                    <a:pt x="415148" y="204717"/>
                  </a:lnTo>
                  <a:lnTo>
                    <a:pt x="410589" y="250880"/>
                  </a:lnTo>
                  <a:lnTo>
                    <a:pt x="396157" y="294203"/>
                  </a:lnTo>
                  <a:lnTo>
                    <a:pt x="372764" y="333176"/>
                  </a:lnTo>
                  <a:lnTo>
                    <a:pt x="341319" y="366289"/>
                  </a:lnTo>
                  <a:lnTo>
                    <a:pt x="302735" y="392030"/>
                  </a:lnTo>
                  <a:lnTo>
                    <a:pt x="257921" y="408889"/>
                  </a:lnTo>
                  <a:lnTo>
                    <a:pt x="210407" y="415118"/>
                  </a:lnTo>
                  <a:lnTo>
                    <a:pt x="164232" y="410570"/>
                  </a:lnTo>
                  <a:lnTo>
                    <a:pt x="120903" y="396152"/>
                  </a:lnTo>
                  <a:lnTo>
                    <a:pt x="81929" y="372771"/>
                  </a:lnTo>
                  <a:lnTo>
                    <a:pt x="48821" y="341332"/>
                  </a:lnTo>
                  <a:lnTo>
                    <a:pt x="23085" y="302744"/>
                  </a:lnTo>
                  <a:lnTo>
                    <a:pt x="6232" y="257911"/>
                  </a:lnTo>
                  <a:lnTo>
                    <a:pt x="0" y="210419"/>
                  </a:lnTo>
                  <a:lnTo>
                    <a:pt x="4539" y="164254"/>
                  </a:lnTo>
                  <a:lnTo>
                    <a:pt x="18948" y="120928"/>
                  </a:lnTo>
                  <a:lnTo>
                    <a:pt x="42323" y="81950"/>
                  </a:lnTo>
                  <a:lnTo>
                    <a:pt x="73761" y="48833"/>
                  </a:lnTo>
                  <a:lnTo>
                    <a:pt x="112357" y="23087"/>
                  </a:lnTo>
                  <a:lnTo>
                    <a:pt x="157210" y="6222"/>
                  </a:lnTo>
                  <a:lnTo>
                    <a:pt x="207502" y="0"/>
                  </a:lnTo>
                  <a:lnTo>
                    <a:pt x="207502" y="83057"/>
                  </a:lnTo>
                  <a:lnTo>
                    <a:pt x="159069" y="92841"/>
                  </a:lnTo>
                  <a:lnTo>
                    <a:pt x="119507" y="119524"/>
                  </a:lnTo>
                  <a:lnTo>
                    <a:pt x="92827" y="159101"/>
                  </a:lnTo>
                  <a:lnTo>
                    <a:pt x="83042" y="207568"/>
                  </a:lnTo>
                  <a:lnTo>
                    <a:pt x="92827" y="256036"/>
                  </a:lnTo>
                  <a:lnTo>
                    <a:pt x="119507" y="295613"/>
                  </a:lnTo>
                  <a:lnTo>
                    <a:pt x="159069" y="322295"/>
                  </a:lnTo>
                  <a:lnTo>
                    <a:pt x="207502" y="332079"/>
                  </a:lnTo>
                  <a:lnTo>
                    <a:pt x="256008" y="322295"/>
                  </a:lnTo>
                  <a:lnTo>
                    <a:pt x="295608" y="295613"/>
                  </a:lnTo>
                  <a:lnTo>
                    <a:pt x="322302" y="256036"/>
                  </a:lnTo>
                  <a:lnTo>
                    <a:pt x="332089" y="207568"/>
                  </a:lnTo>
                  <a:lnTo>
                    <a:pt x="331853" y="199940"/>
                  </a:lnTo>
                  <a:lnTo>
                    <a:pt x="331152" y="192347"/>
                  </a:lnTo>
                  <a:lnTo>
                    <a:pt x="329999" y="184812"/>
                  </a:lnTo>
                  <a:lnTo>
                    <a:pt x="328406" y="177355"/>
                  </a:lnTo>
                  <a:lnTo>
                    <a:pt x="408924" y="15722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37386" y="5801105"/>
              <a:ext cx="38100" cy="83185"/>
            </a:xfrm>
            <a:custGeom>
              <a:avLst/>
              <a:gdLst/>
              <a:ahLst/>
              <a:cxnLst/>
              <a:rect l="l" t="t" r="r" b="b"/>
              <a:pathLst>
                <a:path w="38100" h="83185">
                  <a:moveTo>
                    <a:pt x="38100" y="0"/>
                  </a:moveTo>
                  <a:lnTo>
                    <a:pt x="0" y="0"/>
                  </a:lnTo>
                  <a:lnTo>
                    <a:pt x="0" y="83058"/>
                  </a:lnTo>
                  <a:lnTo>
                    <a:pt x="38100" y="8305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347597" y="5940348"/>
            <a:ext cx="2317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5" b="1">
                <a:solidFill>
                  <a:srgbClr val="44536A"/>
                </a:solidFill>
                <a:latin typeface="等线"/>
                <a:cs typeface="等线"/>
              </a:rPr>
              <a:t>78</a:t>
            </a:r>
            <a:r>
              <a:rPr dirty="0" sz="650" spc="5" b="1">
                <a:solidFill>
                  <a:srgbClr val="44536A"/>
                </a:solidFill>
                <a:latin typeface="等线"/>
                <a:cs typeface="等线"/>
              </a:rPr>
              <a:t>.</a:t>
            </a:r>
            <a:r>
              <a:rPr dirty="0" sz="650" spc="5" b="1">
                <a:solidFill>
                  <a:srgbClr val="44536A"/>
                </a:solidFill>
                <a:latin typeface="等线"/>
                <a:cs typeface="等线"/>
              </a:rPr>
              <a:t>9%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9586" y="6239052"/>
            <a:ext cx="36703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A4882"/>
                </a:solidFill>
                <a:latin typeface="等线"/>
                <a:cs typeface="等线"/>
              </a:rPr>
              <a:t>当年确诊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16733" y="5781039"/>
            <a:ext cx="453390" cy="453390"/>
            <a:chOff x="2316733" y="5781039"/>
            <a:chExt cx="453390" cy="453390"/>
          </a:xfrm>
        </p:grpSpPr>
        <p:sp>
          <p:nvSpPr>
            <p:cNvPr id="20" name="object 20"/>
            <p:cNvSpPr/>
            <p:nvPr/>
          </p:nvSpPr>
          <p:spPr>
            <a:xfrm>
              <a:off x="2335783" y="5800089"/>
              <a:ext cx="415290" cy="415290"/>
            </a:xfrm>
            <a:custGeom>
              <a:avLst/>
              <a:gdLst/>
              <a:ahLst/>
              <a:cxnLst/>
              <a:rect l="l" t="t" r="r" b="b"/>
              <a:pathLst>
                <a:path w="415289" h="415289">
                  <a:moveTo>
                    <a:pt x="207518" y="0"/>
                  </a:moveTo>
                  <a:lnTo>
                    <a:pt x="207518" y="83057"/>
                  </a:lnTo>
                  <a:lnTo>
                    <a:pt x="245276" y="88909"/>
                  </a:lnTo>
                  <a:lnTo>
                    <a:pt x="278796" y="105460"/>
                  </a:lnTo>
                  <a:lnTo>
                    <a:pt x="305887" y="131203"/>
                  </a:lnTo>
                  <a:lnTo>
                    <a:pt x="324358" y="164630"/>
                  </a:lnTo>
                  <a:lnTo>
                    <a:pt x="331900" y="213498"/>
                  </a:lnTo>
                  <a:lnTo>
                    <a:pt x="320500" y="259848"/>
                  </a:lnTo>
                  <a:lnTo>
                    <a:pt x="292550" y="298539"/>
                  </a:lnTo>
                  <a:lnTo>
                    <a:pt x="250444" y="324434"/>
                  </a:lnTo>
                  <a:lnTo>
                    <a:pt x="201584" y="331950"/>
                  </a:lnTo>
                  <a:lnTo>
                    <a:pt x="155225" y="320540"/>
                  </a:lnTo>
                  <a:lnTo>
                    <a:pt x="116534" y="292582"/>
                  </a:lnTo>
                  <a:lnTo>
                    <a:pt x="90678" y="250456"/>
                  </a:lnTo>
                  <a:lnTo>
                    <a:pt x="83135" y="201586"/>
                  </a:lnTo>
                  <a:lnTo>
                    <a:pt x="94535" y="155236"/>
                  </a:lnTo>
                  <a:lnTo>
                    <a:pt x="122485" y="116552"/>
                  </a:lnTo>
                  <a:lnTo>
                    <a:pt x="164592" y="90677"/>
                  </a:lnTo>
                  <a:lnTo>
                    <a:pt x="136017" y="12699"/>
                  </a:lnTo>
                  <a:lnTo>
                    <a:pt x="90464" y="36117"/>
                  </a:lnTo>
                  <a:lnTo>
                    <a:pt x="52806" y="69167"/>
                  </a:lnTo>
                  <a:lnTo>
                    <a:pt x="24323" y="109992"/>
                  </a:lnTo>
                  <a:lnTo>
                    <a:pt x="6294" y="156736"/>
                  </a:lnTo>
                  <a:lnTo>
                    <a:pt x="0" y="207543"/>
                  </a:lnTo>
                  <a:lnTo>
                    <a:pt x="5476" y="255128"/>
                  </a:lnTo>
                  <a:lnTo>
                    <a:pt x="21079" y="298808"/>
                  </a:lnTo>
                  <a:lnTo>
                    <a:pt x="45566" y="337338"/>
                  </a:lnTo>
                  <a:lnTo>
                    <a:pt x="77695" y="369474"/>
                  </a:lnTo>
                  <a:lnTo>
                    <a:pt x="116225" y="393970"/>
                  </a:lnTo>
                  <a:lnTo>
                    <a:pt x="159913" y="409581"/>
                  </a:lnTo>
                  <a:lnTo>
                    <a:pt x="207518" y="415061"/>
                  </a:lnTo>
                  <a:lnTo>
                    <a:pt x="255082" y="409581"/>
                  </a:lnTo>
                  <a:lnTo>
                    <a:pt x="298755" y="393970"/>
                  </a:lnTo>
                  <a:lnTo>
                    <a:pt x="337286" y="369474"/>
                  </a:lnTo>
                  <a:lnTo>
                    <a:pt x="369429" y="337338"/>
                  </a:lnTo>
                  <a:lnTo>
                    <a:pt x="393934" y="298808"/>
                  </a:lnTo>
                  <a:lnTo>
                    <a:pt x="409552" y="255128"/>
                  </a:lnTo>
                  <a:lnTo>
                    <a:pt x="415036" y="207543"/>
                  </a:lnTo>
                  <a:lnTo>
                    <a:pt x="409552" y="159969"/>
                  </a:lnTo>
                  <a:lnTo>
                    <a:pt x="393934" y="116290"/>
                  </a:lnTo>
                  <a:lnTo>
                    <a:pt x="369429" y="77753"/>
                  </a:lnTo>
                  <a:lnTo>
                    <a:pt x="337286" y="45608"/>
                  </a:lnTo>
                  <a:lnTo>
                    <a:pt x="298755" y="21102"/>
                  </a:lnTo>
                  <a:lnTo>
                    <a:pt x="255082" y="5483"/>
                  </a:lnTo>
                  <a:lnTo>
                    <a:pt x="207518" y="0"/>
                  </a:lnTo>
                  <a:close/>
                </a:path>
              </a:pathLst>
            </a:custGeom>
            <a:solidFill>
              <a:srgbClr val="C9CE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335783" y="5800089"/>
              <a:ext cx="415290" cy="415290"/>
            </a:xfrm>
            <a:custGeom>
              <a:avLst/>
              <a:gdLst/>
              <a:ahLst/>
              <a:cxnLst/>
              <a:rect l="l" t="t" r="r" b="b"/>
              <a:pathLst>
                <a:path w="415289" h="415289">
                  <a:moveTo>
                    <a:pt x="207518" y="0"/>
                  </a:moveTo>
                  <a:lnTo>
                    <a:pt x="255082" y="5483"/>
                  </a:lnTo>
                  <a:lnTo>
                    <a:pt x="298755" y="21102"/>
                  </a:lnTo>
                  <a:lnTo>
                    <a:pt x="337286" y="45608"/>
                  </a:lnTo>
                  <a:lnTo>
                    <a:pt x="369429" y="77753"/>
                  </a:lnTo>
                  <a:lnTo>
                    <a:pt x="393934" y="116290"/>
                  </a:lnTo>
                  <a:lnTo>
                    <a:pt x="409552" y="159969"/>
                  </a:lnTo>
                  <a:lnTo>
                    <a:pt x="415036" y="207543"/>
                  </a:lnTo>
                  <a:lnTo>
                    <a:pt x="409552" y="255128"/>
                  </a:lnTo>
                  <a:lnTo>
                    <a:pt x="393934" y="298808"/>
                  </a:lnTo>
                  <a:lnTo>
                    <a:pt x="369429" y="337338"/>
                  </a:lnTo>
                  <a:lnTo>
                    <a:pt x="337286" y="369474"/>
                  </a:lnTo>
                  <a:lnTo>
                    <a:pt x="298755" y="393970"/>
                  </a:lnTo>
                  <a:lnTo>
                    <a:pt x="255082" y="409581"/>
                  </a:lnTo>
                  <a:lnTo>
                    <a:pt x="207518" y="415061"/>
                  </a:lnTo>
                  <a:lnTo>
                    <a:pt x="159913" y="409581"/>
                  </a:lnTo>
                  <a:lnTo>
                    <a:pt x="116225" y="393970"/>
                  </a:lnTo>
                  <a:lnTo>
                    <a:pt x="77695" y="369474"/>
                  </a:lnTo>
                  <a:lnTo>
                    <a:pt x="45566" y="337338"/>
                  </a:lnTo>
                  <a:lnTo>
                    <a:pt x="21079" y="298808"/>
                  </a:lnTo>
                  <a:lnTo>
                    <a:pt x="5476" y="255128"/>
                  </a:lnTo>
                  <a:lnTo>
                    <a:pt x="0" y="207543"/>
                  </a:lnTo>
                  <a:lnTo>
                    <a:pt x="6294" y="156736"/>
                  </a:lnTo>
                  <a:lnTo>
                    <a:pt x="24323" y="109992"/>
                  </a:lnTo>
                  <a:lnTo>
                    <a:pt x="52806" y="69167"/>
                  </a:lnTo>
                  <a:lnTo>
                    <a:pt x="90464" y="36117"/>
                  </a:lnTo>
                  <a:lnTo>
                    <a:pt x="136017" y="12699"/>
                  </a:lnTo>
                  <a:lnTo>
                    <a:pt x="164592" y="90677"/>
                  </a:lnTo>
                  <a:lnTo>
                    <a:pt x="122485" y="116552"/>
                  </a:lnTo>
                  <a:lnTo>
                    <a:pt x="94535" y="155236"/>
                  </a:lnTo>
                  <a:lnTo>
                    <a:pt x="83135" y="201586"/>
                  </a:lnTo>
                  <a:lnTo>
                    <a:pt x="90678" y="250456"/>
                  </a:lnTo>
                  <a:lnTo>
                    <a:pt x="116534" y="292582"/>
                  </a:lnTo>
                  <a:lnTo>
                    <a:pt x="155225" y="320540"/>
                  </a:lnTo>
                  <a:lnTo>
                    <a:pt x="201584" y="331950"/>
                  </a:lnTo>
                  <a:lnTo>
                    <a:pt x="250444" y="324434"/>
                  </a:lnTo>
                  <a:lnTo>
                    <a:pt x="292550" y="298539"/>
                  </a:lnTo>
                  <a:lnTo>
                    <a:pt x="320500" y="259848"/>
                  </a:lnTo>
                  <a:lnTo>
                    <a:pt x="331900" y="213498"/>
                  </a:lnTo>
                  <a:lnTo>
                    <a:pt x="324358" y="164630"/>
                  </a:lnTo>
                  <a:lnTo>
                    <a:pt x="305887" y="131203"/>
                  </a:lnTo>
                  <a:lnTo>
                    <a:pt x="278796" y="105460"/>
                  </a:lnTo>
                  <a:lnTo>
                    <a:pt x="245276" y="88909"/>
                  </a:lnTo>
                  <a:lnTo>
                    <a:pt x="207518" y="83057"/>
                  </a:lnTo>
                  <a:lnTo>
                    <a:pt x="207518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2750" y="5781039"/>
              <a:ext cx="109600" cy="12877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343150" y="6239052"/>
            <a:ext cx="438784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solidFill>
                  <a:srgbClr val="2A4882"/>
                </a:solidFill>
                <a:latin typeface="等线"/>
                <a:cs typeface="等线"/>
              </a:rPr>
              <a:t>5</a:t>
            </a:r>
            <a:r>
              <a:rPr dirty="0" sz="650" spc="-50" b="1">
                <a:solidFill>
                  <a:srgbClr val="2A4882"/>
                </a:solidFill>
                <a:latin typeface="等线"/>
                <a:cs typeface="等线"/>
              </a:rPr>
              <a:t> </a:t>
            </a:r>
            <a:r>
              <a:rPr dirty="0" sz="650" spc="20" b="1">
                <a:solidFill>
                  <a:srgbClr val="2A4882"/>
                </a:solidFill>
                <a:latin typeface="等线"/>
                <a:cs typeface="等线"/>
              </a:rPr>
              <a:t>年及以上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81632" y="5931509"/>
            <a:ext cx="2317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5" b="1">
                <a:solidFill>
                  <a:srgbClr val="44536A"/>
                </a:solidFill>
                <a:latin typeface="等线"/>
                <a:cs typeface="等线"/>
              </a:rPr>
              <a:t>15</a:t>
            </a:r>
            <a:r>
              <a:rPr dirty="0" sz="650" spc="5" b="1">
                <a:solidFill>
                  <a:srgbClr val="44536A"/>
                </a:solidFill>
                <a:latin typeface="等线"/>
                <a:cs typeface="等线"/>
              </a:rPr>
              <a:t>.</a:t>
            </a:r>
            <a:r>
              <a:rPr dirty="0" sz="650" spc="5" b="1">
                <a:solidFill>
                  <a:srgbClr val="44536A"/>
                </a:solidFill>
                <a:latin typeface="等线"/>
                <a:cs typeface="等线"/>
              </a:rPr>
              <a:t>5%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15032" y="5925108"/>
            <a:ext cx="1841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5" b="1">
                <a:solidFill>
                  <a:srgbClr val="44536A"/>
                </a:solidFill>
                <a:latin typeface="等线"/>
                <a:cs typeface="等线"/>
              </a:rPr>
              <a:t>5</a:t>
            </a:r>
            <a:r>
              <a:rPr dirty="0" sz="650" spc="5" b="1">
                <a:solidFill>
                  <a:srgbClr val="44536A"/>
                </a:solidFill>
                <a:latin typeface="等线"/>
                <a:cs typeface="等线"/>
              </a:rPr>
              <a:t>.</a:t>
            </a:r>
            <a:r>
              <a:rPr dirty="0" sz="650" spc="5" b="1">
                <a:solidFill>
                  <a:srgbClr val="44536A"/>
                </a:solidFill>
                <a:latin typeface="等线"/>
                <a:cs typeface="等线"/>
              </a:rPr>
              <a:t>6%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4463" y="5826251"/>
            <a:ext cx="396240" cy="384175"/>
          </a:xfrm>
          <a:custGeom>
            <a:avLst/>
            <a:gdLst/>
            <a:ahLst/>
            <a:cxnLst/>
            <a:rect l="l" t="t" r="r" b="b"/>
            <a:pathLst>
              <a:path w="396240" h="384175">
                <a:moveTo>
                  <a:pt x="50495" y="384048"/>
                </a:moveTo>
                <a:lnTo>
                  <a:pt x="221186" y="384048"/>
                </a:lnTo>
                <a:lnTo>
                  <a:pt x="308838" y="384048"/>
                </a:lnTo>
                <a:lnTo>
                  <a:pt x="341131" y="384048"/>
                </a:lnTo>
                <a:lnTo>
                  <a:pt x="345744" y="384048"/>
                </a:lnTo>
                <a:lnTo>
                  <a:pt x="365432" y="379967"/>
                </a:lnTo>
                <a:lnTo>
                  <a:pt x="381479" y="368881"/>
                </a:lnTo>
                <a:lnTo>
                  <a:pt x="392282" y="352522"/>
                </a:lnTo>
                <a:lnTo>
                  <a:pt x="396239" y="332625"/>
                </a:lnTo>
                <a:lnTo>
                  <a:pt x="396239" y="183990"/>
                </a:lnTo>
                <a:lnTo>
                  <a:pt x="396239" y="107664"/>
                </a:lnTo>
                <a:lnTo>
                  <a:pt x="396239" y="79544"/>
                </a:lnTo>
                <a:lnTo>
                  <a:pt x="396239" y="75526"/>
                </a:lnTo>
                <a:lnTo>
                  <a:pt x="392282" y="55157"/>
                </a:lnTo>
                <a:lnTo>
                  <a:pt x="381479" y="38539"/>
                </a:lnTo>
                <a:lnTo>
                  <a:pt x="365432" y="27344"/>
                </a:lnTo>
                <a:lnTo>
                  <a:pt x="345744" y="23241"/>
                </a:lnTo>
                <a:lnTo>
                  <a:pt x="323732" y="23241"/>
                </a:lnTo>
                <a:lnTo>
                  <a:pt x="312429" y="23241"/>
                </a:lnTo>
                <a:lnTo>
                  <a:pt x="308265" y="23241"/>
                </a:lnTo>
                <a:lnTo>
                  <a:pt x="307670" y="23241"/>
                </a:lnTo>
                <a:lnTo>
                  <a:pt x="307670" y="0"/>
                </a:lnTo>
                <a:lnTo>
                  <a:pt x="290576" y="0"/>
                </a:lnTo>
                <a:lnTo>
                  <a:pt x="290576" y="36196"/>
                </a:lnTo>
                <a:lnTo>
                  <a:pt x="290576" y="54784"/>
                </a:lnTo>
                <a:lnTo>
                  <a:pt x="290576" y="61632"/>
                </a:lnTo>
                <a:lnTo>
                  <a:pt x="290576" y="62611"/>
                </a:lnTo>
                <a:lnTo>
                  <a:pt x="277367" y="62611"/>
                </a:lnTo>
                <a:lnTo>
                  <a:pt x="277367" y="44196"/>
                </a:lnTo>
                <a:lnTo>
                  <a:pt x="277367" y="23241"/>
                </a:lnTo>
                <a:lnTo>
                  <a:pt x="182147" y="23241"/>
                </a:lnTo>
                <a:lnTo>
                  <a:pt x="133249" y="23241"/>
                </a:lnTo>
                <a:lnTo>
                  <a:pt x="115235" y="23241"/>
                </a:lnTo>
                <a:lnTo>
                  <a:pt x="112661" y="23241"/>
                </a:lnTo>
                <a:lnTo>
                  <a:pt x="112661" y="0"/>
                </a:lnTo>
                <a:lnTo>
                  <a:pt x="87795" y="0"/>
                </a:lnTo>
                <a:lnTo>
                  <a:pt x="87795" y="36196"/>
                </a:lnTo>
                <a:lnTo>
                  <a:pt x="87795" y="54784"/>
                </a:lnTo>
                <a:lnTo>
                  <a:pt x="87795" y="61632"/>
                </a:lnTo>
                <a:lnTo>
                  <a:pt x="87795" y="62611"/>
                </a:lnTo>
                <a:lnTo>
                  <a:pt x="75361" y="62611"/>
                </a:lnTo>
                <a:lnTo>
                  <a:pt x="75361" y="44196"/>
                </a:lnTo>
                <a:lnTo>
                  <a:pt x="75361" y="23241"/>
                </a:lnTo>
                <a:lnTo>
                  <a:pt x="50495" y="23241"/>
                </a:lnTo>
                <a:lnTo>
                  <a:pt x="30807" y="27344"/>
                </a:lnTo>
                <a:lnTo>
                  <a:pt x="14760" y="38539"/>
                </a:lnTo>
                <a:lnTo>
                  <a:pt x="3957" y="55157"/>
                </a:lnTo>
                <a:lnTo>
                  <a:pt x="0" y="75526"/>
                </a:lnTo>
                <a:lnTo>
                  <a:pt x="0" y="224162"/>
                </a:lnTo>
                <a:lnTo>
                  <a:pt x="0" y="300488"/>
                </a:lnTo>
                <a:lnTo>
                  <a:pt x="0" y="328608"/>
                </a:lnTo>
                <a:lnTo>
                  <a:pt x="0" y="332625"/>
                </a:lnTo>
                <a:lnTo>
                  <a:pt x="3957" y="352522"/>
                </a:lnTo>
                <a:lnTo>
                  <a:pt x="14760" y="368881"/>
                </a:lnTo>
                <a:lnTo>
                  <a:pt x="30807" y="379967"/>
                </a:lnTo>
                <a:lnTo>
                  <a:pt x="50495" y="384048"/>
                </a:lnTo>
                <a:close/>
              </a:path>
              <a:path w="396240" h="384175">
                <a:moveTo>
                  <a:pt x="31076" y="75526"/>
                </a:moveTo>
                <a:lnTo>
                  <a:pt x="32582" y="68085"/>
                </a:lnTo>
                <a:lnTo>
                  <a:pt x="36709" y="61955"/>
                </a:lnTo>
                <a:lnTo>
                  <a:pt x="42874" y="57794"/>
                </a:lnTo>
                <a:lnTo>
                  <a:pt x="50495" y="56261"/>
                </a:lnTo>
                <a:lnTo>
                  <a:pt x="69926" y="56261"/>
                </a:lnTo>
                <a:lnTo>
                  <a:pt x="69926" y="69088"/>
                </a:lnTo>
                <a:lnTo>
                  <a:pt x="98222" y="69088"/>
                </a:lnTo>
                <a:lnTo>
                  <a:pt x="112753" y="69088"/>
                </a:lnTo>
                <a:lnTo>
                  <a:pt x="118107" y="69088"/>
                </a:lnTo>
                <a:lnTo>
                  <a:pt x="118872" y="69088"/>
                </a:lnTo>
                <a:lnTo>
                  <a:pt x="118872" y="56261"/>
                </a:lnTo>
                <a:lnTo>
                  <a:pt x="206912" y="56261"/>
                </a:lnTo>
                <a:lnTo>
                  <a:pt x="252121" y="56261"/>
                </a:lnTo>
                <a:lnTo>
                  <a:pt x="268778" y="56261"/>
                </a:lnTo>
                <a:lnTo>
                  <a:pt x="271157" y="56261"/>
                </a:lnTo>
                <a:lnTo>
                  <a:pt x="271157" y="69088"/>
                </a:lnTo>
                <a:lnTo>
                  <a:pt x="299454" y="69088"/>
                </a:lnTo>
                <a:lnTo>
                  <a:pt x="313985" y="69088"/>
                </a:lnTo>
                <a:lnTo>
                  <a:pt x="319338" y="69088"/>
                </a:lnTo>
                <a:lnTo>
                  <a:pt x="320103" y="69088"/>
                </a:lnTo>
                <a:lnTo>
                  <a:pt x="320103" y="56261"/>
                </a:lnTo>
                <a:lnTo>
                  <a:pt x="334927" y="56261"/>
                </a:lnTo>
                <a:lnTo>
                  <a:pt x="342539" y="56261"/>
                </a:lnTo>
                <a:lnTo>
                  <a:pt x="345344" y="56261"/>
                </a:lnTo>
                <a:lnTo>
                  <a:pt x="345744" y="56261"/>
                </a:lnTo>
                <a:lnTo>
                  <a:pt x="352917" y="57794"/>
                </a:lnTo>
                <a:lnTo>
                  <a:pt x="358852" y="61955"/>
                </a:lnTo>
                <a:lnTo>
                  <a:pt x="362895" y="68085"/>
                </a:lnTo>
                <a:lnTo>
                  <a:pt x="364388" y="75526"/>
                </a:lnTo>
                <a:lnTo>
                  <a:pt x="364388" y="224162"/>
                </a:lnTo>
                <a:lnTo>
                  <a:pt x="364388" y="300488"/>
                </a:lnTo>
                <a:lnTo>
                  <a:pt x="364388" y="328608"/>
                </a:lnTo>
                <a:lnTo>
                  <a:pt x="364388" y="332625"/>
                </a:lnTo>
                <a:lnTo>
                  <a:pt x="362895" y="340047"/>
                </a:lnTo>
                <a:lnTo>
                  <a:pt x="358852" y="346184"/>
                </a:lnTo>
                <a:lnTo>
                  <a:pt x="352917" y="350361"/>
                </a:lnTo>
                <a:lnTo>
                  <a:pt x="345744" y="351904"/>
                </a:lnTo>
                <a:lnTo>
                  <a:pt x="175053" y="351904"/>
                </a:lnTo>
                <a:lnTo>
                  <a:pt x="87401" y="351904"/>
                </a:lnTo>
                <a:lnTo>
                  <a:pt x="55108" y="351904"/>
                </a:lnTo>
                <a:lnTo>
                  <a:pt x="50495" y="351904"/>
                </a:lnTo>
                <a:lnTo>
                  <a:pt x="42874" y="350361"/>
                </a:lnTo>
                <a:lnTo>
                  <a:pt x="36709" y="346184"/>
                </a:lnTo>
                <a:lnTo>
                  <a:pt x="32582" y="340047"/>
                </a:lnTo>
                <a:lnTo>
                  <a:pt x="31076" y="332625"/>
                </a:lnTo>
                <a:lnTo>
                  <a:pt x="31076" y="75526"/>
                </a:lnTo>
                <a:close/>
              </a:path>
            </a:pathLst>
          </a:custGeom>
          <a:ln w="9525">
            <a:solidFill>
              <a:srgbClr val="3863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06018" y="5940043"/>
            <a:ext cx="322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557EC9"/>
                </a:solidFill>
                <a:latin typeface="等线"/>
                <a:cs typeface="等线"/>
              </a:rPr>
              <a:t>0.9</a:t>
            </a:r>
            <a:r>
              <a:rPr dirty="0" sz="1000" spc="-5" b="1">
                <a:solidFill>
                  <a:srgbClr val="557EC9"/>
                </a:solidFill>
                <a:latin typeface="等线"/>
                <a:cs typeface="等线"/>
              </a:rPr>
              <a:t>年</a:t>
            </a:r>
            <a:endParaRPr sz="1000">
              <a:latin typeface="等线"/>
              <a:cs typeface="等线"/>
            </a:endParaRPr>
          </a:p>
        </p:txBody>
      </p:sp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0177" y="5781801"/>
            <a:ext cx="12700" cy="529196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833627" y="5279135"/>
            <a:ext cx="1912620" cy="152400"/>
            <a:chOff x="833627" y="5279135"/>
            <a:chExt cx="1912620" cy="15240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535" y="5279135"/>
              <a:ext cx="1886712" cy="15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33627" y="5279135"/>
              <a:ext cx="899160" cy="152400"/>
            </a:xfrm>
            <a:custGeom>
              <a:avLst/>
              <a:gdLst/>
              <a:ahLst/>
              <a:cxnLst/>
              <a:rect l="l" t="t" r="r" b="b"/>
              <a:pathLst>
                <a:path w="899160" h="152400">
                  <a:moveTo>
                    <a:pt x="822960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5987" y="105840"/>
                  </a:lnTo>
                  <a:lnTo>
                    <a:pt x="22317" y="130063"/>
                  </a:lnTo>
                  <a:lnTo>
                    <a:pt x="46537" y="146405"/>
                  </a:lnTo>
                  <a:lnTo>
                    <a:pt x="76200" y="152400"/>
                  </a:lnTo>
                  <a:lnTo>
                    <a:pt x="822960" y="152400"/>
                  </a:lnTo>
                  <a:lnTo>
                    <a:pt x="852600" y="146405"/>
                  </a:lnTo>
                  <a:lnTo>
                    <a:pt x="876823" y="130063"/>
                  </a:lnTo>
                  <a:lnTo>
                    <a:pt x="893165" y="105840"/>
                  </a:lnTo>
                  <a:lnTo>
                    <a:pt x="899160" y="76200"/>
                  </a:lnTo>
                  <a:lnTo>
                    <a:pt x="893165" y="46559"/>
                  </a:lnTo>
                  <a:lnTo>
                    <a:pt x="876823" y="22336"/>
                  </a:lnTo>
                  <a:lnTo>
                    <a:pt x="852600" y="5994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557EC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474469" y="5275579"/>
            <a:ext cx="18923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FFFFFF"/>
                </a:solidFill>
                <a:latin typeface="等线"/>
                <a:cs typeface="等线"/>
              </a:rPr>
              <a:t>42%</a:t>
            </a:r>
            <a:endParaRPr sz="800">
              <a:latin typeface="等线"/>
              <a:cs typeface="等线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6582" y="5620257"/>
            <a:ext cx="90487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 b="1">
                <a:solidFill>
                  <a:srgbClr val="333333"/>
                </a:solidFill>
                <a:latin typeface="等线"/>
                <a:cs typeface="等线"/>
              </a:rPr>
              <a:t>中国罕</a:t>
            </a:r>
            <a:r>
              <a:rPr dirty="0" sz="600" spc="20" b="1">
                <a:solidFill>
                  <a:srgbClr val="333333"/>
                </a:solidFill>
                <a:latin typeface="等线"/>
                <a:cs typeface="等线"/>
              </a:rPr>
              <a:t>见病平</a:t>
            </a:r>
            <a:r>
              <a:rPr dirty="0" sz="600" spc="35" b="1">
                <a:solidFill>
                  <a:srgbClr val="333333"/>
                </a:solidFill>
                <a:latin typeface="等线"/>
                <a:cs typeface="等线"/>
              </a:rPr>
              <a:t>均</a:t>
            </a:r>
            <a:r>
              <a:rPr dirty="0" sz="600" spc="20" b="1">
                <a:solidFill>
                  <a:srgbClr val="333333"/>
                </a:solidFill>
                <a:latin typeface="等线"/>
                <a:cs typeface="等线"/>
              </a:rPr>
              <a:t>确诊年</a:t>
            </a:r>
            <a:r>
              <a:rPr dirty="0" sz="600" spc="35" b="1">
                <a:solidFill>
                  <a:srgbClr val="333333"/>
                </a:solidFill>
                <a:latin typeface="等线"/>
                <a:cs typeface="等线"/>
              </a:rPr>
              <a:t>限</a:t>
            </a:r>
            <a:endParaRPr sz="600">
              <a:latin typeface="等线"/>
              <a:cs typeface="等线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9091" y="5092953"/>
            <a:ext cx="90487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 b="1">
                <a:solidFill>
                  <a:srgbClr val="333333"/>
                </a:solidFill>
                <a:latin typeface="等线"/>
                <a:cs typeface="等线"/>
              </a:rPr>
              <a:t>参与调</a:t>
            </a:r>
            <a:r>
              <a:rPr dirty="0" sz="600" spc="20" b="1">
                <a:solidFill>
                  <a:srgbClr val="333333"/>
                </a:solidFill>
                <a:latin typeface="等线"/>
                <a:cs typeface="等线"/>
              </a:rPr>
              <a:t>研患者</a:t>
            </a:r>
            <a:r>
              <a:rPr dirty="0" sz="600" spc="35" b="1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00" spc="20" b="1">
                <a:solidFill>
                  <a:srgbClr val="333333"/>
                </a:solidFill>
                <a:latin typeface="等线"/>
                <a:cs typeface="等线"/>
              </a:rPr>
              <a:t>误诊比</a:t>
            </a:r>
            <a:r>
              <a:rPr dirty="0" sz="600" spc="35" b="1">
                <a:solidFill>
                  <a:srgbClr val="333333"/>
                </a:solidFill>
                <a:latin typeface="等线"/>
                <a:cs typeface="等线"/>
              </a:rPr>
              <a:t>例</a:t>
            </a:r>
            <a:endParaRPr sz="600">
              <a:latin typeface="等线"/>
              <a:cs typeface="等线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48177" y="2040940"/>
            <a:ext cx="2365375" cy="1282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1000"/>
              </a:lnSpc>
              <a:spcBef>
                <a:spcPts val="90"/>
              </a:spcBef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约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80%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的罕见病由遗传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因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素导致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些罕见病可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以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通过基因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检测方法诊断病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因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。而具备这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类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罕见病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断技术和能力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临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床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医生相对集中在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北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上广深及部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分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省会城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市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三甲医院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很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多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三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四线城市的临床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生，因缺乏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见病相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关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专业知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识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，临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床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经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验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不足，技术设施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受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限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等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，独立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确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诊罕见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的难度很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大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长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途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跋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涉去外地医院获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得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确诊对于罕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病患者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言几乎是常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根据</a:t>
            </a:r>
            <a:endParaRPr sz="6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《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2020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中国罕见病综合社会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调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研》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，96.6%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北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京患者和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93.8%</a:t>
            </a:r>
            <a:endParaRPr sz="6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的上海患者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以实现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本地确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，而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 100%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的西藏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者和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83.7%</a:t>
            </a:r>
            <a:endParaRPr sz="6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的内蒙古患者则需要去省外医院获得确诊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907792" y="3619499"/>
            <a:ext cx="2540635" cy="2862580"/>
            <a:chOff x="2907792" y="3619499"/>
            <a:chExt cx="2540635" cy="2862580"/>
          </a:xfrm>
        </p:grpSpPr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47416" y="3729227"/>
              <a:ext cx="2500884" cy="275234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907792" y="3619499"/>
              <a:ext cx="2463165" cy="2755900"/>
            </a:xfrm>
            <a:custGeom>
              <a:avLst/>
              <a:gdLst/>
              <a:ahLst/>
              <a:cxnLst/>
              <a:rect l="l" t="t" r="r" b="b"/>
              <a:pathLst>
                <a:path w="2463165" h="2755900">
                  <a:moveTo>
                    <a:pt x="2347086" y="0"/>
                  </a:moveTo>
                  <a:lnTo>
                    <a:pt x="115696" y="0"/>
                  </a:lnTo>
                  <a:lnTo>
                    <a:pt x="70669" y="9094"/>
                  </a:lnTo>
                  <a:lnTo>
                    <a:pt x="33893" y="33893"/>
                  </a:lnTo>
                  <a:lnTo>
                    <a:pt x="9094" y="70669"/>
                  </a:lnTo>
                  <a:lnTo>
                    <a:pt x="0" y="115697"/>
                  </a:lnTo>
                  <a:lnTo>
                    <a:pt x="0" y="2639644"/>
                  </a:lnTo>
                  <a:lnTo>
                    <a:pt x="9094" y="2684695"/>
                  </a:lnTo>
                  <a:lnTo>
                    <a:pt x="33893" y="2721487"/>
                  </a:lnTo>
                  <a:lnTo>
                    <a:pt x="70669" y="2746295"/>
                  </a:lnTo>
                  <a:lnTo>
                    <a:pt x="115696" y="2755392"/>
                  </a:lnTo>
                  <a:lnTo>
                    <a:pt x="2347086" y="2755392"/>
                  </a:lnTo>
                  <a:lnTo>
                    <a:pt x="2392114" y="2746295"/>
                  </a:lnTo>
                  <a:lnTo>
                    <a:pt x="2428890" y="2721487"/>
                  </a:lnTo>
                  <a:lnTo>
                    <a:pt x="2453689" y="2684695"/>
                  </a:lnTo>
                  <a:lnTo>
                    <a:pt x="2462784" y="2639644"/>
                  </a:lnTo>
                  <a:lnTo>
                    <a:pt x="2462784" y="115697"/>
                  </a:lnTo>
                  <a:lnTo>
                    <a:pt x="2453689" y="70669"/>
                  </a:lnTo>
                  <a:lnTo>
                    <a:pt x="2428890" y="33893"/>
                  </a:lnTo>
                  <a:lnTo>
                    <a:pt x="2392114" y="9094"/>
                  </a:lnTo>
                  <a:lnTo>
                    <a:pt x="234708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993517" y="3685793"/>
            <a:ext cx="187706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案例：历经</a:t>
            </a:r>
            <a:r>
              <a:rPr dirty="0" sz="650" b="1">
                <a:solidFill>
                  <a:srgbClr val="28394A"/>
                </a:solidFill>
                <a:latin typeface="等线"/>
                <a:cs typeface="等线"/>
              </a:rPr>
              <a:t> </a:t>
            </a:r>
            <a:r>
              <a:rPr dirty="0" sz="650" spc="5" b="1">
                <a:solidFill>
                  <a:srgbClr val="28394A"/>
                </a:solidFill>
                <a:latin typeface="等线"/>
                <a:cs typeface="等线"/>
              </a:rPr>
              <a:t>14</a:t>
            </a:r>
            <a:r>
              <a:rPr dirty="0" sz="650" spc="-5" b="1">
                <a:solidFill>
                  <a:srgbClr val="28394A"/>
                </a:solidFill>
                <a:latin typeface="等线"/>
                <a:cs typeface="等线"/>
              </a:rPr>
              <a:t> 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年确诊，一个家庭与罕见病的抗争</a:t>
            </a:r>
            <a:endParaRPr sz="650">
              <a:latin typeface="等线"/>
              <a:cs typeface="等线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99232" y="3883151"/>
            <a:ext cx="2277110" cy="239014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8575" rIns="0" bIns="0" rtlCol="0" vert="horz">
            <a:spAutoFit/>
          </a:bodyPr>
          <a:lstStyle/>
          <a:p>
            <a:pPr algn="just" marL="92075" marR="81915">
              <a:lnSpc>
                <a:spcPct val="141000"/>
              </a:lnSpc>
              <a:spcBef>
                <a:spcPts val="225"/>
              </a:spcBef>
            </a:pPr>
            <a:r>
              <a:rPr dirty="0" sz="650" spc="5">
                <a:latin typeface="等线"/>
                <a:cs typeface="等线"/>
              </a:rPr>
              <a:t>1999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年</a:t>
            </a:r>
            <a:r>
              <a:rPr dirty="0" sz="650" spc="15">
                <a:latin typeface="等线"/>
                <a:cs typeface="等线"/>
              </a:rPr>
              <a:t>，22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岁的小雪（化名）刚刚大专毕业，一天早 上，她像平</a:t>
            </a:r>
            <a:r>
              <a:rPr dirty="0" sz="650" spc="40">
                <a:latin typeface="等线"/>
                <a:cs typeface="等线"/>
              </a:rPr>
              <a:t>时</a:t>
            </a:r>
            <a:r>
              <a:rPr dirty="0" sz="650" spc="30">
                <a:latin typeface="等线"/>
                <a:cs typeface="等线"/>
              </a:rPr>
              <a:t>一样起</a:t>
            </a:r>
            <a:r>
              <a:rPr dirty="0" sz="650" spc="50">
                <a:latin typeface="等线"/>
                <a:cs typeface="等线"/>
              </a:rPr>
              <a:t>床</a:t>
            </a:r>
            <a:r>
              <a:rPr dirty="0" sz="650" spc="30">
                <a:latin typeface="等线"/>
                <a:cs typeface="等线"/>
              </a:rPr>
              <a:t>，却突</a:t>
            </a:r>
            <a:r>
              <a:rPr dirty="0" sz="650" spc="40">
                <a:latin typeface="等线"/>
                <a:cs typeface="等线"/>
              </a:rPr>
              <a:t>然</a:t>
            </a:r>
            <a:r>
              <a:rPr dirty="0" sz="650" spc="30">
                <a:latin typeface="等线"/>
                <a:cs typeface="等线"/>
              </a:rPr>
              <a:t>发现</a:t>
            </a:r>
            <a:r>
              <a:rPr dirty="0" sz="650" spc="40">
                <a:latin typeface="等线"/>
                <a:cs typeface="等线"/>
              </a:rPr>
              <a:t>左</a:t>
            </a:r>
            <a:r>
              <a:rPr dirty="0" sz="650" spc="30">
                <a:latin typeface="等线"/>
                <a:cs typeface="等线"/>
              </a:rPr>
              <a:t>半边身体无</a:t>
            </a:r>
            <a:r>
              <a:rPr dirty="0" sz="650" spc="40">
                <a:latin typeface="等线"/>
                <a:cs typeface="等线"/>
              </a:rPr>
              <a:t>法</a:t>
            </a:r>
            <a:r>
              <a:rPr dirty="0" sz="650" spc="20">
                <a:latin typeface="等线"/>
                <a:cs typeface="等线"/>
              </a:rPr>
              <a:t>动 </a:t>
            </a:r>
            <a:r>
              <a:rPr dirty="0" sz="650" spc="30">
                <a:latin typeface="等线"/>
                <a:cs typeface="等线"/>
              </a:rPr>
              <a:t>弹，头疼得</a:t>
            </a:r>
            <a:r>
              <a:rPr dirty="0" sz="650" spc="40">
                <a:latin typeface="等线"/>
                <a:cs typeface="等线"/>
              </a:rPr>
              <a:t>厉</a:t>
            </a:r>
            <a:r>
              <a:rPr dirty="0" sz="650" spc="35">
                <a:latin typeface="等线"/>
                <a:cs typeface="等线"/>
              </a:rPr>
              <a:t>害</a:t>
            </a:r>
            <a:r>
              <a:rPr dirty="0" sz="650" spc="30">
                <a:latin typeface="等线"/>
                <a:cs typeface="等线"/>
              </a:rPr>
              <a:t>，很</a:t>
            </a:r>
            <a:r>
              <a:rPr dirty="0" sz="650" spc="40">
                <a:latin typeface="等线"/>
                <a:cs typeface="等线"/>
              </a:rPr>
              <a:t>快</a:t>
            </a:r>
            <a:r>
              <a:rPr dirty="0" sz="650" spc="30">
                <a:latin typeface="等线"/>
                <a:cs typeface="等线"/>
              </a:rPr>
              <a:t>就失去</a:t>
            </a:r>
            <a:r>
              <a:rPr dirty="0" sz="650" spc="40">
                <a:latin typeface="等线"/>
                <a:cs typeface="等线"/>
              </a:rPr>
              <a:t>了</a:t>
            </a:r>
            <a:r>
              <a:rPr dirty="0" sz="650" spc="30">
                <a:latin typeface="等线"/>
                <a:cs typeface="等线"/>
              </a:rPr>
              <a:t>意</a:t>
            </a:r>
            <a:r>
              <a:rPr dirty="0" sz="650" spc="35">
                <a:latin typeface="等线"/>
                <a:cs typeface="等线"/>
              </a:rPr>
              <a:t>识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家人带着失</a:t>
            </a:r>
            <a:r>
              <a:rPr dirty="0" sz="650" spc="45">
                <a:latin typeface="等线"/>
                <a:cs typeface="等线"/>
              </a:rPr>
              <a:t>去</a:t>
            </a:r>
            <a:r>
              <a:rPr dirty="0" sz="650" spc="20">
                <a:latin typeface="等线"/>
                <a:cs typeface="等线"/>
              </a:rPr>
              <a:t>意 </a:t>
            </a:r>
            <a:r>
              <a:rPr dirty="0" sz="650" spc="30">
                <a:latin typeface="等线"/>
                <a:cs typeface="等线"/>
              </a:rPr>
              <a:t>识、半身麻</a:t>
            </a:r>
            <a:r>
              <a:rPr dirty="0" sz="650" spc="40">
                <a:latin typeface="等线"/>
                <a:cs typeface="等线"/>
              </a:rPr>
              <a:t>痹</a:t>
            </a:r>
            <a:r>
              <a:rPr dirty="0" sz="650" spc="30">
                <a:latin typeface="等线"/>
                <a:cs typeface="等线"/>
              </a:rPr>
              <a:t>的小雪</a:t>
            </a:r>
            <a:r>
              <a:rPr dirty="0" sz="650" spc="40">
                <a:latin typeface="等线"/>
                <a:cs typeface="等线"/>
              </a:rPr>
              <a:t>辗</a:t>
            </a:r>
            <a:r>
              <a:rPr dirty="0" sz="650" spc="30">
                <a:latin typeface="等线"/>
                <a:cs typeface="等线"/>
              </a:rPr>
              <a:t>转了好</a:t>
            </a:r>
            <a:r>
              <a:rPr dirty="0" sz="650" spc="40">
                <a:latin typeface="等线"/>
                <a:cs typeface="等线"/>
              </a:rPr>
              <a:t>几</a:t>
            </a:r>
            <a:r>
              <a:rPr dirty="0" sz="650" spc="30">
                <a:latin typeface="等线"/>
                <a:cs typeface="等线"/>
              </a:rPr>
              <a:t>家医</a:t>
            </a:r>
            <a:r>
              <a:rPr dirty="0" sz="650" spc="50">
                <a:latin typeface="等线"/>
                <a:cs typeface="等线"/>
              </a:rPr>
              <a:t>院</a:t>
            </a:r>
            <a:r>
              <a:rPr dirty="0" sz="650" spc="30">
                <a:latin typeface="等线"/>
                <a:cs typeface="等线"/>
              </a:rPr>
              <a:t>，都不能确</a:t>
            </a:r>
            <a:r>
              <a:rPr dirty="0" sz="650" spc="40">
                <a:latin typeface="等线"/>
                <a:cs typeface="等线"/>
              </a:rPr>
              <a:t>定</a:t>
            </a:r>
            <a:r>
              <a:rPr dirty="0" sz="650" spc="20">
                <a:latin typeface="等线"/>
                <a:cs typeface="等线"/>
              </a:rPr>
              <a:t>是 </a:t>
            </a:r>
            <a:r>
              <a:rPr dirty="0" sz="650" spc="30">
                <a:latin typeface="等线"/>
                <a:cs typeface="等线"/>
              </a:rPr>
              <a:t>什么病，医</a:t>
            </a:r>
            <a:r>
              <a:rPr dirty="0" sz="650" spc="45">
                <a:latin typeface="等线"/>
                <a:cs typeface="等线"/>
              </a:rPr>
              <a:t>生</a:t>
            </a:r>
            <a:r>
              <a:rPr dirty="0" sz="650" spc="30">
                <a:latin typeface="等线"/>
                <a:cs typeface="等线"/>
              </a:rPr>
              <a:t>只好采</a:t>
            </a:r>
            <a:r>
              <a:rPr dirty="0" sz="650" spc="45">
                <a:latin typeface="等线"/>
                <a:cs typeface="等线"/>
              </a:rPr>
              <a:t>用</a:t>
            </a:r>
            <a:r>
              <a:rPr dirty="0" sz="650" spc="30">
                <a:latin typeface="等线"/>
                <a:cs typeface="等线"/>
              </a:rPr>
              <a:t>激素冲</a:t>
            </a:r>
            <a:r>
              <a:rPr dirty="0" sz="650" spc="45">
                <a:latin typeface="等线"/>
                <a:cs typeface="等线"/>
              </a:rPr>
              <a:t>击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15">
                <a:latin typeface="等线"/>
                <a:cs typeface="等线"/>
              </a:rPr>
              <a:t>法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把小雪从病</a:t>
            </a:r>
            <a:r>
              <a:rPr dirty="0" sz="650" spc="45">
                <a:latin typeface="等线"/>
                <a:cs typeface="等线"/>
              </a:rPr>
              <a:t>危</a:t>
            </a:r>
            <a:r>
              <a:rPr dirty="0" sz="650" spc="20">
                <a:latin typeface="等线"/>
                <a:cs typeface="等线"/>
              </a:rPr>
              <a:t>中 </a:t>
            </a:r>
            <a:r>
              <a:rPr dirty="0" sz="650" spc="30">
                <a:latin typeface="等线"/>
                <a:cs typeface="等线"/>
              </a:rPr>
              <a:t>抢救回来</a:t>
            </a:r>
            <a:r>
              <a:rPr dirty="0" sz="650" spc="35">
                <a:latin typeface="等线"/>
                <a:cs typeface="等线"/>
              </a:rPr>
              <a:t>了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可时间</a:t>
            </a:r>
            <a:r>
              <a:rPr dirty="0" sz="650" spc="40">
                <a:latin typeface="等线"/>
                <a:cs typeface="等线"/>
              </a:rPr>
              <a:t>没</a:t>
            </a:r>
            <a:r>
              <a:rPr dirty="0" sz="650" spc="30">
                <a:latin typeface="等线"/>
                <a:cs typeface="等线"/>
              </a:rPr>
              <a:t>多久，</a:t>
            </a:r>
            <a:r>
              <a:rPr dirty="0" sz="650" spc="40">
                <a:latin typeface="等线"/>
                <a:cs typeface="等线"/>
              </a:rPr>
              <a:t>又</a:t>
            </a:r>
            <a:r>
              <a:rPr dirty="0" sz="650" spc="30">
                <a:latin typeface="等线"/>
                <a:cs typeface="等线"/>
              </a:rPr>
              <a:t>突然</a:t>
            </a:r>
            <a:r>
              <a:rPr dirty="0" sz="650" spc="40">
                <a:latin typeface="等线"/>
                <a:cs typeface="等线"/>
              </a:rPr>
              <a:t>复</a:t>
            </a:r>
            <a:r>
              <a:rPr dirty="0" sz="650" spc="35">
                <a:latin typeface="等线"/>
                <a:cs typeface="等线"/>
              </a:rPr>
              <a:t>发</a:t>
            </a:r>
            <a:r>
              <a:rPr dirty="0" sz="650" spc="30">
                <a:latin typeface="等线"/>
                <a:cs typeface="等线"/>
              </a:rPr>
              <a:t>，就这样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每 </a:t>
            </a:r>
            <a:r>
              <a:rPr dirty="0" sz="650" spc="30">
                <a:latin typeface="等线"/>
                <a:cs typeface="等线"/>
              </a:rPr>
              <a:t>次找不出病</a:t>
            </a:r>
            <a:r>
              <a:rPr dirty="0" sz="650" spc="45">
                <a:latin typeface="等线"/>
                <a:cs typeface="等线"/>
              </a:rPr>
              <a:t>因</a:t>
            </a:r>
            <a:r>
              <a:rPr dirty="0" sz="650" spc="30">
                <a:latin typeface="等线"/>
                <a:cs typeface="等线"/>
              </a:rPr>
              <a:t>，每次</a:t>
            </a:r>
            <a:r>
              <a:rPr dirty="0" sz="650" spc="40">
                <a:latin typeface="等线"/>
                <a:cs typeface="等线"/>
              </a:rPr>
              <a:t>就</a:t>
            </a:r>
            <a:r>
              <a:rPr dirty="0" sz="650" spc="30">
                <a:latin typeface="等线"/>
                <a:cs typeface="等线"/>
              </a:rPr>
              <a:t>做激素</a:t>
            </a:r>
            <a:r>
              <a:rPr dirty="0" sz="650" spc="40">
                <a:latin typeface="等线"/>
                <a:cs typeface="等线"/>
              </a:rPr>
              <a:t>冲</a:t>
            </a:r>
            <a:r>
              <a:rPr dirty="0" sz="650" spc="30">
                <a:latin typeface="等线"/>
                <a:cs typeface="等线"/>
              </a:rPr>
              <a:t>击先</a:t>
            </a:r>
            <a:r>
              <a:rPr dirty="0" sz="650" spc="40">
                <a:latin typeface="等线"/>
                <a:cs typeface="等线"/>
              </a:rPr>
              <a:t>抢</a:t>
            </a:r>
            <a:r>
              <a:rPr dirty="0" sz="650" spc="35">
                <a:latin typeface="等线"/>
                <a:cs typeface="等线"/>
              </a:rPr>
              <a:t>救</a:t>
            </a:r>
            <a:r>
              <a:rPr dirty="0" sz="650" spc="30">
                <a:latin typeface="等线"/>
                <a:cs typeface="等线"/>
              </a:rPr>
              <a:t>。激素治</a:t>
            </a:r>
            <a:r>
              <a:rPr dirty="0" sz="650" spc="40">
                <a:latin typeface="等线"/>
                <a:cs typeface="等线"/>
              </a:rPr>
              <a:t>疗</a:t>
            </a:r>
            <a:r>
              <a:rPr dirty="0" sz="650" spc="20">
                <a:latin typeface="等线"/>
                <a:cs typeface="等线"/>
              </a:rPr>
              <a:t>的 </a:t>
            </a:r>
            <a:r>
              <a:rPr dirty="0" sz="650" spc="30">
                <a:latin typeface="等线"/>
                <a:cs typeface="等线"/>
              </a:rPr>
              <a:t>副作用在小</a:t>
            </a:r>
            <a:r>
              <a:rPr dirty="0" sz="650" spc="40">
                <a:latin typeface="等线"/>
                <a:cs typeface="等线"/>
              </a:rPr>
              <a:t>雪</a:t>
            </a:r>
            <a:r>
              <a:rPr dirty="0" sz="650" spc="30">
                <a:latin typeface="等线"/>
                <a:cs typeface="等线"/>
              </a:rPr>
              <a:t>身上都</a:t>
            </a:r>
            <a:r>
              <a:rPr dirty="0" sz="650" spc="40">
                <a:latin typeface="等线"/>
                <a:cs typeface="等线"/>
              </a:rPr>
              <a:t>应</a:t>
            </a:r>
            <a:r>
              <a:rPr dirty="0" sz="650" spc="30">
                <a:latin typeface="等线"/>
                <a:cs typeface="等线"/>
              </a:rPr>
              <a:t>验</a:t>
            </a:r>
            <a:r>
              <a:rPr dirty="0" sz="650" spc="40">
                <a:latin typeface="等线"/>
                <a:cs typeface="等线"/>
              </a:rPr>
              <a:t>过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但</a:t>
            </a:r>
            <a:r>
              <a:rPr dirty="0" sz="650" spc="30">
                <a:latin typeface="等线"/>
                <a:cs typeface="等线"/>
              </a:rPr>
              <a:t>仍然</a:t>
            </a:r>
            <a:r>
              <a:rPr dirty="0" sz="650" spc="40">
                <a:latin typeface="等线"/>
                <a:cs typeface="等线"/>
              </a:rPr>
              <a:t>找</a:t>
            </a:r>
            <a:r>
              <a:rPr dirty="0" sz="650" spc="30">
                <a:latin typeface="等线"/>
                <a:cs typeface="等线"/>
              </a:rPr>
              <a:t>不出病</a:t>
            </a:r>
            <a:r>
              <a:rPr dirty="0" sz="650" spc="35">
                <a:latin typeface="等线"/>
                <a:cs typeface="等线"/>
              </a:rPr>
              <a:t>因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35">
                <a:latin typeface="等线"/>
                <a:cs typeface="等线"/>
              </a:rPr>
              <a:t>于是 </a:t>
            </a:r>
            <a:r>
              <a:rPr dirty="0" sz="650" spc="20">
                <a:latin typeface="等线"/>
                <a:cs typeface="等线"/>
              </a:rPr>
              <a:t>从</a:t>
            </a:r>
            <a:r>
              <a:rPr dirty="0" sz="650" spc="1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1999</a:t>
            </a:r>
            <a:r>
              <a:rPr dirty="0" sz="650" spc="1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年到</a:t>
            </a:r>
            <a:r>
              <a:rPr dirty="0" sz="650" spc="1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2013</a:t>
            </a:r>
            <a:r>
              <a:rPr dirty="0" sz="650" spc="20">
                <a:latin typeface="等线"/>
                <a:cs typeface="等线"/>
              </a:rPr>
              <a:t> 年间，他们</a:t>
            </a:r>
            <a:r>
              <a:rPr dirty="0" sz="650" spc="30">
                <a:latin typeface="等线"/>
                <a:cs typeface="等线"/>
              </a:rPr>
              <a:t>一</a:t>
            </a:r>
            <a:r>
              <a:rPr dirty="0" sz="650" spc="20">
                <a:latin typeface="等线"/>
                <a:cs typeface="等线"/>
              </a:rPr>
              <a:t>家人</a:t>
            </a:r>
            <a:r>
              <a:rPr dirty="0" sz="650" spc="30">
                <a:latin typeface="等线"/>
                <a:cs typeface="等线"/>
              </a:rPr>
              <a:t>在</a:t>
            </a:r>
            <a:r>
              <a:rPr dirty="0" sz="650" spc="20">
                <a:latin typeface="等线"/>
                <a:cs typeface="等线"/>
              </a:rPr>
              <a:t>湖南、北京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广</a:t>
            </a:r>
            <a:endParaRPr sz="650">
              <a:latin typeface="等线"/>
              <a:cs typeface="等线"/>
            </a:endParaRPr>
          </a:p>
          <a:p>
            <a:pPr marL="92075">
              <a:lnSpc>
                <a:spcPct val="141100"/>
              </a:lnSpc>
              <a:spcBef>
                <a:spcPts val="5"/>
              </a:spcBef>
            </a:pPr>
            <a:r>
              <a:rPr dirty="0" sz="650" spc="30">
                <a:latin typeface="等线"/>
                <a:cs typeface="等线"/>
              </a:rPr>
              <a:t>州等地辗转了</a:t>
            </a:r>
            <a:r>
              <a:rPr dirty="0" sz="650" spc="20">
                <a:latin typeface="等线"/>
                <a:cs typeface="等线"/>
              </a:rPr>
              <a:t>近</a:t>
            </a:r>
            <a:r>
              <a:rPr dirty="0" sz="650" spc="17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10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家三甲医院，</a:t>
            </a:r>
            <a:r>
              <a:rPr dirty="0" sz="650" spc="40">
                <a:latin typeface="等线"/>
                <a:cs typeface="等线"/>
              </a:rPr>
              <a:t>一度</a:t>
            </a:r>
            <a:r>
              <a:rPr dirty="0" sz="650" spc="30">
                <a:latin typeface="等线"/>
                <a:cs typeface="等线"/>
              </a:rPr>
              <a:t>被误诊过脑</a:t>
            </a:r>
            <a:r>
              <a:rPr dirty="0" sz="650" spc="35">
                <a:latin typeface="等线"/>
                <a:cs typeface="等线"/>
              </a:rPr>
              <a:t>瘤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30">
                <a:latin typeface="等线"/>
                <a:cs typeface="等线"/>
              </a:rPr>
              <a:t>差点要送去</a:t>
            </a:r>
            <a:r>
              <a:rPr dirty="0" sz="650" spc="40">
                <a:latin typeface="等线"/>
                <a:cs typeface="等线"/>
              </a:rPr>
              <a:t>做</a:t>
            </a:r>
            <a:r>
              <a:rPr dirty="0" sz="650" spc="30">
                <a:latin typeface="等线"/>
                <a:cs typeface="等线"/>
              </a:rPr>
              <a:t>脑部手</a:t>
            </a:r>
            <a:r>
              <a:rPr dirty="0" sz="650" spc="50">
                <a:latin typeface="等线"/>
                <a:cs typeface="等线"/>
              </a:rPr>
              <a:t>术</a:t>
            </a:r>
            <a:r>
              <a:rPr dirty="0" sz="650" spc="30">
                <a:latin typeface="等线"/>
                <a:cs typeface="等线"/>
              </a:rPr>
              <a:t>，幸好</a:t>
            </a:r>
            <a:r>
              <a:rPr dirty="0" sz="650" spc="40">
                <a:latin typeface="等线"/>
                <a:cs typeface="等线"/>
              </a:rPr>
              <a:t>术</a:t>
            </a:r>
            <a:r>
              <a:rPr dirty="0" sz="650" spc="30">
                <a:latin typeface="等线"/>
                <a:cs typeface="等线"/>
              </a:rPr>
              <a:t>前检</a:t>
            </a:r>
            <a:r>
              <a:rPr dirty="0" sz="650" spc="40">
                <a:latin typeface="等线"/>
                <a:cs typeface="等线"/>
              </a:rPr>
              <a:t>查</a:t>
            </a:r>
            <a:r>
              <a:rPr dirty="0" sz="650" spc="30">
                <a:latin typeface="等线"/>
                <a:cs typeface="等线"/>
              </a:rPr>
              <a:t>发现和脑瘤</a:t>
            </a:r>
            <a:r>
              <a:rPr dirty="0" sz="650" spc="40">
                <a:latin typeface="等线"/>
                <a:cs typeface="等线"/>
              </a:rPr>
              <a:t>症</a:t>
            </a:r>
            <a:r>
              <a:rPr dirty="0" sz="650" spc="20">
                <a:latin typeface="等线"/>
                <a:cs typeface="等线"/>
              </a:rPr>
              <a:t>状 </a:t>
            </a:r>
            <a:r>
              <a:rPr dirty="0" sz="650" spc="30">
                <a:latin typeface="等线"/>
                <a:cs typeface="等线"/>
              </a:rPr>
              <a:t>不太相符</a:t>
            </a:r>
            <a:r>
              <a:rPr dirty="0" sz="650" spc="35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也</a:t>
            </a:r>
            <a:r>
              <a:rPr dirty="0" sz="650" spc="40">
                <a:latin typeface="等线"/>
                <a:cs typeface="等线"/>
              </a:rPr>
              <a:t>曾</a:t>
            </a:r>
            <a:r>
              <a:rPr dirty="0" sz="650" spc="30">
                <a:latin typeface="等线"/>
                <a:cs typeface="等线"/>
              </a:rPr>
              <a:t>被诊断为</a:t>
            </a:r>
            <a:r>
              <a:rPr dirty="0" sz="650" spc="40">
                <a:latin typeface="等线"/>
                <a:cs typeface="等线"/>
              </a:rPr>
              <a:t>红</a:t>
            </a:r>
            <a:r>
              <a:rPr dirty="0" sz="650" spc="30">
                <a:latin typeface="等线"/>
                <a:cs typeface="等线"/>
              </a:rPr>
              <a:t>斑狼</a:t>
            </a:r>
            <a:r>
              <a:rPr dirty="0" sz="650" spc="35">
                <a:latin typeface="等线"/>
                <a:cs typeface="等线"/>
              </a:rPr>
              <a:t>疮</a:t>
            </a:r>
            <a:r>
              <a:rPr dirty="0" sz="650" spc="40">
                <a:latin typeface="等线"/>
                <a:cs typeface="等线"/>
              </a:rPr>
              <a:t>，做</a:t>
            </a:r>
            <a:r>
              <a:rPr dirty="0" sz="650" spc="30">
                <a:latin typeface="等线"/>
                <a:cs typeface="等线"/>
              </a:rPr>
              <a:t>了很多激素治</a:t>
            </a:r>
            <a:r>
              <a:rPr dirty="0" sz="650" spc="45">
                <a:latin typeface="等线"/>
                <a:cs typeface="等线"/>
              </a:rPr>
              <a:t>疗</a:t>
            </a:r>
            <a:r>
              <a:rPr dirty="0" sz="650" spc="10">
                <a:latin typeface="等线"/>
                <a:cs typeface="等线"/>
              </a:rPr>
              <a:t>，  </a:t>
            </a:r>
            <a:r>
              <a:rPr dirty="0" sz="650" spc="5">
                <a:latin typeface="等线"/>
                <a:cs typeface="等线"/>
              </a:rPr>
              <a:t>2013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年，他们终于在</a:t>
            </a:r>
            <a:r>
              <a:rPr dirty="0" sz="650" spc="30">
                <a:latin typeface="等线"/>
                <a:cs typeface="等线"/>
              </a:rPr>
              <a:t>广</a:t>
            </a:r>
            <a:r>
              <a:rPr dirty="0" sz="650" spc="20">
                <a:latin typeface="等线"/>
                <a:cs typeface="等线"/>
              </a:rPr>
              <a:t>州市中</a:t>
            </a:r>
            <a:r>
              <a:rPr dirty="0" sz="650" spc="30">
                <a:latin typeface="等线"/>
                <a:cs typeface="等线"/>
              </a:rPr>
              <a:t>山</a:t>
            </a:r>
            <a:r>
              <a:rPr dirty="0" sz="650" spc="20">
                <a:latin typeface="等线"/>
                <a:cs typeface="等线"/>
              </a:rPr>
              <a:t>大学</a:t>
            </a:r>
            <a:r>
              <a:rPr dirty="0" sz="650" spc="30">
                <a:latin typeface="等线"/>
                <a:cs typeface="等线"/>
              </a:rPr>
              <a:t>附</a:t>
            </a:r>
            <a:r>
              <a:rPr dirty="0" sz="650" spc="20">
                <a:latin typeface="等线"/>
                <a:cs typeface="等线"/>
              </a:rPr>
              <a:t>属第三医院</a:t>
            </a:r>
            <a:r>
              <a:rPr dirty="0" sz="650" spc="30">
                <a:latin typeface="等线"/>
                <a:cs typeface="等线"/>
              </a:rPr>
              <a:t>找</a:t>
            </a:r>
            <a:r>
              <a:rPr dirty="0" sz="650" spc="20">
                <a:latin typeface="等线"/>
                <a:cs typeface="等线"/>
              </a:rPr>
              <a:t>到 </a:t>
            </a:r>
            <a:r>
              <a:rPr dirty="0" sz="650" spc="30">
                <a:latin typeface="等线"/>
                <a:cs typeface="等线"/>
              </a:rPr>
              <a:t>了答案，通</a:t>
            </a:r>
            <a:r>
              <a:rPr dirty="0" sz="650" spc="45">
                <a:latin typeface="等线"/>
                <a:cs typeface="等线"/>
              </a:rPr>
              <a:t>过</a:t>
            </a:r>
            <a:r>
              <a:rPr dirty="0" sz="650" spc="30">
                <a:latin typeface="等线"/>
                <a:cs typeface="等线"/>
              </a:rPr>
              <a:t>科学的</a:t>
            </a:r>
            <a:r>
              <a:rPr dirty="0" sz="650" spc="45">
                <a:latin typeface="等线"/>
                <a:cs typeface="等线"/>
              </a:rPr>
              <a:t>检</a:t>
            </a:r>
            <a:r>
              <a:rPr dirty="0" sz="650" spc="30">
                <a:latin typeface="等线"/>
                <a:cs typeface="等线"/>
              </a:rPr>
              <a:t>测方</a:t>
            </a:r>
            <a:r>
              <a:rPr dirty="0" sz="650" spc="20">
                <a:latin typeface="等线"/>
                <a:cs typeface="等线"/>
              </a:rPr>
              <a:t>法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小雪</a:t>
            </a:r>
            <a:r>
              <a:rPr dirty="0" sz="650" spc="40">
                <a:latin typeface="等线"/>
                <a:cs typeface="等线"/>
              </a:rPr>
              <a:t>被</a:t>
            </a:r>
            <a:r>
              <a:rPr dirty="0" sz="650" spc="30">
                <a:latin typeface="等线"/>
                <a:cs typeface="等线"/>
              </a:rPr>
              <a:t>确诊为视神</a:t>
            </a:r>
            <a:r>
              <a:rPr dirty="0" sz="650" spc="40">
                <a:latin typeface="等线"/>
                <a:cs typeface="等线"/>
              </a:rPr>
              <a:t>经</a:t>
            </a:r>
            <a:r>
              <a:rPr dirty="0" sz="650" spc="20">
                <a:latin typeface="等线"/>
                <a:cs typeface="等线"/>
              </a:rPr>
              <a:t>脊 </a:t>
            </a:r>
            <a:r>
              <a:rPr dirty="0" sz="650" spc="30">
                <a:latin typeface="等线"/>
                <a:cs typeface="等线"/>
              </a:rPr>
              <a:t>髓炎谱系疾</a:t>
            </a:r>
            <a:r>
              <a:rPr dirty="0" sz="650" spc="35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（NMOSD）</a:t>
            </a:r>
            <a:r>
              <a:rPr dirty="0" sz="650" spc="30">
                <a:latin typeface="等线"/>
                <a:cs typeface="等线"/>
              </a:rPr>
              <a:t>。仅仅</a:t>
            </a:r>
            <a:r>
              <a:rPr dirty="0" sz="650" spc="40">
                <a:latin typeface="等线"/>
                <a:cs typeface="等线"/>
              </a:rPr>
              <a:t>是</a:t>
            </a:r>
            <a:r>
              <a:rPr dirty="0" sz="650" spc="30">
                <a:latin typeface="等线"/>
                <a:cs typeface="等线"/>
              </a:rPr>
              <a:t>为</a:t>
            </a:r>
            <a:r>
              <a:rPr dirty="0" sz="650" spc="40">
                <a:latin typeface="等线"/>
                <a:cs typeface="等线"/>
              </a:rPr>
              <a:t>了</a:t>
            </a:r>
            <a:r>
              <a:rPr dirty="0" sz="650" spc="30">
                <a:latin typeface="等线"/>
                <a:cs typeface="等线"/>
              </a:rPr>
              <a:t>确诊这个疾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，  就用了整整 </a:t>
            </a:r>
            <a:r>
              <a:rPr dirty="0" sz="650" spc="10">
                <a:latin typeface="等线"/>
                <a:cs typeface="等线"/>
              </a:rPr>
              <a:t>14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70661" y="3043427"/>
            <a:ext cx="920750" cy="920750"/>
            <a:chOff x="470661" y="3043427"/>
            <a:chExt cx="920750" cy="920750"/>
          </a:xfrm>
        </p:grpSpPr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0960" y="3052952"/>
              <a:ext cx="127241" cy="23456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68782" y="3071240"/>
              <a:ext cx="812800" cy="883285"/>
            </a:xfrm>
            <a:custGeom>
              <a:avLst/>
              <a:gdLst/>
              <a:ahLst/>
              <a:cxnLst/>
              <a:rect l="l" t="t" r="r" b="b"/>
              <a:pathLst>
                <a:path w="812800" h="883285">
                  <a:moveTo>
                    <a:pt x="489419" y="0"/>
                  </a:moveTo>
                  <a:lnTo>
                    <a:pt x="425792" y="216280"/>
                  </a:lnTo>
                  <a:lnTo>
                    <a:pt x="459889" y="229403"/>
                  </a:lnTo>
                  <a:lnTo>
                    <a:pt x="491226" y="247729"/>
                  </a:lnTo>
                  <a:lnTo>
                    <a:pt x="543267" y="298322"/>
                  </a:lnTo>
                  <a:lnTo>
                    <a:pt x="566630" y="337526"/>
                  </a:lnTo>
                  <a:lnTo>
                    <a:pt x="581264" y="379329"/>
                  </a:lnTo>
                  <a:lnTo>
                    <a:pt x="587360" y="422459"/>
                  </a:lnTo>
                  <a:lnTo>
                    <a:pt x="585104" y="465645"/>
                  </a:lnTo>
                  <a:lnTo>
                    <a:pt x="574687" y="507617"/>
                  </a:lnTo>
                  <a:lnTo>
                    <a:pt x="556298" y="547104"/>
                  </a:lnTo>
                  <a:lnTo>
                    <a:pt x="530123" y="582834"/>
                  </a:lnTo>
                  <a:lnTo>
                    <a:pt x="496354" y="613537"/>
                  </a:lnTo>
                  <a:lnTo>
                    <a:pt x="457132" y="636917"/>
                  </a:lnTo>
                  <a:lnTo>
                    <a:pt x="415322" y="651559"/>
                  </a:lnTo>
                  <a:lnTo>
                    <a:pt x="372190" y="657656"/>
                  </a:lnTo>
                  <a:lnTo>
                    <a:pt x="329006" y="655399"/>
                  </a:lnTo>
                  <a:lnTo>
                    <a:pt x="287036" y="644980"/>
                  </a:lnTo>
                  <a:lnTo>
                    <a:pt x="247548" y="626592"/>
                  </a:lnTo>
                  <a:lnTo>
                    <a:pt x="211809" y="600425"/>
                  </a:lnTo>
                  <a:lnTo>
                    <a:pt x="181089" y="566674"/>
                  </a:lnTo>
                  <a:lnTo>
                    <a:pt x="0" y="700785"/>
                  </a:lnTo>
                  <a:lnTo>
                    <a:pt x="31141" y="738402"/>
                  </a:lnTo>
                  <a:lnTo>
                    <a:pt x="65953" y="772225"/>
                  </a:lnTo>
                  <a:lnTo>
                    <a:pt x="104087" y="802020"/>
                  </a:lnTo>
                  <a:lnTo>
                    <a:pt x="145196" y="827550"/>
                  </a:lnTo>
                  <a:lnTo>
                    <a:pt x="188933" y="848579"/>
                  </a:lnTo>
                  <a:lnTo>
                    <a:pt x="234950" y="864869"/>
                  </a:lnTo>
                  <a:lnTo>
                    <a:pt x="282812" y="876212"/>
                  </a:lnTo>
                  <a:lnTo>
                    <a:pt x="330646" y="882221"/>
                  </a:lnTo>
                  <a:lnTo>
                    <a:pt x="378110" y="883081"/>
                  </a:lnTo>
                  <a:lnTo>
                    <a:pt x="424864" y="878981"/>
                  </a:lnTo>
                  <a:lnTo>
                    <a:pt x="470566" y="870105"/>
                  </a:lnTo>
                  <a:lnTo>
                    <a:pt x="514873" y="856640"/>
                  </a:lnTo>
                  <a:lnTo>
                    <a:pt x="557445" y="838772"/>
                  </a:lnTo>
                  <a:lnTo>
                    <a:pt x="597940" y="816689"/>
                  </a:lnTo>
                  <a:lnTo>
                    <a:pt x="636016" y="790575"/>
                  </a:lnTo>
                  <a:lnTo>
                    <a:pt x="671333" y="760617"/>
                  </a:lnTo>
                  <a:lnTo>
                    <a:pt x="703548" y="727001"/>
                  </a:lnTo>
                  <a:lnTo>
                    <a:pt x="732320" y="689914"/>
                  </a:lnTo>
                  <a:lnTo>
                    <a:pt x="757307" y="649542"/>
                  </a:lnTo>
                  <a:lnTo>
                    <a:pt x="778168" y="606072"/>
                  </a:lnTo>
                  <a:lnTo>
                    <a:pt x="794562" y="559688"/>
                  </a:lnTo>
                  <a:lnTo>
                    <a:pt x="805905" y="511836"/>
                  </a:lnTo>
                  <a:lnTo>
                    <a:pt x="811913" y="464010"/>
                  </a:lnTo>
                  <a:lnTo>
                    <a:pt x="812774" y="416551"/>
                  </a:lnTo>
                  <a:lnTo>
                    <a:pt x="808674" y="369802"/>
                  </a:lnTo>
                  <a:lnTo>
                    <a:pt x="799799" y="324103"/>
                  </a:lnTo>
                  <a:lnTo>
                    <a:pt x="786335" y="279797"/>
                  </a:lnTo>
                  <a:lnTo>
                    <a:pt x="768469" y="237223"/>
                  </a:lnTo>
                  <a:lnTo>
                    <a:pt x="746387" y="196725"/>
                  </a:lnTo>
                  <a:lnTo>
                    <a:pt x="720276" y="158642"/>
                  </a:lnTo>
                  <a:lnTo>
                    <a:pt x="690321" y="123316"/>
                  </a:lnTo>
                  <a:lnTo>
                    <a:pt x="656709" y="91090"/>
                  </a:lnTo>
                  <a:lnTo>
                    <a:pt x="619627" y="62304"/>
                  </a:lnTo>
                  <a:lnTo>
                    <a:pt x="579260" y="37299"/>
                  </a:lnTo>
                  <a:lnTo>
                    <a:pt x="535795" y="16417"/>
                  </a:lnTo>
                  <a:lnTo>
                    <a:pt x="489419" y="0"/>
                  </a:lnTo>
                  <a:close/>
                </a:path>
              </a:pathLst>
            </a:custGeom>
            <a:solidFill>
              <a:srgbClr val="3A63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68782" y="3071240"/>
              <a:ext cx="812800" cy="883285"/>
            </a:xfrm>
            <a:custGeom>
              <a:avLst/>
              <a:gdLst/>
              <a:ahLst/>
              <a:cxnLst/>
              <a:rect l="l" t="t" r="r" b="b"/>
              <a:pathLst>
                <a:path w="812800" h="883285">
                  <a:moveTo>
                    <a:pt x="489419" y="0"/>
                  </a:moveTo>
                  <a:lnTo>
                    <a:pt x="535795" y="16417"/>
                  </a:lnTo>
                  <a:lnTo>
                    <a:pt x="579260" y="37299"/>
                  </a:lnTo>
                  <a:lnTo>
                    <a:pt x="619627" y="62304"/>
                  </a:lnTo>
                  <a:lnTo>
                    <a:pt x="656709" y="91090"/>
                  </a:lnTo>
                  <a:lnTo>
                    <a:pt x="690321" y="123316"/>
                  </a:lnTo>
                  <a:lnTo>
                    <a:pt x="720276" y="158642"/>
                  </a:lnTo>
                  <a:lnTo>
                    <a:pt x="746387" y="196725"/>
                  </a:lnTo>
                  <a:lnTo>
                    <a:pt x="768469" y="237223"/>
                  </a:lnTo>
                  <a:lnTo>
                    <a:pt x="786335" y="279797"/>
                  </a:lnTo>
                  <a:lnTo>
                    <a:pt x="799799" y="324103"/>
                  </a:lnTo>
                  <a:lnTo>
                    <a:pt x="808674" y="369802"/>
                  </a:lnTo>
                  <a:lnTo>
                    <a:pt x="812774" y="416551"/>
                  </a:lnTo>
                  <a:lnTo>
                    <a:pt x="811913" y="464010"/>
                  </a:lnTo>
                  <a:lnTo>
                    <a:pt x="805905" y="511836"/>
                  </a:lnTo>
                  <a:lnTo>
                    <a:pt x="794562" y="559688"/>
                  </a:lnTo>
                  <a:lnTo>
                    <a:pt x="778168" y="606072"/>
                  </a:lnTo>
                  <a:lnTo>
                    <a:pt x="757307" y="649542"/>
                  </a:lnTo>
                  <a:lnTo>
                    <a:pt x="732320" y="689914"/>
                  </a:lnTo>
                  <a:lnTo>
                    <a:pt x="703548" y="727001"/>
                  </a:lnTo>
                  <a:lnTo>
                    <a:pt x="671333" y="760617"/>
                  </a:lnTo>
                  <a:lnTo>
                    <a:pt x="636016" y="790575"/>
                  </a:lnTo>
                  <a:lnTo>
                    <a:pt x="597940" y="816689"/>
                  </a:lnTo>
                  <a:lnTo>
                    <a:pt x="557445" y="838772"/>
                  </a:lnTo>
                  <a:lnTo>
                    <a:pt x="514873" y="856640"/>
                  </a:lnTo>
                  <a:lnTo>
                    <a:pt x="470566" y="870105"/>
                  </a:lnTo>
                  <a:lnTo>
                    <a:pt x="424864" y="878981"/>
                  </a:lnTo>
                  <a:lnTo>
                    <a:pt x="378110" y="883081"/>
                  </a:lnTo>
                  <a:lnTo>
                    <a:pt x="330646" y="882221"/>
                  </a:lnTo>
                  <a:lnTo>
                    <a:pt x="282812" y="876212"/>
                  </a:lnTo>
                  <a:lnTo>
                    <a:pt x="234950" y="864869"/>
                  </a:lnTo>
                  <a:lnTo>
                    <a:pt x="188933" y="848579"/>
                  </a:lnTo>
                  <a:lnTo>
                    <a:pt x="145196" y="827550"/>
                  </a:lnTo>
                  <a:lnTo>
                    <a:pt x="104087" y="802020"/>
                  </a:lnTo>
                  <a:lnTo>
                    <a:pt x="65953" y="772225"/>
                  </a:lnTo>
                  <a:lnTo>
                    <a:pt x="31141" y="738402"/>
                  </a:lnTo>
                  <a:lnTo>
                    <a:pt x="0" y="700785"/>
                  </a:lnTo>
                  <a:lnTo>
                    <a:pt x="181089" y="566674"/>
                  </a:lnTo>
                  <a:lnTo>
                    <a:pt x="211809" y="600425"/>
                  </a:lnTo>
                  <a:lnTo>
                    <a:pt x="247548" y="626592"/>
                  </a:lnTo>
                  <a:lnTo>
                    <a:pt x="287036" y="644980"/>
                  </a:lnTo>
                  <a:lnTo>
                    <a:pt x="329006" y="655399"/>
                  </a:lnTo>
                  <a:lnTo>
                    <a:pt x="372190" y="657656"/>
                  </a:lnTo>
                  <a:lnTo>
                    <a:pt x="415322" y="651559"/>
                  </a:lnTo>
                  <a:lnTo>
                    <a:pt x="457132" y="636917"/>
                  </a:lnTo>
                  <a:lnTo>
                    <a:pt x="496354" y="613537"/>
                  </a:lnTo>
                  <a:lnTo>
                    <a:pt x="530123" y="582834"/>
                  </a:lnTo>
                  <a:lnTo>
                    <a:pt x="556298" y="547104"/>
                  </a:lnTo>
                  <a:lnTo>
                    <a:pt x="574687" y="507617"/>
                  </a:lnTo>
                  <a:lnTo>
                    <a:pt x="585104" y="465645"/>
                  </a:lnTo>
                  <a:lnTo>
                    <a:pt x="587360" y="422459"/>
                  </a:lnTo>
                  <a:lnTo>
                    <a:pt x="581264" y="379329"/>
                  </a:lnTo>
                  <a:lnTo>
                    <a:pt x="566630" y="337526"/>
                  </a:lnTo>
                  <a:lnTo>
                    <a:pt x="543267" y="298322"/>
                  </a:lnTo>
                  <a:lnTo>
                    <a:pt x="491226" y="247729"/>
                  </a:lnTo>
                  <a:lnTo>
                    <a:pt x="425792" y="216280"/>
                  </a:lnTo>
                  <a:lnTo>
                    <a:pt x="489419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80186" y="3080003"/>
              <a:ext cx="374015" cy="692150"/>
            </a:xfrm>
            <a:custGeom>
              <a:avLst/>
              <a:gdLst/>
              <a:ahLst/>
              <a:cxnLst/>
              <a:rect l="l" t="t" r="r" b="b"/>
              <a:pathLst>
                <a:path w="374015" h="692150">
                  <a:moveTo>
                    <a:pt x="296901" y="0"/>
                  </a:moveTo>
                  <a:lnTo>
                    <a:pt x="237444" y="26606"/>
                  </a:lnTo>
                  <a:lnTo>
                    <a:pt x="182436" y="61594"/>
                  </a:lnTo>
                  <a:lnTo>
                    <a:pt x="144547" y="92937"/>
                  </a:lnTo>
                  <a:lnTo>
                    <a:pt x="110930" y="127473"/>
                  </a:lnTo>
                  <a:lnTo>
                    <a:pt x="81640" y="164820"/>
                  </a:lnTo>
                  <a:lnTo>
                    <a:pt x="56736" y="204592"/>
                  </a:lnTo>
                  <a:lnTo>
                    <a:pt x="36275" y="246403"/>
                  </a:lnTo>
                  <a:lnTo>
                    <a:pt x="20313" y="289869"/>
                  </a:lnTo>
                  <a:lnTo>
                    <a:pt x="8908" y="334606"/>
                  </a:lnTo>
                  <a:lnTo>
                    <a:pt x="2118" y="380227"/>
                  </a:lnTo>
                  <a:lnTo>
                    <a:pt x="0" y="426349"/>
                  </a:lnTo>
                  <a:lnTo>
                    <a:pt x="2610" y="472585"/>
                  </a:lnTo>
                  <a:lnTo>
                    <a:pt x="10006" y="518552"/>
                  </a:lnTo>
                  <a:lnTo>
                    <a:pt x="22245" y="563864"/>
                  </a:lnTo>
                  <a:lnTo>
                    <a:pt x="39385" y="608137"/>
                  </a:lnTo>
                  <a:lnTo>
                    <a:pt x="61483" y="650984"/>
                  </a:lnTo>
                  <a:lnTo>
                    <a:pt x="88596" y="692022"/>
                  </a:lnTo>
                  <a:lnTo>
                    <a:pt x="269685" y="557911"/>
                  </a:lnTo>
                  <a:lnTo>
                    <a:pt x="260461" y="544443"/>
                  </a:lnTo>
                  <a:lnTo>
                    <a:pt x="252240" y="530367"/>
                  </a:lnTo>
                  <a:lnTo>
                    <a:pt x="245055" y="515745"/>
                  </a:lnTo>
                  <a:lnTo>
                    <a:pt x="238938" y="500633"/>
                  </a:lnTo>
                  <a:lnTo>
                    <a:pt x="227736" y="456387"/>
                  </a:lnTo>
                  <a:lnTo>
                    <a:pt x="225637" y="412146"/>
                  </a:lnTo>
                  <a:lnTo>
                    <a:pt x="232100" y="369072"/>
                  </a:lnTo>
                  <a:lnTo>
                    <a:pt x="246581" y="328326"/>
                  </a:lnTo>
                  <a:lnTo>
                    <a:pt x="268538" y="291069"/>
                  </a:lnTo>
                  <a:lnTo>
                    <a:pt x="297428" y="258460"/>
                  </a:lnTo>
                  <a:lnTo>
                    <a:pt x="332709" y="231662"/>
                  </a:lnTo>
                  <a:lnTo>
                    <a:pt x="373838" y="211836"/>
                  </a:lnTo>
                  <a:lnTo>
                    <a:pt x="29690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80186" y="3080003"/>
              <a:ext cx="374015" cy="692150"/>
            </a:xfrm>
            <a:custGeom>
              <a:avLst/>
              <a:gdLst/>
              <a:ahLst/>
              <a:cxnLst/>
              <a:rect l="l" t="t" r="r" b="b"/>
              <a:pathLst>
                <a:path w="374015" h="692150">
                  <a:moveTo>
                    <a:pt x="88596" y="692022"/>
                  </a:moveTo>
                  <a:lnTo>
                    <a:pt x="61483" y="650984"/>
                  </a:lnTo>
                  <a:lnTo>
                    <a:pt x="39385" y="608137"/>
                  </a:lnTo>
                  <a:lnTo>
                    <a:pt x="22245" y="563864"/>
                  </a:lnTo>
                  <a:lnTo>
                    <a:pt x="10006" y="518552"/>
                  </a:lnTo>
                  <a:lnTo>
                    <a:pt x="2610" y="472585"/>
                  </a:lnTo>
                  <a:lnTo>
                    <a:pt x="0" y="426349"/>
                  </a:lnTo>
                  <a:lnTo>
                    <a:pt x="2118" y="380227"/>
                  </a:lnTo>
                  <a:lnTo>
                    <a:pt x="8908" y="334606"/>
                  </a:lnTo>
                  <a:lnTo>
                    <a:pt x="20313" y="289869"/>
                  </a:lnTo>
                  <a:lnTo>
                    <a:pt x="36275" y="246403"/>
                  </a:lnTo>
                  <a:lnTo>
                    <a:pt x="56736" y="204592"/>
                  </a:lnTo>
                  <a:lnTo>
                    <a:pt x="81640" y="164820"/>
                  </a:lnTo>
                  <a:lnTo>
                    <a:pt x="110930" y="127473"/>
                  </a:lnTo>
                  <a:lnTo>
                    <a:pt x="144547" y="92937"/>
                  </a:lnTo>
                  <a:lnTo>
                    <a:pt x="182436" y="61594"/>
                  </a:lnTo>
                  <a:lnTo>
                    <a:pt x="237444" y="26606"/>
                  </a:lnTo>
                  <a:lnTo>
                    <a:pt x="296901" y="0"/>
                  </a:lnTo>
                  <a:lnTo>
                    <a:pt x="373838" y="211836"/>
                  </a:lnTo>
                  <a:lnTo>
                    <a:pt x="332709" y="231662"/>
                  </a:lnTo>
                  <a:lnTo>
                    <a:pt x="297428" y="258460"/>
                  </a:lnTo>
                  <a:lnTo>
                    <a:pt x="268538" y="291069"/>
                  </a:lnTo>
                  <a:lnTo>
                    <a:pt x="246581" y="328326"/>
                  </a:lnTo>
                  <a:lnTo>
                    <a:pt x="232100" y="369072"/>
                  </a:lnTo>
                  <a:lnTo>
                    <a:pt x="225637" y="412146"/>
                  </a:lnTo>
                  <a:lnTo>
                    <a:pt x="227736" y="456387"/>
                  </a:lnTo>
                  <a:lnTo>
                    <a:pt x="238938" y="500633"/>
                  </a:lnTo>
                  <a:lnTo>
                    <a:pt x="260461" y="544443"/>
                  </a:lnTo>
                  <a:lnTo>
                    <a:pt x="269685" y="557911"/>
                  </a:lnTo>
                  <a:lnTo>
                    <a:pt x="88596" y="69202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7087" y="3053968"/>
              <a:ext cx="138468" cy="23787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77087" y="3053968"/>
              <a:ext cx="139065" cy="238125"/>
            </a:xfrm>
            <a:custGeom>
              <a:avLst/>
              <a:gdLst/>
              <a:ahLst/>
              <a:cxnLst/>
              <a:rect l="l" t="t" r="r" b="b"/>
              <a:pathLst>
                <a:path w="139065" h="238125">
                  <a:moveTo>
                    <a:pt x="0" y="26035"/>
                  </a:moveTo>
                  <a:lnTo>
                    <a:pt x="30022" y="16323"/>
                  </a:lnTo>
                  <a:lnTo>
                    <a:pt x="60615" y="8731"/>
                  </a:lnTo>
                  <a:lnTo>
                    <a:pt x="91663" y="3282"/>
                  </a:lnTo>
                  <a:lnTo>
                    <a:pt x="123050" y="0"/>
                  </a:lnTo>
                  <a:lnTo>
                    <a:pt x="138468" y="224916"/>
                  </a:lnTo>
                  <a:lnTo>
                    <a:pt x="122770" y="226530"/>
                  </a:lnTo>
                  <a:lnTo>
                    <a:pt x="107245" y="229250"/>
                  </a:lnTo>
                  <a:lnTo>
                    <a:pt x="91948" y="233043"/>
                  </a:lnTo>
                  <a:lnTo>
                    <a:pt x="76936" y="237871"/>
                  </a:lnTo>
                  <a:lnTo>
                    <a:pt x="0" y="2603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1225" y="3043427"/>
              <a:ext cx="279260" cy="244982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998931" y="2948685"/>
            <a:ext cx="1028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等线"/>
                <a:cs typeface="等线"/>
              </a:rPr>
              <a:t>5%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37310" y="3630548"/>
            <a:ext cx="1422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等线"/>
                <a:cs typeface="等线"/>
              </a:rPr>
              <a:t>60%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6549" y="3339464"/>
            <a:ext cx="1422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等线"/>
                <a:cs typeface="等线"/>
              </a:rPr>
              <a:t>30%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1368" y="3003930"/>
            <a:ext cx="1028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等线"/>
                <a:cs typeface="等线"/>
              </a:rPr>
              <a:t>4%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31621" y="2983483"/>
            <a:ext cx="1028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等线"/>
                <a:cs typeface="等线"/>
              </a:rPr>
              <a:t>1%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456182" y="6603593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来源：《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2020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中国罕见病综合社会调研》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6082" y="4123486"/>
            <a:ext cx="2405380" cy="8623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临床工作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，罕见病通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常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难以确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大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多数罕见病需多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学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、 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跨专业的临床专家及医学遗传专家协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作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才能精准诊</a:t>
            </a:r>
            <a:r>
              <a:rPr dirty="0" sz="650" spc="-5">
                <a:solidFill>
                  <a:srgbClr val="333333"/>
                </a:solidFill>
                <a:latin typeface="等线"/>
                <a:cs typeface="等线"/>
              </a:rPr>
              <a:t>断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。根据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中国罕见病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联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盟对</a:t>
            </a:r>
            <a:r>
              <a:rPr dirty="0" sz="650" spc="10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20,804</a:t>
            </a:r>
            <a:r>
              <a:rPr dirty="0" sz="650" spc="114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名患者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调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查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，42%</a:t>
            </a:r>
            <a:r>
              <a:rPr dirty="0" sz="650" spc="10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患者曾被误诊， 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从第一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次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看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到确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所需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平均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年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限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为</a:t>
            </a:r>
            <a:r>
              <a:rPr dirty="0" sz="650" spc="16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0.9</a:t>
            </a:r>
            <a:r>
              <a:rPr dirty="0" sz="650" spc="15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年，如果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不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括</a:t>
            </a:r>
            <a:endParaRPr sz="650">
              <a:latin typeface="等线"/>
              <a:cs typeface="等线"/>
            </a:endParaRPr>
          </a:p>
          <a:p>
            <a:pPr marL="12700" marR="93345">
              <a:lnSpc>
                <a:spcPts val="1110"/>
              </a:lnSpc>
              <a:spcBef>
                <a:spcPts val="75"/>
              </a:spcBef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当年就得到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确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诊的患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，罕见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患者则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平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均需</a:t>
            </a:r>
            <a:r>
              <a:rPr dirty="0" sz="650" spc="12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4.26</a:t>
            </a:r>
            <a:r>
              <a:rPr dirty="0" sz="650" spc="114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年才能得 到确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7243" y="2040432"/>
            <a:ext cx="2416175" cy="5835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由于罕见病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病率极</a:t>
            </a:r>
            <a:r>
              <a:rPr dirty="0" sz="650" spc="60">
                <a:solidFill>
                  <a:srgbClr val="333333"/>
                </a:solidFill>
                <a:latin typeface="等线"/>
                <a:cs typeface="等线"/>
              </a:rPr>
              <a:t>低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、患病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人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数少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且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人群分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散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不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仅普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通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民众对罕见病了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解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甚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少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，医务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人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员同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样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欠缺对罕见病的认</a:t>
            </a:r>
            <a:r>
              <a:rPr dirty="0" sz="650" spc="60">
                <a:solidFill>
                  <a:srgbClr val="333333"/>
                </a:solidFill>
                <a:latin typeface="等线"/>
                <a:cs typeface="等线"/>
              </a:rPr>
              <a:t>知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 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根据中国罕见病联盟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对</a:t>
            </a:r>
            <a:r>
              <a:rPr dirty="0" sz="650" spc="20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38,634</a:t>
            </a:r>
            <a:r>
              <a:rPr dirty="0" sz="650" spc="17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名医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务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工作者的调</a:t>
            </a:r>
            <a:r>
              <a:rPr dirty="0" sz="650" spc="60">
                <a:solidFill>
                  <a:srgbClr val="333333"/>
                </a:solidFill>
                <a:latin typeface="等线"/>
                <a:cs typeface="等线"/>
              </a:rPr>
              <a:t>查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，有近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70%</a:t>
            </a:r>
            <a:r>
              <a:rPr dirty="0" sz="650" spc="-2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的医务工作者认为自己并不了解罕见病。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56182" y="3965828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来源：《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2020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中国罕见病综合社会调研》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9564" y="2739897"/>
            <a:ext cx="114300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医务工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作者对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于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罕见病知晓情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况</a:t>
            </a:r>
            <a:endParaRPr sz="600">
              <a:latin typeface="等线"/>
              <a:cs typeface="等线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29768" y="2894075"/>
            <a:ext cx="1496695" cy="0"/>
          </a:xfrm>
          <a:custGeom>
            <a:avLst/>
            <a:gdLst/>
            <a:ahLst/>
            <a:cxnLst/>
            <a:rect l="l" t="t" r="r" b="b"/>
            <a:pathLst>
              <a:path w="1496695" h="0">
                <a:moveTo>
                  <a:pt x="0" y="0"/>
                </a:moveTo>
                <a:lnTo>
                  <a:pt x="1496314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1749551" y="3136391"/>
          <a:ext cx="108585" cy="634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"/>
              </a:tblGrid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05392"/>
                    </a:solidFill>
                  </a:tcPr>
                </a:tc>
              </a:tr>
              <a:tr h="138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A63AC"/>
                    </a:solidFill>
                  </a:tcPr>
                </a:tc>
              </a:tr>
              <a:tr h="1379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1379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8FA1D3"/>
                    </a:solidFill>
                  </a:tcPr>
                </a:tc>
              </a:tr>
              <a:tr h="109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63" name="object 6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10</a:t>
            </a:fld>
          </a:p>
        </p:txBody>
      </p:sp>
      <p:sp>
        <p:nvSpPr>
          <p:cNvPr id="62" name="object 62"/>
          <p:cNvSpPr txBox="1"/>
          <p:nvPr/>
        </p:nvSpPr>
        <p:spPr>
          <a:xfrm>
            <a:off x="1895982" y="3069462"/>
            <a:ext cx="711200" cy="71628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600">
                <a:solidFill>
                  <a:srgbClr val="808080"/>
                </a:solidFill>
                <a:latin typeface="等线"/>
                <a:cs typeface="等线"/>
              </a:rPr>
              <a:t>从未听说过</a:t>
            </a:r>
            <a:endParaRPr sz="600">
              <a:latin typeface="等线"/>
              <a:cs typeface="等线"/>
            </a:endParaRPr>
          </a:p>
          <a:p>
            <a:pPr marL="12700" marR="5080">
              <a:lnSpc>
                <a:spcPct val="151000"/>
              </a:lnSpc>
            </a:pPr>
            <a:r>
              <a:rPr dirty="0" sz="600">
                <a:solidFill>
                  <a:srgbClr val="808080"/>
                </a:solidFill>
                <a:latin typeface="等线"/>
                <a:cs typeface="等线"/>
              </a:rPr>
              <a:t>听说过，但不太了解 有一定了解</a:t>
            </a:r>
            <a:endParaRPr sz="600">
              <a:latin typeface="等线"/>
              <a:cs typeface="等线"/>
            </a:endParaRPr>
          </a:p>
          <a:p>
            <a:pPr marL="12700" marR="386080">
              <a:lnSpc>
                <a:spcPct val="151000"/>
              </a:lnSpc>
              <a:spcBef>
                <a:spcPts val="5"/>
              </a:spcBef>
            </a:pPr>
            <a:r>
              <a:rPr dirty="0" sz="600">
                <a:solidFill>
                  <a:srgbClr val="808080"/>
                </a:solidFill>
                <a:latin typeface="等线"/>
                <a:cs typeface="等线"/>
              </a:rPr>
              <a:t>比较了解 非常了解</a:t>
            </a:r>
            <a:endParaRPr sz="6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4629" y="421639"/>
            <a:ext cx="144462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罕见病治疗现状</a:t>
            </a:r>
            <a:endParaRPr sz="1600"/>
          </a:p>
        </p:txBody>
      </p:sp>
      <p:grpSp>
        <p:nvGrpSpPr>
          <p:cNvPr id="6" name="object 6"/>
          <p:cNvGrpSpPr/>
          <p:nvPr/>
        </p:nvGrpSpPr>
        <p:grpSpPr>
          <a:xfrm>
            <a:off x="420623" y="2180843"/>
            <a:ext cx="2504440" cy="1473835"/>
            <a:chOff x="420623" y="2180843"/>
            <a:chExt cx="2504440" cy="1473835"/>
          </a:xfrm>
        </p:grpSpPr>
        <p:sp>
          <p:nvSpPr>
            <p:cNvPr id="7" name="object 7"/>
            <p:cNvSpPr/>
            <p:nvPr/>
          </p:nvSpPr>
          <p:spPr>
            <a:xfrm>
              <a:off x="420623" y="2180843"/>
              <a:ext cx="2504440" cy="256540"/>
            </a:xfrm>
            <a:custGeom>
              <a:avLst/>
              <a:gdLst/>
              <a:ahLst/>
              <a:cxnLst/>
              <a:rect l="l" t="t" r="r" b="b"/>
              <a:pathLst>
                <a:path w="2504440" h="256539">
                  <a:moveTo>
                    <a:pt x="250393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416429" y="256031"/>
                  </a:lnTo>
                  <a:lnTo>
                    <a:pt x="2503932" y="0"/>
                  </a:lnTo>
                  <a:close/>
                </a:path>
              </a:pathLst>
            </a:custGeom>
            <a:solidFill>
              <a:srgbClr val="2A48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1291" y="2471927"/>
              <a:ext cx="2388235" cy="268605"/>
            </a:xfrm>
            <a:custGeom>
              <a:avLst/>
              <a:gdLst/>
              <a:ahLst/>
              <a:cxnLst/>
              <a:rect l="l" t="t" r="r" b="b"/>
              <a:pathLst>
                <a:path w="2388235" h="268605">
                  <a:moveTo>
                    <a:pt x="2388108" y="0"/>
                  </a:moveTo>
                  <a:lnTo>
                    <a:pt x="0" y="0"/>
                  </a:lnTo>
                  <a:lnTo>
                    <a:pt x="0" y="268223"/>
                  </a:lnTo>
                  <a:lnTo>
                    <a:pt x="2297938" y="268223"/>
                  </a:lnTo>
                  <a:lnTo>
                    <a:pt x="2388108" y="0"/>
                  </a:lnTo>
                  <a:close/>
                </a:path>
              </a:pathLst>
            </a:custGeom>
            <a:solidFill>
              <a:srgbClr val="3863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1291" y="2773679"/>
              <a:ext cx="2286000" cy="268605"/>
            </a:xfrm>
            <a:custGeom>
              <a:avLst/>
              <a:gdLst/>
              <a:ahLst/>
              <a:cxnLst/>
              <a:rect l="l" t="t" r="r" b="b"/>
              <a:pathLst>
                <a:path w="2286000" h="268605">
                  <a:moveTo>
                    <a:pt x="2286000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2195830" y="268224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557E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1291" y="3075431"/>
              <a:ext cx="2185670" cy="268605"/>
            </a:xfrm>
            <a:custGeom>
              <a:avLst/>
              <a:gdLst/>
              <a:ahLst/>
              <a:cxnLst/>
              <a:rect l="l" t="t" r="r" b="b"/>
              <a:pathLst>
                <a:path w="2185670" h="268604">
                  <a:moveTo>
                    <a:pt x="2185416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2095119" y="268224"/>
                  </a:lnTo>
                  <a:lnTo>
                    <a:pt x="218541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1291" y="3377183"/>
              <a:ext cx="2083435" cy="277495"/>
            </a:xfrm>
            <a:custGeom>
              <a:avLst/>
              <a:gdLst/>
              <a:ahLst/>
              <a:cxnLst/>
              <a:rect l="l" t="t" r="r" b="b"/>
              <a:pathLst>
                <a:path w="2083435" h="277495">
                  <a:moveTo>
                    <a:pt x="2083308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989582" y="277367"/>
                  </a:lnTo>
                  <a:lnTo>
                    <a:pt x="208330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96443" y="1065656"/>
            <a:ext cx="4933950" cy="2225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罕见病药物获批数量增长，中国患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者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用药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曙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光出现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等线 Light"/>
              <a:cs typeface="等线 Light"/>
            </a:endParaRPr>
          </a:p>
          <a:p>
            <a:pPr marL="235585" indent="-172720">
              <a:lnSpc>
                <a:spcPct val="100000"/>
              </a:lnSpc>
              <a:spcBef>
                <a:spcPts val="5"/>
              </a:spcBef>
              <a:buClr>
                <a:srgbClr val="44536A"/>
              </a:buClr>
              <a:buFont typeface="Wingdings"/>
              <a:buChar char=""/>
              <a:tabLst>
                <a:tab pos="236220" algn="l"/>
              </a:tabLst>
            </a:pPr>
            <a:r>
              <a:rPr dirty="0" sz="700" spc="-5" b="1">
                <a:latin typeface="等线"/>
                <a:cs typeface="等线"/>
              </a:rPr>
              <a:t>我国罕见病药物治疗现状</a:t>
            </a:r>
            <a:endParaRPr sz="700">
              <a:latin typeface="等线"/>
              <a:cs typeface="等线"/>
            </a:endParaRPr>
          </a:p>
          <a:p>
            <a:pPr marL="63500" marR="55880">
              <a:lnSpc>
                <a:spcPct val="141500"/>
              </a:lnSpc>
              <a:spcBef>
                <a:spcPts val="575"/>
              </a:spcBef>
            </a:pPr>
            <a:r>
              <a:rPr dirty="0" sz="650" spc="20">
                <a:latin typeface="等线"/>
                <a:cs typeface="等线"/>
              </a:rPr>
              <a:t>基于《第一</a:t>
            </a:r>
            <a:r>
              <a:rPr dirty="0" sz="650" spc="30">
                <a:latin typeface="等线"/>
                <a:cs typeface="等线"/>
              </a:rPr>
              <a:t>批</a:t>
            </a:r>
            <a:r>
              <a:rPr dirty="0" sz="650" spc="20">
                <a:latin typeface="等线"/>
                <a:cs typeface="等线"/>
              </a:rPr>
              <a:t>罕见病</a:t>
            </a:r>
            <a:r>
              <a:rPr dirty="0" sz="650" spc="30">
                <a:latin typeface="等线"/>
                <a:cs typeface="等线"/>
              </a:rPr>
              <a:t>目</a:t>
            </a:r>
            <a:r>
              <a:rPr dirty="0" sz="650" spc="20">
                <a:latin typeface="等线"/>
                <a:cs typeface="等线"/>
              </a:rPr>
              <a:t>录》中的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121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</a:t>
            </a:r>
            <a:r>
              <a:rPr dirty="0" sz="650" spc="15">
                <a:latin typeface="等线"/>
                <a:cs typeface="等线"/>
              </a:rPr>
              <a:t>，86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在全球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20">
                <a:latin typeface="等线"/>
                <a:cs typeface="等线"/>
              </a:rPr>
              <a:t>治疗药</a:t>
            </a:r>
            <a:r>
              <a:rPr dirty="0" sz="650" spc="35">
                <a:latin typeface="等线"/>
                <a:cs typeface="等线"/>
              </a:rPr>
              <a:t>物</a:t>
            </a:r>
            <a:r>
              <a:rPr dirty="0" sz="650" spc="20">
                <a:latin typeface="等线"/>
                <a:cs typeface="等线"/>
              </a:rPr>
              <a:t>，其中</a:t>
            </a:r>
            <a:r>
              <a:rPr dirty="0" sz="650" spc="4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77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</a:t>
            </a:r>
            <a:r>
              <a:rPr dirty="0" sz="650" spc="30">
                <a:latin typeface="等线"/>
                <a:cs typeface="等线"/>
              </a:rPr>
              <a:t>在</a:t>
            </a:r>
            <a:r>
              <a:rPr dirty="0" sz="650" spc="20">
                <a:latin typeface="等线"/>
                <a:cs typeface="等线"/>
              </a:rPr>
              <a:t>中国有</a:t>
            </a:r>
            <a:r>
              <a:rPr dirty="0" sz="650" spc="30">
                <a:latin typeface="等线"/>
                <a:cs typeface="等线"/>
              </a:rPr>
              <a:t>治</a:t>
            </a:r>
            <a:r>
              <a:rPr dirty="0" sz="650" spc="20">
                <a:latin typeface="等线"/>
                <a:cs typeface="等线"/>
              </a:rPr>
              <a:t>疗药物，9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 病面临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境外有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，境内</a:t>
            </a:r>
            <a:r>
              <a:rPr dirty="0" sz="650" spc="30">
                <a:latin typeface="等线"/>
                <a:cs typeface="等线"/>
              </a:rPr>
              <a:t>无</a:t>
            </a:r>
            <a:r>
              <a:rPr dirty="0" sz="650" spc="20">
                <a:latin typeface="等线"/>
                <a:cs typeface="等线"/>
              </a:rPr>
              <a:t>药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的窘境</a:t>
            </a:r>
            <a:r>
              <a:rPr dirty="0" sz="650" spc="30">
                <a:latin typeface="等线"/>
                <a:cs typeface="等线"/>
              </a:rPr>
              <a:t>。在</a:t>
            </a:r>
            <a:r>
              <a:rPr dirty="0" sz="650" spc="20">
                <a:latin typeface="等线"/>
                <a:cs typeface="等线"/>
              </a:rPr>
              <a:t>中国明确注</a:t>
            </a:r>
            <a:r>
              <a:rPr dirty="0" sz="650" spc="30">
                <a:latin typeface="等线"/>
                <a:cs typeface="等线"/>
              </a:rPr>
              <a:t>明</a:t>
            </a:r>
            <a:r>
              <a:rPr dirty="0" sz="650" spc="20">
                <a:latin typeface="等线"/>
                <a:cs typeface="等线"/>
              </a:rPr>
              <a:t>罕见病</a:t>
            </a:r>
            <a:r>
              <a:rPr dirty="0" sz="650" spc="30">
                <a:latin typeface="等线"/>
                <a:cs typeface="等线"/>
              </a:rPr>
              <a:t>适</a:t>
            </a:r>
            <a:r>
              <a:rPr dirty="0" sz="650" spc="20">
                <a:latin typeface="等线"/>
                <a:cs typeface="等线"/>
              </a:rPr>
              <a:t>应症的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物有</a:t>
            </a:r>
            <a:r>
              <a:rPr dirty="0" sz="650" spc="4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87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种，涉及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43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其中，</a:t>
            </a:r>
            <a:r>
              <a:rPr dirty="0" sz="650" spc="30">
                <a:latin typeface="等线"/>
                <a:cs typeface="等线"/>
              </a:rPr>
              <a:t>截</a:t>
            </a:r>
            <a:r>
              <a:rPr dirty="0" sz="650" spc="20">
                <a:latin typeface="等线"/>
                <a:cs typeface="等线"/>
              </a:rPr>
              <a:t>至</a:t>
            </a:r>
            <a:r>
              <a:rPr dirty="0" sz="650" spc="3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2021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年国</a:t>
            </a:r>
            <a:endParaRPr sz="650">
              <a:latin typeface="等线"/>
              <a:cs typeface="等线"/>
            </a:endParaRPr>
          </a:p>
          <a:p>
            <a:pPr marL="63500">
              <a:lnSpc>
                <a:spcPct val="100000"/>
              </a:lnSpc>
              <a:spcBef>
                <a:spcPts val="325"/>
              </a:spcBef>
            </a:pPr>
            <a:r>
              <a:rPr dirty="0" sz="650" spc="20">
                <a:latin typeface="等线"/>
                <a:cs typeface="等线"/>
              </a:rPr>
              <a:t>家医保谈判后，已有</a:t>
            </a:r>
            <a:r>
              <a:rPr dirty="0" sz="650" spc="3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58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种药物纳入国家医保，覆盖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29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</a:pPr>
            <a:endParaRPr sz="700">
              <a:latin typeface="等线"/>
              <a:cs typeface="等线"/>
            </a:endParaRPr>
          </a:p>
          <a:p>
            <a:pPr marL="224154">
              <a:lnSpc>
                <a:spcPct val="100000"/>
              </a:lnSpc>
              <a:spcBef>
                <a:spcPts val="605"/>
              </a:spcBef>
              <a:tabLst>
                <a:tab pos="2887980" algn="l"/>
              </a:tabLst>
            </a:pPr>
            <a:r>
              <a:rPr dirty="0" sz="1050" spc="-35" b="1" i="1">
                <a:solidFill>
                  <a:srgbClr val="FFFFFF"/>
                </a:solidFill>
                <a:latin typeface="等线"/>
                <a:cs typeface="等线"/>
              </a:rPr>
              <a:t>86</a:t>
            </a:r>
            <a:r>
              <a:rPr dirty="0" sz="1050" spc="165" b="1" i="1">
                <a:solidFill>
                  <a:srgbClr val="FFFFFF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FFFFFF"/>
                </a:solidFill>
                <a:latin typeface="等线"/>
                <a:cs typeface="等线"/>
              </a:rPr>
              <a:t>种罕见病</a:t>
            </a:r>
            <a:r>
              <a:rPr dirty="0" sz="700" spc="15" b="1">
                <a:solidFill>
                  <a:srgbClr val="FFFFFF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FFFFFF"/>
                </a:solidFill>
                <a:latin typeface="等线"/>
                <a:cs typeface="等线"/>
              </a:rPr>
              <a:t>“全球有药”	</a:t>
            </a:r>
            <a:r>
              <a:rPr dirty="0" sz="1000" spc="-5" b="1">
                <a:solidFill>
                  <a:srgbClr val="44536A"/>
                </a:solidFill>
                <a:latin typeface="等线"/>
                <a:cs typeface="等线"/>
              </a:rPr>
              <a:t>35</a:t>
            </a:r>
            <a:r>
              <a:rPr dirty="0" sz="1000" spc="-100" b="1">
                <a:solidFill>
                  <a:srgbClr val="44536A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种罕见病</a:t>
            </a:r>
            <a:r>
              <a:rPr dirty="0" sz="700" spc="5" b="1">
                <a:latin typeface="等线"/>
                <a:cs typeface="等线"/>
              </a:rPr>
              <a:t> </a:t>
            </a:r>
            <a:r>
              <a:rPr dirty="0" sz="700" spc="-10" b="1">
                <a:latin typeface="等线"/>
                <a:cs typeface="等线"/>
              </a:rPr>
              <a:t>“全球无药”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等线"/>
              <a:cs typeface="等线"/>
            </a:endParaRPr>
          </a:p>
          <a:p>
            <a:pPr marL="213360">
              <a:lnSpc>
                <a:spcPct val="100000"/>
              </a:lnSpc>
              <a:spcBef>
                <a:spcPts val="5"/>
              </a:spcBef>
              <a:tabLst>
                <a:tab pos="2887980" algn="l"/>
              </a:tabLst>
            </a:pPr>
            <a:r>
              <a:rPr dirty="0" baseline="2645" sz="1575" spc="-52" b="1" i="1">
                <a:solidFill>
                  <a:srgbClr val="FFFFFF"/>
                </a:solidFill>
                <a:latin typeface="等线"/>
                <a:cs typeface="等线"/>
              </a:rPr>
              <a:t>77</a:t>
            </a:r>
            <a:r>
              <a:rPr dirty="0" baseline="2645" sz="1575" spc="247" b="1" i="1">
                <a:solidFill>
                  <a:srgbClr val="FFFFFF"/>
                </a:solidFill>
                <a:latin typeface="等线"/>
                <a:cs typeface="等线"/>
              </a:rPr>
              <a:t> </a:t>
            </a:r>
            <a:r>
              <a:rPr dirty="0" baseline="3968" sz="1050" spc="-7" b="1">
                <a:solidFill>
                  <a:srgbClr val="FFFFFF"/>
                </a:solidFill>
                <a:latin typeface="等线"/>
                <a:cs typeface="等线"/>
              </a:rPr>
              <a:t>种罕见病</a:t>
            </a:r>
            <a:r>
              <a:rPr dirty="0" baseline="3968" sz="1050" spc="22" b="1">
                <a:solidFill>
                  <a:srgbClr val="FFFFFF"/>
                </a:solidFill>
                <a:latin typeface="等线"/>
                <a:cs typeface="等线"/>
              </a:rPr>
              <a:t> </a:t>
            </a:r>
            <a:r>
              <a:rPr dirty="0" baseline="3968" sz="1050" spc="-7" b="1">
                <a:solidFill>
                  <a:srgbClr val="FFFFFF"/>
                </a:solidFill>
                <a:latin typeface="等线"/>
                <a:cs typeface="等线"/>
              </a:rPr>
              <a:t>中国有治疗药物	</a:t>
            </a:r>
            <a:r>
              <a:rPr dirty="0" sz="1000" spc="-5" b="1">
                <a:solidFill>
                  <a:srgbClr val="44536A"/>
                </a:solidFill>
                <a:latin typeface="等线"/>
                <a:cs typeface="等线"/>
              </a:rPr>
              <a:t>9</a:t>
            </a:r>
            <a:r>
              <a:rPr dirty="0" sz="1000" spc="-105" b="1">
                <a:solidFill>
                  <a:srgbClr val="44536A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种罕见病</a:t>
            </a:r>
            <a:r>
              <a:rPr dirty="0" sz="700" spc="10" b="1">
                <a:latin typeface="等线"/>
                <a:cs typeface="等线"/>
              </a:rPr>
              <a:t> </a:t>
            </a:r>
            <a:r>
              <a:rPr dirty="0" sz="700" spc="-10" b="1">
                <a:latin typeface="等线"/>
                <a:cs typeface="等线"/>
              </a:rPr>
              <a:t>“境外有药，境内无药”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等线"/>
              <a:cs typeface="等线"/>
            </a:endParaRPr>
          </a:p>
          <a:p>
            <a:pPr marL="213360">
              <a:lnSpc>
                <a:spcPct val="100000"/>
              </a:lnSpc>
              <a:spcBef>
                <a:spcPts val="5"/>
              </a:spcBef>
              <a:tabLst>
                <a:tab pos="2887980" algn="l"/>
              </a:tabLst>
            </a:pPr>
            <a:r>
              <a:rPr dirty="0" baseline="5291" sz="1575" spc="-52" b="1" i="1">
                <a:solidFill>
                  <a:srgbClr val="FFFFFF"/>
                </a:solidFill>
                <a:latin typeface="等线"/>
                <a:cs typeface="等线"/>
              </a:rPr>
              <a:t>43</a:t>
            </a:r>
            <a:r>
              <a:rPr dirty="0" baseline="5291" sz="1575" spc="127" b="1" i="1">
                <a:solidFill>
                  <a:srgbClr val="FFFFFF"/>
                </a:solidFill>
                <a:latin typeface="等线"/>
                <a:cs typeface="等线"/>
              </a:rPr>
              <a:t> </a:t>
            </a:r>
            <a:r>
              <a:rPr dirty="0" baseline="7936" sz="1050" spc="-7" b="1">
                <a:solidFill>
                  <a:srgbClr val="FFFFFF"/>
                </a:solidFill>
                <a:latin typeface="等线"/>
                <a:cs typeface="等线"/>
              </a:rPr>
              <a:t>种罕见病</a:t>
            </a:r>
            <a:r>
              <a:rPr dirty="0" baseline="7936" sz="1050" spc="15" b="1">
                <a:solidFill>
                  <a:srgbClr val="FFFFFF"/>
                </a:solidFill>
                <a:latin typeface="等线"/>
                <a:cs typeface="等线"/>
              </a:rPr>
              <a:t> </a:t>
            </a:r>
            <a:r>
              <a:rPr dirty="0" baseline="7936" sz="1050" spc="-7" b="1">
                <a:solidFill>
                  <a:srgbClr val="FFFFFF"/>
                </a:solidFill>
                <a:latin typeface="等线"/>
                <a:cs typeface="等线"/>
              </a:rPr>
              <a:t>国内有明确注册适应症药物	</a:t>
            </a:r>
            <a:r>
              <a:rPr dirty="0" sz="1000" spc="-5" b="1">
                <a:solidFill>
                  <a:srgbClr val="44536A"/>
                </a:solidFill>
                <a:latin typeface="等线"/>
                <a:cs typeface="等线"/>
              </a:rPr>
              <a:t>87</a:t>
            </a:r>
            <a:r>
              <a:rPr dirty="0" sz="1000" b="1">
                <a:solidFill>
                  <a:srgbClr val="44536A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种治疗药物</a:t>
            </a:r>
            <a:r>
              <a:rPr dirty="0" sz="700" spc="5" b="1"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已在国内上市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等线"/>
              <a:cs typeface="等线"/>
            </a:endParaRPr>
          </a:p>
          <a:p>
            <a:pPr marL="213360">
              <a:lnSpc>
                <a:spcPct val="100000"/>
              </a:lnSpc>
              <a:tabLst>
                <a:tab pos="2887980" algn="l"/>
              </a:tabLst>
            </a:pPr>
            <a:r>
              <a:rPr dirty="0" baseline="5291" sz="1575" spc="-52" b="1" i="1">
                <a:solidFill>
                  <a:srgbClr val="FFFFFF"/>
                </a:solidFill>
                <a:latin typeface="等线"/>
                <a:cs typeface="等线"/>
              </a:rPr>
              <a:t>29</a:t>
            </a:r>
            <a:r>
              <a:rPr dirty="0" baseline="5291" sz="1575" spc="120" b="1" i="1">
                <a:solidFill>
                  <a:srgbClr val="FFFFFF"/>
                </a:solidFill>
                <a:latin typeface="等线"/>
                <a:cs typeface="等线"/>
              </a:rPr>
              <a:t> </a:t>
            </a:r>
            <a:r>
              <a:rPr dirty="0" baseline="7936" sz="1050" spc="-7" b="1">
                <a:solidFill>
                  <a:srgbClr val="FFFFFF"/>
                </a:solidFill>
                <a:latin typeface="等线"/>
                <a:cs typeface="等线"/>
              </a:rPr>
              <a:t>种罕见病</a:t>
            </a:r>
            <a:r>
              <a:rPr dirty="0" baseline="7936" sz="1050" spc="22" b="1">
                <a:solidFill>
                  <a:srgbClr val="FFFFFF"/>
                </a:solidFill>
                <a:latin typeface="等线"/>
                <a:cs typeface="等线"/>
              </a:rPr>
              <a:t> </a:t>
            </a:r>
            <a:r>
              <a:rPr dirty="0" baseline="7936" sz="1050" spc="-7" b="1">
                <a:solidFill>
                  <a:srgbClr val="FFFFFF"/>
                </a:solidFill>
                <a:latin typeface="等线"/>
                <a:cs typeface="等线"/>
              </a:rPr>
              <a:t>医保已覆盖	</a:t>
            </a:r>
            <a:r>
              <a:rPr dirty="0" sz="1000" spc="-5" b="1">
                <a:solidFill>
                  <a:srgbClr val="44536A"/>
                </a:solidFill>
                <a:latin typeface="等线"/>
                <a:cs typeface="等线"/>
              </a:rPr>
              <a:t>58 </a:t>
            </a:r>
            <a:r>
              <a:rPr dirty="0" sz="700" spc="-5" b="1">
                <a:latin typeface="等线"/>
                <a:cs typeface="等线"/>
              </a:rPr>
              <a:t>种治疗药物</a:t>
            </a:r>
            <a:r>
              <a:rPr dirty="0" sz="700" spc="5" b="1"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已纳入国家医保目录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644" y="3962780"/>
            <a:ext cx="9931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罕见病药物获批情况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644" y="4142917"/>
            <a:ext cx="2033270" cy="865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1200"/>
              </a:lnSpc>
              <a:spcBef>
                <a:spcPts val="95"/>
              </a:spcBef>
            </a:pPr>
            <a:r>
              <a:rPr dirty="0" sz="650" spc="30">
                <a:latin typeface="等线"/>
                <a:cs typeface="等线"/>
              </a:rPr>
              <a:t>近年来，我国</a:t>
            </a:r>
            <a:r>
              <a:rPr dirty="0" sz="650" spc="40">
                <a:latin typeface="等线"/>
                <a:cs typeface="等线"/>
              </a:rPr>
              <a:t>不</a:t>
            </a:r>
            <a:r>
              <a:rPr dirty="0" sz="650" spc="30">
                <a:latin typeface="等线"/>
                <a:cs typeface="等线"/>
              </a:rPr>
              <a:t>断在罕见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药物获批</a:t>
            </a:r>
            <a:r>
              <a:rPr dirty="0" sz="650" spc="40">
                <a:latin typeface="等线"/>
                <a:cs typeface="等线"/>
              </a:rPr>
              <a:t>上</a:t>
            </a:r>
            <a:r>
              <a:rPr dirty="0" sz="650" spc="30">
                <a:latin typeface="等线"/>
                <a:cs typeface="等线"/>
              </a:rPr>
              <a:t>市层面给予</a:t>
            </a:r>
            <a:r>
              <a:rPr dirty="0" sz="650" spc="20">
                <a:latin typeface="等线"/>
                <a:cs typeface="等线"/>
              </a:rPr>
              <a:t>支 持。自</a:t>
            </a:r>
            <a:r>
              <a:rPr dirty="0" sz="650" spc="4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2018</a:t>
            </a:r>
            <a:r>
              <a:rPr dirty="0" sz="650" spc="5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5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11</a:t>
            </a:r>
            <a:r>
              <a:rPr dirty="0" sz="650" spc="5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月起</a:t>
            </a:r>
            <a:r>
              <a:rPr dirty="0" sz="650" spc="15">
                <a:latin typeface="等线"/>
                <a:cs typeface="等线"/>
              </a:rPr>
              <a:t>，CDE</a:t>
            </a:r>
            <a:r>
              <a:rPr dirty="0" sz="650" spc="20">
                <a:latin typeface="等线"/>
                <a:cs typeface="等线"/>
              </a:rPr>
              <a:t>先后发布了三批临床急 </a:t>
            </a:r>
            <a:r>
              <a:rPr dirty="0" sz="650" spc="30">
                <a:latin typeface="等线"/>
                <a:cs typeface="等线"/>
              </a:rPr>
              <a:t>需境外新药名</a:t>
            </a:r>
            <a:r>
              <a:rPr dirty="0" sz="650" spc="40">
                <a:latin typeface="等线"/>
                <a:cs typeface="等线"/>
              </a:rPr>
              <a:t>单</a:t>
            </a:r>
            <a:r>
              <a:rPr dirty="0" sz="650" spc="30">
                <a:latin typeface="等线"/>
                <a:cs typeface="等线"/>
              </a:rPr>
              <a:t>，纳入名</a:t>
            </a:r>
            <a:r>
              <a:rPr dirty="0" sz="650" spc="40">
                <a:latin typeface="等线"/>
                <a:cs typeface="等线"/>
              </a:rPr>
              <a:t>单</a:t>
            </a:r>
            <a:r>
              <a:rPr dirty="0" sz="650" spc="30">
                <a:latin typeface="等线"/>
                <a:cs typeface="等线"/>
              </a:rPr>
              <a:t>的药</a:t>
            </a:r>
            <a:r>
              <a:rPr dirty="0" sz="650" spc="35">
                <a:latin typeface="等线"/>
                <a:cs typeface="等线"/>
              </a:rPr>
              <a:t>品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能</a:t>
            </a:r>
            <a:r>
              <a:rPr dirty="0" sz="650" spc="30">
                <a:latin typeface="等线"/>
                <a:cs typeface="等线"/>
              </a:rPr>
              <a:t>够通过国家</a:t>
            </a:r>
            <a:r>
              <a:rPr dirty="0" sz="650" spc="20">
                <a:latin typeface="等线"/>
                <a:cs typeface="等线"/>
              </a:rPr>
              <a:t>药 </a:t>
            </a:r>
            <a:r>
              <a:rPr dirty="0" sz="650" spc="40">
                <a:latin typeface="等线"/>
                <a:cs typeface="等线"/>
              </a:rPr>
              <a:t>监局</a:t>
            </a:r>
            <a:r>
              <a:rPr dirty="0" sz="650" spc="25">
                <a:latin typeface="等线"/>
                <a:cs typeface="等线"/>
              </a:rPr>
              <a:t>（NMPA）</a:t>
            </a:r>
            <a:r>
              <a:rPr dirty="0" sz="650" spc="40">
                <a:latin typeface="等线"/>
                <a:cs typeface="等线"/>
              </a:rPr>
              <a:t>优先审批审批程序并</a:t>
            </a:r>
            <a:r>
              <a:rPr dirty="0" sz="650" spc="30">
                <a:latin typeface="等线"/>
                <a:cs typeface="等线"/>
              </a:rPr>
              <a:t>快</a:t>
            </a:r>
            <a:r>
              <a:rPr dirty="0" sz="650" spc="40">
                <a:latin typeface="等线"/>
                <a:cs typeface="等线"/>
              </a:rPr>
              <a:t>速上</a:t>
            </a:r>
            <a:r>
              <a:rPr dirty="0" sz="650" spc="45">
                <a:latin typeface="等线"/>
                <a:cs typeface="等线"/>
              </a:rPr>
              <a:t>市</a:t>
            </a:r>
            <a:r>
              <a:rPr dirty="0" sz="650" spc="40">
                <a:latin typeface="等线"/>
                <a:cs typeface="等线"/>
              </a:rPr>
              <a:t>。在三 </a:t>
            </a:r>
            <a:r>
              <a:rPr dirty="0" sz="650" spc="30">
                <a:latin typeface="等线"/>
                <a:cs typeface="等线"/>
              </a:rPr>
              <a:t>批名单共</a:t>
            </a:r>
            <a:r>
              <a:rPr dirty="0" sz="650" spc="20">
                <a:latin typeface="等线"/>
                <a:cs typeface="等线"/>
              </a:rPr>
              <a:t>计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81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个药物中，近</a:t>
            </a:r>
            <a:r>
              <a:rPr dirty="0" sz="650" spc="45">
                <a:latin typeface="等线"/>
                <a:cs typeface="等线"/>
              </a:rPr>
              <a:t>半</a:t>
            </a:r>
            <a:r>
              <a:rPr dirty="0" sz="650" spc="30">
                <a:latin typeface="等线"/>
                <a:cs typeface="等线"/>
              </a:rPr>
              <a:t>数为</a:t>
            </a:r>
            <a:r>
              <a:rPr dirty="0" sz="650" spc="45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见病药</a:t>
            </a:r>
            <a:r>
              <a:rPr dirty="0" sz="650" spc="20">
                <a:latin typeface="等线"/>
                <a:cs typeface="等线"/>
              </a:rPr>
              <a:t>物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截</a:t>
            </a:r>
            <a:endParaRPr sz="650">
              <a:latin typeface="等线"/>
              <a:cs typeface="等线"/>
            </a:endParaRPr>
          </a:p>
          <a:p>
            <a:pPr algn="just" marL="12700">
              <a:lnSpc>
                <a:spcPct val="100000"/>
              </a:lnSpc>
              <a:spcBef>
                <a:spcPts val="325"/>
              </a:spcBef>
            </a:pPr>
            <a:r>
              <a:rPr dirty="0" sz="650" spc="20">
                <a:latin typeface="等线"/>
                <a:cs typeface="等线"/>
              </a:rPr>
              <a:t>至目前其中 </a:t>
            </a:r>
            <a:r>
              <a:rPr dirty="0" sz="650" spc="10">
                <a:latin typeface="等线"/>
                <a:cs typeface="等线"/>
              </a:rPr>
              <a:t>26</a:t>
            </a:r>
            <a:r>
              <a:rPr dirty="0" sz="650" spc="-1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个罕见病药物已获批上市。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644" y="5057698"/>
            <a:ext cx="2030095" cy="14230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20"/>
              </a:spcBef>
            </a:pPr>
            <a:r>
              <a:rPr dirty="0" sz="650" spc="5">
                <a:latin typeface="等线"/>
                <a:cs typeface="等线"/>
              </a:rPr>
              <a:t>2021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年，美国</a:t>
            </a:r>
            <a:r>
              <a:rPr dirty="0" sz="650" spc="15">
                <a:latin typeface="等线"/>
                <a:cs typeface="等线"/>
              </a:rPr>
              <a:t>FDA</a:t>
            </a:r>
            <a:r>
              <a:rPr dirty="0" sz="650" spc="20">
                <a:latin typeface="等线"/>
                <a:cs typeface="等线"/>
              </a:rPr>
              <a:t>批准上市的</a:t>
            </a:r>
            <a:r>
              <a:rPr dirty="0" sz="650" spc="10">
                <a:latin typeface="等线"/>
                <a:cs typeface="等线"/>
              </a:rPr>
              <a:t> 50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个新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中，有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26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个</a:t>
            </a:r>
            <a:endParaRPr sz="650">
              <a:latin typeface="等线"/>
              <a:cs typeface="等线"/>
            </a:endParaRPr>
          </a:p>
          <a:p>
            <a:pPr algn="just" marL="12700" marR="5080">
              <a:lnSpc>
                <a:spcPct val="140900"/>
              </a:lnSpc>
              <a:spcBef>
                <a:spcPts val="5"/>
              </a:spcBef>
            </a:pPr>
            <a:r>
              <a:rPr dirty="0" sz="650" spc="30">
                <a:latin typeface="等线"/>
                <a:cs typeface="等线"/>
              </a:rPr>
              <a:t>罕见病用药，平均每年获</a:t>
            </a:r>
            <a:r>
              <a:rPr dirty="0" sz="650" spc="40">
                <a:latin typeface="等线"/>
                <a:cs typeface="等线"/>
              </a:rPr>
              <a:t>批</a:t>
            </a:r>
            <a:r>
              <a:rPr dirty="0" sz="650" spc="30">
                <a:latin typeface="等线"/>
                <a:cs typeface="等线"/>
              </a:rPr>
              <a:t>罕见病药</a:t>
            </a:r>
            <a:r>
              <a:rPr dirty="0" sz="650" spc="40">
                <a:latin typeface="等线"/>
                <a:cs typeface="等线"/>
              </a:rPr>
              <a:t>物</a:t>
            </a:r>
            <a:r>
              <a:rPr dirty="0" sz="650" spc="30">
                <a:latin typeface="等线"/>
                <a:cs typeface="等线"/>
              </a:rPr>
              <a:t>数量</a:t>
            </a:r>
            <a:r>
              <a:rPr dirty="0" sz="650" spc="20">
                <a:latin typeface="等线"/>
                <a:cs typeface="等线"/>
              </a:rPr>
              <a:t>约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30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个 </a:t>
            </a:r>
            <a:r>
              <a:rPr dirty="0" sz="650" spc="30">
                <a:latin typeface="等线"/>
                <a:cs typeface="等线"/>
              </a:rPr>
              <a:t>左右。为加快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见病药物</a:t>
            </a:r>
            <a:r>
              <a:rPr dirty="0" sz="650" spc="40">
                <a:latin typeface="等线"/>
                <a:cs typeface="等线"/>
              </a:rPr>
              <a:t>上</a:t>
            </a:r>
            <a:r>
              <a:rPr dirty="0" sz="650" spc="35">
                <a:latin typeface="等线"/>
                <a:cs typeface="等线"/>
              </a:rPr>
              <a:t>市</a:t>
            </a:r>
            <a:r>
              <a:rPr dirty="0" sz="650" spc="30">
                <a:latin typeface="等线"/>
                <a:cs typeface="等线"/>
              </a:rPr>
              <a:t>，我国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见病政策顶</a:t>
            </a:r>
            <a:r>
              <a:rPr dirty="0" sz="650" spc="20">
                <a:latin typeface="等线"/>
                <a:cs typeface="等线"/>
              </a:rPr>
              <a:t>层 </a:t>
            </a:r>
            <a:r>
              <a:rPr dirty="0" sz="650" spc="30">
                <a:latin typeface="等线"/>
                <a:cs typeface="等线"/>
              </a:rPr>
              <a:t>设计逐渐完善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鼓励创新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优先审评</a:t>
            </a:r>
            <a:r>
              <a:rPr dirty="0" sz="650" spc="45">
                <a:latin typeface="等线"/>
                <a:cs typeface="等线"/>
              </a:rPr>
              <a:t>等</a:t>
            </a:r>
            <a:r>
              <a:rPr dirty="0" sz="650" spc="30">
                <a:latin typeface="等线"/>
                <a:cs typeface="等线"/>
              </a:rPr>
              <a:t>支持性政策</a:t>
            </a:r>
            <a:r>
              <a:rPr dirty="0" sz="650" spc="20">
                <a:latin typeface="等线"/>
                <a:cs typeface="等线"/>
              </a:rPr>
              <a:t>不 断出台，加</a:t>
            </a:r>
            <a:r>
              <a:rPr dirty="0" sz="650" spc="30">
                <a:latin typeface="等线"/>
                <a:cs typeface="等线"/>
              </a:rPr>
              <a:t>速</a:t>
            </a:r>
            <a:r>
              <a:rPr dirty="0" sz="650" spc="20">
                <a:latin typeface="等线"/>
                <a:cs typeface="等线"/>
              </a:rPr>
              <a:t>更多罕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病药物</a:t>
            </a:r>
            <a:r>
              <a:rPr dirty="0" sz="650" spc="30">
                <a:latin typeface="等线"/>
                <a:cs typeface="等线"/>
              </a:rPr>
              <a:t>上</a:t>
            </a:r>
            <a:r>
              <a:rPr dirty="0" sz="650" spc="20">
                <a:latin typeface="等线"/>
                <a:cs typeface="等线"/>
              </a:rPr>
              <a:t>市。近</a:t>
            </a:r>
            <a:r>
              <a:rPr dirty="0" sz="650" spc="10">
                <a:latin typeface="等线"/>
                <a:cs typeface="等线"/>
              </a:rPr>
              <a:t> 3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>
                <a:latin typeface="等线"/>
                <a:cs typeface="等线"/>
              </a:rPr>
              <a:t>,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NMPA</a:t>
            </a:r>
            <a:r>
              <a:rPr dirty="0" sz="650" spc="20">
                <a:latin typeface="等线"/>
                <a:cs typeface="等线"/>
              </a:rPr>
              <a:t>批 </a:t>
            </a:r>
            <a:r>
              <a:rPr dirty="0" sz="650" spc="30">
                <a:latin typeface="等线"/>
                <a:cs typeface="等线"/>
              </a:rPr>
              <a:t>准的罕见病药物数量逐年攀升</a:t>
            </a:r>
            <a:r>
              <a:rPr dirty="0" sz="650" spc="10">
                <a:latin typeface="等线"/>
                <a:cs typeface="等线"/>
              </a:rPr>
              <a:t>，2019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年</a:t>
            </a:r>
            <a:r>
              <a:rPr dirty="0" sz="650" spc="20">
                <a:latin typeface="等线"/>
                <a:cs typeface="等线"/>
              </a:rPr>
              <a:t>有</a:t>
            </a:r>
            <a:r>
              <a:rPr dirty="0" sz="650" spc="15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6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个罕见 </a:t>
            </a:r>
            <a:r>
              <a:rPr dirty="0" sz="650" spc="20">
                <a:latin typeface="等线"/>
                <a:cs typeface="等线"/>
              </a:rPr>
              <a:t>病药物获批</a:t>
            </a:r>
            <a:r>
              <a:rPr dirty="0" sz="650" spc="30">
                <a:latin typeface="等线"/>
                <a:cs typeface="等线"/>
              </a:rPr>
              <a:t>上</a:t>
            </a:r>
            <a:r>
              <a:rPr dirty="0" sz="650" spc="20">
                <a:latin typeface="等线"/>
                <a:cs typeface="等线"/>
              </a:rPr>
              <a:t>市，到 </a:t>
            </a:r>
            <a:r>
              <a:rPr dirty="0" sz="650" spc="10">
                <a:latin typeface="等线"/>
                <a:cs typeface="等线"/>
              </a:rPr>
              <a:t>2021</a:t>
            </a:r>
            <a:r>
              <a:rPr dirty="0" sz="650" spc="20">
                <a:latin typeface="等线"/>
                <a:cs typeface="等线"/>
              </a:rPr>
              <a:t> 年已有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11</a:t>
            </a:r>
            <a:r>
              <a:rPr dirty="0" sz="650" spc="20">
                <a:latin typeface="等线"/>
                <a:cs typeface="等线"/>
              </a:rPr>
              <a:t> 个罕见病药物获</a:t>
            </a:r>
            <a:endParaRPr sz="650">
              <a:latin typeface="等线"/>
              <a:cs typeface="等线"/>
            </a:endParaRPr>
          </a:p>
          <a:p>
            <a:pPr algn="just" marL="12700" marR="8255">
              <a:lnSpc>
                <a:spcPct val="140800"/>
              </a:lnSpc>
              <a:spcBef>
                <a:spcPts val="5"/>
              </a:spcBef>
            </a:pPr>
            <a:r>
              <a:rPr dirty="0" sz="650" spc="20">
                <a:latin typeface="等线"/>
                <a:cs typeface="等线"/>
              </a:rPr>
              <a:t>批上市，其中</a:t>
            </a:r>
            <a:r>
              <a:rPr dirty="0" sz="650" spc="8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</a:t>
            </a:r>
            <a:r>
              <a:rPr dirty="0" sz="650" spc="8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款药</a:t>
            </a:r>
            <a:r>
              <a:rPr dirty="0" sz="650" spc="30">
                <a:latin typeface="等线"/>
                <a:cs typeface="等线"/>
              </a:rPr>
              <a:t>物</a:t>
            </a:r>
            <a:r>
              <a:rPr dirty="0" sz="650" spc="20">
                <a:latin typeface="等线"/>
                <a:cs typeface="等线"/>
              </a:rPr>
              <a:t>，即用</a:t>
            </a:r>
            <a:r>
              <a:rPr dirty="0" sz="650" spc="30">
                <a:latin typeface="等线"/>
                <a:cs typeface="等线"/>
              </a:rPr>
              <a:t>于</a:t>
            </a:r>
            <a:r>
              <a:rPr dirty="0" sz="650" spc="20">
                <a:latin typeface="等线"/>
                <a:cs typeface="等线"/>
              </a:rPr>
              <a:t>治疗</a:t>
            </a:r>
            <a:r>
              <a:rPr dirty="0" sz="650" spc="30">
                <a:latin typeface="等线"/>
                <a:cs typeface="等线"/>
              </a:rPr>
              <a:t>遗</a:t>
            </a:r>
            <a:r>
              <a:rPr dirty="0" sz="650" spc="20">
                <a:latin typeface="等线"/>
                <a:cs typeface="等线"/>
              </a:rPr>
              <a:t>传性血管性水 </a:t>
            </a:r>
            <a:r>
              <a:rPr dirty="0" sz="650" spc="30">
                <a:latin typeface="等线"/>
                <a:cs typeface="等线"/>
              </a:rPr>
              <a:t>肿的醋酸艾替</a:t>
            </a:r>
            <a:r>
              <a:rPr dirty="0" sz="650" spc="40">
                <a:latin typeface="等线"/>
                <a:cs typeface="等线"/>
              </a:rPr>
              <a:t>班</a:t>
            </a:r>
            <a:r>
              <a:rPr dirty="0" sz="650" spc="30">
                <a:latin typeface="等线"/>
                <a:cs typeface="等线"/>
              </a:rPr>
              <a:t>特注射液</a:t>
            </a:r>
            <a:r>
              <a:rPr dirty="0" sz="650" spc="40">
                <a:latin typeface="等线"/>
                <a:cs typeface="等线"/>
              </a:rPr>
              <a:t>和</a:t>
            </a:r>
            <a:r>
              <a:rPr dirty="0" sz="650" spc="30">
                <a:latin typeface="等线"/>
                <a:cs typeface="等线"/>
              </a:rPr>
              <a:t>治疗多发</a:t>
            </a:r>
            <a:r>
              <a:rPr dirty="0" sz="650" spc="40">
                <a:latin typeface="等线"/>
                <a:cs typeface="等线"/>
              </a:rPr>
              <a:t>性</a:t>
            </a:r>
            <a:r>
              <a:rPr dirty="0" sz="650" spc="30">
                <a:latin typeface="等线"/>
                <a:cs typeface="等线"/>
              </a:rPr>
              <a:t>硬化症的氨</a:t>
            </a:r>
            <a:r>
              <a:rPr dirty="0" sz="650" spc="10">
                <a:latin typeface="等线"/>
                <a:cs typeface="等线"/>
              </a:rPr>
              <a:t>吡 </a:t>
            </a:r>
            <a:r>
              <a:rPr dirty="0" sz="650" spc="20">
                <a:latin typeface="等线"/>
                <a:cs typeface="等线"/>
              </a:rPr>
              <a:t>啶缓释片，上市当年即纳入医保。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5195" y="6073850"/>
            <a:ext cx="217424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160905" algn="l"/>
              </a:tabLst>
            </a:pPr>
            <a:r>
              <a:rPr dirty="0" u="sng" sz="650" spc="5"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5"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	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12007" y="6027419"/>
            <a:ext cx="177165" cy="135890"/>
          </a:xfrm>
          <a:custGeom>
            <a:avLst/>
            <a:gdLst/>
            <a:ahLst/>
            <a:cxnLst/>
            <a:rect l="l" t="t" r="r" b="b"/>
            <a:pathLst>
              <a:path w="177164" h="135889">
                <a:moveTo>
                  <a:pt x="176783" y="0"/>
                </a:moveTo>
                <a:lnTo>
                  <a:pt x="0" y="0"/>
                </a:lnTo>
                <a:lnTo>
                  <a:pt x="0" y="135635"/>
                </a:lnTo>
                <a:lnTo>
                  <a:pt x="176783" y="135635"/>
                </a:lnTo>
                <a:lnTo>
                  <a:pt x="176783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20667" y="5937503"/>
            <a:ext cx="178435" cy="226060"/>
          </a:xfrm>
          <a:custGeom>
            <a:avLst/>
            <a:gdLst/>
            <a:ahLst/>
            <a:cxnLst/>
            <a:rect l="l" t="t" r="r" b="b"/>
            <a:pathLst>
              <a:path w="178435" h="226060">
                <a:moveTo>
                  <a:pt x="178308" y="0"/>
                </a:moveTo>
                <a:lnTo>
                  <a:pt x="0" y="0"/>
                </a:lnTo>
                <a:lnTo>
                  <a:pt x="0" y="225551"/>
                </a:lnTo>
                <a:lnTo>
                  <a:pt x="178308" y="225551"/>
                </a:lnTo>
                <a:lnTo>
                  <a:pt x="178308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30852" y="5916167"/>
            <a:ext cx="178435" cy="247015"/>
          </a:xfrm>
          <a:custGeom>
            <a:avLst/>
            <a:gdLst/>
            <a:ahLst/>
            <a:cxnLst/>
            <a:rect l="l" t="t" r="r" b="b"/>
            <a:pathLst>
              <a:path w="178435" h="247014">
                <a:moveTo>
                  <a:pt x="178308" y="0"/>
                </a:moveTo>
                <a:lnTo>
                  <a:pt x="0" y="0"/>
                </a:lnTo>
                <a:lnTo>
                  <a:pt x="0" y="246887"/>
                </a:lnTo>
                <a:lnTo>
                  <a:pt x="178308" y="246887"/>
                </a:lnTo>
                <a:lnTo>
                  <a:pt x="178308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77184" y="5690615"/>
            <a:ext cx="178435" cy="472440"/>
          </a:xfrm>
          <a:custGeom>
            <a:avLst/>
            <a:gdLst/>
            <a:ahLst/>
            <a:cxnLst/>
            <a:rect l="l" t="t" r="r" b="b"/>
            <a:pathLst>
              <a:path w="178435" h="472439">
                <a:moveTo>
                  <a:pt x="178307" y="0"/>
                </a:moveTo>
                <a:lnTo>
                  <a:pt x="0" y="0"/>
                </a:lnTo>
                <a:lnTo>
                  <a:pt x="0" y="472439"/>
                </a:lnTo>
                <a:lnTo>
                  <a:pt x="178307" y="472439"/>
                </a:lnTo>
                <a:lnTo>
                  <a:pt x="178307" y="0"/>
                </a:lnTo>
                <a:close/>
              </a:path>
            </a:pathLst>
          </a:custGeom>
          <a:solidFill>
            <a:srgbClr val="3863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87367" y="5466587"/>
            <a:ext cx="178435" cy="696595"/>
          </a:xfrm>
          <a:custGeom>
            <a:avLst/>
            <a:gdLst/>
            <a:ahLst/>
            <a:cxnLst/>
            <a:rect l="l" t="t" r="r" b="b"/>
            <a:pathLst>
              <a:path w="178435" h="696595">
                <a:moveTo>
                  <a:pt x="178308" y="0"/>
                </a:moveTo>
                <a:lnTo>
                  <a:pt x="0" y="0"/>
                </a:lnTo>
                <a:lnTo>
                  <a:pt x="0" y="696467"/>
                </a:lnTo>
                <a:lnTo>
                  <a:pt x="178308" y="696467"/>
                </a:lnTo>
                <a:lnTo>
                  <a:pt x="178308" y="0"/>
                </a:lnTo>
                <a:close/>
              </a:path>
            </a:pathLst>
          </a:custGeom>
          <a:solidFill>
            <a:srgbClr val="3863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7552" y="5579363"/>
            <a:ext cx="177165" cy="584200"/>
          </a:xfrm>
          <a:custGeom>
            <a:avLst/>
            <a:gdLst/>
            <a:ahLst/>
            <a:cxnLst/>
            <a:rect l="l" t="t" r="r" b="b"/>
            <a:pathLst>
              <a:path w="177164" h="584200">
                <a:moveTo>
                  <a:pt x="176784" y="0"/>
                </a:moveTo>
                <a:lnTo>
                  <a:pt x="0" y="0"/>
                </a:lnTo>
                <a:lnTo>
                  <a:pt x="0" y="583691"/>
                </a:lnTo>
                <a:lnTo>
                  <a:pt x="176784" y="583691"/>
                </a:lnTo>
                <a:lnTo>
                  <a:pt x="176784" y="0"/>
                </a:lnTo>
                <a:close/>
              </a:path>
            </a:pathLst>
          </a:custGeom>
          <a:solidFill>
            <a:srgbClr val="3863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167252" y="6025692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FFFFFF"/>
                </a:solidFill>
                <a:latin typeface="等线"/>
                <a:cs typeface="等线"/>
              </a:rPr>
              <a:t>6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0446" y="5983934"/>
            <a:ext cx="8718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48030" algn="l"/>
              </a:tabLst>
            </a:pPr>
            <a:r>
              <a:rPr dirty="0" sz="600" b="1">
                <a:solidFill>
                  <a:srgbClr val="FFFFFF"/>
                </a:solidFill>
                <a:latin typeface="等线"/>
                <a:cs typeface="等线"/>
              </a:rPr>
              <a:t>10	</a:t>
            </a:r>
            <a:r>
              <a:rPr dirty="0" baseline="9259" sz="900" b="1">
                <a:solidFill>
                  <a:srgbClr val="FFFFFF"/>
                </a:solidFill>
                <a:latin typeface="等线"/>
                <a:cs typeface="等线"/>
              </a:rPr>
              <a:t>11</a:t>
            </a:r>
            <a:endParaRPr baseline="9259" sz="900">
              <a:latin typeface="等线"/>
              <a:cs typeface="等线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11982" y="5860491"/>
            <a:ext cx="111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FFFFFF"/>
                </a:solidFill>
                <a:latin typeface="等线"/>
                <a:cs typeface="等线"/>
              </a:rPr>
              <a:t>21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22165" y="5748273"/>
            <a:ext cx="111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FFFFFF"/>
                </a:solidFill>
                <a:latin typeface="等线"/>
                <a:cs typeface="等线"/>
              </a:rPr>
              <a:t>31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32096" y="5804407"/>
            <a:ext cx="111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FFFFFF"/>
                </a:solidFill>
                <a:latin typeface="等线"/>
                <a:cs typeface="等线"/>
              </a:rPr>
              <a:t>26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50539" y="6180226"/>
            <a:ext cx="2235200" cy="275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120"/>
              </a:spcBef>
              <a:tabLst>
                <a:tab pos="899160" algn="l"/>
                <a:tab pos="1609090" algn="l"/>
              </a:tabLst>
            </a:pPr>
            <a:r>
              <a:rPr dirty="0" sz="650" spc="5" b="1">
                <a:solidFill>
                  <a:srgbClr val="585858"/>
                </a:solidFill>
                <a:latin typeface="等线"/>
                <a:cs typeface="等线"/>
              </a:rPr>
              <a:t>2019	2020	2021</a:t>
            </a:r>
            <a:endParaRPr sz="6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注：中国上市仅计入针对目录内罕见病的药物，以获批时间统计。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87596" y="5308091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35051" y="0"/>
                </a:moveTo>
                <a:lnTo>
                  <a:pt x="0" y="0"/>
                </a:lnTo>
                <a:lnTo>
                  <a:pt x="0" y="36575"/>
                </a:lnTo>
                <a:lnTo>
                  <a:pt x="35051" y="36575"/>
                </a:lnTo>
                <a:lnTo>
                  <a:pt x="3505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98135" y="530809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0"/>
                </a:moveTo>
                <a:lnTo>
                  <a:pt x="0" y="0"/>
                </a:lnTo>
                <a:lnTo>
                  <a:pt x="0" y="36575"/>
                </a:lnTo>
                <a:lnTo>
                  <a:pt x="36575" y="36575"/>
                </a:lnTo>
                <a:lnTo>
                  <a:pt x="36575" y="0"/>
                </a:lnTo>
                <a:close/>
              </a:path>
            </a:pathLst>
          </a:custGeom>
          <a:solidFill>
            <a:srgbClr val="3863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424553" y="5259069"/>
            <a:ext cx="8261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dirty="0" sz="600">
                <a:solidFill>
                  <a:srgbClr val="585858"/>
                </a:solidFill>
                <a:latin typeface="等线"/>
                <a:cs typeface="等线"/>
              </a:rPr>
              <a:t>中国</a:t>
            </a:r>
            <a:r>
              <a:rPr dirty="0" sz="600" spc="-10">
                <a:solidFill>
                  <a:srgbClr val="585858"/>
                </a:solidFill>
                <a:latin typeface="等线"/>
                <a:cs typeface="等线"/>
              </a:rPr>
              <a:t>N</a:t>
            </a:r>
            <a:r>
              <a:rPr dirty="0" sz="600" spc="-5">
                <a:solidFill>
                  <a:srgbClr val="585858"/>
                </a:solidFill>
                <a:latin typeface="等线"/>
                <a:cs typeface="等线"/>
              </a:rPr>
              <a:t>M</a:t>
            </a:r>
            <a:r>
              <a:rPr dirty="0" sz="600">
                <a:solidFill>
                  <a:srgbClr val="585858"/>
                </a:solidFill>
                <a:latin typeface="等线"/>
                <a:cs typeface="等线"/>
              </a:rPr>
              <a:t>PA	美国F</a:t>
            </a:r>
            <a:r>
              <a:rPr dirty="0" sz="600" spc="-5">
                <a:solidFill>
                  <a:srgbClr val="585858"/>
                </a:solidFill>
                <a:latin typeface="等线"/>
                <a:cs typeface="等线"/>
              </a:rPr>
              <a:t>D</a:t>
            </a:r>
            <a:r>
              <a:rPr dirty="0" sz="600">
                <a:solidFill>
                  <a:srgbClr val="585858"/>
                </a:solidFill>
                <a:latin typeface="等线"/>
                <a:cs typeface="等线"/>
              </a:rPr>
              <a:t>A</a:t>
            </a:r>
            <a:endParaRPr sz="600">
              <a:latin typeface="等线"/>
              <a:cs typeface="等线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99358" y="4229099"/>
            <a:ext cx="619125" cy="619125"/>
            <a:chOff x="2999358" y="4229099"/>
            <a:chExt cx="619125" cy="619125"/>
          </a:xfrm>
        </p:grpSpPr>
        <p:sp>
          <p:nvSpPr>
            <p:cNvPr id="33" name="object 33"/>
            <p:cNvSpPr/>
            <p:nvPr/>
          </p:nvSpPr>
          <p:spPr>
            <a:xfrm>
              <a:off x="3308603" y="4229099"/>
              <a:ext cx="309880" cy="619125"/>
            </a:xfrm>
            <a:custGeom>
              <a:avLst/>
              <a:gdLst/>
              <a:ahLst/>
              <a:cxnLst/>
              <a:rect l="l" t="t" r="r" b="b"/>
              <a:pathLst>
                <a:path w="309879" h="619125">
                  <a:moveTo>
                    <a:pt x="0" y="0"/>
                  </a:moveTo>
                  <a:lnTo>
                    <a:pt x="0" y="309626"/>
                  </a:lnTo>
                  <a:lnTo>
                    <a:pt x="12065" y="618871"/>
                  </a:lnTo>
                  <a:lnTo>
                    <a:pt x="60762" y="613126"/>
                  </a:lnTo>
                  <a:lnTo>
                    <a:pt x="106799" y="600181"/>
                  </a:lnTo>
                  <a:lnTo>
                    <a:pt x="149595" y="580637"/>
                  </a:lnTo>
                  <a:lnTo>
                    <a:pt x="188568" y="555096"/>
                  </a:lnTo>
                  <a:lnTo>
                    <a:pt x="223139" y="524160"/>
                  </a:lnTo>
                  <a:lnTo>
                    <a:pt x="252725" y="488431"/>
                  </a:lnTo>
                  <a:lnTo>
                    <a:pt x="276748" y="448511"/>
                  </a:lnTo>
                  <a:lnTo>
                    <a:pt x="294626" y="405003"/>
                  </a:lnTo>
                  <a:lnTo>
                    <a:pt x="305779" y="358507"/>
                  </a:lnTo>
                  <a:lnTo>
                    <a:pt x="309625" y="309626"/>
                  </a:lnTo>
                  <a:lnTo>
                    <a:pt x="306270" y="263856"/>
                  </a:lnTo>
                  <a:lnTo>
                    <a:pt x="296522" y="220177"/>
                  </a:lnTo>
                  <a:lnTo>
                    <a:pt x="280859" y="179066"/>
                  </a:lnTo>
                  <a:lnTo>
                    <a:pt x="259760" y="141001"/>
                  </a:lnTo>
                  <a:lnTo>
                    <a:pt x="233702" y="106461"/>
                  </a:lnTo>
                  <a:lnTo>
                    <a:pt x="203164" y="75923"/>
                  </a:lnTo>
                  <a:lnTo>
                    <a:pt x="168624" y="49865"/>
                  </a:lnTo>
                  <a:lnTo>
                    <a:pt x="130559" y="28766"/>
                  </a:lnTo>
                  <a:lnTo>
                    <a:pt x="89448" y="13103"/>
                  </a:lnTo>
                  <a:lnTo>
                    <a:pt x="45769" y="3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999358" y="4229099"/>
              <a:ext cx="321310" cy="619125"/>
            </a:xfrm>
            <a:custGeom>
              <a:avLst/>
              <a:gdLst/>
              <a:ahLst/>
              <a:cxnLst/>
              <a:rect l="l" t="t" r="r" b="b"/>
              <a:pathLst>
                <a:path w="321310" h="619125">
                  <a:moveTo>
                    <a:pt x="309244" y="0"/>
                  </a:moveTo>
                  <a:lnTo>
                    <a:pt x="251732" y="5375"/>
                  </a:lnTo>
                  <a:lnTo>
                    <a:pt x="208488" y="16808"/>
                  </a:lnTo>
                  <a:lnTo>
                    <a:pt x="168034" y="34052"/>
                  </a:lnTo>
                  <a:lnTo>
                    <a:pt x="130829" y="56612"/>
                  </a:lnTo>
                  <a:lnTo>
                    <a:pt x="97334" y="83990"/>
                  </a:lnTo>
                  <a:lnTo>
                    <a:pt x="68007" y="115687"/>
                  </a:lnTo>
                  <a:lnTo>
                    <a:pt x="43310" y="151207"/>
                  </a:lnTo>
                  <a:lnTo>
                    <a:pt x="23700" y="190052"/>
                  </a:lnTo>
                  <a:lnTo>
                    <a:pt x="9639" y="231725"/>
                  </a:lnTo>
                  <a:lnTo>
                    <a:pt x="1585" y="275728"/>
                  </a:lnTo>
                  <a:lnTo>
                    <a:pt x="0" y="321564"/>
                  </a:lnTo>
                  <a:lnTo>
                    <a:pt x="5121" y="367138"/>
                  </a:lnTo>
                  <a:lnTo>
                    <a:pt x="16554" y="410382"/>
                  </a:lnTo>
                  <a:lnTo>
                    <a:pt x="33798" y="450836"/>
                  </a:lnTo>
                  <a:lnTo>
                    <a:pt x="56358" y="488041"/>
                  </a:lnTo>
                  <a:lnTo>
                    <a:pt x="83736" y="521536"/>
                  </a:lnTo>
                  <a:lnTo>
                    <a:pt x="115433" y="550863"/>
                  </a:lnTo>
                  <a:lnTo>
                    <a:pt x="150953" y="575560"/>
                  </a:lnTo>
                  <a:lnTo>
                    <a:pt x="189798" y="595170"/>
                  </a:lnTo>
                  <a:lnTo>
                    <a:pt x="231471" y="609231"/>
                  </a:lnTo>
                  <a:lnTo>
                    <a:pt x="275474" y="617285"/>
                  </a:lnTo>
                  <a:lnTo>
                    <a:pt x="321310" y="618871"/>
                  </a:lnTo>
                  <a:lnTo>
                    <a:pt x="309244" y="309626"/>
                  </a:lnTo>
                  <a:lnTo>
                    <a:pt x="309244" y="0"/>
                  </a:lnTo>
                  <a:close/>
                </a:path>
              </a:pathLst>
            </a:custGeom>
            <a:solidFill>
              <a:srgbClr val="557EC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377565" y="4464557"/>
            <a:ext cx="1492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FFFFFF"/>
                </a:solidFill>
                <a:latin typeface="等线"/>
                <a:cs typeface="等线"/>
              </a:rPr>
              <a:t>49%</a:t>
            </a:r>
            <a:endParaRPr sz="600">
              <a:latin typeface="等线"/>
              <a:cs typeface="等线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67939" y="4460875"/>
            <a:ext cx="1492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FFFFFF"/>
                </a:solidFill>
                <a:latin typeface="等线"/>
                <a:cs typeface="等线"/>
              </a:rPr>
              <a:t>51%</a:t>
            </a:r>
            <a:endParaRPr sz="600">
              <a:latin typeface="等线"/>
              <a:cs typeface="等线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87240" y="4434839"/>
            <a:ext cx="106680" cy="82550"/>
          </a:xfrm>
          <a:custGeom>
            <a:avLst/>
            <a:gdLst/>
            <a:ahLst/>
            <a:cxnLst/>
            <a:rect l="l" t="t" r="r" b="b"/>
            <a:pathLst>
              <a:path w="106679" h="82550">
                <a:moveTo>
                  <a:pt x="106679" y="0"/>
                </a:moveTo>
                <a:lnTo>
                  <a:pt x="0" y="0"/>
                </a:lnTo>
                <a:lnTo>
                  <a:pt x="0" y="82295"/>
                </a:lnTo>
                <a:lnTo>
                  <a:pt x="106679" y="82295"/>
                </a:lnTo>
                <a:lnTo>
                  <a:pt x="106679" y="0"/>
                </a:lnTo>
                <a:close/>
              </a:path>
            </a:pathLst>
          </a:custGeom>
          <a:solidFill>
            <a:srgbClr val="557E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87240" y="4297679"/>
            <a:ext cx="106680" cy="81280"/>
          </a:xfrm>
          <a:custGeom>
            <a:avLst/>
            <a:gdLst/>
            <a:ahLst/>
            <a:cxnLst/>
            <a:rect l="l" t="t" r="r" b="b"/>
            <a:pathLst>
              <a:path w="106679" h="81279">
                <a:moveTo>
                  <a:pt x="106679" y="0"/>
                </a:moveTo>
                <a:lnTo>
                  <a:pt x="0" y="0"/>
                </a:lnTo>
                <a:lnTo>
                  <a:pt x="0" y="80772"/>
                </a:lnTo>
                <a:lnTo>
                  <a:pt x="106679" y="80772"/>
                </a:lnTo>
                <a:lnTo>
                  <a:pt x="106679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733925" y="4230115"/>
            <a:ext cx="406400" cy="301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dirty="0" sz="600">
                <a:latin typeface="等线"/>
                <a:cs typeface="等线"/>
              </a:rPr>
              <a:t>罕见病药物 其他药物</a:t>
            </a:r>
            <a:endParaRPr sz="600">
              <a:latin typeface="等线"/>
              <a:cs typeface="等线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92298" y="3952493"/>
            <a:ext cx="2332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7E7E7E"/>
                </a:solidFill>
                <a:latin typeface="等线"/>
                <a:cs typeface="等线"/>
              </a:rPr>
              <a:t>2018-2020年</a:t>
            </a:r>
            <a:r>
              <a:rPr dirty="0" sz="600" spc="-45" b="1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 b="1">
                <a:solidFill>
                  <a:srgbClr val="7E7E7E"/>
                </a:solidFill>
                <a:latin typeface="等线"/>
                <a:cs typeface="等线"/>
              </a:rPr>
              <a:t>三批临床急需境外新药名单中罕见病药物获批上市情况</a:t>
            </a:r>
            <a:endParaRPr sz="600">
              <a:latin typeface="等线"/>
              <a:cs typeface="等线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305428" y="4225924"/>
            <a:ext cx="1031240" cy="624840"/>
            <a:chOff x="3305428" y="4225924"/>
            <a:chExt cx="1031240" cy="624840"/>
          </a:xfrm>
        </p:grpSpPr>
        <p:sp>
          <p:nvSpPr>
            <p:cNvPr id="42" name="object 42"/>
            <p:cNvSpPr/>
            <p:nvPr/>
          </p:nvSpPr>
          <p:spPr>
            <a:xfrm>
              <a:off x="3308603" y="4229099"/>
              <a:ext cx="835025" cy="92075"/>
            </a:xfrm>
            <a:custGeom>
              <a:avLst/>
              <a:gdLst/>
              <a:ahLst/>
              <a:cxnLst/>
              <a:rect l="l" t="t" r="r" b="b"/>
              <a:pathLst>
                <a:path w="835025" h="92075">
                  <a:moveTo>
                    <a:pt x="0" y="0"/>
                  </a:moveTo>
                  <a:lnTo>
                    <a:pt x="835025" y="92075"/>
                  </a:lnTo>
                </a:path>
              </a:pathLst>
            </a:custGeom>
            <a:ln w="63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320795" y="4736591"/>
              <a:ext cx="704850" cy="111125"/>
            </a:xfrm>
            <a:custGeom>
              <a:avLst/>
              <a:gdLst/>
              <a:ahLst/>
              <a:cxnLst/>
              <a:rect l="l" t="t" r="r" b="b"/>
              <a:pathLst>
                <a:path w="704850" h="111125">
                  <a:moveTo>
                    <a:pt x="704850" y="0"/>
                  </a:moveTo>
                  <a:lnTo>
                    <a:pt x="0" y="11087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936110" y="4313300"/>
              <a:ext cx="400685" cy="443230"/>
            </a:xfrm>
            <a:custGeom>
              <a:avLst/>
              <a:gdLst/>
              <a:ahLst/>
              <a:cxnLst/>
              <a:rect l="l" t="t" r="r" b="b"/>
              <a:pathLst>
                <a:path w="400685" h="443229">
                  <a:moveTo>
                    <a:pt x="179069" y="0"/>
                  </a:moveTo>
                  <a:lnTo>
                    <a:pt x="179069" y="221361"/>
                  </a:lnTo>
                  <a:lnTo>
                    <a:pt x="0" y="351409"/>
                  </a:lnTo>
                  <a:lnTo>
                    <a:pt x="35587" y="389893"/>
                  </a:lnTo>
                  <a:lnTo>
                    <a:pt x="78581" y="418592"/>
                  </a:lnTo>
                  <a:lnTo>
                    <a:pt x="127051" y="436526"/>
                  </a:lnTo>
                  <a:lnTo>
                    <a:pt x="179069" y="442722"/>
                  </a:lnTo>
                  <a:lnTo>
                    <a:pt x="223695" y="438226"/>
                  </a:lnTo>
                  <a:lnTo>
                    <a:pt x="265253" y="425332"/>
                  </a:lnTo>
                  <a:lnTo>
                    <a:pt x="302855" y="404929"/>
                  </a:lnTo>
                  <a:lnTo>
                    <a:pt x="335613" y="377904"/>
                  </a:lnTo>
                  <a:lnTo>
                    <a:pt x="362638" y="345146"/>
                  </a:lnTo>
                  <a:lnTo>
                    <a:pt x="383041" y="307544"/>
                  </a:lnTo>
                  <a:lnTo>
                    <a:pt x="395935" y="265986"/>
                  </a:lnTo>
                  <a:lnTo>
                    <a:pt x="400430" y="221361"/>
                  </a:lnTo>
                  <a:lnTo>
                    <a:pt x="395935" y="176772"/>
                  </a:lnTo>
                  <a:lnTo>
                    <a:pt x="383041" y="135231"/>
                  </a:lnTo>
                  <a:lnTo>
                    <a:pt x="362638" y="97631"/>
                  </a:lnTo>
                  <a:lnTo>
                    <a:pt x="335613" y="64865"/>
                  </a:lnTo>
                  <a:lnTo>
                    <a:pt x="302855" y="37826"/>
                  </a:lnTo>
                  <a:lnTo>
                    <a:pt x="265253" y="17406"/>
                  </a:lnTo>
                  <a:lnTo>
                    <a:pt x="223695" y="4500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894002" y="4313300"/>
              <a:ext cx="221615" cy="351790"/>
            </a:xfrm>
            <a:custGeom>
              <a:avLst/>
              <a:gdLst/>
              <a:ahLst/>
              <a:cxnLst/>
              <a:rect l="l" t="t" r="r" b="b"/>
              <a:pathLst>
                <a:path w="221614" h="351789">
                  <a:moveTo>
                    <a:pt x="221177" y="0"/>
                  </a:moveTo>
                  <a:lnTo>
                    <a:pt x="152820" y="10858"/>
                  </a:lnTo>
                  <a:lnTo>
                    <a:pt x="91129" y="42291"/>
                  </a:lnTo>
                  <a:lnTo>
                    <a:pt x="57675" y="72158"/>
                  </a:lnTo>
                  <a:lnTo>
                    <a:pt x="31642" y="107021"/>
                  </a:lnTo>
                  <a:lnTo>
                    <a:pt x="13222" y="145634"/>
                  </a:lnTo>
                  <a:lnTo>
                    <a:pt x="2610" y="186753"/>
                  </a:lnTo>
                  <a:lnTo>
                    <a:pt x="0" y="229134"/>
                  </a:lnTo>
                  <a:lnTo>
                    <a:pt x="5583" y="271533"/>
                  </a:lnTo>
                  <a:lnTo>
                    <a:pt x="19555" y="312706"/>
                  </a:lnTo>
                  <a:lnTo>
                    <a:pt x="42107" y="351409"/>
                  </a:lnTo>
                  <a:lnTo>
                    <a:pt x="221177" y="221361"/>
                  </a:lnTo>
                  <a:lnTo>
                    <a:pt x="2211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/>
          <p:nvPr/>
        </p:nvSpPr>
        <p:spPr>
          <a:xfrm>
            <a:off x="4587240" y="4593335"/>
            <a:ext cx="106680" cy="81280"/>
          </a:xfrm>
          <a:custGeom>
            <a:avLst/>
            <a:gdLst/>
            <a:ahLst/>
            <a:cxnLst/>
            <a:rect l="l" t="t" r="r" b="b"/>
            <a:pathLst>
              <a:path w="106679" h="81279">
                <a:moveTo>
                  <a:pt x="106679" y="0"/>
                </a:moveTo>
                <a:lnTo>
                  <a:pt x="0" y="0"/>
                </a:lnTo>
                <a:lnTo>
                  <a:pt x="0" y="80772"/>
                </a:lnTo>
                <a:lnTo>
                  <a:pt x="106679" y="80772"/>
                </a:lnTo>
                <a:lnTo>
                  <a:pt x="106679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87240" y="4730495"/>
            <a:ext cx="106680" cy="81280"/>
          </a:xfrm>
          <a:custGeom>
            <a:avLst/>
            <a:gdLst/>
            <a:ahLst/>
            <a:cxnLst/>
            <a:rect l="l" t="t" r="r" b="b"/>
            <a:pathLst>
              <a:path w="106679" h="81279">
                <a:moveTo>
                  <a:pt x="106679" y="0"/>
                </a:moveTo>
                <a:lnTo>
                  <a:pt x="0" y="0"/>
                </a:lnTo>
                <a:lnTo>
                  <a:pt x="0" y="80772"/>
                </a:lnTo>
                <a:lnTo>
                  <a:pt x="106679" y="80772"/>
                </a:lnTo>
                <a:lnTo>
                  <a:pt x="1066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733925" y="4525517"/>
            <a:ext cx="254000" cy="301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dirty="0" sz="600">
                <a:latin typeface="等线"/>
                <a:cs typeface="等线"/>
              </a:rPr>
              <a:t>已上市 未上市</a:t>
            </a:r>
            <a:endParaRPr sz="600">
              <a:latin typeface="等线"/>
              <a:cs typeface="等线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92298" y="5067426"/>
            <a:ext cx="14598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7E7E7E"/>
                </a:solidFill>
                <a:latin typeface="等线"/>
                <a:cs typeface="等线"/>
              </a:rPr>
              <a:t>2019</a:t>
            </a:r>
            <a:r>
              <a:rPr dirty="0" sz="600" spc="-25" b="1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 b="1">
                <a:solidFill>
                  <a:srgbClr val="7E7E7E"/>
                </a:solidFill>
                <a:latin typeface="等线"/>
                <a:cs typeface="等线"/>
              </a:rPr>
              <a:t>–</a:t>
            </a:r>
            <a:r>
              <a:rPr dirty="0" sz="600" spc="-25" b="1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 b="1">
                <a:solidFill>
                  <a:srgbClr val="7E7E7E"/>
                </a:solidFill>
                <a:latin typeface="等线"/>
                <a:cs typeface="等线"/>
              </a:rPr>
              <a:t>2021</a:t>
            </a:r>
            <a:r>
              <a:rPr dirty="0" sz="600" spc="-25" b="1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 b="1">
                <a:solidFill>
                  <a:srgbClr val="7E7E7E"/>
                </a:solidFill>
                <a:latin typeface="等线"/>
                <a:cs typeface="等线"/>
              </a:rPr>
              <a:t>中美罕见病药物上市情况对比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90216" y="2185415"/>
            <a:ext cx="2821305" cy="1469390"/>
          </a:xfrm>
          <a:custGeom>
            <a:avLst/>
            <a:gdLst/>
            <a:ahLst/>
            <a:cxnLst/>
            <a:rect l="l" t="t" r="r" b="b"/>
            <a:pathLst>
              <a:path w="2821304" h="1469389">
                <a:moveTo>
                  <a:pt x="2820923" y="548639"/>
                </a:moveTo>
                <a:lnTo>
                  <a:pt x="303275" y="548639"/>
                </a:lnTo>
                <a:lnTo>
                  <a:pt x="391286" y="289559"/>
                </a:lnTo>
                <a:lnTo>
                  <a:pt x="2820923" y="289559"/>
                </a:lnTo>
                <a:lnTo>
                  <a:pt x="2820923" y="548639"/>
                </a:lnTo>
                <a:close/>
              </a:path>
              <a:path w="2821304" h="1469389">
                <a:moveTo>
                  <a:pt x="2820923" y="848867"/>
                </a:moveTo>
                <a:lnTo>
                  <a:pt x="204215" y="848867"/>
                </a:lnTo>
                <a:lnTo>
                  <a:pt x="295656" y="586739"/>
                </a:lnTo>
                <a:lnTo>
                  <a:pt x="2820923" y="586739"/>
                </a:lnTo>
                <a:lnTo>
                  <a:pt x="2820923" y="848867"/>
                </a:lnTo>
                <a:close/>
              </a:path>
              <a:path w="2821304" h="1469389">
                <a:moveTo>
                  <a:pt x="2820923" y="1153667"/>
                </a:moveTo>
                <a:lnTo>
                  <a:pt x="100583" y="1153667"/>
                </a:lnTo>
                <a:lnTo>
                  <a:pt x="195706" y="890015"/>
                </a:lnTo>
                <a:lnTo>
                  <a:pt x="2820923" y="890015"/>
                </a:lnTo>
                <a:lnTo>
                  <a:pt x="2820923" y="1153667"/>
                </a:lnTo>
                <a:close/>
              </a:path>
              <a:path w="2821304" h="1469389">
                <a:moveTo>
                  <a:pt x="2820923" y="1469135"/>
                </a:moveTo>
                <a:lnTo>
                  <a:pt x="0" y="1469135"/>
                </a:lnTo>
                <a:lnTo>
                  <a:pt x="98551" y="1191767"/>
                </a:lnTo>
                <a:lnTo>
                  <a:pt x="2820923" y="1191767"/>
                </a:lnTo>
                <a:lnTo>
                  <a:pt x="2820923" y="1469135"/>
                </a:lnTo>
                <a:close/>
              </a:path>
              <a:path w="2821304" h="1469389">
                <a:moveTo>
                  <a:pt x="2820923" y="245363"/>
                </a:moveTo>
                <a:lnTo>
                  <a:pt x="396239" y="245363"/>
                </a:lnTo>
                <a:lnTo>
                  <a:pt x="480948" y="0"/>
                </a:lnTo>
                <a:lnTo>
                  <a:pt x="2820923" y="0"/>
                </a:lnTo>
                <a:lnTo>
                  <a:pt x="2820923" y="245363"/>
                </a:lnTo>
                <a:close/>
              </a:path>
            </a:pathLst>
          </a:custGeom>
          <a:ln w="12700">
            <a:solidFill>
              <a:srgbClr val="8FAA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891532" y="4926838"/>
            <a:ext cx="3917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来源：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CD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E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10</a:t>
            </a:fld>
          </a:p>
        </p:txBody>
      </p:sp>
      <p:sp>
        <p:nvSpPr>
          <p:cNvPr id="52" name="object 52"/>
          <p:cNvSpPr txBox="1"/>
          <p:nvPr/>
        </p:nvSpPr>
        <p:spPr>
          <a:xfrm>
            <a:off x="4603496" y="6495694"/>
            <a:ext cx="6794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来源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：NMPA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、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FDA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71648" y="3690365"/>
            <a:ext cx="25190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注：“全球有药”指在美国、欧盟或日本针对该疾病适应症有药物获批上市。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7204" y="3395742"/>
            <a:ext cx="14141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35" b="1" i="1">
                <a:solidFill>
                  <a:srgbClr val="557EC9"/>
                </a:solidFill>
                <a:latin typeface="等线"/>
                <a:cs typeface="等线"/>
              </a:rPr>
              <a:t>14</a:t>
            </a:r>
            <a:r>
              <a:rPr dirty="0" sz="1050" spc="45" b="1" i="1">
                <a:solidFill>
                  <a:srgbClr val="557EC9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557EC9"/>
                </a:solidFill>
                <a:latin typeface="等线"/>
                <a:cs typeface="等线"/>
              </a:rPr>
              <a:t>种罕见病</a:t>
            </a:r>
            <a:r>
              <a:rPr dirty="0" sz="700" spc="-10" b="1">
                <a:solidFill>
                  <a:srgbClr val="557EC9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557EC9"/>
                </a:solidFill>
                <a:latin typeface="等线"/>
                <a:cs typeface="等线"/>
              </a:rPr>
              <a:t>全部药物</a:t>
            </a:r>
            <a:r>
              <a:rPr dirty="0" sz="700" spc="-10" b="1">
                <a:solidFill>
                  <a:srgbClr val="557EC9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557EC9"/>
                </a:solidFill>
                <a:latin typeface="等线"/>
                <a:cs typeface="等线"/>
              </a:rPr>
              <a:t>医保未覆盖</a:t>
            </a:r>
            <a:endParaRPr sz="700">
              <a:latin typeface="等线"/>
              <a:cs typeface="等线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72154" y="3418458"/>
            <a:ext cx="14643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44536A"/>
                </a:solidFill>
                <a:latin typeface="等线"/>
                <a:cs typeface="等线"/>
              </a:rPr>
              <a:t>29</a:t>
            </a:r>
            <a:r>
              <a:rPr dirty="0" sz="1000" spc="-45" b="1">
                <a:solidFill>
                  <a:srgbClr val="44536A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种治疗药物</a:t>
            </a:r>
            <a:r>
              <a:rPr dirty="0" sz="700" spc="-15" b="1"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未纳入国家医保目录</a:t>
            </a:r>
            <a:endParaRPr sz="700">
              <a:latin typeface="等线"/>
              <a:cs typeface="等线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71315" y="4530089"/>
            <a:ext cx="1492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latin typeface="等线"/>
                <a:cs typeface="等线"/>
              </a:rPr>
              <a:t>65%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13123" y="4400803"/>
            <a:ext cx="1492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latin typeface="等线"/>
                <a:cs typeface="等线"/>
              </a:rPr>
              <a:t>35%</a:t>
            </a:r>
            <a:endParaRPr sz="6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225552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中国积极推动罕见病诊疗</a:t>
            </a:r>
            <a:endParaRPr sz="1600"/>
          </a:p>
        </p:txBody>
      </p:sp>
      <p:sp>
        <p:nvSpPr>
          <p:cNvPr id="6" name="object 6"/>
          <p:cNvSpPr txBox="1"/>
          <p:nvPr/>
        </p:nvSpPr>
        <p:spPr>
          <a:xfrm>
            <a:off x="436880" y="1077213"/>
            <a:ext cx="4022090" cy="514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不断完善罕见病国家制度顶层设计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，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逐步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规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范和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提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高诊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疗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水平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</a:pPr>
            <a:endParaRPr sz="1200">
              <a:latin typeface="等线 Light"/>
              <a:cs typeface="等线 Light"/>
            </a:endParaRPr>
          </a:p>
          <a:p>
            <a:pPr marL="194945" indent="-172720">
              <a:lnSpc>
                <a:spcPct val="100000"/>
              </a:lnSpc>
              <a:buClr>
                <a:srgbClr val="505F73"/>
              </a:buClr>
              <a:buFont typeface="Wingdings"/>
              <a:buChar char=""/>
              <a:tabLst>
                <a:tab pos="195580" algn="l"/>
              </a:tabLst>
            </a:pPr>
            <a:r>
              <a:rPr dirty="0" sz="700" spc="-5" b="1">
                <a:latin typeface="等线"/>
                <a:cs typeface="等线"/>
              </a:rPr>
              <a:t>以确立罕见病目录为起点，国家层</a:t>
            </a:r>
            <a:r>
              <a:rPr dirty="0" sz="700" spc="5" b="1">
                <a:latin typeface="等线"/>
                <a:cs typeface="等线"/>
              </a:rPr>
              <a:t>面</a:t>
            </a:r>
            <a:r>
              <a:rPr dirty="0" sz="700" spc="-5" b="1">
                <a:latin typeface="等线"/>
                <a:cs typeface="等线"/>
              </a:rPr>
              <a:t>推动</a:t>
            </a:r>
            <a:r>
              <a:rPr dirty="0" sz="700" spc="5" b="1">
                <a:latin typeface="等线"/>
                <a:cs typeface="等线"/>
              </a:rPr>
              <a:t>罕</a:t>
            </a:r>
            <a:r>
              <a:rPr dirty="0" sz="700" spc="-5" b="1">
                <a:latin typeface="等线"/>
                <a:cs typeface="等线"/>
              </a:rPr>
              <a:t>见病</a:t>
            </a:r>
            <a:r>
              <a:rPr dirty="0" sz="700" spc="5" b="1">
                <a:latin typeface="等线"/>
                <a:cs typeface="等线"/>
              </a:rPr>
              <a:t>防</a:t>
            </a:r>
            <a:r>
              <a:rPr dirty="0" sz="700" spc="-5" b="1">
                <a:latin typeface="等线"/>
                <a:cs typeface="等线"/>
              </a:rPr>
              <a:t>治工</a:t>
            </a:r>
            <a:r>
              <a:rPr dirty="0" sz="700" spc="5" b="1">
                <a:latin typeface="等线"/>
                <a:cs typeface="等线"/>
              </a:rPr>
              <a:t>作</a:t>
            </a:r>
            <a:r>
              <a:rPr dirty="0" sz="700" spc="-5" b="1">
                <a:latin typeface="等线"/>
                <a:cs typeface="等线"/>
              </a:rPr>
              <a:t>，发</a:t>
            </a:r>
            <a:r>
              <a:rPr dirty="0" sz="700" spc="5" b="1">
                <a:latin typeface="等线"/>
                <a:cs typeface="等线"/>
              </a:rPr>
              <a:t>布</a:t>
            </a:r>
            <a:r>
              <a:rPr dirty="0" sz="700" spc="-5" b="1">
                <a:latin typeface="等线"/>
                <a:cs typeface="等线"/>
              </a:rPr>
              <a:t>诊疗</a:t>
            </a:r>
            <a:r>
              <a:rPr dirty="0" sz="700" spc="5" b="1">
                <a:latin typeface="等线"/>
                <a:cs typeface="等线"/>
              </a:rPr>
              <a:t>指</a:t>
            </a:r>
            <a:r>
              <a:rPr dirty="0" sz="700" spc="-5" b="1">
                <a:latin typeface="等线"/>
                <a:cs typeface="等线"/>
              </a:rPr>
              <a:t>南，</a:t>
            </a:r>
            <a:r>
              <a:rPr dirty="0" sz="700" spc="5" b="1">
                <a:latin typeface="等线"/>
                <a:cs typeface="等线"/>
              </a:rPr>
              <a:t>为</a:t>
            </a:r>
            <a:r>
              <a:rPr dirty="0" sz="700" spc="-5" b="1">
                <a:latin typeface="等线"/>
                <a:cs typeface="等线"/>
              </a:rPr>
              <a:t>诊疗</a:t>
            </a:r>
            <a:r>
              <a:rPr dirty="0" sz="700" spc="5" b="1">
                <a:latin typeface="等线"/>
                <a:cs typeface="等线"/>
              </a:rPr>
              <a:t>规</a:t>
            </a:r>
            <a:r>
              <a:rPr dirty="0" sz="700" spc="-5" b="1">
                <a:latin typeface="等线"/>
                <a:cs typeface="等线"/>
              </a:rPr>
              <a:t>范化</a:t>
            </a:r>
            <a:r>
              <a:rPr dirty="0" sz="700" spc="5" b="1">
                <a:latin typeface="等线"/>
                <a:cs typeface="等线"/>
              </a:rPr>
              <a:t>提</a:t>
            </a:r>
            <a:r>
              <a:rPr dirty="0" sz="700" spc="-5" b="1">
                <a:latin typeface="等线"/>
                <a:cs typeface="等线"/>
              </a:rPr>
              <a:t>供指导</a:t>
            </a:r>
            <a:endParaRPr sz="700">
              <a:latin typeface="等线"/>
              <a:cs typeface="等线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89020" y="1723643"/>
            <a:ext cx="137160" cy="1438910"/>
            <a:chOff x="3589020" y="1723643"/>
            <a:chExt cx="137160" cy="1438910"/>
          </a:xfrm>
        </p:grpSpPr>
        <p:sp>
          <p:nvSpPr>
            <p:cNvPr id="8" name="object 8"/>
            <p:cNvSpPr/>
            <p:nvPr/>
          </p:nvSpPr>
          <p:spPr>
            <a:xfrm>
              <a:off x="3649980" y="2092451"/>
              <a:ext cx="60960" cy="56515"/>
            </a:xfrm>
            <a:custGeom>
              <a:avLst/>
              <a:gdLst/>
              <a:ahLst/>
              <a:cxnLst/>
              <a:rect l="l" t="t" r="r" b="b"/>
              <a:pathLst>
                <a:path w="60960" h="56514">
                  <a:moveTo>
                    <a:pt x="0" y="0"/>
                  </a:moveTo>
                  <a:lnTo>
                    <a:pt x="60960" y="28194"/>
                  </a:lnTo>
                  <a:lnTo>
                    <a:pt x="0" y="56388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49980" y="1723643"/>
              <a:ext cx="0" cy="796925"/>
            </a:xfrm>
            <a:custGeom>
              <a:avLst/>
              <a:gdLst/>
              <a:ahLst/>
              <a:cxnLst/>
              <a:rect l="l" t="t" r="r" b="b"/>
              <a:pathLst>
                <a:path w="0" h="796925">
                  <a:moveTo>
                    <a:pt x="0" y="796798"/>
                  </a:moveTo>
                  <a:lnTo>
                    <a:pt x="0" y="425196"/>
                  </a:lnTo>
                </a:path>
                <a:path w="0" h="796925">
                  <a:moveTo>
                    <a:pt x="0" y="36804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49980" y="2732531"/>
              <a:ext cx="60960" cy="58419"/>
            </a:xfrm>
            <a:custGeom>
              <a:avLst/>
              <a:gdLst/>
              <a:ahLst/>
              <a:cxnLst/>
              <a:rect l="l" t="t" r="r" b="b"/>
              <a:pathLst>
                <a:path w="60960" h="58419">
                  <a:moveTo>
                    <a:pt x="0" y="0"/>
                  </a:moveTo>
                  <a:lnTo>
                    <a:pt x="60960" y="28955"/>
                  </a:lnTo>
                  <a:lnTo>
                    <a:pt x="0" y="57912"/>
                  </a:lnTo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49980" y="2365247"/>
              <a:ext cx="0" cy="796925"/>
            </a:xfrm>
            <a:custGeom>
              <a:avLst/>
              <a:gdLst/>
              <a:ahLst/>
              <a:cxnLst/>
              <a:rect l="l" t="t" r="r" b="b"/>
              <a:pathLst>
                <a:path w="0" h="796925">
                  <a:moveTo>
                    <a:pt x="0" y="796798"/>
                  </a:moveTo>
                  <a:lnTo>
                    <a:pt x="0" y="425196"/>
                  </a:lnTo>
                </a:path>
                <a:path w="0" h="796925">
                  <a:moveTo>
                    <a:pt x="0" y="36804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9020" y="2063495"/>
              <a:ext cx="137159" cy="1082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9020" y="2705099"/>
              <a:ext cx="137159" cy="1066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206876" y="2050541"/>
            <a:ext cx="33083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5" b="1">
                <a:solidFill>
                  <a:srgbClr val="44536A"/>
                </a:solidFill>
                <a:latin typeface="等线"/>
                <a:cs typeface="等线"/>
              </a:rPr>
              <a:t>2018.05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6876" y="2683255"/>
            <a:ext cx="33083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5" b="1">
                <a:solidFill>
                  <a:srgbClr val="44536A"/>
                </a:solidFill>
                <a:latin typeface="等线"/>
                <a:cs typeface="等线"/>
              </a:rPr>
              <a:t>2019.02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3246" y="1975154"/>
            <a:ext cx="1135380" cy="30289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650" spc="20">
                <a:latin typeface="等线"/>
                <a:cs typeface="等线"/>
              </a:rPr>
              <a:t>国家卫健委等五部门联合发布</a:t>
            </a:r>
            <a:endParaRPr sz="6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650" spc="20" b="1">
                <a:latin typeface="等线"/>
                <a:cs typeface="等线"/>
              </a:rPr>
              <a:t>《第一批罕见病目录》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3246" y="2561640"/>
            <a:ext cx="1268095" cy="30289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650" spc="20">
                <a:latin typeface="等线"/>
                <a:cs typeface="等线"/>
              </a:rPr>
              <a:t>国家卫健委发布</a:t>
            </a:r>
            <a:endParaRPr sz="6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650" spc="20" b="1">
                <a:latin typeface="等线"/>
                <a:cs typeface="等线"/>
              </a:rPr>
              <a:t>《罕见病诊疗指南</a:t>
            </a:r>
            <a:r>
              <a:rPr dirty="0" sz="650" spc="10" b="1">
                <a:latin typeface="等线"/>
                <a:cs typeface="等线"/>
              </a:rPr>
              <a:t>（2019</a:t>
            </a:r>
            <a:r>
              <a:rPr dirty="0" sz="650" b="1">
                <a:latin typeface="等线"/>
                <a:cs typeface="等线"/>
              </a:rPr>
              <a:t> </a:t>
            </a:r>
            <a:r>
              <a:rPr dirty="0" sz="650" spc="20" b="1">
                <a:latin typeface="等线"/>
                <a:cs typeface="等线"/>
              </a:rPr>
              <a:t>年版）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243" y="4325162"/>
            <a:ext cx="2339975" cy="86233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05"/>
              </a:spcBef>
            </a:pPr>
            <a:r>
              <a:rPr dirty="0" sz="650" spc="5">
                <a:latin typeface="等线"/>
                <a:cs typeface="等线"/>
              </a:rPr>
              <a:t>2018</a:t>
            </a:r>
            <a:r>
              <a:rPr dirty="0" sz="650" spc="12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12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月，国家卫健委在</a:t>
            </a:r>
            <a:r>
              <a:rPr dirty="0" sz="650" spc="30">
                <a:latin typeface="等线"/>
                <a:cs typeface="等线"/>
              </a:rPr>
              <a:t>全</a:t>
            </a:r>
            <a:r>
              <a:rPr dirty="0" sz="650" spc="20">
                <a:latin typeface="等线"/>
                <a:cs typeface="等线"/>
              </a:rPr>
              <a:t>国遴选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见病诊疗能</a:t>
            </a:r>
            <a:r>
              <a:rPr dirty="0" sz="650" spc="30">
                <a:latin typeface="等线"/>
                <a:cs typeface="等线"/>
              </a:rPr>
              <a:t>力</a:t>
            </a:r>
            <a:r>
              <a:rPr dirty="0" sz="650" spc="20">
                <a:latin typeface="等线"/>
                <a:cs typeface="等线"/>
              </a:rPr>
              <a:t>较</a:t>
            </a:r>
            <a:r>
              <a:rPr dirty="0" sz="650" spc="25">
                <a:latin typeface="等线"/>
                <a:cs typeface="等线"/>
              </a:rPr>
              <a:t>强</a:t>
            </a:r>
            <a:r>
              <a:rPr dirty="0" sz="650" spc="20">
                <a:latin typeface="等线"/>
                <a:cs typeface="等线"/>
              </a:rPr>
              <a:t>、</a:t>
            </a:r>
            <a:endParaRPr sz="650">
              <a:latin typeface="等线"/>
              <a:cs typeface="等线"/>
            </a:endParaRPr>
          </a:p>
          <a:p>
            <a:pPr algn="just" marL="12700">
              <a:lnSpc>
                <a:spcPct val="100000"/>
              </a:lnSpc>
              <a:spcBef>
                <a:spcPts val="315"/>
              </a:spcBef>
            </a:pPr>
            <a:r>
              <a:rPr dirty="0" sz="650" spc="30">
                <a:latin typeface="等线"/>
                <a:cs typeface="等线"/>
              </a:rPr>
              <a:t>诊疗病例较多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16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324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家医院组建罕见</a:t>
            </a:r>
            <a:r>
              <a:rPr dirty="0" sz="650" spc="45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诊疗协作</a:t>
            </a:r>
            <a:r>
              <a:rPr dirty="0" sz="650" spc="5">
                <a:latin typeface="等线"/>
                <a:cs typeface="等线"/>
              </a:rPr>
              <a:t>网</a:t>
            </a:r>
            <a:r>
              <a:rPr dirty="0" sz="650" spc="30">
                <a:latin typeface="等线"/>
                <a:cs typeface="等线"/>
              </a:rPr>
              <a:t>，包</a:t>
            </a:r>
            <a:r>
              <a:rPr dirty="0" sz="650" spc="20">
                <a:latin typeface="等线"/>
                <a:cs typeface="等线"/>
              </a:rPr>
              <a:t>括</a:t>
            </a:r>
            <a:r>
              <a:rPr dirty="0" sz="650" spc="16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</a:t>
            </a:r>
            <a:endParaRPr sz="650">
              <a:latin typeface="等线"/>
              <a:cs typeface="等线"/>
            </a:endParaRPr>
          </a:p>
          <a:p>
            <a:pPr algn="just" marL="12700" marR="5080">
              <a:lnSpc>
                <a:spcPct val="141000"/>
              </a:lnSpc>
            </a:pPr>
            <a:r>
              <a:rPr dirty="0" sz="650" spc="30">
                <a:latin typeface="等线"/>
                <a:cs typeface="等线"/>
              </a:rPr>
              <a:t>家国家级牵</a:t>
            </a:r>
            <a:r>
              <a:rPr dirty="0" sz="650" spc="40">
                <a:latin typeface="等线"/>
                <a:cs typeface="等线"/>
              </a:rPr>
              <a:t>头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35">
                <a:latin typeface="等线"/>
                <a:cs typeface="等线"/>
              </a:rPr>
              <a:t>院</a:t>
            </a:r>
            <a:r>
              <a:rPr dirty="0" sz="650" spc="20">
                <a:latin typeface="等线"/>
                <a:cs typeface="等线"/>
              </a:rPr>
              <a:t>，32</a:t>
            </a:r>
            <a:r>
              <a:rPr dirty="0" sz="650" spc="13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家省级牵</a:t>
            </a:r>
            <a:r>
              <a:rPr dirty="0" sz="650" spc="40">
                <a:latin typeface="等线"/>
                <a:cs typeface="等线"/>
              </a:rPr>
              <a:t>头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45">
                <a:latin typeface="等线"/>
                <a:cs typeface="等线"/>
              </a:rPr>
              <a:t>院</a:t>
            </a:r>
            <a:r>
              <a:rPr dirty="0" sz="650" spc="15">
                <a:latin typeface="等线"/>
                <a:cs typeface="等线"/>
              </a:rPr>
              <a:t>，291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家成员医院</a:t>
            </a:r>
            <a:r>
              <a:rPr dirty="0" sz="650" spc="20">
                <a:latin typeface="等线"/>
                <a:cs typeface="等线"/>
              </a:rPr>
              <a:t>。 </a:t>
            </a:r>
            <a:r>
              <a:rPr dirty="0" sz="650" spc="20">
                <a:latin typeface="等线"/>
                <a:cs typeface="等线"/>
              </a:rPr>
              <a:t>这标志着中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20">
                <a:latin typeface="等线"/>
                <a:cs typeface="等线"/>
              </a:rPr>
              <a:t>罕见病</a:t>
            </a:r>
            <a:r>
              <a:rPr dirty="0" sz="650" spc="30">
                <a:latin typeface="等线"/>
                <a:cs typeface="等线"/>
              </a:rPr>
              <a:t>诊</a:t>
            </a:r>
            <a:r>
              <a:rPr dirty="0" sz="650" spc="20">
                <a:latin typeface="等线"/>
                <a:cs typeface="等线"/>
              </a:rPr>
              <a:t>疗协作</a:t>
            </a:r>
            <a:r>
              <a:rPr dirty="0" sz="650" spc="30">
                <a:latin typeface="等线"/>
                <a:cs typeface="等线"/>
              </a:rPr>
              <a:t>机</a:t>
            </a:r>
            <a:r>
              <a:rPr dirty="0" sz="650" spc="20">
                <a:latin typeface="等线"/>
                <a:cs typeface="等线"/>
              </a:rPr>
              <a:t>制的开</a:t>
            </a:r>
            <a:r>
              <a:rPr dirty="0" sz="650" spc="35">
                <a:latin typeface="等线"/>
                <a:cs typeface="等线"/>
              </a:rPr>
              <a:t>始</a:t>
            </a:r>
            <a:r>
              <a:rPr dirty="0" sz="650" spc="20">
                <a:latin typeface="等线"/>
                <a:cs typeface="等线"/>
              </a:rPr>
              <a:t>，通过对罕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病患者 进行相对集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20">
                <a:latin typeface="等线"/>
                <a:cs typeface="等线"/>
              </a:rPr>
              <a:t>诊疗和</a:t>
            </a:r>
            <a:r>
              <a:rPr dirty="0" sz="650" spc="30">
                <a:latin typeface="等线"/>
                <a:cs typeface="等线"/>
              </a:rPr>
              <a:t>双</a:t>
            </a:r>
            <a:r>
              <a:rPr dirty="0" sz="650" spc="20">
                <a:latin typeface="等线"/>
                <a:cs typeface="等线"/>
              </a:rPr>
              <a:t>向转诊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以充分</a:t>
            </a:r>
            <a:r>
              <a:rPr dirty="0" sz="650" spc="30">
                <a:latin typeface="等线"/>
                <a:cs typeface="等线"/>
              </a:rPr>
              <a:t>发</a:t>
            </a:r>
            <a:r>
              <a:rPr dirty="0" sz="650" spc="20">
                <a:latin typeface="等线"/>
                <a:cs typeface="等线"/>
              </a:rPr>
              <a:t>挥优质医疗</a:t>
            </a:r>
            <a:r>
              <a:rPr dirty="0" sz="650" spc="30">
                <a:latin typeface="等线"/>
                <a:cs typeface="等线"/>
              </a:rPr>
              <a:t>资</a:t>
            </a:r>
            <a:r>
              <a:rPr dirty="0" sz="650" spc="15">
                <a:latin typeface="等线"/>
                <a:cs typeface="等线"/>
              </a:rPr>
              <a:t>源辐射 </a:t>
            </a:r>
            <a:r>
              <a:rPr dirty="0" sz="650" spc="20">
                <a:latin typeface="等线"/>
                <a:cs typeface="等线"/>
              </a:rPr>
              <a:t>带动作用，也为罕见病患者的就医渠道提供了</a:t>
            </a:r>
            <a:r>
              <a:rPr dirty="0" sz="650" spc="30">
                <a:latin typeface="等线"/>
                <a:cs typeface="等线"/>
              </a:rPr>
              <a:t>参</a:t>
            </a:r>
            <a:r>
              <a:rPr dirty="0" sz="650" spc="20">
                <a:latin typeface="等线"/>
                <a:cs typeface="等线"/>
              </a:rPr>
              <a:t>考。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243" y="5300903"/>
            <a:ext cx="2338070" cy="446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1500"/>
              </a:lnSpc>
              <a:spcBef>
                <a:spcPts val="95"/>
              </a:spcBef>
            </a:pPr>
            <a:r>
              <a:rPr dirty="0" sz="650" spc="5">
                <a:latin typeface="等线"/>
                <a:cs typeface="等线"/>
              </a:rPr>
              <a:t>2019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10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月，国家卫健委组</a:t>
            </a:r>
            <a:r>
              <a:rPr dirty="0" sz="650" spc="30">
                <a:latin typeface="等线"/>
                <a:cs typeface="等线"/>
              </a:rPr>
              <a:t>织</a:t>
            </a:r>
            <a:r>
              <a:rPr dirty="0" sz="650" spc="20">
                <a:latin typeface="等线"/>
                <a:cs typeface="等线"/>
              </a:rPr>
              <a:t>开发了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20">
                <a:latin typeface="等线"/>
                <a:cs typeface="等线"/>
              </a:rPr>
              <a:t>国罕见病诊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20">
                <a:latin typeface="等线"/>
                <a:cs typeface="等线"/>
              </a:rPr>
              <a:t>服务信 </a:t>
            </a:r>
            <a:r>
              <a:rPr dirty="0" sz="650" spc="20">
                <a:latin typeface="等线"/>
                <a:cs typeface="等线"/>
              </a:rPr>
              <a:t>息系统，要</a:t>
            </a:r>
            <a:r>
              <a:rPr dirty="0" sz="650" spc="30">
                <a:latin typeface="等线"/>
                <a:cs typeface="等线"/>
              </a:rPr>
              <a:t>求</a:t>
            </a:r>
            <a:r>
              <a:rPr dirty="0" sz="650" spc="20">
                <a:latin typeface="等线"/>
                <a:cs typeface="等线"/>
              </a:rPr>
              <a:t>诊疗协</a:t>
            </a:r>
            <a:r>
              <a:rPr dirty="0" sz="650" spc="30">
                <a:latin typeface="等线"/>
                <a:cs typeface="等线"/>
              </a:rPr>
              <a:t>作</a:t>
            </a:r>
            <a:r>
              <a:rPr dirty="0" sz="650" spc="20">
                <a:latin typeface="等线"/>
                <a:cs typeface="等线"/>
              </a:rPr>
              <a:t>网成员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院开展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见病病例诊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20">
                <a:latin typeface="等线"/>
                <a:cs typeface="等线"/>
              </a:rPr>
              <a:t>信息登 记工作。通</a:t>
            </a:r>
            <a:r>
              <a:rPr dirty="0" sz="650" spc="30">
                <a:latin typeface="等线"/>
                <a:cs typeface="等线"/>
              </a:rPr>
              <a:t>过</a:t>
            </a:r>
            <a:r>
              <a:rPr dirty="0" sz="650" spc="20">
                <a:latin typeface="等线"/>
                <a:cs typeface="等线"/>
              </a:rPr>
              <a:t>及时掌</a:t>
            </a:r>
            <a:r>
              <a:rPr dirty="0" sz="650" spc="30">
                <a:latin typeface="等线"/>
                <a:cs typeface="等线"/>
              </a:rPr>
              <a:t>握</a:t>
            </a:r>
            <a:r>
              <a:rPr dirty="0" sz="650" spc="20">
                <a:latin typeface="等线"/>
                <a:cs typeface="等线"/>
              </a:rPr>
              <a:t>全国罕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病诊疗</a:t>
            </a:r>
            <a:r>
              <a:rPr dirty="0" sz="650" spc="30">
                <a:latin typeface="等线"/>
                <a:cs typeface="等线"/>
              </a:rPr>
              <a:t>服</a:t>
            </a:r>
            <a:r>
              <a:rPr dirty="0" sz="650" spc="20">
                <a:latin typeface="等线"/>
                <a:cs typeface="等线"/>
              </a:rPr>
              <a:t>务情况，为</a:t>
            </a:r>
            <a:r>
              <a:rPr dirty="0" sz="650" spc="30">
                <a:latin typeface="等线"/>
                <a:cs typeface="等线"/>
              </a:rPr>
              <a:t>后</a:t>
            </a:r>
            <a:r>
              <a:rPr dirty="0" sz="650" spc="20">
                <a:latin typeface="等线"/>
                <a:cs typeface="等线"/>
              </a:rPr>
              <a:t>续开展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243" y="5757798"/>
            <a:ext cx="216154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latin typeface="等线"/>
                <a:cs typeface="等线"/>
              </a:rPr>
              <a:t>医疗质量及效率评价以及制定相关政策等提供</a:t>
            </a:r>
            <a:r>
              <a:rPr dirty="0" sz="650" spc="30">
                <a:latin typeface="等线"/>
                <a:cs typeface="等线"/>
              </a:rPr>
              <a:t>数</a:t>
            </a:r>
            <a:r>
              <a:rPr dirty="0" sz="650" spc="20">
                <a:latin typeface="等线"/>
                <a:cs typeface="等线"/>
              </a:rPr>
              <a:t>据支</a:t>
            </a:r>
            <a:r>
              <a:rPr dirty="0" sz="650" spc="25">
                <a:latin typeface="等线"/>
                <a:cs typeface="等线"/>
              </a:rPr>
              <a:t>撑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7243" y="6001918"/>
            <a:ext cx="2338070" cy="443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0800"/>
              </a:lnSpc>
              <a:spcBef>
                <a:spcPts val="90"/>
              </a:spcBef>
            </a:pPr>
            <a:r>
              <a:rPr dirty="0" sz="650" spc="5">
                <a:latin typeface="等线"/>
                <a:cs typeface="等线"/>
              </a:rPr>
              <a:t>2020</a:t>
            </a:r>
            <a:r>
              <a:rPr dirty="0" sz="650" spc="12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12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月，国家卫健委依</a:t>
            </a:r>
            <a:r>
              <a:rPr dirty="0" sz="650" spc="30">
                <a:latin typeface="等线"/>
                <a:cs typeface="等线"/>
              </a:rPr>
              <a:t>托</a:t>
            </a:r>
            <a:r>
              <a:rPr dirty="0" sz="650" spc="20">
                <a:latin typeface="等线"/>
                <a:cs typeface="等线"/>
              </a:rPr>
              <a:t>协作网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20">
                <a:latin typeface="等线"/>
                <a:cs typeface="等线"/>
              </a:rPr>
              <a:t>家级牵头医</a:t>
            </a:r>
            <a:r>
              <a:rPr dirty="0" sz="650" spc="30">
                <a:latin typeface="等线"/>
                <a:cs typeface="等线"/>
              </a:rPr>
              <a:t>院</a:t>
            </a:r>
            <a:r>
              <a:rPr dirty="0" sz="650" spc="20">
                <a:latin typeface="等线"/>
                <a:cs typeface="等线"/>
              </a:rPr>
              <a:t>北京协 </a:t>
            </a:r>
            <a:r>
              <a:rPr dirty="0" sz="650" spc="20">
                <a:latin typeface="等线"/>
                <a:cs typeface="等线"/>
              </a:rPr>
              <a:t>和医院，设</a:t>
            </a:r>
            <a:r>
              <a:rPr dirty="0" sz="650" spc="30">
                <a:latin typeface="等线"/>
                <a:cs typeface="等线"/>
              </a:rPr>
              <a:t>立</a:t>
            </a:r>
            <a:r>
              <a:rPr dirty="0" sz="650" spc="20">
                <a:latin typeface="等线"/>
                <a:cs typeface="等线"/>
              </a:rPr>
              <a:t>全国罕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病诊疗</a:t>
            </a:r>
            <a:r>
              <a:rPr dirty="0" sz="650" spc="30">
                <a:latin typeface="等线"/>
                <a:cs typeface="等线"/>
              </a:rPr>
              <a:t>协</a:t>
            </a:r>
            <a:r>
              <a:rPr dirty="0" sz="650" spc="20">
                <a:latin typeface="等线"/>
                <a:cs typeface="等线"/>
              </a:rPr>
              <a:t>作网办</a:t>
            </a:r>
            <a:r>
              <a:rPr dirty="0" sz="650" spc="30">
                <a:latin typeface="等线"/>
                <a:cs typeface="等线"/>
              </a:rPr>
              <a:t>公</a:t>
            </a:r>
            <a:r>
              <a:rPr dirty="0" sz="650" spc="20">
                <a:latin typeface="等线"/>
                <a:cs typeface="等线"/>
              </a:rPr>
              <a:t>室，进一步</a:t>
            </a:r>
            <a:r>
              <a:rPr dirty="0" sz="650" spc="30">
                <a:latin typeface="等线"/>
                <a:cs typeface="等线"/>
              </a:rPr>
              <a:t>加</a:t>
            </a:r>
            <a:r>
              <a:rPr dirty="0" sz="650" spc="15">
                <a:latin typeface="等线"/>
                <a:cs typeface="等线"/>
              </a:rPr>
              <a:t>强全国 </a:t>
            </a:r>
            <a:r>
              <a:rPr dirty="0" sz="650" spc="20">
                <a:latin typeface="等线"/>
                <a:cs typeface="等线"/>
              </a:rPr>
              <a:t>罕见病诊疗协作网组织管理。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240023" y="5370575"/>
            <a:ext cx="1682750" cy="192405"/>
            <a:chOff x="3240023" y="5370575"/>
            <a:chExt cx="1682750" cy="192405"/>
          </a:xfrm>
        </p:grpSpPr>
        <p:sp>
          <p:nvSpPr>
            <p:cNvPr id="23" name="object 23"/>
            <p:cNvSpPr/>
            <p:nvPr/>
          </p:nvSpPr>
          <p:spPr>
            <a:xfrm>
              <a:off x="3240023" y="5401055"/>
              <a:ext cx="1682750" cy="161925"/>
            </a:xfrm>
            <a:custGeom>
              <a:avLst/>
              <a:gdLst/>
              <a:ahLst/>
              <a:cxnLst/>
              <a:rect l="l" t="t" r="r" b="b"/>
              <a:pathLst>
                <a:path w="1682750" h="161925">
                  <a:moveTo>
                    <a:pt x="1682496" y="0"/>
                  </a:moveTo>
                  <a:lnTo>
                    <a:pt x="0" y="0"/>
                  </a:lnTo>
                  <a:lnTo>
                    <a:pt x="841248" y="161543"/>
                  </a:lnTo>
                  <a:lnTo>
                    <a:pt x="16824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311651" y="5390387"/>
              <a:ext cx="1569085" cy="635"/>
            </a:xfrm>
            <a:custGeom>
              <a:avLst/>
              <a:gdLst/>
              <a:ahLst/>
              <a:cxnLst/>
              <a:rect l="l" t="t" r="r" b="b"/>
              <a:pathLst>
                <a:path w="1569085" h="635">
                  <a:moveTo>
                    <a:pt x="0" y="0"/>
                  </a:moveTo>
                  <a:lnTo>
                    <a:pt x="1568831" y="126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902963" y="5370575"/>
              <a:ext cx="268605" cy="43180"/>
            </a:xfrm>
            <a:custGeom>
              <a:avLst/>
              <a:gdLst/>
              <a:ahLst/>
              <a:cxnLst/>
              <a:rect l="l" t="t" r="r" b="b"/>
              <a:pathLst>
                <a:path w="268604" h="43179">
                  <a:moveTo>
                    <a:pt x="268224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268224" y="42672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3645408" y="4564379"/>
            <a:ext cx="806450" cy="187960"/>
            <a:chOff x="3645408" y="4564379"/>
            <a:chExt cx="806450" cy="187960"/>
          </a:xfrm>
        </p:grpSpPr>
        <p:sp>
          <p:nvSpPr>
            <p:cNvPr id="27" name="object 27"/>
            <p:cNvSpPr/>
            <p:nvPr/>
          </p:nvSpPr>
          <p:spPr>
            <a:xfrm>
              <a:off x="3645408" y="4594859"/>
              <a:ext cx="806450" cy="157480"/>
            </a:xfrm>
            <a:custGeom>
              <a:avLst/>
              <a:gdLst/>
              <a:ahLst/>
              <a:cxnLst/>
              <a:rect l="l" t="t" r="r" b="b"/>
              <a:pathLst>
                <a:path w="806450" h="157479">
                  <a:moveTo>
                    <a:pt x="806195" y="0"/>
                  </a:moveTo>
                  <a:lnTo>
                    <a:pt x="0" y="0"/>
                  </a:lnTo>
                  <a:lnTo>
                    <a:pt x="403097" y="156972"/>
                  </a:lnTo>
                  <a:lnTo>
                    <a:pt x="80619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66744" y="4581143"/>
              <a:ext cx="768985" cy="2540"/>
            </a:xfrm>
            <a:custGeom>
              <a:avLst/>
              <a:gdLst/>
              <a:ahLst/>
              <a:cxnLst/>
              <a:rect l="l" t="t" r="r" b="b"/>
              <a:pathLst>
                <a:path w="768985" h="2539">
                  <a:moveTo>
                    <a:pt x="0" y="2285"/>
                  </a:moveTo>
                  <a:lnTo>
                    <a:pt x="76873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902964" y="4564379"/>
              <a:ext cx="268605" cy="43180"/>
            </a:xfrm>
            <a:custGeom>
              <a:avLst/>
              <a:gdLst/>
              <a:ahLst/>
              <a:cxnLst/>
              <a:rect l="l" t="t" r="r" b="b"/>
              <a:pathLst>
                <a:path w="268604" h="43179">
                  <a:moveTo>
                    <a:pt x="268224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268224" y="42672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957065" y="4395388"/>
            <a:ext cx="175260" cy="1377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-5" b="1" i="1">
                <a:solidFill>
                  <a:srgbClr val="2A4882"/>
                </a:solidFill>
                <a:latin typeface="等线"/>
                <a:cs typeface="等线"/>
              </a:rPr>
              <a:t>1</a:t>
            </a:r>
            <a:r>
              <a:rPr dirty="0" sz="700" spc="-70" b="1" i="1">
                <a:solidFill>
                  <a:srgbClr val="2A4882"/>
                </a:solidFill>
                <a:latin typeface="等线"/>
                <a:cs typeface="等线"/>
              </a:rPr>
              <a:t> </a:t>
            </a:r>
            <a:r>
              <a:rPr dirty="0" sz="600" b="1">
                <a:solidFill>
                  <a:srgbClr val="2A4882"/>
                </a:solidFill>
                <a:latin typeface="等线"/>
                <a:cs typeface="等线"/>
              </a:rPr>
              <a:t>家</a:t>
            </a:r>
            <a:endParaRPr sz="600">
              <a:latin typeface="等线"/>
              <a:cs typeface="等线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45990" y="4394453"/>
            <a:ext cx="11137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44536A"/>
                </a:solidFill>
                <a:latin typeface="等线"/>
                <a:cs typeface="等线"/>
              </a:rPr>
              <a:t>国家牵头医院</a:t>
            </a:r>
            <a:r>
              <a:rPr dirty="0" sz="600" spc="-65" b="1">
                <a:solidFill>
                  <a:srgbClr val="44536A"/>
                </a:solidFill>
                <a:latin typeface="等线"/>
                <a:cs typeface="等线"/>
              </a:rPr>
              <a:t> </a:t>
            </a:r>
            <a:r>
              <a:rPr dirty="0" sz="600" b="1">
                <a:solidFill>
                  <a:srgbClr val="44536A"/>
                </a:solidFill>
                <a:latin typeface="等线"/>
                <a:cs typeface="等线"/>
              </a:rPr>
              <a:t>（北京协和医院）</a:t>
            </a:r>
            <a:endParaRPr sz="600">
              <a:latin typeface="等线"/>
              <a:cs typeface="等线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41038" y="4814061"/>
            <a:ext cx="4826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44536A"/>
                </a:solidFill>
                <a:latin typeface="等线"/>
                <a:cs typeface="等线"/>
              </a:rPr>
              <a:t>省级牵头医院</a:t>
            </a:r>
            <a:endParaRPr sz="600">
              <a:latin typeface="等线"/>
              <a:cs typeface="等线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32682" y="4807757"/>
            <a:ext cx="223520" cy="1377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-5" b="1" i="1">
                <a:solidFill>
                  <a:srgbClr val="2A4882"/>
                </a:solidFill>
                <a:latin typeface="等线"/>
                <a:cs typeface="等线"/>
              </a:rPr>
              <a:t>32</a:t>
            </a:r>
            <a:r>
              <a:rPr dirty="0" sz="700" spc="-70" b="1" i="1">
                <a:solidFill>
                  <a:srgbClr val="2A4882"/>
                </a:solidFill>
                <a:latin typeface="等线"/>
                <a:cs typeface="等线"/>
              </a:rPr>
              <a:t> </a:t>
            </a:r>
            <a:r>
              <a:rPr dirty="0" sz="600" b="1">
                <a:solidFill>
                  <a:srgbClr val="2A4882"/>
                </a:solidFill>
                <a:latin typeface="等线"/>
                <a:cs typeface="等线"/>
              </a:rPr>
              <a:t>家</a:t>
            </a:r>
            <a:endParaRPr sz="600">
              <a:latin typeface="等线"/>
              <a:cs typeface="等线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468623" y="4956047"/>
            <a:ext cx="1183005" cy="184785"/>
            <a:chOff x="3468623" y="4956047"/>
            <a:chExt cx="1183005" cy="184785"/>
          </a:xfrm>
        </p:grpSpPr>
        <p:sp>
          <p:nvSpPr>
            <p:cNvPr id="35" name="object 35"/>
            <p:cNvSpPr/>
            <p:nvPr/>
          </p:nvSpPr>
          <p:spPr>
            <a:xfrm>
              <a:off x="3468623" y="4977383"/>
              <a:ext cx="1183005" cy="163195"/>
            </a:xfrm>
            <a:custGeom>
              <a:avLst/>
              <a:gdLst/>
              <a:ahLst/>
              <a:cxnLst/>
              <a:rect l="l" t="t" r="r" b="b"/>
              <a:pathLst>
                <a:path w="1183004" h="163195">
                  <a:moveTo>
                    <a:pt x="1182624" y="0"/>
                  </a:moveTo>
                  <a:lnTo>
                    <a:pt x="0" y="0"/>
                  </a:lnTo>
                  <a:lnTo>
                    <a:pt x="591312" y="163068"/>
                  </a:lnTo>
                  <a:lnTo>
                    <a:pt x="118262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517391" y="4966715"/>
              <a:ext cx="1089025" cy="8890"/>
            </a:xfrm>
            <a:custGeom>
              <a:avLst/>
              <a:gdLst/>
              <a:ahLst/>
              <a:cxnLst/>
              <a:rect l="l" t="t" r="r" b="b"/>
              <a:pathLst>
                <a:path w="1089025" h="8889">
                  <a:moveTo>
                    <a:pt x="0" y="8889"/>
                  </a:moveTo>
                  <a:lnTo>
                    <a:pt x="1088771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902963" y="4956047"/>
              <a:ext cx="268605" cy="43180"/>
            </a:xfrm>
            <a:custGeom>
              <a:avLst/>
              <a:gdLst/>
              <a:ahLst/>
              <a:cxnLst/>
              <a:rect l="l" t="t" r="r" b="b"/>
              <a:pathLst>
                <a:path w="268604" h="43179">
                  <a:moveTo>
                    <a:pt x="268224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268224" y="42672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3885310" y="5215681"/>
            <a:ext cx="711835" cy="1377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700" spc="-10" b="1" i="1">
                <a:solidFill>
                  <a:srgbClr val="2A4882"/>
                </a:solidFill>
                <a:latin typeface="等线"/>
                <a:cs typeface="等线"/>
              </a:rPr>
              <a:t>291</a:t>
            </a:r>
            <a:r>
              <a:rPr dirty="0" sz="700" spc="-45" b="1" i="1">
                <a:solidFill>
                  <a:srgbClr val="2A4882"/>
                </a:solidFill>
                <a:latin typeface="等线"/>
                <a:cs typeface="等线"/>
              </a:rPr>
              <a:t> </a:t>
            </a:r>
            <a:r>
              <a:rPr dirty="0" sz="600" b="1">
                <a:solidFill>
                  <a:srgbClr val="2A4882"/>
                </a:solidFill>
                <a:latin typeface="等线"/>
                <a:cs typeface="等线"/>
              </a:rPr>
              <a:t>家</a:t>
            </a:r>
            <a:r>
              <a:rPr dirty="0" sz="600" spc="135" b="1">
                <a:solidFill>
                  <a:srgbClr val="2A4882"/>
                </a:solidFill>
                <a:latin typeface="等线"/>
                <a:cs typeface="等线"/>
              </a:rPr>
              <a:t> </a:t>
            </a:r>
            <a:r>
              <a:rPr dirty="0" baseline="9259" sz="900" b="1">
                <a:solidFill>
                  <a:srgbClr val="44536A"/>
                </a:solidFill>
                <a:latin typeface="等线"/>
                <a:cs typeface="等线"/>
              </a:rPr>
              <a:t>成员医院</a:t>
            </a:r>
            <a:endParaRPr baseline="9259" sz="900">
              <a:latin typeface="等线"/>
              <a:cs typeface="等线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902964" y="4195571"/>
            <a:ext cx="269875" cy="181610"/>
          </a:xfrm>
          <a:custGeom>
            <a:avLst/>
            <a:gdLst/>
            <a:ahLst/>
            <a:cxnLst/>
            <a:rect l="l" t="t" r="r" b="b"/>
            <a:pathLst>
              <a:path w="269875" h="181610">
                <a:moveTo>
                  <a:pt x="265938" y="170053"/>
                </a:moveTo>
                <a:lnTo>
                  <a:pt x="3683" y="170053"/>
                </a:lnTo>
                <a:lnTo>
                  <a:pt x="0" y="172847"/>
                </a:lnTo>
                <a:lnTo>
                  <a:pt x="0" y="178562"/>
                </a:lnTo>
                <a:lnTo>
                  <a:pt x="3683" y="181356"/>
                </a:lnTo>
                <a:lnTo>
                  <a:pt x="265938" y="181356"/>
                </a:lnTo>
                <a:lnTo>
                  <a:pt x="269748" y="178562"/>
                </a:lnTo>
                <a:lnTo>
                  <a:pt x="269748" y="172847"/>
                </a:lnTo>
                <a:lnTo>
                  <a:pt x="265938" y="170053"/>
                </a:lnTo>
                <a:close/>
              </a:path>
              <a:path w="269875" h="181610">
                <a:moveTo>
                  <a:pt x="203073" y="34036"/>
                </a:moveTo>
                <a:lnTo>
                  <a:pt x="66675" y="34036"/>
                </a:lnTo>
                <a:lnTo>
                  <a:pt x="59944" y="39116"/>
                </a:lnTo>
                <a:lnTo>
                  <a:pt x="59944" y="84962"/>
                </a:lnTo>
                <a:lnTo>
                  <a:pt x="18669" y="84962"/>
                </a:lnTo>
                <a:lnTo>
                  <a:pt x="14986" y="87884"/>
                </a:lnTo>
                <a:lnTo>
                  <a:pt x="14986" y="170053"/>
                </a:lnTo>
                <a:lnTo>
                  <a:pt x="29972" y="170053"/>
                </a:lnTo>
                <a:lnTo>
                  <a:pt x="29972" y="96393"/>
                </a:lnTo>
                <a:lnTo>
                  <a:pt x="74930" y="96393"/>
                </a:lnTo>
                <a:lnTo>
                  <a:pt x="74930" y="45338"/>
                </a:lnTo>
                <a:lnTo>
                  <a:pt x="209803" y="45338"/>
                </a:lnTo>
                <a:lnTo>
                  <a:pt x="209803" y="39116"/>
                </a:lnTo>
                <a:lnTo>
                  <a:pt x="203073" y="34036"/>
                </a:lnTo>
                <a:close/>
              </a:path>
              <a:path w="269875" h="181610">
                <a:moveTo>
                  <a:pt x="74930" y="96393"/>
                </a:moveTo>
                <a:lnTo>
                  <a:pt x="59944" y="96393"/>
                </a:lnTo>
                <a:lnTo>
                  <a:pt x="59944" y="170053"/>
                </a:lnTo>
                <a:lnTo>
                  <a:pt x="74930" y="170053"/>
                </a:lnTo>
                <a:lnTo>
                  <a:pt x="74930" y="96393"/>
                </a:lnTo>
                <a:close/>
              </a:path>
              <a:path w="269875" h="181610">
                <a:moveTo>
                  <a:pt x="161036" y="147319"/>
                </a:moveTo>
                <a:lnTo>
                  <a:pt x="108585" y="147319"/>
                </a:lnTo>
                <a:lnTo>
                  <a:pt x="104901" y="150241"/>
                </a:lnTo>
                <a:lnTo>
                  <a:pt x="104901" y="170053"/>
                </a:lnTo>
                <a:lnTo>
                  <a:pt x="119887" y="170053"/>
                </a:lnTo>
                <a:lnTo>
                  <a:pt x="119887" y="158623"/>
                </a:lnTo>
                <a:lnTo>
                  <a:pt x="164846" y="158623"/>
                </a:lnTo>
                <a:lnTo>
                  <a:pt x="164846" y="150241"/>
                </a:lnTo>
                <a:lnTo>
                  <a:pt x="161036" y="147319"/>
                </a:lnTo>
                <a:close/>
              </a:path>
              <a:path w="269875" h="181610">
                <a:moveTo>
                  <a:pt x="164846" y="158623"/>
                </a:moveTo>
                <a:lnTo>
                  <a:pt x="149860" y="158623"/>
                </a:lnTo>
                <a:lnTo>
                  <a:pt x="149860" y="170053"/>
                </a:lnTo>
                <a:lnTo>
                  <a:pt x="164846" y="170053"/>
                </a:lnTo>
                <a:lnTo>
                  <a:pt x="164846" y="158623"/>
                </a:lnTo>
                <a:close/>
              </a:path>
              <a:path w="269875" h="181610">
                <a:moveTo>
                  <a:pt x="209803" y="45338"/>
                </a:moveTo>
                <a:lnTo>
                  <a:pt x="194818" y="45338"/>
                </a:lnTo>
                <a:lnTo>
                  <a:pt x="194818" y="170053"/>
                </a:lnTo>
                <a:lnTo>
                  <a:pt x="209803" y="170053"/>
                </a:lnTo>
                <a:lnTo>
                  <a:pt x="209803" y="73660"/>
                </a:lnTo>
                <a:lnTo>
                  <a:pt x="254762" y="73660"/>
                </a:lnTo>
                <a:lnTo>
                  <a:pt x="254762" y="65150"/>
                </a:lnTo>
                <a:lnTo>
                  <a:pt x="250951" y="62356"/>
                </a:lnTo>
                <a:lnTo>
                  <a:pt x="209803" y="62356"/>
                </a:lnTo>
                <a:lnTo>
                  <a:pt x="209803" y="45338"/>
                </a:lnTo>
                <a:close/>
              </a:path>
              <a:path w="269875" h="181610">
                <a:moveTo>
                  <a:pt x="254762" y="73660"/>
                </a:moveTo>
                <a:lnTo>
                  <a:pt x="239775" y="73660"/>
                </a:lnTo>
                <a:lnTo>
                  <a:pt x="239775" y="170053"/>
                </a:lnTo>
                <a:lnTo>
                  <a:pt x="254762" y="170053"/>
                </a:lnTo>
                <a:lnTo>
                  <a:pt x="254762" y="73660"/>
                </a:lnTo>
                <a:close/>
              </a:path>
              <a:path w="269875" h="181610">
                <a:moveTo>
                  <a:pt x="176022" y="118999"/>
                </a:moveTo>
                <a:lnTo>
                  <a:pt x="93599" y="118999"/>
                </a:lnTo>
                <a:lnTo>
                  <a:pt x="89915" y="121793"/>
                </a:lnTo>
                <a:lnTo>
                  <a:pt x="89915" y="127507"/>
                </a:lnTo>
                <a:lnTo>
                  <a:pt x="93599" y="130301"/>
                </a:lnTo>
                <a:lnTo>
                  <a:pt x="176022" y="130301"/>
                </a:lnTo>
                <a:lnTo>
                  <a:pt x="179832" y="127507"/>
                </a:lnTo>
                <a:lnTo>
                  <a:pt x="179832" y="121793"/>
                </a:lnTo>
                <a:lnTo>
                  <a:pt x="176022" y="118999"/>
                </a:lnTo>
                <a:close/>
              </a:path>
              <a:path w="269875" h="181610">
                <a:moveTo>
                  <a:pt x="176022" y="90678"/>
                </a:moveTo>
                <a:lnTo>
                  <a:pt x="93599" y="90678"/>
                </a:lnTo>
                <a:lnTo>
                  <a:pt x="89915" y="93472"/>
                </a:lnTo>
                <a:lnTo>
                  <a:pt x="89915" y="99187"/>
                </a:lnTo>
                <a:lnTo>
                  <a:pt x="93599" y="101981"/>
                </a:lnTo>
                <a:lnTo>
                  <a:pt x="176022" y="101981"/>
                </a:lnTo>
                <a:lnTo>
                  <a:pt x="179832" y="99187"/>
                </a:lnTo>
                <a:lnTo>
                  <a:pt x="179832" y="93472"/>
                </a:lnTo>
                <a:lnTo>
                  <a:pt x="176022" y="90678"/>
                </a:lnTo>
                <a:close/>
              </a:path>
              <a:path w="269875" h="181610">
                <a:moveTo>
                  <a:pt x="176022" y="62356"/>
                </a:moveTo>
                <a:lnTo>
                  <a:pt x="93599" y="62356"/>
                </a:lnTo>
                <a:lnTo>
                  <a:pt x="89915" y="65150"/>
                </a:lnTo>
                <a:lnTo>
                  <a:pt x="89915" y="70866"/>
                </a:lnTo>
                <a:lnTo>
                  <a:pt x="93599" y="73660"/>
                </a:lnTo>
                <a:lnTo>
                  <a:pt x="176022" y="73660"/>
                </a:lnTo>
                <a:lnTo>
                  <a:pt x="179832" y="70866"/>
                </a:lnTo>
                <a:lnTo>
                  <a:pt x="179832" y="65150"/>
                </a:lnTo>
                <a:lnTo>
                  <a:pt x="176022" y="62356"/>
                </a:lnTo>
                <a:close/>
              </a:path>
              <a:path w="269875" h="181610">
                <a:moveTo>
                  <a:pt x="142366" y="22732"/>
                </a:moveTo>
                <a:lnTo>
                  <a:pt x="127381" y="22732"/>
                </a:lnTo>
                <a:lnTo>
                  <a:pt x="127381" y="34036"/>
                </a:lnTo>
                <a:lnTo>
                  <a:pt x="142366" y="34036"/>
                </a:lnTo>
                <a:lnTo>
                  <a:pt x="142366" y="22732"/>
                </a:lnTo>
                <a:close/>
              </a:path>
              <a:path w="269875" h="181610">
                <a:moveTo>
                  <a:pt x="153543" y="11303"/>
                </a:moveTo>
                <a:lnTo>
                  <a:pt x="116077" y="11303"/>
                </a:lnTo>
                <a:lnTo>
                  <a:pt x="112395" y="13588"/>
                </a:lnTo>
                <a:lnTo>
                  <a:pt x="112395" y="19812"/>
                </a:lnTo>
                <a:lnTo>
                  <a:pt x="116077" y="22732"/>
                </a:lnTo>
                <a:lnTo>
                  <a:pt x="153543" y="22732"/>
                </a:lnTo>
                <a:lnTo>
                  <a:pt x="157352" y="19812"/>
                </a:lnTo>
                <a:lnTo>
                  <a:pt x="157352" y="13588"/>
                </a:lnTo>
                <a:lnTo>
                  <a:pt x="153543" y="11303"/>
                </a:lnTo>
                <a:close/>
              </a:path>
              <a:path w="269875" h="181610">
                <a:moveTo>
                  <a:pt x="138557" y="0"/>
                </a:moveTo>
                <a:lnTo>
                  <a:pt x="131063" y="0"/>
                </a:lnTo>
                <a:lnTo>
                  <a:pt x="127381" y="2793"/>
                </a:lnTo>
                <a:lnTo>
                  <a:pt x="127381" y="11303"/>
                </a:lnTo>
                <a:lnTo>
                  <a:pt x="142366" y="11303"/>
                </a:lnTo>
                <a:lnTo>
                  <a:pt x="142366" y="2793"/>
                </a:lnTo>
                <a:lnTo>
                  <a:pt x="138557" y="0"/>
                </a:lnTo>
                <a:close/>
              </a:path>
            </a:pathLst>
          </a:custGeom>
          <a:solidFill>
            <a:srgbClr val="3863B1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028569" y="5766612"/>
            <a:ext cx="2357755" cy="443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84785" marR="5080" indent="-172720">
              <a:lnSpc>
                <a:spcPct val="152500"/>
              </a:lnSpc>
              <a:spcBef>
                <a:spcPts val="90"/>
              </a:spcBef>
              <a:buClr>
                <a:srgbClr val="44536A"/>
              </a:buClr>
              <a:buFont typeface="Wingdings"/>
              <a:buChar char=""/>
              <a:tabLst>
                <a:tab pos="185420" algn="l"/>
              </a:tabLst>
            </a:pPr>
            <a:r>
              <a:rPr dirty="0" sz="600" spc="10" b="1">
                <a:latin typeface="等线"/>
                <a:cs typeface="等线"/>
              </a:rPr>
              <a:t>国家</a:t>
            </a:r>
            <a:r>
              <a:rPr dirty="0" sz="600" b="1">
                <a:latin typeface="等线"/>
                <a:cs typeface="等线"/>
              </a:rPr>
              <a:t>级</a:t>
            </a:r>
            <a:r>
              <a:rPr dirty="0" sz="600" spc="10" b="1">
                <a:latin typeface="等线"/>
                <a:cs typeface="等线"/>
              </a:rPr>
              <a:t>和省</a:t>
            </a:r>
            <a:r>
              <a:rPr dirty="0" sz="600" b="1">
                <a:latin typeface="等线"/>
                <a:cs typeface="等线"/>
              </a:rPr>
              <a:t>级</a:t>
            </a:r>
            <a:r>
              <a:rPr dirty="0" sz="600" spc="10" b="1">
                <a:latin typeface="等线"/>
                <a:cs typeface="等线"/>
              </a:rPr>
              <a:t>牵头</a:t>
            </a:r>
            <a:r>
              <a:rPr dirty="0" sz="600" b="1">
                <a:latin typeface="等线"/>
                <a:cs typeface="等线"/>
              </a:rPr>
              <a:t>医</a:t>
            </a:r>
            <a:r>
              <a:rPr dirty="0" sz="600" spc="10" b="1">
                <a:latin typeface="等线"/>
                <a:cs typeface="等线"/>
              </a:rPr>
              <a:t>院</a:t>
            </a:r>
            <a:r>
              <a:rPr dirty="0" sz="600" b="1">
                <a:latin typeface="等线"/>
                <a:cs typeface="等线"/>
              </a:rPr>
              <a:t>：</a:t>
            </a:r>
            <a:r>
              <a:rPr dirty="0" sz="600" spc="10">
                <a:latin typeface="等线"/>
                <a:cs typeface="等线"/>
              </a:rPr>
              <a:t>负责</a:t>
            </a:r>
            <a:r>
              <a:rPr dirty="0" sz="600">
                <a:latin typeface="等线"/>
                <a:cs typeface="等线"/>
              </a:rPr>
              <a:t>牵</a:t>
            </a:r>
            <a:r>
              <a:rPr dirty="0" sz="600" spc="10">
                <a:latin typeface="等线"/>
                <a:cs typeface="等线"/>
              </a:rPr>
              <a:t>头制</a:t>
            </a:r>
            <a:r>
              <a:rPr dirty="0" sz="600">
                <a:latin typeface="等线"/>
                <a:cs typeface="等线"/>
              </a:rPr>
              <a:t>定</a:t>
            </a:r>
            <a:r>
              <a:rPr dirty="0" sz="600" spc="10">
                <a:latin typeface="等线"/>
                <a:cs typeface="等线"/>
              </a:rPr>
              <a:t>完</a:t>
            </a:r>
            <a:r>
              <a:rPr dirty="0" sz="600">
                <a:latin typeface="等线"/>
                <a:cs typeface="等线"/>
              </a:rPr>
              <a:t>善协</a:t>
            </a:r>
            <a:r>
              <a:rPr dirty="0" sz="600" spc="10">
                <a:latin typeface="等线"/>
                <a:cs typeface="等线"/>
              </a:rPr>
              <a:t>作网</a:t>
            </a:r>
            <a:r>
              <a:rPr dirty="0" sz="600">
                <a:latin typeface="等线"/>
                <a:cs typeface="等线"/>
              </a:rPr>
              <a:t>工</a:t>
            </a:r>
            <a:r>
              <a:rPr dirty="0" sz="600" spc="10">
                <a:latin typeface="等线"/>
                <a:cs typeface="等线"/>
              </a:rPr>
              <a:t>作机</a:t>
            </a:r>
            <a:r>
              <a:rPr dirty="0" sz="600" spc="5">
                <a:latin typeface="等线"/>
                <a:cs typeface="等线"/>
              </a:rPr>
              <a:t>制</a:t>
            </a:r>
            <a:r>
              <a:rPr dirty="0" sz="600" spc="10">
                <a:latin typeface="等线"/>
                <a:cs typeface="等线"/>
              </a:rPr>
              <a:t>，</a:t>
            </a:r>
            <a:r>
              <a:rPr dirty="0" sz="600">
                <a:latin typeface="等线"/>
                <a:cs typeface="等线"/>
              </a:rPr>
              <a:t>制 </a:t>
            </a:r>
            <a:r>
              <a:rPr dirty="0" sz="600" spc="10">
                <a:latin typeface="等线"/>
                <a:cs typeface="等线"/>
              </a:rPr>
              <a:t>定相</a:t>
            </a:r>
            <a:r>
              <a:rPr dirty="0" sz="600">
                <a:latin typeface="等线"/>
                <a:cs typeface="等线"/>
              </a:rPr>
              <a:t>关</a:t>
            </a:r>
            <a:r>
              <a:rPr dirty="0" sz="600" spc="10">
                <a:latin typeface="等线"/>
                <a:cs typeface="等线"/>
              </a:rPr>
              <a:t>工作</a:t>
            </a:r>
            <a:r>
              <a:rPr dirty="0" sz="600">
                <a:latin typeface="等线"/>
                <a:cs typeface="等线"/>
              </a:rPr>
              <a:t>制</a:t>
            </a:r>
            <a:r>
              <a:rPr dirty="0" sz="600" spc="10">
                <a:latin typeface="等线"/>
                <a:cs typeface="等线"/>
              </a:rPr>
              <a:t>度或</a:t>
            </a:r>
            <a:r>
              <a:rPr dirty="0" sz="600">
                <a:latin typeface="等线"/>
                <a:cs typeface="等线"/>
              </a:rPr>
              <a:t>标</a:t>
            </a:r>
            <a:r>
              <a:rPr dirty="0" sz="600" spc="15">
                <a:latin typeface="等线"/>
                <a:cs typeface="等线"/>
              </a:rPr>
              <a:t>准</a:t>
            </a:r>
            <a:r>
              <a:rPr dirty="0" sz="600">
                <a:latin typeface="等线"/>
                <a:cs typeface="等线"/>
              </a:rPr>
              <a:t>，</a:t>
            </a:r>
            <a:r>
              <a:rPr dirty="0" sz="600" spc="10">
                <a:latin typeface="等线"/>
                <a:cs typeface="等线"/>
              </a:rPr>
              <a:t>接收</a:t>
            </a:r>
            <a:r>
              <a:rPr dirty="0" sz="600">
                <a:latin typeface="等线"/>
                <a:cs typeface="等线"/>
              </a:rPr>
              <a:t>成</a:t>
            </a:r>
            <a:r>
              <a:rPr dirty="0" sz="600" spc="10">
                <a:latin typeface="等线"/>
                <a:cs typeface="等线"/>
              </a:rPr>
              <a:t>员医</a:t>
            </a:r>
            <a:r>
              <a:rPr dirty="0" sz="600">
                <a:latin typeface="等线"/>
                <a:cs typeface="等线"/>
              </a:rPr>
              <a:t>院</a:t>
            </a:r>
            <a:r>
              <a:rPr dirty="0" sz="600" spc="10">
                <a:latin typeface="等线"/>
                <a:cs typeface="等线"/>
              </a:rPr>
              <a:t>转</a:t>
            </a:r>
            <a:r>
              <a:rPr dirty="0" sz="600">
                <a:latin typeface="等线"/>
                <a:cs typeface="等线"/>
              </a:rPr>
              <a:t>诊的</a:t>
            </a:r>
            <a:r>
              <a:rPr dirty="0" sz="600" spc="10">
                <a:latin typeface="等线"/>
                <a:cs typeface="等线"/>
              </a:rPr>
              <a:t>疑难</a:t>
            </a:r>
            <a:r>
              <a:rPr dirty="0" sz="600">
                <a:latin typeface="等线"/>
                <a:cs typeface="等线"/>
              </a:rPr>
              <a:t>危</a:t>
            </a:r>
            <a:r>
              <a:rPr dirty="0" sz="600" spc="10">
                <a:latin typeface="等线"/>
                <a:cs typeface="等线"/>
              </a:rPr>
              <a:t>重罕</a:t>
            </a:r>
            <a:r>
              <a:rPr dirty="0" sz="600">
                <a:latin typeface="等线"/>
                <a:cs typeface="等线"/>
              </a:rPr>
              <a:t>见</a:t>
            </a:r>
            <a:r>
              <a:rPr dirty="0" sz="600" spc="10">
                <a:latin typeface="等线"/>
                <a:cs typeface="等线"/>
              </a:rPr>
              <a:t>病</a:t>
            </a:r>
            <a:r>
              <a:rPr dirty="0" sz="600">
                <a:latin typeface="等线"/>
                <a:cs typeface="等线"/>
              </a:rPr>
              <a:t>患 者并协调辖区内协作网医院优质医疗资源进行诊疗等工作</a:t>
            </a:r>
            <a:endParaRPr sz="600">
              <a:latin typeface="等线"/>
              <a:cs typeface="等线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10</a:t>
            </a:fld>
          </a:p>
        </p:txBody>
      </p:sp>
      <p:sp>
        <p:nvSpPr>
          <p:cNvPr id="41" name="object 41"/>
          <p:cNvSpPr txBox="1"/>
          <p:nvPr/>
        </p:nvSpPr>
        <p:spPr>
          <a:xfrm>
            <a:off x="3028569" y="6309156"/>
            <a:ext cx="2103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44536A"/>
              </a:buClr>
              <a:buFont typeface="Wingdings"/>
              <a:buChar char=""/>
              <a:tabLst>
                <a:tab pos="185420" algn="l"/>
              </a:tabLst>
            </a:pPr>
            <a:r>
              <a:rPr dirty="0" sz="600" b="1">
                <a:latin typeface="等线"/>
                <a:cs typeface="等线"/>
              </a:rPr>
              <a:t>成员医院：</a:t>
            </a:r>
            <a:r>
              <a:rPr dirty="0" sz="600">
                <a:latin typeface="等线"/>
                <a:cs typeface="等线"/>
              </a:rPr>
              <a:t>负责一般罕见病患者的诊疗和长期管理等工作</a:t>
            </a:r>
            <a:endParaRPr sz="600">
              <a:latin typeface="等线"/>
              <a:cs typeface="等线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4863" y="1657654"/>
            <a:ext cx="2322830" cy="8623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0900"/>
              </a:lnSpc>
              <a:spcBef>
                <a:spcPts val="85"/>
              </a:spcBef>
            </a:pPr>
            <a:r>
              <a:rPr dirty="0" sz="650" spc="5">
                <a:latin typeface="等线"/>
                <a:cs typeface="等线"/>
              </a:rPr>
              <a:t>2018</a:t>
            </a:r>
            <a:r>
              <a:rPr dirty="0" sz="650" spc="6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6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5</a:t>
            </a:r>
            <a:r>
              <a:rPr dirty="0" sz="650" spc="6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月，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20">
                <a:latin typeface="等线"/>
                <a:cs typeface="等线"/>
              </a:rPr>
              <a:t>家卫生</a:t>
            </a:r>
            <a:r>
              <a:rPr dirty="0" sz="650" spc="30">
                <a:latin typeface="等线"/>
                <a:cs typeface="等线"/>
              </a:rPr>
              <a:t>健</a:t>
            </a:r>
            <a:r>
              <a:rPr dirty="0" sz="650" spc="20">
                <a:latin typeface="等线"/>
                <a:cs typeface="等线"/>
              </a:rPr>
              <a:t>康委员</a:t>
            </a:r>
            <a:r>
              <a:rPr dirty="0" sz="650" spc="30">
                <a:latin typeface="等线"/>
                <a:cs typeface="等线"/>
              </a:rPr>
              <a:t>会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科</a:t>
            </a:r>
            <a:r>
              <a:rPr dirty="0" sz="650" spc="20">
                <a:latin typeface="等线"/>
                <a:cs typeface="等线"/>
              </a:rPr>
              <a:t>技部、工业</a:t>
            </a:r>
            <a:r>
              <a:rPr dirty="0" sz="650" spc="30">
                <a:latin typeface="等线"/>
                <a:cs typeface="等线"/>
              </a:rPr>
              <a:t>和</a:t>
            </a:r>
            <a:r>
              <a:rPr dirty="0" sz="650" spc="20">
                <a:latin typeface="等线"/>
                <a:cs typeface="等线"/>
              </a:rPr>
              <a:t>信息化 </a:t>
            </a:r>
            <a:r>
              <a:rPr dirty="0" sz="650" spc="40">
                <a:latin typeface="等线"/>
                <a:cs typeface="等线"/>
              </a:rPr>
              <a:t>部、国家药品监督管理</a:t>
            </a:r>
            <a:r>
              <a:rPr dirty="0" sz="650" spc="45">
                <a:latin typeface="等线"/>
                <a:cs typeface="等线"/>
              </a:rPr>
              <a:t>局</a:t>
            </a:r>
            <a:r>
              <a:rPr dirty="0" sz="650" spc="40">
                <a:latin typeface="等线"/>
                <a:cs typeface="等线"/>
              </a:rPr>
              <a:t>、国家中医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管理局五部门联合</a:t>
            </a:r>
            <a:r>
              <a:rPr dirty="0" sz="650" spc="20">
                <a:latin typeface="等线"/>
                <a:cs typeface="等线"/>
              </a:rPr>
              <a:t>发 布</a:t>
            </a:r>
            <a:r>
              <a:rPr dirty="0" sz="650" spc="30">
                <a:latin typeface="等线"/>
                <a:cs typeface="等线"/>
              </a:rPr>
              <a:t>《第一</a:t>
            </a:r>
            <a:r>
              <a:rPr dirty="0" sz="650" spc="20">
                <a:latin typeface="等线"/>
                <a:cs typeface="等线"/>
              </a:rPr>
              <a:t>批</a:t>
            </a:r>
            <a:r>
              <a:rPr dirty="0" sz="650" spc="30">
                <a:latin typeface="等线"/>
                <a:cs typeface="等线"/>
              </a:rPr>
              <a:t>罕见病</a:t>
            </a:r>
            <a:r>
              <a:rPr dirty="0" sz="650" spc="20">
                <a:latin typeface="等线"/>
                <a:cs typeface="等线"/>
              </a:rPr>
              <a:t>目</a:t>
            </a:r>
            <a:r>
              <a:rPr dirty="0" sz="650" spc="35">
                <a:latin typeface="等线"/>
                <a:cs typeface="等线"/>
              </a:rPr>
              <a:t>录</a:t>
            </a:r>
            <a:r>
              <a:rPr dirty="0" sz="650" spc="30">
                <a:latin typeface="等线"/>
                <a:cs typeface="等线"/>
              </a:rPr>
              <a:t>》，</a:t>
            </a:r>
            <a:r>
              <a:rPr dirty="0" sz="650" spc="20">
                <a:latin typeface="等线"/>
                <a:cs typeface="等线"/>
              </a:rPr>
              <a:t>共</a:t>
            </a:r>
            <a:r>
              <a:rPr dirty="0" sz="650" spc="30">
                <a:latin typeface="等线"/>
                <a:cs typeface="等线"/>
              </a:rPr>
              <a:t>涉</a:t>
            </a:r>
            <a:r>
              <a:rPr dirty="0" sz="650" spc="20">
                <a:latin typeface="等线"/>
                <a:cs typeface="等线"/>
              </a:rPr>
              <a:t>及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121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</a:t>
            </a:r>
            <a:r>
              <a:rPr dirty="0" sz="650" spc="30">
                <a:latin typeface="等线"/>
                <a:cs typeface="等线"/>
              </a:rPr>
              <a:t>疾病。</a:t>
            </a:r>
            <a:r>
              <a:rPr dirty="0" sz="650" spc="20">
                <a:latin typeface="等线"/>
                <a:cs typeface="等线"/>
              </a:rPr>
              <a:t>这</a:t>
            </a:r>
            <a:r>
              <a:rPr dirty="0" sz="650" spc="30">
                <a:latin typeface="等线"/>
                <a:cs typeface="等线"/>
              </a:rPr>
              <a:t>是中</a:t>
            </a:r>
            <a:r>
              <a:rPr dirty="0" sz="650" spc="20">
                <a:latin typeface="等线"/>
                <a:cs typeface="等线"/>
              </a:rPr>
              <a:t>国政 </a:t>
            </a:r>
            <a:r>
              <a:rPr dirty="0" sz="650" spc="40">
                <a:latin typeface="等线"/>
                <a:cs typeface="等线"/>
              </a:rPr>
              <a:t>府首次以目录的形式界定罕见</a:t>
            </a:r>
            <a:r>
              <a:rPr dirty="0" sz="650" spc="4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，被</a:t>
            </a:r>
            <a:r>
              <a:rPr dirty="0" sz="650" spc="30">
                <a:latin typeface="等线"/>
                <a:cs typeface="等线"/>
              </a:rPr>
              <a:t>视</a:t>
            </a:r>
            <a:r>
              <a:rPr dirty="0" sz="650" spc="40">
                <a:latin typeface="等线"/>
                <a:cs typeface="等线"/>
              </a:rPr>
              <a:t>为罕见病最初最具</a:t>
            </a:r>
            <a:r>
              <a:rPr dirty="0" sz="650" spc="20">
                <a:latin typeface="等线"/>
                <a:cs typeface="等线"/>
              </a:rPr>
              <a:t>里 </a:t>
            </a:r>
            <a:r>
              <a:rPr dirty="0" sz="650" spc="40">
                <a:latin typeface="等线"/>
                <a:cs typeface="等线"/>
              </a:rPr>
              <a:t>程碑的政策节</a:t>
            </a:r>
            <a:r>
              <a:rPr dirty="0" sz="650" spc="45">
                <a:latin typeface="等线"/>
                <a:cs typeface="等线"/>
              </a:rPr>
              <a:t>点</a:t>
            </a:r>
            <a:r>
              <a:rPr dirty="0" sz="650" spc="40">
                <a:latin typeface="等线"/>
                <a:cs typeface="等线"/>
              </a:rPr>
              <a:t>。彰显了国家层面对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见病防治工作的推动 </a:t>
            </a:r>
            <a:r>
              <a:rPr dirty="0" sz="650" spc="20">
                <a:latin typeface="等线"/>
                <a:cs typeface="等线"/>
              </a:rPr>
              <a:t>有了实质性进展。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4863" y="2633014"/>
            <a:ext cx="2406650" cy="446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1500"/>
              </a:lnSpc>
              <a:spcBef>
                <a:spcPts val="95"/>
              </a:spcBef>
            </a:pPr>
            <a:r>
              <a:rPr dirty="0" sz="650" spc="5">
                <a:latin typeface="等线"/>
                <a:cs typeface="等线"/>
              </a:rPr>
              <a:t>2019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 </a:t>
            </a:r>
            <a:r>
              <a:rPr dirty="0" sz="650" spc="10">
                <a:latin typeface="等线"/>
                <a:cs typeface="等线"/>
              </a:rPr>
              <a:t>2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月，基</a:t>
            </a:r>
            <a:r>
              <a:rPr dirty="0" sz="650" spc="30">
                <a:latin typeface="等线"/>
                <a:cs typeface="等线"/>
              </a:rPr>
              <a:t>于</a:t>
            </a:r>
            <a:r>
              <a:rPr dirty="0" sz="650" spc="20">
                <a:latin typeface="等线"/>
                <a:cs typeface="等线"/>
              </a:rPr>
              <a:t>第一批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见病目</a:t>
            </a:r>
            <a:r>
              <a:rPr dirty="0" sz="650" spc="15">
                <a:latin typeface="等线"/>
                <a:cs typeface="等线"/>
              </a:rPr>
              <a:t>录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对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121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种罕见病详细 </a:t>
            </a:r>
            <a:r>
              <a:rPr dirty="0" sz="650" spc="40">
                <a:latin typeface="等线"/>
                <a:cs typeface="等线"/>
              </a:rPr>
              <a:t>阐述了定义、</a:t>
            </a:r>
            <a:r>
              <a:rPr dirty="0" sz="650" spc="45">
                <a:latin typeface="等线"/>
                <a:cs typeface="等线"/>
              </a:rPr>
              <a:t>病因和流行病</a:t>
            </a:r>
            <a:r>
              <a:rPr dirty="0" sz="650" spc="30">
                <a:latin typeface="等线"/>
                <a:cs typeface="等线"/>
              </a:rPr>
              <a:t>学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临</a:t>
            </a:r>
            <a:r>
              <a:rPr dirty="0" sz="650" spc="40">
                <a:latin typeface="等线"/>
                <a:cs typeface="等线"/>
              </a:rPr>
              <a:t>床</a:t>
            </a:r>
            <a:r>
              <a:rPr dirty="0" sz="650" spc="30">
                <a:latin typeface="等线"/>
                <a:cs typeface="等线"/>
              </a:rPr>
              <a:t>表</a:t>
            </a:r>
            <a:r>
              <a:rPr dirty="0" sz="650" spc="45">
                <a:latin typeface="等线"/>
                <a:cs typeface="等线"/>
              </a:rPr>
              <a:t>现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45">
                <a:latin typeface="等线"/>
                <a:cs typeface="等线"/>
              </a:rPr>
              <a:t>辅助检</a:t>
            </a:r>
            <a:r>
              <a:rPr dirty="0" sz="650" spc="35">
                <a:latin typeface="等线"/>
                <a:cs typeface="等线"/>
              </a:rPr>
              <a:t>查</a:t>
            </a:r>
            <a:r>
              <a:rPr dirty="0" sz="650" spc="40">
                <a:latin typeface="等线"/>
                <a:cs typeface="等线"/>
              </a:rPr>
              <a:t>、诊断</a:t>
            </a:r>
            <a:r>
              <a:rPr dirty="0" sz="650" spc="20">
                <a:latin typeface="等线"/>
                <a:cs typeface="等线"/>
              </a:rPr>
              <a:t>、 </a:t>
            </a:r>
            <a:r>
              <a:rPr dirty="0" sz="650" spc="40">
                <a:latin typeface="等线"/>
                <a:cs typeface="等线"/>
              </a:rPr>
              <a:t>鉴别诊断和治</a:t>
            </a:r>
            <a:r>
              <a:rPr dirty="0" sz="650" spc="45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，并在每一种罕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最后提出了诊疗流程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2976" y="4122165"/>
            <a:ext cx="24117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505F73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建立全国诊疗协作网，构建罕见病</a:t>
            </a:r>
            <a:r>
              <a:rPr dirty="0" sz="700" spc="5" b="1">
                <a:latin typeface="等线"/>
                <a:cs typeface="等线"/>
              </a:rPr>
              <a:t>病</a:t>
            </a:r>
            <a:r>
              <a:rPr dirty="0" sz="700" spc="-5" b="1">
                <a:latin typeface="等线"/>
                <a:cs typeface="等线"/>
              </a:rPr>
              <a:t>例信</a:t>
            </a:r>
            <a:r>
              <a:rPr dirty="0" sz="700" spc="5" b="1">
                <a:latin typeface="等线"/>
                <a:cs typeface="等线"/>
              </a:rPr>
              <a:t>息</a:t>
            </a:r>
            <a:r>
              <a:rPr dirty="0" sz="700" spc="-5" b="1">
                <a:latin typeface="等线"/>
                <a:cs typeface="等线"/>
              </a:rPr>
              <a:t>登记</a:t>
            </a:r>
            <a:r>
              <a:rPr dirty="0" sz="700" spc="5" b="1">
                <a:latin typeface="等线"/>
                <a:cs typeface="等线"/>
              </a:rPr>
              <a:t>管</a:t>
            </a:r>
            <a:r>
              <a:rPr dirty="0" sz="700" spc="-5" b="1">
                <a:latin typeface="等线"/>
                <a:cs typeface="等线"/>
              </a:rPr>
              <a:t>理体系</a:t>
            </a:r>
            <a:endParaRPr sz="700">
              <a:latin typeface="等线"/>
              <a:cs typeface="等线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6270" y="3294938"/>
            <a:ext cx="4885055" cy="443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0800"/>
              </a:lnSpc>
              <a:spcBef>
                <a:spcPts val="90"/>
              </a:spcBef>
            </a:pPr>
            <a:r>
              <a:rPr dirty="0" sz="650" spc="20">
                <a:latin typeface="等线"/>
                <a:cs typeface="等线"/>
              </a:rPr>
              <a:t>罕见病</a:t>
            </a:r>
            <a:r>
              <a:rPr dirty="0" sz="650" spc="30">
                <a:latin typeface="等线"/>
                <a:cs typeface="等线"/>
              </a:rPr>
              <a:t>目</a:t>
            </a:r>
            <a:r>
              <a:rPr dirty="0" sz="650" spc="20">
                <a:latin typeface="等线"/>
                <a:cs typeface="等线"/>
              </a:rPr>
              <a:t>录</a:t>
            </a:r>
            <a:r>
              <a:rPr dirty="0" sz="650" spc="30">
                <a:latin typeface="等线"/>
                <a:cs typeface="等线"/>
              </a:rPr>
              <a:t>和</a:t>
            </a:r>
            <a:r>
              <a:rPr dirty="0" sz="650" spc="20">
                <a:latin typeface="等线"/>
                <a:cs typeface="等线"/>
              </a:rPr>
              <a:t>诊疗</a:t>
            </a:r>
            <a:r>
              <a:rPr dirty="0" sz="650" spc="30">
                <a:latin typeface="等线"/>
                <a:cs typeface="等线"/>
              </a:rPr>
              <a:t>指</a:t>
            </a:r>
            <a:r>
              <a:rPr dirty="0" sz="650" spc="20">
                <a:latin typeface="等线"/>
                <a:cs typeface="等线"/>
              </a:rPr>
              <a:t>南为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药物</a:t>
            </a:r>
            <a:r>
              <a:rPr dirty="0" sz="650" spc="30">
                <a:latin typeface="等线"/>
                <a:cs typeface="等线"/>
              </a:rPr>
              <a:t>审批</a:t>
            </a:r>
            <a:r>
              <a:rPr dirty="0" sz="650" spc="20">
                <a:latin typeface="等线"/>
                <a:cs typeface="等线"/>
              </a:rPr>
              <a:t>及用药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障</a:t>
            </a:r>
            <a:r>
              <a:rPr dirty="0" sz="650" spc="30">
                <a:latin typeface="等线"/>
                <a:cs typeface="等线"/>
              </a:rPr>
              <a:t>提</a:t>
            </a:r>
            <a:r>
              <a:rPr dirty="0" sz="650" spc="20">
                <a:latin typeface="等线"/>
                <a:cs typeface="等线"/>
              </a:rPr>
              <a:t>供了</a:t>
            </a:r>
            <a:r>
              <a:rPr dirty="0" sz="650" spc="30">
                <a:latin typeface="等线"/>
                <a:cs typeface="等线"/>
              </a:rPr>
              <a:t>重</a:t>
            </a:r>
            <a:r>
              <a:rPr dirty="0" sz="650" spc="20">
                <a:latin typeface="等线"/>
                <a:cs typeface="等线"/>
              </a:rPr>
              <a:t>要的</a:t>
            </a:r>
            <a:r>
              <a:rPr dirty="0" sz="650" spc="30">
                <a:latin typeface="等线"/>
                <a:cs typeface="等线"/>
              </a:rPr>
              <a:t>参</a:t>
            </a:r>
            <a:r>
              <a:rPr dirty="0" sz="650" spc="20">
                <a:latin typeface="等线"/>
                <a:cs typeface="等线"/>
              </a:rPr>
              <a:t>考</a:t>
            </a:r>
            <a:r>
              <a:rPr dirty="0" sz="650" spc="30">
                <a:latin typeface="等线"/>
                <a:cs typeface="等线"/>
              </a:rPr>
              <a:t>依据</a:t>
            </a:r>
            <a:r>
              <a:rPr dirty="0" sz="650" spc="2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目前</a:t>
            </a:r>
            <a:r>
              <a:rPr dirty="0" sz="650" spc="20">
                <a:latin typeface="等线"/>
                <a:cs typeface="等线"/>
              </a:rPr>
              <a:t>，国家</a:t>
            </a:r>
            <a:r>
              <a:rPr dirty="0" sz="650" spc="30">
                <a:latin typeface="等线"/>
                <a:cs typeface="等线"/>
              </a:rPr>
              <a:t>卫</a:t>
            </a:r>
            <a:r>
              <a:rPr dirty="0" sz="650" spc="20">
                <a:latin typeface="等线"/>
                <a:cs typeface="等线"/>
              </a:rPr>
              <a:t>健</a:t>
            </a:r>
            <a:r>
              <a:rPr dirty="0" sz="650" spc="30">
                <a:latin typeface="等线"/>
                <a:cs typeface="等线"/>
              </a:rPr>
              <a:t>委</a:t>
            </a:r>
            <a:r>
              <a:rPr dirty="0" sz="650" spc="20">
                <a:latin typeface="等线"/>
                <a:cs typeface="等线"/>
              </a:rPr>
              <a:t>已收</a:t>
            </a:r>
            <a:r>
              <a:rPr dirty="0" sz="650" spc="30">
                <a:latin typeface="等线"/>
                <a:cs typeface="等线"/>
              </a:rPr>
              <a:t>到</a:t>
            </a:r>
            <a:r>
              <a:rPr dirty="0" sz="650" spc="20">
                <a:latin typeface="等线"/>
                <a:cs typeface="等线"/>
              </a:rPr>
              <a:t>近</a:t>
            </a:r>
            <a:r>
              <a:rPr dirty="0" sz="650" spc="16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200</a:t>
            </a:r>
            <a:r>
              <a:rPr dirty="0" sz="650" spc="16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份第</a:t>
            </a:r>
            <a:r>
              <a:rPr dirty="0" sz="650" spc="30">
                <a:latin typeface="等线"/>
                <a:cs typeface="等线"/>
              </a:rPr>
              <a:t>二</a:t>
            </a:r>
            <a:r>
              <a:rPr dirty="0" sz="650" spc="20">
                <a:latin typeface="等线"/>
                <a:cs typeface="等线"/>
              </a:rPr>
              <a:t>批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见病目 </a:t>
            </a:r>
            <a:r>
              <a:rPr dirty="0" sz="650" spc="30">
                <a:latin typeface="等线"/>
                <a:cs typeface="等线"/>
              </a:rPr>
              <a:t>录的申请，将会遴选最急需的、有药</a:t>
            </a:r>
            <a:r>
              <a:rPr dirty="0" sz="650" spc="20">
                <a:latin typeface="等线"/>
                <a:cs typeface="等线"/>
              </a:rPr>
              <a:t>可</a:t>
            </a:r>
            <a:r>
              <a:rPr dirty="0" sz="650" spc="30">
                <a:latin typeface="等线"/>
                <a:cs typeface="等线"/>
              </a:rPr>
              <a:t>治的、危害性大的疾病纳入目录。未</a:t>
            </a:r>
            <a:r>
              <a:rPr dirty="0" sz="650" spc="20">
                <a:latin typeface="等线"/>
                <a:cs typeface="等线"/>
              </a:rPr>
              <a:t>来</a:t>
            </a:r>
            <a:r>
              <a:rPr dirty="0" sz="650" spc="30">
                <a:latin typeface="等线"/>
                <a:cs typeface="等线"/>
              </a:rPr>
              <a:t>会不断更新目录及诊疗指</a:t>
            </a:r>
            <a:r>
              <a:rPr dirty="0" sz="650" spc="40">
                <a:latin typeface="等线"/>
                <a:cs typeface="等线"/>
              </a:rPr>
              <a:t>南</a:t>
            </a:r>
            <a:r>
              <a:rPr dirty="0" sz="650" spc="35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为更多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见病的诊</a:t>
            </a:r>
            <a:r>
              <a:rPr dirty="0" sz="650" spc="20">
                <a:latin typeface="等线"/>
                <a:cs typeface="等线"/>
              </a:rPr>
              <a:t>疗 规范化提供指导。</a:t>
            </a:r>
            <a:endParaRPr sz="65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225552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中国积极推动罕见病诊疗</a:t>
            </a:r>
            <a:endParaRPr sz="1600"/>
          </a:p>
        </p:txBody>
      </p:sp>
      <p:sp>
        <p:nvSpPr>
          <p:cNvPr id="6" name="object 6"/>
          <p:cNvSpPr txBox="1"/>
          <p:nvPr/>
        </p:nvSpPr>
        <p:spPr>
          <a:xfrm>
            <a:off x="447243" y="1636318"/>
            <a:ext cx="2416175" cy="12814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20">
                <a:latin typeface="等线"/>
                <a:cs typeface="等线"/>
              </a:rPr>
              <a:t>自</a:t>
            </a:r>
            <a:r>
              <a:rPr dirty="0" sz="650" spc="7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2019</a:t>
            </a:r>
            <a:r>
              <a:rPr dirty="0" sz="650" spc="7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年起，为搭建</a:t>
            </a:r>
            <a:r>
              <a:rPr dirty="0" sz="650" spc="30">
                <a:latin typeface="等线"/>
                <a:cs typeface="等线"/>
              </a:rPr>
              <a:t>全</a:t>
            </a:r>
            <a:r>
              <a:rPr dirty="0" sz="650" spc="20">
                <a:latin typeface="等线"/>
                <a:cs typeface="等线"/>
              </a:rPr>
              <a:t>国医师</a:t>
            </a:r>
            <a:r>
              <a:rPr dirty="0" sz="650" spc="30">
                <a:latin typeface="等线"/>
                <a:cs typeface="等线"/>
              </a:rPr>
              <a:t>学</a:t>
            </a:r>
            <a:r>
              <a:rPr dirty="0" sz="650" spc="20">
                <a:latin typeface="等线"/>
                <a:cs typeface="等线"/>
              </a:rPr>
              <a:t>习罕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病知识的平</a:t>
            </a:r>
            <a:r>
              <a:rPr dirty="0" sz="650" spc="35">
                <a:latin typeface="等线"/>
                <a:cs typeface="等线"/>
              </a:rPr>
              <a:t>台</a:t>
            </a:r>
            <a:r>
              <a:rPr dirty="0" sz="650" spc="20">
                <a:latin typeface="等线"/>
                <a:cs typeface="等线"/>
              </a:rPr>
              <a:t>，医疗 </a:t>
            </a:r>
            <a:r>
              <a:rPr dirty="0" sz="650" spc="40">
                <a:latin typeface="等线"/>
                <a:cs typeface="等线"/>
              </a:rPr>
              <a:t>系统已开展</a:t>
            </a:r>
            <a:r>
              <a:rPr dirty="0" sz="650" spc="55">
                <a:latin typeface="等线"/>
                <a:cs typeface="等线"/>
              </a:rPr>
              <a:t>多</a:t>
            </a:r>
            <a:r>
              <a:rPr dirty="0" sz="650" spc="40">
                <a:latin typeface="等线"/>
                <a:cs typeface="等线"/>
              </a:rPr>
              <a:t>期全国</a:t>
            </a:r>
            <a:r>
              <a:rPr dirty="0" sz="650" spc="55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见病医</a:t>
            </a:r>
            <a:r>
              <a:rPr dirty="0" sz="650" spc="55">
                <a:latin typeface="等线"/>
                <a:cs typeface="等线"/>
              </a:rPr>
              <a:t>师</a:t>
            </a:r>
            <a:r>
              <a:rPr dirty="0" sz="650" spc="40">
                <a:latin typeface="等线"/>
                <a:cs typeface="等线"/>
              </a:rPr>
              <a:t>培训</a:t>
            </a:r>
            <a:r>
              <a:rPr dirty="0" sz="650" spc="65">
                <a:latin typeface="等线"/>
                <a:cs typeface="等线"/>
              </a:rPr>
              <a:t>班</a:t>
            </a:r>
            <a:r>
              <a:rPr dirty="0" sz="650" spc="40">
                <a:latin typeface="等线"/>
                <a:cs typeface="等线"/>
              </a:rPr>
              <a:t>，授课内容</a:t>
            </a:r>
            <a:r>
              <a:rPr dirty="0" sz="650" spc="55">
                <a:latin typeface="等线"/>
                <a:cs typeface="等线"/>
              </a:rPr>
              <a:t>围</a:t>
            </a:r>
            <a:r>
              <a:rPr dirty="0" sz="650" spc="40">
                <a:latin typeface="等线"/>
                <a:cs typeface="等线"/>
              </a:rPr>
              <a:t>绕临</a:t>
            </a:r>
            <a:r>
              <a:rPr dirty="0" sz="650" spc="20">
                <a:latin typeface="等线"/>
                <a:cs typeface="等线"/>
              </a:rPr>
              <a:t>床 </a:t>
            </a:r>
            <a:r>
              <a:rPr dirty="0" sz="650" spc="40">
                <a:latin typeface="等线"/>
                <a:cs typeface="等线"/>
              </a:rPr>
              <a:t>工作中相关</a:t>
            </a:r>
            <a:r>
              <a:rPr dirty="0" sz="650" spc="55">
                <a:latin typeface="等线"/>
                <a:cs typeface="等线"/>
              </a:rPr>
              <a:t>问</a:t>
            </a:r>
            <a:r>
              <a:rPr dirty="0" sz="650" spc="45">
                <a:latin typeface="等线"/>
                <a:cs typeface="等线"/>
              </a:rPr>
              <a:t>题</a:t>
            </a:r>
            <a:r>
              <a:rPr dirty="0" sz="650" spc="40">
                <a:latin typeface="等线"/>
                <a:cs typeface="等线"/>
              </a:rPr>
              <a:t>，通</a:t>
            </a:r>
            <a:r>
              <a:rPr dirty="0" sz="650" spc="55">
                <a:latin typeface="等线"/>
                <a:cs typeface="等线"/>
              </a:rPr>
              <a:t>过</a:t>
            </a:r>
            <a:r>
              <a:rPr dirty="0" sz="650" spc="40">
                <a:latin typeface="等线"/>
                <a:cs typeface="等线"/>
              </a:rPr>
              <a:t>鉴别诊</a:t>
            </a:r>
            <a:r>
              <a:rPr dirty="0" sz="650" spc="55">
                <a:latin typeface="等线"/>
                <a:cs typeface="等线"/>
              </a:rPr>
              <a:t>断</a:t>
            </a:r>
            <a:r>
              <a:rPr dirty="0" sz="650" spc="40">
                <a:latin typeface="等线"/>
                <a:cs typeface="等线"/>
              </a:rPr>
              <a:t>和病</a:t>
            </a:r>
            <a:r>
              <a:rPr dirty="0" sz="650" spc="55">
                <a:latin typeface="等线"/>
                <a:cs typeface="等线"/>
              </a:rPr>
              <a:t>例</a:t>
            </a:r>
            <a:r>
              <a:rPr dirty="0" sz="650" spc="40">
                <a:latin typeface="等线"/>
                <a:cs typeface="等线"/>
              </a:rPr>
              <a:t>解</a:t>
            </a:r>
            <a:r>
              <a:rPr dirty="0" sz="650" spc="50">
                <a:latin typeface="等线"/>
                <a:cs typeface="等线"/>
              </a:rPr>
              <a:t>读</a:t>
            </a:r>
            <a:r>
              <a:rPr dirty="0" sz="650" spc="40">
                <a:latin typeface="等线"/>
                <a:cs typeface="等线"/>
              </a:rPr>
              <a:t>，介绍</a:t>
            </a:r>
            <a:r>
              <a:rPr dirty="0" sz="650" spc="55">
                <a:latin typeface="等线"/>
                <a:cs typeface="等线"/>
              </a:rPr>
              <a:t>单</a:t>
            </a:r>
            <a:r>
              <a:rPr dirty="0" sz="650" spc="40">
                <a:latin typeface="等线"/>
                <a:cs typeface="等线"/>
              </a:rPr>
              <a:t>病种</a:t>
            </a:r>
            <a:r>
              <a:rPr dirty="0" sz="650" spc="20">
                <a:latin typeface="等线"/>
                <a:cs typeface="等线"/>
              </a:rPr>
              <a:t>临 </a:t>
            </a:r>
            <a:r>
              <a:rPr dirty="0" sz="650" spc="40">
                <a:latin typeface="等线"/>
                <a:cs typeface="等线"/>
              </a:rPr>
              <a:t>床诊疗进展，其</a:t>
            </a:r>
            <a:r>
              <a:rPr dirty="0" sz="650" spc="55">
                <a:latin typeface="等线"/>
                <a:cs typeface="等线"/>
              </a:rPr>
              <a:t>中</a:t>
            </a:r>
            <a:r>
              <a:rPr dirty="0" sz="650" spc="40">
                <a:latin typeface="等线"/>
                <a:cs typeface="等线"/>
              </a:rPr>
              <a:t>既包括比较</a:t>
            </a:r>
            <a:r>
              <a:rPr dirty="0" sz="650" spc="55">
                <a:latin typeface="等线"/>
                <a:cs typeface="等线"/>
              </a:rPr>
              <a:t>经</a:t>
            </a:r>
            <a:r>
              <a:rPr dirty="0" sz="650" spc="40">
                <a:latin typeface="等线"/>
                <a:cs typeface="等线"/>
              </a:rPr>
              <a:t>典的</a:t>
            </a:r>
            <a:r>
              <a:rPr dirty="0" sz="650" spc="55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见疾</a:t>
            </a:r>
            <a:r>
              <a:rPr dirty="0" sz="650" spc="50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，如法布雷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、 </a:t>
            </a:r>
            <a:r>
              <a:rPr dirty="0" sz="650" spc="40">
                <a:latin typeface="等线"/>
                <a:cs typeface="等线"/>
              </a:rPr>
              <a:t>戈谢病、</a:t>
            </a:r>
            <a:r>
              <a:rPr dirty="0" sz="650" spc="5">
                <a:latin typeface="等线"/>
                <a:cs typeface="等线"/>
              </a:rPr>
              <a:t>Alport</a:t>
            </a:r>
            <a:r>
              <a:rPr dirty="0" sz="650" spc="165">
                <a:latin typeface="等线"/>
                <a:cs typeface="等线"/>
              </a:rPr>
              <a:t> </a:t>
            </a:r>
            <a:r>
              <a:rPr dirty="0" sz="650" spc="40">
                <a:latin typeface="等线"/>
                <a:cs typeface="等线"/>
              </a:rPr>
              <a:t>综合</a:t>
            </a:r>
            <a:r>
              <a:rPr dirty="0" sz="650" spc="45">
                <a:latin typeface="等线"/>
                <a:cs typeface="等线"/>
              </a:rPr>
              <a:t>征</a:t>
            </a:r>
            <a:r>
              <a:rPr dirty="0" sz="650" spc="40">
                <a:latin typeface="等线"/>
                <a:cs typeface="等线"/>
              </a:rPr>
              <a:t>、强直性肌营</a:t>
            </a:r>
            <a:r>
              <a:rPr dirty="0" sz="650" spc="55">
                <a:latin typeface="等线"/>
                <a:cs typeface="等线"/>
              </a:rPr>
              <a:t>养</a:t>
            </a:r>
            <a:r>
              <a:rPr dirty="0" sz="650" spc="40">
                <a:latin typeface="等线"/>
                <a:cs typeface="等线"/>
              </a:rPr>
              <a:t>不良</a:t>
            </a:r>
            <a:r>
              <a:rPr dirty="0" sz="650" spc="45">
                <a:latin typeface="等线"/>
                <a:cs typeface="等线"/>
              </a:rPr>
              <a:t>等</a:t>
            </a:r>
            <a:r>
              <a:rPr dirty="0" sz="650" spc="40">
                <a:latin typeface="等线"/>
                <a:cs typeface="等线"/>
              </a:rPr>
              <a:t>，也包括逐渐 被开始关注的病</a:t>
            </a:r>
            <a:r>
              <a:rPr dirty="0" sz="650" spc="55">
                <a:latin typeface="等线"/>
                <a:cs typeface="等线"/>
              </a:rPr>
              <a:t>种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45">
                <a:latin typeface="等线"/>
                <a:cs typeface="等线"/>
              </a:rPr>
              <a:t>如低磷性</a:t>
            </a:r>
            <a:r>
              <a:rPr dirty="0" sz="650" spc="55">
                <a:latin typeface="等线"/>
                <a:cs typeface="等线"/>
              </a:rPr>
              <a:t>佝</a:t>
            </a:r>
            <a:r>
              <a:rPr dirty="0" sz="650" spc="45">
                <a:latin typeface="等线"/>
                <a:cs typeface="等线"/>
              </a:rPr>
              <a:t>偻</a:t>
            </a:r>
            <a:r>
              <a:rPr dirty="0" sz="650" spc="35">
                <a:latin typeface="等线"/>
                <a:cs typeface="等线"/>
              </a:rPr>
              <a:t>病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遗传性血管性水肿</a:t>
            </a:r>
            <a:r>
              <a:rPr dirty="0" sz="650" spc="55">
                <a:latin typeface="等线"/>
                <a:cs typeface="等线"/>
              </a:rPr>
              <a:t>等</a:t>
            </a:r>
            <a:r>
              <a:rPr dirty="0" sz="650" spc="20">
                <a:latin typeface="等线"/>
                <a:cs typeface="等线"/>
              </a:rPr>
              <a:t>。 截至</a:t>
            </a:r>
            <a:r>
              <a:rPr dirty="0" sz="650" spc="7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2021</a:t>
            </a:r>
            <a:r>
              <a:rPr dirty="0" sz="650" spc="7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年底，全国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见病医</a:t>
            </a:r>
            <a:r>
              <a:rPr dirty="0" sz="650" spc="30">
                <a:latin typeface="等线"/>
                <a:cs typeface="等线"/>
              </a:rPr>
              <a:t>师</a:t>
            </a:r>
            <a:r>
              <a:rPr dirty="0" sz="650" spc="20">
                <a:latin typeface="等线"/>
                <a:cs typeface="等线"/>
              </a:rPr>
              <a:t>培训</a:t>
            </a:r>
            <a:r>
              <a:rPr dirty="0" sz="650" spc="30">
                <a:latin typeface="等线"/>
                <a:cs typeface="等线"/>
              </a:rPr>
              <a:t>班</a:t>
            </a:r>
            <a:r>
              <a:rPr dirty="0" sz="650" spc="20">
                <a:latin typeface="等线"/>
                <a:cs typeface="等线"/>
              </a:rPr>
              <a:t>已举办三期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通过专 </a:t>
            </a:r>
            <a:r>
              <a:rPr dirty="0" sz="650" spc="40">
                <a:latin typeface="等线"/>
                <a:cs typeface="等线"/>
              </a:rPr>
              <a:t>家深入浅出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讲解及</a:t>
            </a:r>
            <a:r>
              <a:rPr dirty="0" sz="650" spc="55">
                <a:latin typeface="等线"/>
                <a:cs typeface="等线"/>
              </a:rPr>
              <a:t>多</a:t>
            </a:r>
            <a:r>
              <a:rPr dirty="0" sz="650" spc="40">
                <a:latin typeface="等线"/>
                <a:cs typeface="等线"/>
              </a:rPr>
              <a:t>年临床</a:t>
            </a:r>
            <a:r>
              <a:rPr dirty="0" sz="650" spc="55">
                <a:latin typeface="等线"/>
                <a:cs typeface="等线"/>
              </a:rPr>
              <a:t>经</a:t>
            </a:r>
            <a:r>
              <a:rPr dirty="0" sz="650" spc="40">
                <a:latin typeface="等线"/>
                <a:cs typeface="等线"/>
              </a:rPr>
              <a:t>验的</a:t>
            </a:r>
            <a:r>
              <a:rPr dirty="0" sz="650" spc="55">
                <a:latin typeface="等线"/>
                <a:cs typeface="等线"/>
              </a:rPr>
              <a:t>传</a:t>
            </a:r>
            <a:r>
              <a:rPr dirty="0" sz="650" spc="50">
                <a:latin typeface="等线"/>
                <a:cs typeface="等线"/>
              </a:rPr>
              <a:t>授</a:t>
            </a:r>
            <a:r>
              <a:rPr dirty="0" sz="650" spc="40">
                <a:latin typeface="等线"/>
                <a:cs typeface="等线"/>
              </a:rPr>
              <a:t>，不断提</a:t>
            </a:r>
            <a:r>
              <a:rPr dirty="0" sz="650" spc="55">
                <a:latin typeface="等线"/>
                <a:cs typeface="等线"/>
              </a:rPr>
              <a:t>高</a:t>
            </a:r>
            <a:r>
              <a:rPr dirty="0" sz="650" spc="40">
                <a:latin typeface="等线"/>
                <a:cs typeface="等线"/>
              </a:rPr>
              <a:t>临床</a:t>
            </a:r>
            <a:r>
              <a:rPr dirty="0" sz="650" spc="20">
                <a:latin typeface="等线"/>
                <a:cs typeface="等线"/>
              </a:rPr>
              <a:t>医 生对罕见病的临床诊疗水平。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243" y="4775961"/>
            <a:ext cx="28568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505F73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分子生物学及基因组学的发展不断</a:t>
            </a:r>
            <a:r>
              <a:rPr dirty="0" sz="700" spc="5" b="1">
                <a:latin typeface="等线"/>
                <a:cs typeface="等线"/>
              </a:rPr>
              <a:t>提</a:t>
            </a:r>
            <a:r>
              <a:rPr dirty="0" sz="700" spc="-5" b="1">
                <a:latin typeface="等线"/>
                <a:cs typeface="等线"/>
              </a:rPr>
              <a:t>高罕</a:t>
            </a:r>
            <a:r>
              <a:rPr dirty="0" sz="700" spc="5" b="1">
                <a:latin typeface="等线"/>
                <a:cs typeface="等线"/>
              </a:rPr>
              <a:t>见</a:t>
            </a:r>
            <a:r>
              <a:rPr dirty="0" sz="700" spc="-5" b="1">
                <a:latin typeface="等线"/>
                <a:cs typeface="等线"/>
              </a:rPr>
              <a:t>病诊</a:t>
            </a:r>
            <a:r>
              <a:rPr dirty="0" sz="700" spc="5" b="1">
                <a:latin typeface="等线"/>
                <a:cs typeface="等线"/>
              </a:rPr>
              <a:t>断</a:t>
            </a:r>
            <a:r>
              <a:rPr dirty="0" sz="700" spc="-5" b="1">
                <a:latin typeface="等线"/>
                <a:cs typeface="等线"/>
              </a:rPr>
              <a:t>率，</a:t>
            </a:r>
            <a:r>
              <a:rPr dirty="0" sz="700" spc="5" b="1">
                <a:latin typeface="等线"/>
                <a:cs typeface="等线"/>
              </a:rPr>
              <a:t>推</a:t>
            </a:r>
            <a:r>
              <a:rPr dirty="0" sz="700" spc="-5" b="1">
                <a:latin typeface="等线"/>
                <a:cs typeface="等线"/>
              </a:rPr>
              <a:t>动精</a:t>
            </a:r>
            <a:r>
              <a:rPr dirty="0" sz="700" spc="5" b="1">
                <a:latin typeface="等线"/>
                <a:cs typeface="等线"/>
              </a:rPr>
              <a:t>准</a:t>
            </a:r>
            <a:r>
              <a:rPr dirty="0" sz="700" spc="-5" b="1">
                <a:latin typeface="等线"/>
                <a:cs typeface="等线"/>
              </a:rPr>
              <a:t>治疗</a:t>
            </a:r>
            <a:endParaRPr sz="700">
              <a:latin typeface="等线"/>
              <a:cs typeface="等线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243" y="4942128"/>
            <a:ext cx="2416175" cy="15608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30">
                <a:latin typeface="等线"/>
                <a:cs typeface="等线"/>
              </a:rPr>
              <a:t>由</a:t>
            </a:r>
            <a:r>
              <a:rPr dirty="0" sz="650" spc="20">
                <a:latin typeface="等线"/>
                <a:cs typeface="等线"/>
              </a:rPr>
              <a:t>于</a:t>
            </a:r>
            <a:r>
              <a:rPr dirty="0" sz="650" spc="15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80%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的罕见疾病为遗传病，基因</a:t>
            </a:r>
            <a:r>
              <a:rPr dirty="0" sz="650" spc="40">
                <a:latin typeface="等线"/>
                <a:cs typeface="等线"/>
              </a:rPr>
              <a:t>检</a:t>
            </a:r>
            <a:r>
              <a:rPr dirty="0" sz="650" spc="30">
                <a:latin typeface="等线"/>
                <a:cs typeface="等线"/>
              </a:rPr>
              <a:t>测技术的发</a:t>
            </a:r>
            <a:r>
              <a:rPr dirty="0" sz="650" spc="35">
                <a:latin typeface="等线"/>
                <a:cs typeface="等线"/>
              </a:rPr>
              <a:t>展</a:t>
            </a:r>
            <a:r>
              <a:rPr dirty="0" sz="650" spc="30">
                <a:latin typeface="等线"/>
                <a:cs typeface="等线"/>
              </a:rPr>
              <a:t>，正在 </a:t>
            </a:r>
            <a:r>
              <a:rPr dirty="0" sz="650" spc="40">
                <a:latin typeface="等线"/>
                <a:cs typeface="等线"/>
              </a:rPr>
              <a:t>降低罕见病患者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确诊时间和</a:t>
            </a:r>
            <a:r>
              <a:rPr dirty="0" sz="650" spc="55">
                <a:latin typeface="等线"/>
                <a:cs typeface="等线"/>
              </a:rPr>
              <a:t>成</a:t>
            </a:r>
            <a:r>
              <a:rPr dirty="0" sz="650" spc="45">
                <a:latin typeface="等线"/>
                <a:cs typeface="等线"/>
              </a:rPr>
              <a:t>本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为</a:t>
            </a:r>
            <a:r>
              <a:rPr dirty="0" sz="650" spc="40">
                <a:latin typeface="等线"/>
                <a:cs typeface="等线"/>
              </a:rPr>
              <a:t>患者诊疗带来新前</a:t>
            </a:r>
            <a:r>
              <a:rPr dirty="0" sz="650" spc="60">
                <a:latin typeface="等线"/>
                <a:cs typeface="等线"/>
              </a:rPr>
              <a:t>景</a:t>
            </a:r>
            <a:r>
              <a:rPr dirty="0" sz="650" spc="20">
                <a:latin typeface="等线"/>
                <a:cs typeface="等线"/>
              </a:rPr>
              <a:t>。 </a:t>
            </a:r>
            <a:r>
              <a:rPr dirty="0" sz="650" spc="40">
                <a:latin typeface="等线"/>
                <a:cs typeface="等线"/>
              </a:rPr>
              <a:t>此前，罕见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的诊断</a:t>
            </a:r>
            <a:r>
              <a:rPr dirty="0" sz="650" spc="55">
                <a:latin typeface="等线"/>
                <a:cs typeface="等线"/>
              </a:rPr>
              <a:t>通</a:t>
            </a:r>
            <a:r>
              <a:rPr dirty="0" sz="650" spc="40">
                <a:latin typeface="等线"/>
                <a:cs typeface="等线"/>
              </a:rPr>
              <a:t>过临床</a:t>
            </a:r>
            <a:r>
              <a:rPr dirty="0" sz="650" spc="55">
                <a:latin typeface="等线"/>
                <a:cs typeface="等线"/>
              </a:rPr>
              <a:t>表</a:t>
            </a:r>
            <a:r>
              <a:rPr dirty="0" sz="650" spc="40">
                <a:latin typeface="等线"/>
                <a:cs typeface="等线"/>
              </a:rPr>
              <a:t>现以</a:t>
            </a:r>
            <a:r>
              <a:rPr dirty="0" sz="650" spc="55">
                <a:latin typeface="等线"/>
                <a:cs typeface="等线"/>
              </a:rPr>
              <a:t>及</a:t>
            </a:r>
            <a:r>
              <a:rPr dirty="0" sz="650" spc="40">
                <a:latin typeface="等线"/>
                <a:cs typeface="等线"/>
              </a:rPr>
              <a:t>常规的实验</a:t>
            </a:r>
            <a:r>
              <a:rPr dirty="0" sz="650" spc="55">
                <a:latin typeface="等线"/>
                <a:cs typeface="等线"/>
              </a:rPr>
              <a:t>室</a:t>
            </a:r>
            <a:r>
              <a:rPr dirty="0" sz="650" spc="40">
                <a:latin typeface="等线"/>
                <a:cs typeface="等线"/>
              </a:rPr>
              <a:t>检查</a:t>
            </a:r>
            <a:r>
              <a:rPr dirty="0" sz="650" spc="20">
                <a:latin typeface="等线"/>
                <a:cs typeface="等线"/>
              </a:rPr>
              <a:t>的 </a:t>
            </a:r>
            <a:r>
              <a:rPr dirty="0" sz="650" spc="40">
                <a:latin typeface="等线"/>
                <a:cs typeface="等线"/>
              </a:rPr>
              <a:t>方</a:t>
            </a:r>
            <a:r>
              <a:rPr dirty="0" sz="650" spc="55">
                <a:latin typeface="等线"/>
                <a:cs typeface="等线"/>
              </a:rPr>
              <a:t>法</a:t>
            </a:r>
            <a:r>
              <a:rPr dirty="0" sz="650" spc="40">
                <a:latin typeface="等线"/>
                <a:cs typeface="等线"/>
              </a:rPr>
              <a:t>去</a:t>
            </a:r>
            <a:r>
              <a:rPr dirty="0" sz="650" spc="55">
                <a:latin typeface="等线"/>
                <a:cs typeface="等线"/>
              </a:rPr>
              <a:t>判</a:t>
            </a:r>
            <a:r>
              <a:rPr dirty="0" sz="650" spc="45">
                <a:latin typeface="等线"/>
                <a:cs typeface="等线"/>
              </a:rPr>
              <a:t>断</a:t>
            </a:r>
            <a:r>
              <a:rPr dirty="0" sz="650" spc="55">
                <a:latin typeface="等线"/>
                <a:cs typeface="等线"/>
              </a:rPr>
              <a:t>。近</a:t>
            </a:r>
            <a:r>
              <a:rPr dirty="0" sz="650" spc="40">
                <a:latin typeface="等线"/>
                <a:cs typeface="等线"/>
              </a:rPr>
              <a:t>年</a:t>
            </a:r>
            <a:r>
              <a:rPr dirty="0" sz="650" spc="55">
                <a:latin typeface="等线"/>
                <a:cs typeface="等线"/>
              </a:rPr>
              <a:t>来</a:t>
            </a:r>
            <a:r>
              <a:rPr dirty="0" sz="650" spc="45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第</a:t>
            </a:r>
            <a:r>
              <a:rPr dirty="0" sz="650" spc="40">
                <a:latin typeface="等线"/>
                <a:cs typeface="等线"/>
              </a:rPr>
              <a:t>二</a:t>
            </a:r>
            <a:r>
              <a:rPr dirty="0" sz="650" spc="55">
                <a:latin typeface="等线"/>
                <a:cs typeface="等线"/>
              </a:rPr>
              <a:t>代</a:t>
            </a:r>
            <a:r>
              <a:rPr dirty="0" sz="650" spc="40">
                <a:latin typeface="等线"/>
                <a:cs typeface="等线"/>
              </a:rPr>
              <a:t>测</a:t>
            </a:r>
            <a:r>
              <a:rPr dirty="0" sz="650" spc="55">
                <a:latin typeface="等线"/>
                <a:cs typeface="等线"/>
              </a:rPr>
              <a:t>序</a:t>
            </a:r>
            <a:r>
              <a:rPr dirty="0" sz="650" spc="40">
                <a:latin typeface="等线"/>
                <a:cs typeface="等线"/>
              </a:rPr>
              <a:t>技</a:t>
            </a:r>
            <a:r>
              <a:rPr dirty="0" sz="650" spc="55">
                <a:latin typeface="等线"/>
                <a:cs typeface="等线"/>
              </a:rPr>
              <a:t>术</a:t>
            </a:r>
            <a:r>
              <a:rPr dirty="0" sz="650" spc="30">
                <a:latin typeface="等线"/>
                <a:cs typeface="等线"/>
              </a:rPr>
              <a:t>（NGS）</a:t>
            </a:r>
            <a:r>
              <a:rPr dirty="0" sz="650" spc="55">
                <a:latin typeface="等线"/>
                <a:cs typeface="等线"/>
              </a:rPr>
              <a:t>在</a:t>
            </a:r>
            <a:r>
              <a:rPr dirty="0" sz="650" spc="40">
                <a:latin typeface="等线"/>
                <a:cs typeface="等线"/>
              </a:rPr>
              <a:t>发</a:t>
            </a:r>
            <a:r>
              <a:rPr dirty="0" sz="650" spc="55">
                <a:latin typeface="等线"/>
                <a:cs typeface="等线"/>
              </a:rPr>
              <a:t>达</a:t>
            </a:r>
            <a:r>
              <a:rPr dirty="0" sz="650" spc="40">
                <a:latin typeface="等线"/>
                <a:cs typeface="等线"/>
              </a:rPr>
              <a:t>国</a:t>
            </a:r>
            <a:r>
              <a:rPr dirty="0" sz="650" spc="20">
                <a:latin typeface="等线"/>
                <a:cs typeface="等线"/>
              </a:rPr>
              <a:t>家 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55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</a:t>
            </a:r>
            <a:r>
              <a:rPr dirty="0" sz="650" spc="55">
                <a:latin typeface="等线"/>
                <a:cs typeface="等线"/>
              </a:rPr>
              <a:t>遗</a:t>
            </a:r>
            <a:r>
              <a:rPr dirty="0" sz="650" spc="40">
                <a:latin typeface="等线"/>
                <a:cs typeface="等线"/>
              </a:rPr>
              <a:t>传</a:t>
            </a:r>
            <a:r>
              <a:rPr dirty="0" sz="650" spc="55">
                <a:latin typeface="等线"/>
                <a:cs typeface="等线"/>
              </a:rPr>
              <a:t>诊断</a:t>
            </a:r>
            <a:r>
              <a:rPr dirty="0" sz="650" spc="40">
                <a:latin typeface="等线"/>
                <a:cs typeface="等线"/>
              </a:rPr>
              <a:t>中</a:t>
            </a:r>
            <a:r>
              <a:rPr dirty="0" sz="650" spc="55">
                <a:latin typeface="等线"/>
                <a:cs typeface="等线"/>
              </a:rPr>
              <a:t>逐</a:t>
            </a:r>
            <a:r>
              <a:rPr dirty="0" sz="650" spc="40">
                <a:latin typeface="等线"/>
                <a:cs typeface="等线"/>
              </a:rPr>
              <a:t>渐</a:t>
            </a:r>
            <a:r>
              <a:rPr dirty="0" sz="650" spc="55">
                <a:latin typeface="等线"/>
                <a:cs typeface="等线"/>
              </a:rPr>
              <a:t>得</a:t>
            </a:r>
            <a:r>
              <a:rPr dirty="0" sz="650" spc="40">
                <a:latin typeface="等线"/>
                <a:cs typeface="等线"/>
              </a:rPr>
              <a:t>到</a:t>
            </a:r>
            <a:r>
              <a:rPr dirty="0" sz="650" spc="55">
                <a:latin typeface="等线"/>
                <a:cs typeface="等线"/>
              </a:rPr>
              <a:t>广</a:t>
            </a:r>
            <a:r>
              <a:rPr dirty="0" sz="650" spc="40">
                <a:latin typeface="等线"/>
                <a:cs typeface="等线"/>
              </a:rPr>
              <a:t>泛</a:t>
            </a:r>
            <a:r>
              <a:rPr dirty="0" sz="650" spc="55">
                <a:latin typeface="等线"/>
                <a:cs typeface="等线"/>
              </a:rPr>
              <a:t>应</a:t>
            </a:r>
            <a:r>
              <a:rPr dirty="0" sz="650" spc="50">
                <a:latin typeface="等线"/>
                <a:cs typeface="等线"/>
              </a:rPr>
              <a:t>用</a:t>
            </a:r>
            <a:r>
              <a:rPr dirty="0" sz="650" spc="55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目</a:t>
            </a:r>
            <a:r>
              <a:rPr dirty="0" sz="650" spc="55">
                <a:latin typeface="等线"/>
                <a:cs typeface="等线"/>
              </a:rPr>
              <a:t>前</a:t>
            </a:r>
            <a:r>
              <a:rPr dirty="0" sz="650" spc="25">
                <a:latin typeface="等线"/>
                <a:cs typeface="等线"/>
              </a:rPr>
              <a:t>，NGS</a:t>
            </a:r>
            <a:r>
              <a:rPr dirty="0" sz="650" spc="40">
                <a:latin typeface="等线"/>
                <a:cs typeface="等线"/>
              </a:rPr>
              <a:t>技</a:t>
            </a:r>
            <a:r>
              <a:rPr dirty="0" sz="650" spc="55">
                <a:latin typeface="等线"/>
                <a:cs typeface="等线"/>
              </a:rPr>
              <a:t>术</a:t>
            </a:r>
            <a:r>
              <a:rPr dirty="0" sz="650" spc="40">
                <a:latin typeface="等线"/>
                <a:cs typeface="等线"/>
              </a:rPr>
              <a:t>已</a:t>
            </a:r>
            <a:r>
              <a:rPr dirty="0" sz="650" spc="20">
                <a:latin typeface="等线"/>
                <a:cs typeface="等线"/>
              </a:rPr>
              <a:t>经 </a:t>
            </a:r>
            <a:r>
              <a:rPr dirty="0" sz="650" spc="40">
                <a:latin typeface="等线"/>
                <a:cs typeface="等线"/>
              </a:rPr>
              <a:t>可以在短时</a:t>
            </a:r>
            <a:r>
              <a:rPr dirty="0" sz="650" spc="55">
                <a:latin typeface="等线"/>
                <a:cs typeface="等线"/>
              </a:rPr>
              <a:t>间</a:t>
            </a:r>
            <a:r>
              <a:rPr dirty="0" sz="650" spc="40">
                <a:latin typeface="等线"/>
                <a:cs typeface="等线"/>
              </a:rPr>
              <a:t>内对人</a:t>
            </a:r>
            <a:r>
              <a:rPr dirty="0" sz="650" spc="55">
                <a:latin typeface="等线"/>
                <a:cs typeface="等线"/>
              </a:rPr>
              <a:t>体</a:t>
            </a:r>
            <a:r>
              <a:rPr dirty="0" sz="650" spc="40">
                <a:latin typeface="等线"/>
                <a:cs typeface="等线"/>
              </a:rPr>
              <a:t>的全基</a:t>
            </a:r>
            <a:r>
              <a:rPr dirty="0" sz="650" spc="55">
                <a:latin typeface="等线"/>
                <a:cs typeface="等线"/>
              </a:rPr>
              <a:t>因</a:t>
            </a:r>
            <a:r>
              <a:rPr dirty="0" sz="650" spc="40">
                <a:latin typeface="等线"/>
                <a:cs typeface="等线"/>
              </a:rPr>
              <a:t>组序</a:t>
            </a:r>
            <a:r>
              <a:rPr dirty="0" sz="650" spc="55">
                <a:latin typeface="等线"/>
                <a:cs typeface="等线"/>
              </a:rPr>
              <a:t>列</a:t>
            </a:r>
            <a:r>
              <a:rPr dirty="0" sz="650" spc="40">
                <a:latin typeface="等线"/>
                <a:cs typeface="等线"/>
              </a:rPr>
              <a:t>进行扫</a:t>
            </a:r>
            <a:r>
              <a:rPr dirty="0" sz="650" spc="55">
                <a:latin typeface="等线"/>
                <a:cs typeface="等线"/>
              </a:rPr>
              <a:t>描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寻</a:t>
            </a:r>
            <a:r>
              <a:rPr dirty="0" sz="650" spc="40">
                <a:latin typeface="等线"/>
                <a:cs typeface="等线"/>
              </a:rPr>
              <a:t>找可</a:t>
            </a:r>
            <a:r>
              <a:rPr dirty="0" sz="650" spc="20">
                <a:latin typeface="等线"/>
                <a:cs typeface="等线"/>
              </a:rPr>
              <a:t>能 </a:t>
            </a:r>
            <a:r>
              <a:rPr dirty="0" sz="650" spc="40">
                <a:latin typeface="等线"/>
                <a:cs typeface="等线"/>
              </a:rPr>
              <a:t>突变基因点</a:t>
            </a:r>
            <a:r>
              <a:rPr dirty="0" sz="650" spc="55">
                <a:latin typeface="等线"/>
                <a:cs typeface="等线"/>
              </a:rPr>
              <a:t>位</a:t>
            </a:r>
            <a:r>
              <a:rPr dirty="0" sz="650" spc="40">
                <a:latin typeface="等线"/>
                <a:cs typeface="等线"/>
              </a:rPr>
              <a:t>，为临</a:t>
            </a:r>
            <a:r>
              <a:rPr dirty="0" sz="650" spc="55">
                <a:latin typeface="等线"/>
                <a:cs typeface="等线"/>
              </a:rPr>
              <a:t>床</a:t>
            </a:r>
            <a:r>
              <a:rPr dirty="0" sz="650" spc="40">
                <a:latin typeface="等线"/>
                <a:cs typeface="等线"/>
              </a:rPr>
              <a:t>医生提</a:t>
            </a:r>
            <a:r>
              <a:rPr dirty="0" sz="650" spc="55">
                <a:latin typeface="等线"/>
                <a:cs typeface="等线"/>
              </a:rPr>
              <a:t>供</a:t>
            </a:r>
            <a:r>
              <a:rPr dirty="0" sz="650" spc="40">
                <a:latin typeface="等线"/>
                <a:cs typeface="等线"/>
              </a:rPr>
              <a:t>可靠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诊断依</a:t>
            </a:r>
            <a:r>
              <a:rPr dirty="0" sz="650" spc="50">
                <a:latin typeface="等线"/>
                <a:cs typeface="等线"/>
              </a:rPr>
              <a:t>据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55">
                <a:latin typeface="等线"/>
                <a:cs typeface="等线"/>
              </a:rPr>
              <a:t>在</a:t>
            </a:r>
            <a:r>
              <a:rPr dirty="0" sz="650" spc="40">
                <a:latin typeface="等线"/>
                <a:cs typeface="等线"/>
              </a:rPr>
              <a:t>危重</a:t>
            </a:r>
            <a:r>
              <a:rPr dirty="0" sz="650" spc="20">
                <a:latin typeface="等线"/>
                <a:cs typeface="等线"/>
              </a:rPr>
              <a:t>症 </a:t>
            </a:r>
            <a:r>
              <a:rPr dirty="0" sz="650" spc="40">
                <a:latin typeface="等线"/>
                <a:cs typeface="等线"/>
              </a:rPr>
              <a:t>患儿实践应</a:t>
            </a:r>
            <a:r>
              <a:rPr dirty="0" sz="650" spc="55">
                <a:latin typeface="等线"/>
                <a:cs typeface="等线"/>
              </a:rPr>
              <a:t>用</a:t>
            </a:r>
            <a:r>
              <a:rPr dirty="0" sz="650" spc="45">
                <a:latin typeface="等线"/>
                <a:cs typeface="等线"/>
              </a:rPr>
              <a:t>中</a:t>
            </a:r>
            <a:r>
              <a:rPr dirty="0" sz="650" spc="40">
                <a:latin typeface="等线"/>
                <a:cs typeface="等线"/>
              </a:rPr>
              <a:t>，基</a:t>
            </a:r>
            <a:r>
              <a:rPr dirty="0" sz="650" spc="55">
                <a:latin typeface="等线"/>
                <a:cs typeface="等线"/>
              </a:rPr>
              <a:t>因</a:t>
            </a:r>
            <a:r>
              <a:rPr dirty="0" sz="650" spc="40">
                <a:latin typeface="等线"/>
                <a:cs typeface="等线"/>
              </a:rPr>
              <a:t>检测技</a:t>
            </a:r>
            <a:r>
              <a:rPr dirty="0" sz="650" spc="55">
                <a:latin typeface="等线"/>
                <a:cs typeface="等线"/>
              </a:rPr>
              <a:t>术</a:t>
            </a:r>
            <a:r>
              <a:rPr dirty="0" sz="650" spc="40">
                <a:latin typeface="等线"/>
                <a:cs typeface="等线"/>
              </a:rPr>
              <a:t>能够</a:t>
            </a:r>
            <a:r>
              <a:rPr dirty="0" sz="650" spc="55">
                <a:latin typeface="等线"/>
                <a:cs typeface="等线"/>
              </a:rPr>
              <a:t>及</a:t>
            </a:r>
            <a:r>
              <a:rPr dirty="0" sz="650" spc="40">
                <a:latin typeface="等线"/>
                <a:cs typeface="等线"/>
              </a:rPr>
              <a:t>时明确病</a:t>
            </a:r>
            <a:r>
              <a:rPr dirty="0" sz="650" spc="50">
                <a:latin typeface="等线"/>
                <a:cs typeface="等线"/>
              </a:rPr>
              <a:t>因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为危重 症患儿争取</a:t>
            </a:r>
            <a:r>
              <a:rPr dirty="0" sz="650" spc="55">
                <a:latin typeface="等线"/>
                <a:cs typeface="等线"/>
              </a:rPr>
              <a:t>更</a:t>
            </a:r>
            <a:r>
              <a:rPr dirty="0" sz="650" spc="40">
                <a:latin typeface="等线"/>
                <a:cs typeface="等线"/>
              </a:rPr>
              <a:t>多治疗</a:t>
            </a:r>
            <a:r>
              <a:rPr dirty="0" sz="650" spc="55">
                <a:latin typeface="等线"/>
                <a:cs typeface="等线"/>
              </a:rPr>
              <a:t>时</a:t>
            </a:r>
            <a:r>
              <a:rPr dirty="0" sz="650" spc="50">
                <a:latin typeface="等线"/>
                <a:cs typeface="等线"/>
              </a:rPr>
              <a:t>间</a:t>
            </a:r>
            <a:r>
              <a:rPr dirty="0" sz="650" spc="40">
                <a:latin typeface="等线"/>
                <a:cs typeface="等线"/>
              </a:rPr>
              <a:t>，基</a:t>
            </a:r>
            <a:r>
              <a:rPr dirty="0" sz="650" spc="55">
                <a:latin typeface="等线"/>
                <a:cs typeface="等线"/>
              </a:rPr>
              <a:t>因</a:t>
            </a:r>
            <a:r>
              <a:rPr dirty="0" sz="650" spc="40">
                <a:latin typeface="等线"/>
                <a:cs typeface="等线"/>
              </a:rPr>
              <a:t>检测</a:t>
            </a:r>
            <a:r>
              <a:rPr dirty="0" sz="650" spc="55">
                <a:latin typeface="等线"/>
                <a:cs typeface="等线"/>
              </a:rPr>
              <a:t>结</a:t>
            </a:r>
            <a:r>
              <a:rPr dirty="0" sz="650" spc="40">
                <a:latin typeface="等线"/>
                <a:cs typeface="等线"/>
              </a:rPr>
              <a:t>果也能够帮</a:t>
            </a:r>
            <a:r>
              <a:rPr dirty="0" sz="650" spc="55">
                <a:latin typeface="等线"/>
                <a:cs typeface="等线"/>
              </a:rPr>
              <a:t>助</a:t>
            </a:r>
            <a:r>
              <a:rPr dirty="0" sz="650" spc="40">
                <a:latin typeface="等线"/>
                <a:cs typeface="等线"/>
              </a:rPr>
              <a:t>临床</a:t>
            </a:r>
            <a:r>
              <a:rPr dirty="0" sz="650" spc="20">
                <a:latin typeface="等线"/>
                <a:cs typeface="等线"/>
              </a:rPr>
              <a:t>医 </a:t>
            </a:r>
            <a:r>
              <a:rPr dirty="0" sz="650" spc="40">
                <a:latin typeface="等线"/>
                <a:cs typeface="等线"/>
              </a:rPr>
              <a:t>生更好的评</a:t>
            </a:r>
            <a:r>
              <a:rPr dirty="0" sz="650" spc="55">
                <a:latin typeface="等线"/>
                <a:cs typeface="等线"/>
              </a:rPr>
              <a:t>估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45">
                <a:latin typeface="等线"/>
                <a:cs typeface="等线"/>
              </a:rPr>
              <a:t>情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制</a:t>
            </a:r>
            <a:r>
              <a:rPr dirty="0" sz="650" spc="45">
                <a:latin typeface="等线"/>
                <a:cs typeface="等线"/>
              </a:rPr>
              <a:t>定合适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5">
                <a:latin typeface="等线"/>
                <a:cs typeface="等线"/>
              </a:rPr>
              <a:t>治疗</a:t>
            </a:r>
            <a:r>
              <a:rPr dirty="0" sz="650" spc="55">
                <a:latin typeface="等线"/>
                <a:cs typeface="等线"/>
              </a:rPr>
              <a:t>方</a:t>
            </a:r>
            <a:r>
              <a:rPr dirty="0" sz="650" spc="30">
                <a:latin typeface="等线"/>
                <a:cs typeface="等线"/>
              </a:rPr>
              <a:t>案</a:t>
            </a:r>
            <a:r>
              <a:rPr dirty="0" sz="650" spc="40">
                <a:latin typeface="等线"/>
                <a:cs typeface="等线"/>
              </a:rPr>
              <a:t>，提供预</a:t>
            </a:r>
            <a:r>
              <a:rPr dirty="0" sz="650" spc="55">
                <a:latin typeface="等线"/>
                <a:cs typeface="等线"/>
              </a:rPr>
              <a:t>后</a:t>
            </a:r>
            <a:r>
              <a:rPr dirty="0" sz="650" spc="40">
                <a:latin typeface="等线"/>
                <a:cs typeface="等线"/>
              </a:rPr>
              <a:t>判</a:t>
            </a:r>
            <a:r>
              <a:rPr dirty="0" sz="650" spc="45">
                <a:latin typeface="等线"/>
                <a:cs typeface="等线"/>
              </a:rPr>
              <a:t>断</a:t>
            </a:r>
            <a:r>
              <a:rPr dirty="0" sz="650" spc="20">
                <a:latin typeface="等线"/>
                <a:cs typeface="等线"/>
              </a:rPr>
              <a:t>，  对患儿的诊治和整个家庭而言都具有非常重要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意义。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9607" y="6153911"/>
            <a:ext cx="166116" cy="1615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02304" y="6091529"/>
            <a:ext cx="1947545" cy="302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罕见病</a:t>
            </a:r>
            <a:r>
              <a:rPr dirty="0" sz="700" spc="80" b="1">
                <a:solidFill>
                  <a:srgbClr val="44536A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44536A"/>
                </a:solidFill>
                <a:latin typeface="Calibri"/>
                <a:cs typeface="Calibri"/>
              </a:rPr>
              <a:t>80%</a:t>
            </a:r>
            <a:r>
              <a:rPr dirty="0" sz="700" spc="114" b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700" spc="5" b="1">
                <a:solidFill>
                  <a:srgbClr val="44536A"/>
                </a:solidFill>
                <a:latin typeface="等线"/>
                <a:cs typeface="等线"/>
              </a:rPr>
              <a:t>都</a:t>
            </a: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是遗</a:t>
            </a:r>
            <a:r>
              <a:rPr dirty="0" sz="700" spc="5" b="1">
                <a:solidFill>
                  <a:srgbClr val="44536A"/>
                </a:solidFill>
                <a:latin typeface="等线"/>
                <a:cs typeface="等线"/>
              </a:rPr>
              <a:t>传</a:t>
            </a: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性疾</a:t>
            </a:r>
            <a:r>
              <a:rPr dirty="0" sz="700" spc="10" b="1">
                <a:solidFill>
                  <a:srgbClr val="44536A"/>
                </a:solidFill>
                <a:latin typeface="等线"/>
                <a:cs typeface="等线"/>
              </a:rPr>
              <a:t>病</a:t>
            </a: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，如</a:t>
            </a:r>
            <a:r>
              <a:rPr dirty="0" sz="700" spc="5" b="1">
                <a:solidFill>
                  <a:srgbClr val="44536A"/>
                </a:solidFill>
                <a:latin typeface="等线"/>
                <a:cs typeface="等线"/>
              </a:rPr>
              <a:t>果没</a:t>
            </a: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有明确</a:t>
            </a:r>
            <a:r>
              <a:rPr dirty="0" sz="700" spc="5" b="1">
                <a:solidFill>
                  <a:srgbClr val="44536A"/>
                </a:solidFill>
                <a:latin typeface="等线"/>
                <a:cs typeface="等线"/>
              </a:rPr>
              <a:t>的</a:t>
            </a: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分 子诊断，实际上很难去谈罕见病</a:t>
            </a:r>
            <a:r>
              <a:rPr dirty="0" sz="700" spc="-5">
                <a:solidFill>
                  <a:srgbClr val="44536A"/>
                </a:solidFill>
                <a:latin typeface="等线"/>
                <a:cs typeface="等线"/>
              </a:rPr>
              <a:t>。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49548" y="6546291"/>
            <a:ext cx="161544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latin typeface="等线"/>
                <a:cs typeface="等线"/>
              </a:rPr>
              <a:t>——</a:t>
            </a:r>
            <a:r>
              <a:rPr dirty="0" sz="650" spc="-1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复旦大学附属儿科医院副院长 周文浩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0557" y="3101466"/>
            <a:ext cx="16122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505F73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患者组织发展迅速，赋能罕见病诊疗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0557" y="3297097"/>
            <a:ext cx="2422525" cy="58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100"/>
              </a:spcBef>
            </a:pPr>
            <a:r>
              <a:rPr dirty="0" sz="650" spc="20">
                <a:latin typeface="等线"/>
                <a:cs typeface="等线"/>
              </a:rPr>
              <a:t>罕见病患者组织代表全体患者的利益，连接政</a:t>
            </a:r>
            <a:r>
              <a:rPr dirty="0" sz="650" spc="30">
                <a:latin typeface="等线"/>
                <a:cs typeface="等线"/>
              </a:rPr>
              <a:t>府</a:t>
            </a:r>
            <a:r>
              <a:rPr dirty="0" sz="650" spc="20">
                <a:latin typeface="等线"/>
                <a:cs typeface="等线"/>
              </a:rPr>
              <a:t>、患者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医生 </a:t>
            </a:r>
            <a:r>
              <a:rPr dirty="0" sz="650" spc="20">
                <a:latin typeface="等线"/>
                <a:cs typeface="等线"/>
              </a:rPr>
              <a:t>和药企，推</a:t>
            </a:r>
            <a:r>
              <a:rPr dirty="0" sz="650" spc="30">
                <a:latin typeface="等线"/>
                <a:cs typeface="等线"/>
              </a:rPr>
              <a:t>动</a:t>
            </a:r>
            <a:r>
              <a:rPr dirty="0" sz="650" spc="20">
                <a:latin typeface="等线"/>
                <a:cs typeface="等线"/>
              </a:rPr>
              <a:t>利益相</a:t>
            </a:r>
            <a:r>
              <a:rPr dirty="0" sz="650" spc="30">
                <a:latin typeface="等线"/>
                <a:cs typeface="等线"/>
              </a:rPr>
              <a:t>关</a:t>
            </a:r>
            <a:r>
              <a:rPr dirty="0" sz="650" spc="20">
                <a:latin typeface="等线"/>
                <a:cs typeface="等线"/>
              </a:rPr>
              <a:t>方的交</a:t>
            </a:r>
            <a:r>
              <a:rPr dirty="0" sz="650" spc="30">
                <a:latin typeface="等线"/>
                <a:cs typeface="等线"/>
              </a:rPr>
              <a:t>流</a:t>
            </a:r>
            <a:r>
              <a:rPr dirty="0" sz="650" spc="20">
                <a:latin typeface="等线"/>
                <a:cs typeface="等线"/>
              </a:rPr>
              <a:t>合作，</a:t>
            </a:r>
            <a:r>
              <a:rPr dirty="0" sz="650" spc="30">
                <a:latin typeface="等线"/>
                <a:cs typeface="等线"/>
              </a:rPr>
              <a:t>通</a:t>
            </a:r>
            <a:r>
              <a:rPr dirty="0" sz="650" spc="20">
                <a:latin typeface="等线"/>
                <a:cs typeface="等线"/>
              </a:rPr>
              <a:t>过促进患者</a:t>
            </a:r>
            <a:r>
              <a:rPr dirty="0" sz="650" spc="30">
                <a:latin typeface="等线"/>
                <a:cs typeface="等线"/>
              </a:rPr>
              <a:t>注</a:t>
            </a:r>
            <a:r>
              <a:rPr dirty="0" sz="650" spc="15">
                <a:latin typeface="等线"/>
                <a:cs typeface="等线"/>
              </a:rPr>
              <a:t>册登记， </a:t>
            </a:r>
            <a:r>
              <a:rPr dirty="0" sz="650" spc="20">
                <a:latin typeface="等线"/>
                <a:cs typeface="等线"/>
              </a:rPr>
              <a:t>支持罕见病药物临开发和临床试验，互动医疗</a:t>
            </a:r>
            <a:r>
              <a:rPr dirty="0" sz="650" spc="30">
                <a:latin typeface="等线"/>
                <a:cs typeface="等线"/>
              </a:rPr>
              <a:t>信</a:t>
            </a:r>
            <a:r>
              <a:rPr dirty="0" sz="650" spc="20">
                <a:latin typeface="等线"/>
                <a:cs typeface="等线"/>
              </a:rPr>
              <a:t>息等方</a:t>
            </a:r>
            <a:r>
              <a:rPr dirty="0" sz="650" spc="30">
                <a:latin typeface="等线"/>
                <a:cs typeface="等线"/>
              </a:rPr>
              <a:t>面</a:t>
            </a:r>
            <a:r>
              <a:rPr dirty="0" sz="650" spc="20">
                <a:latin typeface="等线"/>
                <a:cs typeface="等线"/>
              </a:rPr>
              <a:t>，赋 能罕见病诊疗。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0557" y="3998137"/>
            <a:ext cx="2333625" cy="5835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20">
                <a:latin typeface="等线"/>
                <a:cs typeface="等线"/>
              </a:rPr>
              <a:t>我国罕见病患者组织近年来发展迅速，根据《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20">
                <a:latin typeface="等线"/>
                <a:cs typeface="等线"/>
              </a:rPr>
              <a:t>国罕见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15">
                <a:latin typeface="等线"/>
                <a:cs typeface="等线"/>
              </a:rPr>
              <a:t>综合 </a:t>
            </a:r>
            <a:r>
              <a:rPr dirty="0" sz="650" spc="20">
                <a:latin typeface="等线"/>
                <a:cs typeface="等线"/>
              </a:rPr>
              <a:t>报告</a:t>
            </a:r>
            <a:r>
              <a:rPr dirty="0" sz="650">
                <a:latin typeface="等线"/>
                <a:cs typeface="等线"/>
              </a:rPr>
              <a:t> </a:t>
            </a:r>
            <a:r>
              <a:rPr dirty="0" sz="650" spc="15">
                <a:latin typeface="等线"/>
                <a:cs typeface="等线"/>
              </a:rPr>
              <a:t>2021</a:t>
            </a:r>
            <a:r>
              <a:rPr dirty="0" sz="650" spc="20">
                <a:latin typeface="等线"/>
                <a:cs typeface="等线"/>
              </a:rPr>
              <a:t>》</a:t>
            </a:r>
            <a:r>
              <a:rPr dirty="0" sz="650">
                <a:latin typeface="等线"/>
                <a:cs typeface="等线"/>
              </a:rPr>
              <a:t>,</a:t>
            </a:r>
            <a:r>
              <a:rPr dirty="0" sz="650" spc="-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我国活动规律的患者组织已有</a:t>
            </a:r>
            <a:r>
              <a:rPr dirty="0" sz="650" spc="4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130</a:t>
            </a:r>
            <a:r>
              <a:rPr dirty="0" sz="650" spc="-2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家</a:t>
            </a:r>
            <a:r>
              <a:rPr dirty="0" sz="650" spc="15">
                <a:latin typeface="等线"/>
                <a:cs typeface="等线"/>
              </a:rPr>
              <a:t>，40%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的患 </a:t>
            </a:r>
            <a:r>
              <a:rPr dirty="0" sz="650" spc="20">
                <a:latin typeface="等线"/>
                <a:cs typeface="等线"/>
              </a:rPr>
              <a:t>者组织已在各地民政局部门注册。作为罕见病</a:t>
            </a:r>
            <a:r>
              <a:rPr dirty="0" sz="650" spc="30">
                <a:latin typeface="等线"/>
                <a:cs typeface="等线"/>
              </a:rPr>
              <a:t>防</a:t>
            </a:r>
            <a:r>
              <a:rPr dirty="0" sz="650" spc="20">
                <a:latin typeface="等线"/>
                <a:cs typeface="等线"/>
              </a:rPr>
              <a:t>治管理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20">
                <a:latin typeface="等线"/>
                <a:cs typeface="等线"/>
              </a:rPr>
              <a:t>的重 要角色，社会各界开始给予罕见病患者组织更</a:t>
            </a:r>
            <a:r>
              <a:rPr dirty="0" sz="650" spc="30">
                <a:latin typeface="等线"/>
                <a:cs typeface="等线"/>
              </a:rPr>
              <a:t>多</a:t>
            </a:r>
            <a:r>
              <a:rPr dirty="0" sz="650" spc="20">
                <a:latin typeface="等线"/>
                <a:cs typeface="等线"/>
              </a:rPr>
              <a:t>关注与</a:t>
            </a:r>
            <a:r>
              <a:rPr dirty="0" sz="650" spc="30">
                <a:latin typeface="等线"/>
                <a:cs typeface="等线"/>
              </a:rPr>
              <a:t>支</a:t>
            </a:r>
            <a:r>
              <a:rPr dirty="0" sz="650" spc="20">
                <a:latin typeface="等线"/>
                <a:cs typeface="等线"/>
              </a:rPr>
              <a:t>持。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18460" y="1507235"/>
            <a:ext cx="2374900" cy="1308100"/>
            <a:chOff x="2918460" y="1507235"/>
            <a:chExt cx="2374900" cy="13081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9900" y="1665731"/>
              <a:ext cx="2282952" cy="11490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18460" y="1507235"/>
              <a:ext cx="2280285" cy="1217930"/>
            </a:xfrm>
            <a:custGeom>
              <a:avLst/>
              <a:gdLst/>
              <a:ahLst/>
              <a:cxnLst/>
              <a:rect l="l" t="t" r="r" b="b"/>
              <a:pathLst>
                <a:path w="2280285" h="1217930">
                  <a:moveTo>
                    <a:pt x="2222627" y="0"/>
                  </a:moveTo>
                  <a:lnTo>
                    <a:pt x="57276" y="0"/>
                  </a:lnTo>
                  <a:lnTo>
                    <a:pt x="34986" y="4502"/>
                  </a:lnTo>
                  <a:lnTo>
                    <a:pt x="16779" y="16779"/>
                  </a:lnTo>
                  <a:lnTo>
                    <a:pt x="4502" y="34986"/>
                  </a:lnTo>
                  <a:lnTo>
                    <a:pt x="0" y="57276"/>
                  </a:lnTo>
                  <a:lnTo>
                    <a:pt x="0" y="1160399"/>
                  </a:lnTo>
                  <a:lnTo>
                    <a:pt x="4502" y="1182689"/>
                  </a:lnTo>
                  <a:lnTo>
                    <a:pt x="16779" y="1200896"/>
                  </a:lnTo>
                  <a:lnTo>
                    <a:pt x="34986" y="1213173"/>
                  </a:lnTo>
                  <a:lnTo>
                    <a:pt x="57276" y="1217676"/>
                  </a:lnTo>
                  <a:lnTo>
                    <a:pt x="2222627" y="1217676"/>
                  </a:lnTo>
                  <a:lnTo>
                    <a:pt x="2244917" y="1213173"/>
                  </a:lnTo>
                  <a:lnTo>
                    <a:pt x="2263124" y="1200896"/>
                  </a:lnTo>
                  <a:lnTo>
                    <a:pt x="2275401" y="1182689"/>
                  </a:lnTo>
                  <a:lnTo>
                    <a:pt x="2279904" y="1160399"/>
                  </a:lnTo>
                  <a:lnTo>
                    <a:pt x="2279904" y="57276"/>
                  </a:lnTo>
                  <a:lnTo>
                    <a:pt x="2275401" y="34986"/>
                  </a:lnTo>
                  <a:lnTo>
                    <a:pt x="2263124" y="16779"/>
                  </a:lnTo>
                  <a:lnTo>
                    <a:pt x="2244917" y="4502"/>
                  </a:lnTo>
                  <a:lnTo>
                    <a:pt x="22226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36880" y="1077213"/>
            <a:ext cx="4135754" cy="612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社会各界力量助力，共同赋能精准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诊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疗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等线 Light"/>
              <a:cs typeface="等线 Light"/>
            </a:endParaRPr>
          </a:p>
          <a:p>
            <a:pPr marL="194945" indent="-172720">
              <a:lnSpc>
                <a:spcPct val="100000"/>
              </a:lnSpc>
              <a:spcBef>
                <a:spcPts val="5"/>
              </a:spcBef>
              <a:buClr>
                <a:srgbClr val="505F73"/>
              </a:buClr>
              <a:buFont typeface="Wingdings"/>
              <a:buChar char=""/>
              <a:tabLst>
                <a:tab pos="195580" algn="l"/>
              </a:tabLst>
            </a:pPr>
            <a:r>
              <a:rPr dirty="0" sz="700" spc="-5" b="1">
                <a:latin typeface="等线"/>
                <a:cs typeface="等线"/>
              </a:rPr>
              <a:t>全国范围开展医务人员培训，探索</a:t>
            </a:r>
            <a:r>
              <a:rPr dirty="0" sz="700" spc="5" b="1">
                <a:latin typeface="等线"/>
                <a:cs typeface="等线"/>
              </a:rPr>
              <a:t>多</a:t>
            </a:r>
            <a:r>
              <a:rPr dirty="0" sz="700" spc="-5" b="1">
                <a:latin typeface="等线"/>
                <a:cs typeface="等线"/>
              </a:rPr>
              <a:t>学科</a:t>
            </a:r>
            <a:r>
              <a:rPr dirty="0" sz="700" spc="5" b="1">
                <a:latin typeface="等线"/>
                <a:cs typeface="等线"/>
              </a:rPr>
              <a:t>诊</a:t>
            </a:r>
            <a:r>
              <a:rPr dirty="0" sz="700" spc="-5" b="1">
                <a:latin typeface="等线"/>
                <a:cs typeface="等线"/>
              </a:rPr>
              <a:t>疗模式</a:t>
            </a:r>
            <a:endParaRPr sz="700">
              <a:latin typeface="等线"/>
              <a:cs typeface="等线"/>
            </a:endParaRPr>
          </a:p>
          <a:p>
            <a:pPr marL="2586355">
              <a:lnSpc>
                <a:spcPct val="100000"/>
              </a:lnSpc>
              <a:spcBef>
                <a:spcPts val="155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案例：山东省医学会罕见病防治培训中心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09900" y="1755647"/>
            <a:ext cx="2110740" cy="87058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445" rIns="0" bIns="0" rtlCol="0" vert="horz">
            <a:spAutoFit/>
          </a:bodyPr>
          <a:lstStyle/>
          <a:p>
            <a:pPr marL="92075" marR="131445">
              <a:lnSpc>
                <a:spcPct val="141000"/>
              </a:lnSpc>
              <a:spcBef>
                <a:spcPts val="35"/>
              </a:spcBef>
            </a:pPr>
            <a:r>
              <a:rPr dirty="0" sz="650" spc="15">
                <a:latin typeface="等线"/>
                <a:cs typeface="等线"/>
              </a:rPr>
              <a:t>2021</a:t>
            </a:r>
            <a:r>
              <a:rPr dirty="0" sz="650" spc="-4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11</a:t>
            </a:r>
            <a:r>
              <a:rPr dirty="0" sz="650" spc="-1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12</a:t>
            </a:r>
            <a:r>
              <a:rPr dirty="0" sz="650" spc="-1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日，山东省医学会罕见病防治培 </a:t>
            </a:r>
            <a:r>
              <a:rPr dirty="0" sz="650" spc="20">
                <a:latin typeface="等线"/>
                <a:cs typeface="等线"/>
              </a:rPr>
              <a:t>训中心在山东第一医科大学附属省立医院正式</a:t>
            </a:r>
            <a:r>
              <a:rPr dirty="0" sz="650" spc="30">
                <a:latin typeface="等线"/>
                <a:cs typeface="等线"/>
              </a:rPr>
              <a:t>揭</a:t>
            </a:r>
            <a:r>
              <a:rPr dirty="0" sz="650" spc="20">
                <a:latin typeface="等线"/>
                <a:cs typeface="等线"/>
              </a:rPr>
              <a:t>牌 启动。山东省立医院将整合先进的诊疗实力和</a:t>
            </a:r>
            <a:r>
              <a:rPr dirty="0" sz="650" spc="30">
                <a:latin typeface="等线"/>
                <a:cs typeface="等线"/>
              </a:rPr>
              <a:t>学</a:t>
            </a:r>
            <a:r>
              <a:rPr dirty="0" sz="650" spc="20">
                <a:latin typeface="等线"/>
                <a:cs typeface="等线"/>
              </a:rPr>
              <a:t>术 资源，对基层医生展开系统培训及考核认证，</a:t>
            </a:r>
            <a:r>
              <a:rPr dirty="0" sz="650" spc="30">
                <a:latin typeface="等线"/>
                <a:cs typeface="等线"/>
              </a:rPr>
              <a:t>促</a:t>
            </a:r>
            <a:r>
              <a:rPr dirty="0" sz="650" spc="20">
                <a:latin typeface="等线"/>
                <a:cs typeface="等线"/>
              </a:rPr>
              <a:t>进 山东省罕见病学科发展，提升罕见病诊疗及产</a:t>
            </a:r>
            <a:r>
              <a:rPr dirty="0" sz="650" spc="30">
                <a:latin typeface="等线"/>
                <a:cs typeface="等线"/>
              </a:rPr>
              <a:t>前</a:t>
            </a:r>
            <a:r>
              <a:rPr dirty="0" sz="650" spc="10">
                <a:latin typeface="等线"/>
                <a:cs typeface="等线"/>
              </a:rPr>
              <a:t>诊 </a:t>
            </a:r>
            <a:r>
              <a:rPr dirty="0" sz="650" spc="20">
                <a:latin typeface="等线"/>
                <a:cs typeface="等线"/>
              </a:rPr>
              <a:t>断水平。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9303" y="6306311"/>
            <a:ext cx="164592" cy="16002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13004" y="3101339"/>
            <a:ext cx="2428240" cy="1490980"/>
            <a:chOff x="413004" y="3101339"/>
            <a:chExt cx="2428240" cy="149098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429" y="3279647"/>
              <a:ext cx="2275306" cy="131216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3004" y="3101339"/>
              <a:ext cx="2342515" cy="1388745"/>
            </a:xfrm>
            <a:custGeom>
              <a:avLst/>
              <a:gdLst/>
              <a:ahLst/>
              <a:cxnLst/>
              <a:rect l="l" t="t" r="r" b="b"/>
              <a:pathLst>
                <a:path w="2342515" h="1388745">
                  <a:moveTo>
                    <a:pt x="2277110" y="0"/>
                  </a:moveTo>
                  <a:lnTo>
                    <a:pt x="65252" y="0"/>
                  </a:lnTo>
                  <a:lnTo>
                    <a:pt x="39851" y="5127"/>
                  </a:lnTo>
                  <a:lnTo>
                    <a:pt x="19110" y="19113"/>
                  </a:lnTo>
                  <a:lnTo>
                    <a:pt x="5127" y="39862"/>
                  </a:lnTo>
                  <a:lnTo>
                    <a:pt x="0" y="65277"/>
                  </a:lnTo>
                  <a:lnTo>
                    <a:pt x="0" y="1323085"/>
                  </a:lnTo>
                  <a:lnTo>
                    <a:pt x="5127" y="1348501"/>
                  </a:lnTo>
                  <a:lnTo>
                    <a:pt x="19110" y="1369250"/>
                  </a:lnTo>
                  <a:lnTo>
                    <a:pt x="39851" y="1383236"/>
                  </a:lnTo>
                  <a:lnTo>
                    <a:pt x="65252" y="1388363"/>
                  </a:lnTo>
                  <a:lnTo>
                    <a:pt x="2277110" y="1388363"/>
                  </a:lnTo>
                  <a:lnTo>
                    <a:pt x="2302525" y="1383236"/>
                  </a:lnTo>
                  <a:lnTo>
                    <a:pt x="2323274" y="1369250"/>
                  </a:lnTo>
                  <a:lnTo>
                    <a:pt x="2337260" y="1348501"/>
                  </a:lnTo>
                  <a:lnTo>
                    <a:pt x="2342388" y="1323085"/>
                  </a:lnTo>
                  <a:lnTo>
                    <a:pt x="2342388" y="65277"/>
                  </a:lnTo>
                  <a:lnTo>
                    <a:pt x="2337260" y="39862"/>
                  </a:lnTo>
                  <a:lnTo>
                    <a:pt x="2323274" y="19113"/>
                  </a:lnTo>
                  <a:lnTo>
                    <a:pt x="2302525" y="5127"/>
                  </a:lnTo>
                  <a:lnTo>
                    <a:pt x="227711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94791" y="3148075"/>
            <a:ext cx="113538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案例：瓷娃娃罕见病关爱中心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10</a:t>
            </a:fld>
          </a:p>
        </p:txBody>
      </p:sp>
      <p:sp>
        <p:nvSpPr>
          <p:cNvPr id="25" name="object 25"/>
          <p:cNvSpPr txBox="1"/>
          <p:nvPr/>
        </p:nvSpPr>
        <p:spPr>
          <a:xfrm>
            <a:off x="495300" y="3352799"/>
            <a:ext cx="2184400" cy="104902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641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5"/>
              </a:spcBef>
            </a:pPr>
            <a:r>
              <a:rPr dirty="0" sz="650" spc="20">
                <a:latin typeface="等线"/>
                <a:cs typeface="等线"/>
              </a:rPr>
              <a:t>成立于</a:t>
            </a:r>
            <a:r>
              <a:rPr dirty="0" sz="650" spc="9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2008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9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5</a:t>
            </a:r>
            <a:r>
              <a:rPr dirty="0" sz="650" spc="10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由成骨</a:t>
            </a:r>
            <a:r>
              <a:rPr dirty="0" sz="650" spc="30">
                <a:latin typeface="等线"/>
                <a:cs typeface="等线"/>
              </a:rPr>
              <a:t>不</a:t>
            </a:r>
            <a:r>
              <a:rPr dirty="0" sz="650" spc="20">
                <a:latin typeface="等线"/>
                <a:cs typeface="等线"/>
              </a:rPr>
              <a:t>全症</a:t>
            </a:r>
            <a:r>
              <a:rPr dirty="0" sz="650" spc="30">
                <a:latin typeface="等线"/>
                <a:cs typeface="等线"/>
              </a:rPr>
              <a:t>等</a:t>
            </a:r>
            <a:r>
              <a:rPr dirty="0" sz="650" spc="20">
                <a:latin typeface="等线"/>
                <a:cs typeface="等线"/>
              </a:rPr>
              <a:t>罕见病患者发</a:t>
            </a:r>
            <a:endParaRPr sz="650">
              <a:latin typeface="等线"/>
              <a:cs typeface="等线"/>
            </a:endParaRPr>
          </a:p>
          <a:p>
            <a:pPr marL="90805" marR="81915">
              <a:lnSpc>
                <a:spcPts val="1100"/>
              </a:lnSpc>
              <a:spcBef>
                <a:spcPts val="85"/>
              </a:spcBef>
            </a:pPr>
            <a:r>
              <a:rPr dirty="0" sz="650" spc="30">
                <a:latin typeface="等线"/>
                <a:cs typeface="等线"/>
              </a:rPr>
              <a:t>起，并</a:t>
            </a:r>
            <a:r>
              <a:rPr dirty="0" sz="650" spc="20">
                <a:latin typeface="等线"/>
                <a:cs typeface="等线"/>
              </a:rPr>
              <a:t>于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2011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年在北京市民政局注</a:t>
            </a:r>
            <a:r>
              <a:rPr dirty="0" sz="650" spc="20">
                <a:latin typeface="等线"/>
                <a:cs typeface="等线"/>
              </a:rPr>
              <a:t>册</a:t>
            </a:r>
            <a:r>
              <a:rPr dirty="0" sz="650" spc="30">
                <a:latin typeface="等线"/>
                <a:cs typeface="等线"/>
              </a:rPr>
              <a:t>，是一家为各 </a:t>
            </a:r>
            <a:r>
              <a:rPr dirty="0" sz="650" spc="30">
                <a:latin typeface="等线"/>
                <a:cs typeface="等线"/>
              </a:rPr>
              <a:t>类罕见病人士开展</a:t>
            </a:r>
            <a:r>
              <a:rPr dirty="0" sz="650" spc="40">
                <a:latin typeface="等线"/>
                <a:cs typeface="等线"/>
              </a:rPr>
              <a:t>基</a:t>
            </a:r>
            <a:r>
              <a:rPr dirty="0" sz="650" spc="30">
                <a:latin typeface="等线"/>
                <a:cs typeface="等线"/>
              </a:rPr>
              <a:t>础支</a:t>
            </a:r>
            <a:r>
              <a:rPr dirty="0" sz="650" spc="35">
                <a:latin typeface="等线"/>
                <a:cs typeface="等线"/>
              </a:rPr>
              <a:t>持</a:t>
            </a:r>
            <a:r>
              <a:rPr dirty="0" sz="650" spc="30">
                <a:latin typeface="等线"/>
                <a:cs typeface="等线"/>
              </a:rPr>
              <a:t>、能</a:t>
            </a:r>
            <a:r>
              <a:rPr dirty="0" sz="650" spc="40">
                <a:latin typeface="等线"/>
                <a:cs typeface="等线"/>
              </a:rPr>
              <a:t>力</a:t>
            </a:r>
            <a:r>
              <a:rPr dirty="0" sz="650" spc="30">
                <a:latin typeface="等线"/>
                <a:cs typeface="等线"/>
              </a:rPr>
              <a:t>培</a:t>
            </a:r>
            <a:r>
              <a:rPr dirty="0" sz="650" spc="45">
                <a:latin typeface="等线"/>
                <a:cs typeface="等线"/>
              </a:rPr>
              <a:t>养</a:t>
            </a:r>
            <a:r>
              <a:rPr dirty="0" sz="650" spc="30">
                <a:latin typeface="等线"/>
                <a:cs typeface="等线"/>
              </a:rPr>
              <a:t>、社会融入</a:t>
            </a:r>
            <a:r>
              <a:rPr dirty="0" sz="650" spc="20">
                <a:latin typeface="等线"/>
                <a:cs typeface="等线"/>
              </a:rPr>
              <a:t>、</a:t>
            </a:r>
            <a:endParaRPr sz="650">
              <a:latin typeface="等线"/>
              <a:cs typeface="等线"/>
            </a:endParaRPr>
          </a:p>
          <a:p>
            <a:pPr marL="90805" marR="81915">
              <a:lnSpc>
                <a:spcPts val="1090"/>
              </a:lnSpc>
              <a:spcBef>
                <a:spcPts val="15"/>
              </a:spcBef>
            </a:pPr>
            <a:r>
              <a:rPr dirty="0" sz="650" spc="30">
                <a:latin typeface="等线"/>
                <a:cs typeface="等线"/>
              </a:rPr>
              <a:t>政策倡导等工作的</a:t>
            </a:r>
            <a:r>
              <a:rPr dirty="0" sz="650" spc="40">
                <a:latin typeface="等线"/>
                <a:cs typeface="等线"/>
              </a:rPr>
              <a:t>民</a:t>
            </a:r>
            <a:r>
              <a:rPr dirty="0" sz="650" spc="30">
                <a:latin typeface="等线"/>
                <a:cs typeface="等线"/>
              </a:rPr>
              <a:t>间公益组</a:t>
            </a:r>
            <a:r>
              <a:rPr dirty="0" sz="650" spc="35">
                <a:latin typeface="等线"/>
                <a:cs typeface="等线"/>
              </a:rPr>
              <a:t>织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多</a:t>
            </a:r>
            <a:r>
              <a:rPr dirty="0" sz="650" spc="40">
                <a:latin typeface="等线"/>
                <a:cs typeface="等线"/>
              </a:rPr>
              <a:t>年</a:t>
            </a:r>
            <a:r>
              <a:rPr dirty="0" sz="650" spc="35">
                <a:latin typeface="等线"/>
                <a:cs typeface="等线"/>
              </a:rPr>
              <a:t>来</a:t>
            </a:r>
            <a:r>
              <a:rPr dirty="0" sz="650" spc="30">
                <a:latin typeface="等线"/>
                <a:cs typeface="等线"/>
              </a:rPr>
              <a:t>，中心致力 于维护罕见病群体</a:t>
            </a:r>
            <a:r>
              <a:rPr dirty="0" sz="650" spc="40">
                <a:latin typeface="等线"/>
                <a:cs typeface="等线"/>
              </a:rPr>
              <a:t>在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35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、生活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教</a:t>
            </a:r>
            <a:r>
              <a:rPr dirty="0" sz="650" spc="40">
                <a:latin typeface="等线"/>
                <a:cs typeface="等线"/>
              </a:rPr>
              <a:t>育</a:t>
            </a:r>
            <a:r>
              <a:rPr dirty="0" sz="650" spc="30">
                <a:latin typeface="等线"/>
                <a:cs typeface="等线"/>
              </a:rPr>
              <a:t>、就业等方面</a:t>
            </a:r>
            <a:endParaRPr sz="650">
              <a:latin typeface="等线"/>
              <a:cs typeface="等线"/>
            </a:endParaRPr>
          </a:p>
          <a:p>
            <a:pPr marL="90805" marR="81915">
              <a:lnSpc>
                <a:spcPts val="1110"/>
              </a:lnSpc>
            </a:pPr>
            <a:r>
              <a:rPr dirty="0" sz="650" spc="30">
                <a:latin typeface="等线"/>
                <a:cs typeface="等线"/>
              </a:rPr>
              <a:t>的平等权益，倡导</a:t>
            </a:r>
            <a:r>
              <a:rPr dirty="0" sz="650" spc="40">
                <a:latin typeface="等线"/>
                <a:cs typeface="等线"/>
              </a:rPr>
              <a:t>公</a:t>
            </a:r>
            <a:r>
              <a:rPr dirty="0" sz="650" spc="30">
                <a:latin typeface="等线"/>
                <a:cs typeface="等线"/>
              </a:rPr>
              <a:t>众关</a:t>
            </a:r>
            <a:r>
              <a:rPr dirty="0" sz="650" spc="35">
                <a:latin typeface="等线"/>
                <a:cs typeface="等线"/>
              </a:rPr>
              <a:t>注</a:t>
            </a:r>
            <a:r>
              <a:rPr dirty="0" sz="650" spc="30">
                <a:latin typeface="等线"/>
                <a:cs typeface="等线"/>
              </a:rPr>
              <a:t>、支</a:t>
            </a:r>
            <a:r>
              <a:rPr dirty="0" sz="650" spc="40">
                <a:latin typeface="等线"/>
                <a:cs typeface="等线"/>
              </a:rPr>
              <a:t>持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病群</a:t>
            </a:r>
            <a:r>
              <a:rPr dirty="0" sz="650" spc="35">
                <a:latin typeface="等线"/>
                <a:cs typeface="等线"/>
              </a:rPr>
              <a:t>体</a:t>
            </a:r>
            <a:r>
              <a:rPr dirty="0" sz="650" spc="25">
                <a:latin typeface="等线"/>
                <a:cs typeface="等线"/>
              </a:rPr>
              <a:t>，推动 </a:t>
            </a:r>
            <a:r>
              <a:rPr dirty="0" sz="650" spc="20">
                <a:latin typeface="等线"/>
                <a:cs typeface="等线"/>
              </a:rPr>
              <a:t>保障罕见病群体合法权益相关制度、政策的完</a:t>
            </a:r>
            <a:r>
              <a:rPr dirty="0" sz="650" spc="30">
                <a:latin typeface="等线"/>
                <a:cs typeface="等线"/>
              </a:rPr>
              <a:t>善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52369" y="4942128"/>
            <a:ext cx="2423795" cy="10026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40">
                <a:latin typeface="等线"/>
                <a:cs typeface="等线"/>
              </a:rPr>
              <a:t>国内</a:t>
            </a:r>
            <a:r>
              <a:rPr dirty="0" sz="650" spc="55">
                <a:latin typeface="等线"/>
                <a:cs typeface="等线"/>
              </a:rPr>
              <a:t>外</a:t>
            </a:r>
            <a:r>
              <a:rPr dirty="0" sz="650" spc="40">
                <a:latin typeface="等线"/>
                <a:cs typeface="等线"/>
              </a:rPr>
              <a:t>企</a:t>
            </a:r>
            <a:r>
              <a:rPr dirty="0" sz="650" spc="55">
                <a:latin typeface="等线"/>
                <a:cs typeface="等线"/>
              </a:rPr>
              <a:t>业</a:t>
            </a:r>
            <a:r>
              <a:rPr dirty="0" sz="650" spc="40">
                <a:latin typeface="等线"/>
                <a:cs typeface="等线"/>
              </a:rPr>
              <a:t>已</a:t>
            </a:r>
            <a:r>
              <a:rPr dirty="0" sz="650" spc="55">
                <a:latin typeface="等线"/>
                <a:cs typeface="等线"/>
              </a:rPr>
              <a:t>紧</a:t>
            </a:r>
            <a:r>
              <a:rPr dirty="0" sz="650" spc="40">
                <a:latin typeface="等线"/>
                <a:cs typeface="等线"/>
              </a:rPr>
              <a:t>密</a:t>
            </a:r>
            <a:r>
              <a:rPr dirty="0" sz="650" spc="55">
                <a:latin typeface="等线"/>
                <a:cs typeface="等线"/>
              </a:rPr>
              <a:t>和</a:t>
            </a:r>
            <a:r>
              <a:rPr dirty="0" sz="650" spc="40">
                <a:latin typeface="等线"/>
                <a:cs typeface="等线"/>
              </a:rPr>
              <a:t>医疗</a:t>
            </a:r>
            <a:r>
              <a:rPr dirty="0" sz="650" spc="55">
                <a:latin typeface="等线"/>
                <a:cs typeface="等线"/>
              </a:rPr>
              <a:t>机</a:t>
            </a:r>
            <a:r>
              <a:rPr dirty="0" sz="650" spc="40">
                <a:latin typeface="等线"/>
                <a:cs typeface="等线"/>
              </a:rPr>
              <a:t>构</a:t>
            </a:r>
            <a:r>
              <a:rPr dirty="0" sz="650" spc="55">
                <a:latin typeface="等线"/>
                <a:cs typeface="等线"/>
              </a:rPr>
              <a:t>合</a:t>
            </a:r>
            <a:r>
              <a:rPr dirty="0" sz="650" spc="40">
                <a:latin typeface="等线"/>
                <a:cs typeface="等线"/>
              </a:rPr>
              <a:t>作</a:t>
            </a:r>
            <a:r>
              <a:rPr dirty="0" sz="650" spc="55">
                <a:latin typeface="等线"/>
                <a:cs typeface="等线"/>
              </a:rPr>
              <a:t>开展</a:t>
            </a:r>
            <a:r>
              <a:rPr dirty="0" sz="650" spc="40">
                <a:latin typeface="等线"/>
                <a:cs typeface="等线"/>
              </a:rPr>
              <a:t>基因</a:t>
            </a:r>
            <a:r>
              <a:rPr dirty="0" sz="650" spc="55">
                <a:latin typeface="等线"/>
                <a:cs typeface="等线"/>
              </a:rPr>
              <a:t>检</a:t>
            </a:r>
            <a:r>
              <a:rPr dirty="0" sz="650" spc="40">
                <a:latin typeface="等线"/>
                <a:cs typeface="等线"/>
              </a:rPr>
              <a:t>测</a:t>
            </a:r>
            <a:r>
              <a:rPr dirty="0" sz="650" spc="55">
                <a:latin typeface="等线"/>
                <a:cs typeface="等线"/>
              </a:rPr>
              <a:t>在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55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领 </a:t>
            </a:r>
            <a:r>
              <a:rPr dirty="0" sz="650" spc="40">
                <a:latin typeface="等线"/>
                <a:cs typeface="等线"/>
              </a:rPr>
              <a:t>域的</a:t>
            </a:r>
            <a:r>
              <a:rPr dirty="0" sz="650" spc="55">
                <a:latin typeface="等线"/>
                <a:cs typeface="等线"/>
              </a:rPr>
              <a:t>应</a:t>
            </a:r>
            <a:r>
              <a:rPr dirty="0" sz="650" spc="45">
                <a:latin typeface="等线"/>
                <a:cs typeface="等线"/>
              </a:rPr>
              <a:t>用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如</a:t>
            </a:r>
            <a:r>
              <a:rPr dirty="0" sz="650" spc="55">
                <a:latin typeface="等线"/>
                <a:cs typeface="等线"/>
              </a:rPr>
              <a:t>华</a:t>
            </a:r>
            <a:r>
              <a:rPr dirty="0" sz="650" spc="40">
                <a:latin typeface="等线"/>
                <a:cs typeface="等线"/>
              </a:rPr>
              <a:t>大</a:t>
            </a:r>
            <a:r>
              <a:rPr dirty="0" sz="650" spc="55">
                <a:latin typeface="等线"/>
                <a:cs typeface="等线"/>
              </a:rPr>
              <a:t>基</a:t>
            </a:r>
            <a:r>
              <a:rPr dirty="0" sz="650" spc="45">
                <a:latin typeface="等线"/>
                <a:cs typeface="等线"/>
              </a:rPr>
              <a:t>因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55">
                <a:latin typeface="等线"/>
                <a:cs typeface="等线"/>
              </a:rPr>
              <a:t>金</a:t>
            </a:r>
            <a:r>
              <a:rPr dirty="0" sz="650" spc="40">
                <a:latin typeface="等线"/>
                <a:cs typeface="等线"/>
              </a:rPr>
              <a:t>域</a:t>
            </a:r>
            <a:r>
              <a:rPr dirty="0" sz="650" spc="55">
                <a:latin typeface="等线"/>
                <a:cs typeface="等线"/>
              </a:rPr>
              <a:t>医</a:t>
            </a:r>
            <a:r>
              <a:rPr dirty="0" sz="650" spc="45">
                <a:latin typeface="等线"/>
                <a:cs typeface="等线"/>
              </a:rPr>
              <a:t>学</a:t>
            </a:r>
            <a:r>
              <a:rPr dirty="0" sz="650" spc="55">
                <a:latin typeface="等线"/>
                <a:cs typeface="等线"/>
              </a:rPr>
              <a:t>、因</a:t>
            </a:r>
            <a:r>
              <a:rPr dirty="0" sz="650" spc="40">
                <a:latin typeface="等线"/>
                <a:cs typeface="等线"/>
              </a:rPr>
              <a:t>美</a:t>
            </a:r>
            <a:r>
              <a:rPr dirty="0" sz="650" spc="45">
                <a:latin typeface="等线"/>
                <a:cs typeface="等线"/>
              </a:rPr>
              <a:t>纳</a:t>
            </a:r>
            <a:r>
              <a:rPr dirty="0" sz="650" spc="55">
                <a:latin typeface="等线"/>
                <a:cs typeface="等线"/>
              </a:rPr>
              <a:t>（</a:t>
            </a:r>
            <a:r>
              <a:rPr dirty="0" sz="650" spc="40">
                <a:latin typeface="等线"/>
                <a:cs typeface="等线"/>
              </a:rPr>
              <a:t>中</a:t>
            </a:r>
            <a:r>
              <a:rPr dirty="0" sz="650" spc="55">
                <a:latin typeface="等线"/>
                <a:cs typeface="等线"/>
              </a:rPr>
              <a:t>国</a:t>
            </a:r>
            <a:r>
              <a:rPr dirty="0" sz="650" spc="40">
                <a:latin typeface="等线"/>
                <a:cs typeface="等线"/>
              </a:rPr>
              <a:t>）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华诺 </a:t>
            </a:r>
            <a:r>
              <a:rPr dirty="0" sz="650" spc="30">
                <a:latin typeface="等线"/>
                <a:cs typeface="等线"/>
              </a:rPr>
              <a:t>奥</a:t>
            </a:r>
            <a:r>
              <a:rPr dirty="0" sz="650" spc="40">
                <a:latin typeface="等线"/>
                <a:cs typeface="等线"/>
              </a:rPr>
              <a:t>美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福</a:t>
            </a:r>
            <a:r>
              <a:rPr dirty="0" sz="650" spc="30">
                <a:latin typeface="等线"/>
                <a:cs typeface="等线"/>
              </a:rPr>
              <a:t>君</a:t>
            </a:r>
            <a:r>
              <a:rPr dirty="0" sz="650" spc="40">
                <a:latin typeface="等线"/>
                <a:cs typeface="等线"/>
              </a:rPr>
              <a:t>基</a:t>
            </a:r>
            <a:r>
              <a:rPr dirty="0" sz="650" spc="45">
                <a:latin typeface="等线"/>
                <a:cs typeface="等线"/>
              </a:rPr>
              <a:t>因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迈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40">
                <a:latin typeface="等线"/>
                <a:cs typeface="等线"/>
              </a:rPr>
              <a:t>诺医</a:t>
            </a:r>
            <a:r>
              <a:rPr dirty="0" sz="650" spc="30">
                <a:latin typeface="等线"/>
                <a:cs typeface="等线"/>
              </a:rPr>
              <a:t>学</a:t>
            </a:r>
            <a:r>
              <a:rPr dirty="0" sz="650" spc="45">
                <a:latin typeface="等线"/>
                <a:cs typeface="等线"/>
              </a:rPr>
              <a:t>等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为医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机</a:t>
            </a:r>
            <a:r>
              <a:rPr dirty="0" sz="650" spc="30">
                <a:latin typeface="等线"/>
                <a:cs typeface="等线"/>
              </a:rPr>
              <a:t>构</a:t>
            </a:r>
            <a:r>
              <a:rPr dirty="0" sz="650" spc="40">
                <a:latin typeface="等线"/>
                <a:cs typeface="等线"/>
              </a:rPr>
              <a:t>提</a:t>
            </a:r>
            <a:r>
              <a:rPr dirty="0" sz="650" spc="30">
                <a:latin typeface="等线"/>
                <a:cs typeface="等线"/>
              </a:rPr>
              <a:t>供</a:t>
            </a:r>
            <a:r>
              <a:rPr dirty="0" sz="650" spc="35">
                <a:latin typeface="等线"/>
                <a:cs typeface="等线"/>
              </a:rPr>
              <a:t>单</a:t>
            </a:r>
            <a:r>
              <a:rPr dirty="0" sz="650" spc="25">
                <a:latin typeface="等线"/>
                <a:cs typeface="等线"/>
              </a:rPr>
              <a:t>/</a:t>
            </a:r>
            <a:r>
              <a:rPr dirty="0" sz="650" spc="40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20">
                <a:latin typeface="等线"/>
                <a:cs typeface="等线"/>
              </a:rPr>
              <a:t>因 </a:t>
            </a:r>
            <a:r>
              <a:rPr dirty="0" sz="650" spc="40">
                <a:latin typeface="等线"/>
                <a:cs typeface="等线"/>
              </a:rPr>
              <a:t>遗传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55">
                <a:latin typeface="等线"/>
                <a:cs typeface="等线"/>
              </a:rPr>
              <a:t>筛</a:t>
            </a:r>
            <a:r>
              <a:rPr dirty="0" sz="650" spc="45">
                <a:latin typeface="等线"/>
                <a:cs typeface="等线"/>
              </a:rPr>
              <a:t>查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诊</a:t>
            </a:r>
            <a:r>
              <a:rPr dirty="0" sz="650" spc="55">
                <a:latin typeface="等线"/>
                <a:cs typeface="等线"/>
              </a:rPr>
              <a:t>断</a:t>
            </a:r>
            <a:r>
              <a:rPr dirty="0" sz="650" spc="40">
                <a:latin typeface="等线"/>
                <a:cs typeface="等线"/>
              </a:rPr>
              <a:t>、干</a:t>
            </a:r>
            <a:r>
              <a:rPr dirty="0" sz="650" spc="55">
                <a:latin typeface="等线"/>
                <a:cs typeface="等线"/>
              </a:rPr>
              <a:t>预</a:t>
            </a:r>
            <a:r>
              <a:rPr dirty="0" sz="650" spc="40">
                <a:latin typeface="等线"/>
                <a:cs typeface="等线"/>
              </a:rPr>
              <a:t>通</a:t>
            </a:r>
            <a:r>
              <a:rPr dirty="0" sz="650" spc="55">
                <a:latin typeface="等线"/>
                <a:cs typeface="等线"/>
              </a:rPr>
              <a:t>路</a:t>
            </a:r>
            <a:r>
              <a:rPr dirty="0" sz="650" spc="40">
                <a:latin typeface="等线"/>
                <a:cs typeface="等线"/>
              </a:rPr>
              <a:t>及</a:t>
            </a:r>
            <a:r>
              <a:rPr dirty="0" sz="650" spc="55">
                <a:latin typeface="等线"/>
                <a:cs typeface="等线"/>
              </a:rPr>
              <a:t>相关</a:t>
            </a:r>
            <a:r>
              <a:rPr dirty="0" sz="650" spc="40">
                <a:latin typeface="等线"/>
                <a:cs typeface="等线"/>
              </a:rPr>
              <a:t>检测</a:t>
            </a:r>
            <a:r>
              <a:rPr dirty="0" sz="650" spc="55">
                <a:latin typeface="等线"/>
                <a:cs typeface="等线"/>
              </a:rPr>
              <a:t>仪</a:t>
            </a:r>
            <a:r>
              <a:rPr dirty="0" sz="650" spc="50">
                <a:latin typeface="等线"/>
                <a:cs typeface="等线"/>
              </a:rPr>
              <a:t>器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试</a:t>
            </a:r>
            <a:r>
              <a:rPr dirty="0" sz="650" spc="55">
                <a:latin typeface="等线"/>
                <a:cs typeface="等线"/>
              </a:rPr>
              <a:t>剂</a:t>
            </a:r>
            <a:r>
              <a:rPr dirty="0" sz="650" spc="40">
                <a:latin typeface="等线"/>
                <a:cs typeface="等线"/>
              </a:rPr>
              <a:t>等</a:t>
            </a:r>
            <a:r>
              <a:rPr dirty="0" sz="650" spc="20">
                <a:latin typeface="等线"/>
                <a:cs typeface="等线"/>
              </a:rPr>
              <a:t>整 </a:t>
            </a:r>
            <a:r>
              <a:rPr dirty="0" sz="650" spc="40">
                <a:latin typeface="等线"/>
                <a:cs typeface="等线"/>
              </a:rPr>
              <a:t>体解</a:t>
            </a:r>
            <a:r>
              <a:rPr dirty="0" sz="650" spc="55">
                <a:latin typeface="等线"/>
                <a:cs typeface="等线"/>
              </a:rPr>
              <a:t>决</a:t>
            </a:r>
            <a:r>
              <a:rPr dirty="0" sz="650" spc="40">
                <a:latin typeface="等线"/>
                <a:cs typeface="等线"/>
              </a:rPr>
              <a:t>方</a:t>
            </a:r>
            <a:r>
              <a:rPr dirty="0" sz="650" spc="60">
                <a:latin typeface="等线"/>
                <a:cs typeface="等线"/>
              </a:rPr>
              <a:t>案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积</a:t>
            </a:r>
            <a:r>
              <a:rPr dirty="0" sz="650" spc="40">
                <a:latin typeface="等线"/>
                <a:cs typeface="等线"/>
              </a:rPr>
              <a:t>极</a:t>
            </a:r>
            <a:r>
              <a:rPr dirty="0" sz="650" spc="55">
                <a:latin typeface="等线"/>
                <a:cs typeface="等线"/>
              </a:rPr>
              <a:t>推</a:t>
            </a:r>
            <a:r>
              <a:rPr dirty="0" sz="650" spc="40">
                <a:latin typeface="等线"/>
                <a:cs typeface="等线"/>
              </a:rPr>
              <a:t>动罕</a:t>
            </a:r>
            <a:r>
              <a:rPr dirty="0" sz="650" spc="55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诊</a:t>
            </a:r>
            <a:r>
              <a:rPr dirty="0" sz="650" spc="55">
                <a:latin typeface="等线"/>
                <a:cs typeface="等线"/>
              </a:rPr>
              <a:t>断。</a:t>
            </a:r>
            <a:r>
              <a:rPr dirty="0" sz="650" spc="40">
                <a:latin typeface="等线"/>
                <a:cs typeface="等线"/>
              </a:rPr>
              <a:t>与此</a:t>
            </a:r>
            <a:r>
              <a:rPr dirty="0" sz="650" spc="55">
                <a:latin typeface="等线"/>
                <a:cs typeface="等线"/>
              </a:rPr>
              <a:t>同</a:t>
            </a:r>
            <a:r>
              <a:rPr dirty="0" sz="650" spc="45">
                <a:latin typeface="等线"/>
                <a:cs typeface="等线"/>
              </a:rPr>
              <a:t>时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国</a:t>
            </a:r>
            <a:r>
              <a:rPr dirty="0" sz="650" spc="55">
                <a:latin typeface="等线"/>
                <a:cs typeface="等线"/>
              </a:rPr>
              <a:t>内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疗 </a:t>
            </a:r>
            <a:r>
              <a:rPr dirty="0" sz="650" spc="40">
                <a:latin typeface="等线"/>
                <a:cs typeface="等线"/>
              </a:rPr>
              <a:t>和研究</a:t>
            </a:r>
            <a:r>
              <a:rPr dirty="0" sz="650" spc="55">
                <a:latin typeface="等线"/>
                <a:cs typeface="等线"/>
              </a:rPr>
              <a:t>机</a:t>
            </a:r>
            <a:r>
              <a:rPr dirty="0" sz="650" spc="40">
                <a:latin typeface="等线"/>
                <a:cs typeface="等线"/>
              </a:rPr>
              <a:t>构</a:t>
            </a:r>
            <a:r>
              <a:rPr dirty="0" sz="650" spc="55">
                <a:latin typeface="等线"/>
                <a:cs typeface="等线"/>
              </a:rPr>
              <a:t>也</a:t>
            </a:r>
            <a:r>
              <a:rPr dirty="0" sz="650" spc="40">
                <a:latin typeface="等线"/>
                <a:cs typeface="等线"/>
              </a:rPr>
              <a:t>在独</a:t>
            </a:r>
            <a:r>
              <a:rPr dirty="0" sz="650" spc="55">
                <a:latin typeface="等线"/>
                <a:cs typeface="等线"/>
              </a:rPr>
              <a:t>立</a:t>
            </a:r>
            <a:r>
              <a:rPr dirty="0" sz="650" spc="40">
                <a:latin typeface="等线"/>
                <a:cs typeface="等线"/>
              </a:rPr>
              <a:t>开展</a:t>
            </a:r>
            <a:r>
              <a:rPr dirty="0" sz="650" spc="55">
                <a:latin typeface="等线"/>
                <a:cs typeface="等线"/>
              </a:rPr>
              <a:t>有</a:t>
            </a:r>
            <a:r>
              <a:rPr dirty="0" sz="650" spc="40">
                <a:latin typeface="等线"/>
                <a:cs typeface="等线"/>
              </a:rPr>
              <a:t>中</a:t>
            </a:r>
            <a:r>
              <a:rPr dirty="0" sz="650" spc="55">
                <a:latin typeface="等线"/>
                <a:cs typeface="等线"/>
              </a:rPr>
              <a:t>国</a:t>
            </a:r>
            <a:r>
              <a:rPr dirty="0" sz="650" spc="40">
                <a:latin typeface="等线"/>
                <a:cs typeface="等线"/>
              </a:rPr>
              <a:t>自主</a:t>
            </a:r>
            <a:r>
              <a:rPr dirty="0" sz="650" spc="55">
                <a:latin typeface="等线"/>
                <a:cs typeface="等线"/>
              </a:rPr>
              <a:t>特</a:t>
            </a:r>
            <a:r>
              <a:rPr dirty="0" sz="650" spc="40">
                <a:latin typeface="等线"/>
                <a:cs typeface="等线"/>
              </a:rPr>
              <a:t>色的罕</a:t>
            </a:r>
            <a:r>
              <a:rPr dirty="0" sz="650" spc="55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55">
                <a:latin typeface="等线"/>
                <a:cs typeface="等线"/>
              </a:rPr>
              <a:t>基</a:t>
            </a:r>
            <a:r>
              <a:rPr dirty="0" sz="650" spc="40">
                <a:latin typeface="等线"/>
                <a:cs typeface="等线"/>
              </a:rPr>
              <a:t>因研</a:t>
            </a:r>
            <a:r>
              <a:rPr dirty="0" sz="650" spc="70">
                <a:latin typeface="等线"/>
                <a:cs typeface="等线"/>
              </a:rPr>
              <a:t>究</a:t>
            </a:r>
            <a:r>
              <a:rPr dirty="0" sz="650" spc="20">
                <a:latin typeface="等线"/>
                <a:cs typeface="等线"/>
              </a:rPr>
              <a:t>，  推进中国罕见病基因生物样本库建设。</a:t>
            </a:r>
            <a:endParaRPr sz="65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225552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中国罕见病目录动态调整</a:t>
            </a:r>
            <a:endParaRPr sz="1600"/>
          </a:p>
        </p:txBody>
      </p:sp>
      <p:sp>
        <p:nvSpPr>
          <p:cNvPr id="6" name="object 6"/>
          <p:cNvSpPr txBox="1"/>
          <p:nvPr/>
        </p:nvSpPr>
        <p:spPr>
          <a:xfrm>
            <a:off x="436880" y="1077213"/>
            <a:ext cx="2939415" cy="464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第二批罕见病目录有望推动更多罕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见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病的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规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范化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诊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疗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等线 Light"/>
              <a:cs typeface="等线 Light"/>
            </a:endParaRPr>
          </a:p>
          <a:p>
            <a:pPr marL="200025" indent="-173355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200660" algn="l"/>
              </a:tabLst>
            </a:pPr>
            <a:r>
              <a:rPr dirty="0" sz="700" spc="-5" b="1">
                <a:latin typeface="等线"/>
                <a:cs typeface="等线"/>
              </a:rPr>
              <a:t>第二批罕见病目录已处于材料审核</a:t>
            </a:r>
            <a:r>
              <a:rPr dirty="0" sz="700" spc="5" b="1">
                <a:latin typeface="等线"/>
                <a:cs typeface="等线"/>
              </a:rPr>
              <a:t>阶</a:t>
            </a:r>
            <a:r>
              <a:rPr dirty="0" sz="700" spc="-5" b="1">
                <a:latin typeface="等线"/>
                <a:cs typeface="等线"/>
              </a:rPr>
              <a:t>段</a:t>
            </a:r>
            <a:endParaRPr sz="700">
              <a:latin typeface="等线"/>
              <a:cs typeface="等线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815" y="1590217"/>
            <a:ext cx="2416175" cy="100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100"/>
              </a:spcBef>
            </a:pPr>
            <a:r>
              <a:rPr dirty="0" sz="650" spc="40">
                <a:latin typeface="等线"/>
                <a:cs typeface="等线"/>
              </a:rPr>
              <a:t>我国是世界</a:t>
            </a:r>
            <a:r>
              <a:rPr dirty="0" sz="650" spc="55">
                <a:latin typeface="等线"/>
                <a:cs typeface="等线"/>
              </a:rPr>
              <a:t>上</a:t>
            </a:r>
            <a:r>
              <a:rPr dirty="0" sz="650" spc="40">
                <a:latin typeface="等线"/>
                <a:cs typeface="等线"/>
              </a:rPr>
              <a:t>仅有的</a:t>
            </a:r>
            <a:r>
              <a:rPr dirty="0" sz="650" spc="55">
                <a:latin typeface="等线"/>
                <a:cs typeface="等线"/>
              </a:rPr>
              <a:t>按</a:t>
            </a:r>
            <a:r>
              <a:rPr dirty="0" sz="650" spc="40">
                <a:latin typeface="等线"/>
                <a:cs typeface="等线"/>
              </a:rPr>
              <a:t>照分批</a:t>
            </a:r>
            <a:r>
              <a:rPr dirty="0" sz="650" spc="55">
                <a:latin typeface="等线"/>
                <a:cs typeface="等线"/>
              </a:rPr>
              <a:t>疾</a:t>
            </a:r>
            <a:r>
              <a:rPr dirty="0" sz="650" spc="40">
                <a:latin typeface="等线"/>
                <a:cs typeface="等线"/>
              </a:rPr>
              <a:t>病目</a:t>
            </a:r>
            <a:r>
              <a:rPr dirty="0" sz="650" spc="55">
                <a:latin typeface="等线"/>
                <a:cs typeface="等线"/>
              </a:rPr>
              <a:t>录</a:t>
            </a:r>
            <a:r>
              <a:rPr dirty="0" sz="650" spc="40">
                <a:latin typeface="等线"/>
                <a:cs typeface="等线"/>
              </a:rPr>
              <a:t>管理的方式</a:t>
            </a:r>
            <a:r>
              <a:rPr dirty="0" sz="650" spc="55">
                <a:latin typeface="等线"/>
                <a:cs typeface="等线"/>
              </a:rPr>
              <a:t>来</a:t>
            </a:r>
            <a:r>
              <a:rPr dirty="0" sz="650" spc="40">
                <a:latin typeface="等线"/>
                <a:cs typeface="等线"/>
              </a:rPr>
              <a:t>划定</a:t>
            </a:r>
            <a:r>
              <a:rPr dirty="0" sz="650" spc="20">
                <a:latin typeface="等线"/>
                <a:cs typeface="等线"/>
              </a:rPr>
              <a:t>罕 </a:t>
            </a:r>
            <a:r>
              <a:rPr dirty="0" sz="650" spc="30">
                <a:latin typeface="等线"/>
                <a:cs typeface="等线"/>
              </a:rPr>
              <a:t>见病的国家。《第一批罕见病目录》的出台确定</a:t>
            </a:r>
            <a:r>
              <a:rPr dirty="0" sz="650" spc="20">
                <a:latin typeface="等线"/>
                <a:cs typeface="等线"/>
              </a:rPr>
              <a:t>了</a:t>
            </a:r>
            <a:r>
              <a:rPr dirty="0" sz="650" spc="15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121</a:t>
            </a:r>
            <a:r>
              <a:rPr dirty="0" sz="650" spc="15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个罕 </a:t>
            </a:r>
            <a:r>
              <a:rPr dirty="0" sz="650" spc="40">
                <a:latin typeface="等线"/>
                <a:cs typeface="等线"/>
              </a:rPr>
              <a:t>见疾</a:t>
            </a:r>
            <a:r>
              <a:rPr dirty="0" sz="650" spc="4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，在</a:t>
            </a:r>
            <a:r>
              <a:rPr dirty="0" sz="650" spc="55">
                <a:latin typeface="等线"/>
                <a:cs typeface="等线"/>
              </a:rPr>
              <a:t>划</a:t>
            </a:r>
            <a:r>
              <a:rPr dirty="0" sz="650" spc="40">
                <a:latin typeface="等线"/>
                <a:cs typeface="等线"/>
              </a:rPr>
              <a:t>定罕见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并规范</a:t>
            </a:r>
            <a:r>
              <a:rPr dirty="0" sz="650" spc="55">
                <a:latin typeface="等线"/>
                <a:cs typeface="等线"/>
              </a:rPr>
              <a:t>诊</a:t>
            </a:r>
            <a:r>
              <a:rPr dirty="0" sz="650" spc="40">
                <a:latin typeface="等线"/>
                <a:cs typeface="等线"/>
              </a:rPr>
              <a:t>疗路</a:t>
            </a:r>
            <a:r>
              <a:rPr dirty="0" sz="650" spc="55">
                <a:latin typeface="等线"/>
                <a:cs typeface="等线"/>
              </a:rPr>
              <a:t>径</a:t>
            </a:r>
            <a:r>
              <a:rPr dirty="0" sz="650" spc="40">
                <a:latin typeface="等线"/>
                <a:cs typeface="等线"/>
              </a:rPr>
              <a:t>的同</a:t>
            </a:r>
            <a:r>
              <a:rPr dirty="0" sz="650" spc="50">
                <a:latin typeface="等线"/>
                <a:cs typeface="等线"/>
              </a:rPr>
              <a:t>时</a:t>
            </a:r>
            <a:r>
              <a:rPr dirty="0" sz="650" spc="40">
                <a:latin typeface="等线"/>
                <a:cs typeface="等线"/>
              </a:rPr>
              <a:t>，提</a:t>
            </a:r>
            <a:r>
              <a:rPr dirty="0" sz="650" spc="55">
                <a:latin typeface="等线"/>
                <a:cs typeface="等线"/>
              </a:rPr>
              <a:t>高</a:t>
            </a:r>
            <a:r>
              <a:rPr dirty="0" sz="650" spc="40">
                <a:latin typeface="等线"/>
                <a:cs typeface="等线"/>
              </a:rPr>
              <a:t>了药</a:t>
            </a:r>
            <a:r>
              <a:rPr dirty="0" sz="650" spc="20">
                <a:latin typeface="等线"/>
                <a:cs typeface="等线"/>
              </a:rPr>
              <a:t>企 </a:t>
            </a:r>
            <a:r>
              <a:rPr dirty="0" sz="650" spc="40">
                <a:latin typeface="等线"/>
                <a:cs typeface="等线"/>
              </a:rPr>
              <a:t>对目录内罕</a:t>
            </a:r>
            <a:r>
              <a:rPr dirty="0" sz="650" spc="55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病用药</a:t>
            </a:r>
            <a:r>
              <a:rPr dirty="0" sz="650" spc="55">
                <a:latin typeface="等线"/>
                <a:cs typeface="等线"/>
              </a:rPr>
              <a:t>研</a:t>
            </a:r>
            <a:r>
              <a:rPr dirty="0" sz="650" spc="40">
                <a:latin typeface="等线"/>
                <a:cs typeface="等线"/>
              </a:rPr>
              <a:t>发的积</a:t>
            </a:r>
            <a:r>
              <a:rPr dirty="0" sz="650" spc="55">
                <a:latin typeface="等线"/>
                <a:cs typeface="等线"/>
              </a:rPr>
              <a:t>极</a:t>
            </a:r>
            <a:r>
              <a:rPr dirty="0" sz="650" spc="50">
                <a:latin typeface="等线"/>
                <a:cs typeface="等线"/>
              </a:rPr>
              <a:t>性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加</a:t>
            </a:r>
            <a:r>
              <a:rPr dirty="0" sz="650" spc="40">
                <a:latin typeface="等线"/>
                <a:cs typeface="等线"/>
              </a:rPr>
              <a:t>快相关治疗</a:t>
            </a:r>
            <a:r>
              <a:rPr dirty="0" sz="650" spc="55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物的</a:t>
            </a:r>
            <a:r>
              <a:rPr dirty="0" sz="650" spc="20">
                <a:latin typeface="等线"/>
                <a:cs typeface="等线"/>
              </a:rPr>
              <a:t>上 </a:t>
            </a:r>
            <a:r>
              <a:rPr dirty="0" sz="650" spc="40">
                <a:latin typeface="等线"/>
                <a:cs typeface="等线"/>
              </a:rPr>
              <a:t>市进</a:t>
            </a:r>
            <a:r>
              <a:rPr dirty="0" sz="650" spc="45">
                <a:latin typeface="等线"/>
                <a:cs typeface="等线"/>
              </a:rPr>
              <a:t>程</a:t>
            </a:r>
            <a:r>
              <a:rPr dirty="0" sz="650" spc="40">
                <a:latin typeface="等线"/>
                <a:cs typeface="等线"/>
              </a:rPr>
              <a:t>，为药物</a:t>
            </a:r>
            <a:r>
              <a:rPr dirty="0" sz="650" spc="55">
                <a:latin typeface="等线"/>
                <a:cs typeface="等线"/>
              </a:rPr>
              <a:t>纳</a:t>
            </a:r>
            <a:r>
              <a:rPr dirty="0" sz="650" spc="40">
                <a:latin typeface="等线"/>
                <a:cs typeface="等线"/>
              </a:rPr>
              <a:t>入保障体系</a:t>
            </a:r>
            <a:r>
              <a:rPr dirty="0" sz="650" spc="55">
                <a:latin typeface="等线"/>
                <a:cs typeface="等线"/>
              </a:rPr>
              <a:t>提</a:t>
            </a:r>
            <a:r>
              <a:rPr dirty="0" sz="650" spc="40">
                <a:latin typeface="等线"/>
                <a:cs typeface="等线"/>
              </a:rPr>
              <a:t>供重</a:t>
            </a:r>
            <a:r>
              <a:rPr dirty="0" sz="650" spc="55">
                <a:latin typeface="等线"/>
                <a:cs typeface="等线"/>
              </a:rPr>
              <a:t>要</a:t>
            </a:r>
            <a:r>
              <a:rPr dirty="0" sz="650" spc="40">
                <a:latin typeface="等线"/>
                <a:cs typeface="等线"/>
              </a:rPr>
              <a:t>参考依</a:t>
            </a:r>
            <a:r>
              <a:rPr dirty="0" sz="650" spc="50">
                <a:latin typeface="等线"/>
                <a:cs typeface="等线"/>
              </a:rPr>
              <a:t>据</a:t>
            </a:r>
            <a:r>
              <a:rPr dirty="0" sz="650" spc="40">
                <a:latin typeface="等线"/>
                <a:cs typeface="等线"/>
              </a:rPr>
              <a:t>。自此之</a:t>
            </a:r>
            <a:r>
              <a:rPr dirty="0" sz="650" spc="55">
                <a:latin typeface="等线"/>
                <a:cs typeface="等线"/>
              </a:rPr>
              <a:t>后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40">
                <a:latin typeface="等线"/>
                <a:cs typeface="等线"/>
              </a:rPr>
              <a:t>我国罕见病</a:t>
            </a:r>
            <a:r>
              <a:rPr dirty="0" sz="650" spc="55">
                <a:latin typeface="等线"/>
                <a:cs typeface="等线"/>
              </a:rPr>
              <a:t>领</a:t>
            </a:r>
            <a:r>
              <a:rPr dirty="0" sz="650" spc="40">
                <a:latin typeface="等线"/>
                <a:cs typeface="等线"/>
              </a:rPr>
              <a:t>域在诊</a:t>
            </a:r>
            <a:r>
              <a:rPr dirty="0" sz="650" spc="60">
                <a:latin typeface="等线"/>
                <a:cs typeface="等线"/>
              </a:rPr>
              <a:t>断</a:t>
            </a:r>
            <a:r>
              <a:rPr dirty="0" sz="650" spc="40">
                <a:latin typeface="等线"/>
                <a:cs typeface="等线"/>
              </a:rPr>
              <a:t>、治疗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5">
                <a:latin typeface="等线"/>
                <a:cs typeface="等线"/>
              </a:rPr>
              <a:t>保障</a:t>
            </a:r>
            <a:r>
              <a:rPr dirty="0" sz="650" spc="55">
                <a:latin typeface="等线"/>
                <a:cs typeface="等线"/>
              </a:rPr>
              <a:t>与</a:t>
            </a:r>
            <a:r>
              <a:rPr dirty="0" sz="650" spc="45">
                <a:latin typeface="等线"/>
                <a:cs typeface="等线"/>
              </a:rPr>
              <a:t>创新等方面</a:t>
            </a:r>
            <a:r>
              <a:rPr dirty="0" sz="650" spc="55">
                <a:latin typeface="等线"/>
                <a:cs typeface="等线"/>
              </a:rPr>
              <a:t>取</a:t>
            </a:r>
            <a:r>
              <a:rPr dirty="0" sz="650" spc="45">
                <a:latin typeface="等线"/>
                <a:cs typeface="等线"/>
              </a:rPr>
              <a:t>得了</a:t>
            </a:r>
            <a:r>
              <a:rPr dirty="0" sz="650" spc="20">
                <a:latin typeface="等线"/>
                <a:cs typeface="等线"/>
              </a:rPr>
              <a:t>重 大进展。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815" y="2709976"/>
            <a:ext cx="2329180" cy="1003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1100"/>
              </a:lnSpc>
              <a:spcBef>
                <a:spcPts val="90"/>
              </a:spcBef>
            </a:pPr>
            <a:r>
              <a:rPr dirty="0" sz="650" spc="30">
                <a:latin typeface="等线"/>
                <a:cs typeface="等线"/>
              </a:rPr>
              <a:t>纳入首批目录的罕见病具</a:t>
            </a:r>
            <a:r>
              <a:rPr dirty="0" sz="650" spc="20">
                <a:latin typeface="等线"/>
                <a:cs typeface="等线"/>
              </a:rPr>
              <a:t>备</a:t>
            </a:r>
            <a:r>
              <a:rPr dirty="0" sz="650" spc="16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4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大特征</a:t>
            </a:r>
            <a:r>
              <a:rPr dirty="0" sz="650" spc="40">
                <a:latin typeface="等线"/>
                <a:cs typeface="等线"/>
              </a:rPr>
              <a:t>：</a:t>
            </a:r>
            <a:r>
              <a:rPr dirty="0" sz="650" spc="30">
                <a:latin typeface="等线"/>
                <a:cs typeface="等线"/>
              </a:rPr>
              <a:t>国际国内有证据表</a:t>
            </a:r>
            <a:r>
              <a:rPr dirty="0" sz="650" spc="20">
                <a:latin typeface="等线"/>
                <a:cs typeface="等线"/>
              </a:rPr>
              <a:t>明 </a:t>
            </a:r>
            <a:r>
              <a:rPr dirty="0" sz="650" spc="40">
                <a:latin typeface="等线"/>
                <a:cs typeface="等线"/>
              </a:rPr>
              <a:t>发病率或患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率较低</a:t>
            </a:r>
            <a:r>
              <a:rPr dirty="0" sz="650" spc="55">
                <a:latin typeface="等线"/>
                <a:cs typeface="等线"/>
              </a:rPr>
              <a:t>；</a:t>
            </a:r>
            <a:r>
              <a:rPr dirty="0" sz="650" spc="40">
                <a:latin typeface="等线"/>
                <a:cs typeface="等线"/>
              </a:rPr>
              <a:t>对患者</a:t>
            </a:r>
            <a:r>
              <a:rPr dirty="0" sz="650" spc="55">
                <a:latin typeface="等线"/>
                <a:cs typeface="等线"/>
              </a:rPr>
              <a:t>和</a:t>
            </a:r>
            <a:r>
              <a:rPr dirty="0" sz="650" spc="40">
                <a:latin typeface="等线"/>
                <a:cs typeface="等线"/>
              </a:rPr>
              <a:t>家庭</a:t>
            </a:r>
            <a:r>
              <a:rPr dirty="0" sz="650" spc="55">
                <a:latin typeface="等线"/>
                <a:cs typeface="等线"/>
              </a:rPr>
              <a:t>危</a:t>
            </a:r>
            <a:r>
              <a:rPr dirty="0" sz="650" spc="40">
                <a:latin typeface="等线"/>
                <a:cs typeface="等线"/>
              </a:rPr>
              <a:t>害较大；有</a:t>
            </a:r>
            <a:r>
              <a:rPr dirty="0" sz="650" spc="55">
                <a:latin typeface="等线"/>
                <a:cs typeface="等线"/>
              </a:rPr>
              <a:t>明</a:t>
            </a:r>
            <a:r>
              <a:rPr dirty="0" sz="650" spc="40">
                <a:latin typeface="等线"/>
                <a:cs typeface="等线"/>
              </a:rPr>
              <a:t>确诊</a:t>
            </a:r>
            <a:r>
              <a:rPr dirty="0" sz="650" spc="20">
                <a:latin typeface="等线"/>
                <a:cs typeface="等线"/>
              </a:rPr>
              <a:t>断 </a:t>
            </a:r>
            <a:r>
              <a:rPr dirty="0" sz="650" spc="40">
                <a:latin typeface="等线"/>
                <a:cs typeface="等线"/>
              </a:rPr>
              <a:t>方法；有治</a:t>
            </a:r>
            <a:r>
              <a:rPr dirty="0" sz="650" spc="55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或干预</a:t>
            </a:r>
            <a:r>
              <a:rPr dirty="0" sz="650" spc="55">
                <a:latin typeface="等线"/>
                <a:cs typeface="等线"/>
              </a:rPr>
              <a:t>手</a:t>
            </a:r>
            <a:r>
              <a:rPr dirty="0" sz="650" spc="50">
                <a:latin typeface="等线"/>
                <a:cs typeface="等线"/>
              </a:rPr>
              <a:t>段</a:t>
            </a:r>
            <a:r>
              <a:rPr dirty="0" sz="650" spc="40">
                <a:latin typeface="等线"/>
                <a:cs typeface="等线"/>
              </a:rPr>
              <a:t>、经</a:t>
            </a:r>
            <a:r>
              <a:rPr dirty="0" sz="650" spc="55">
                <a:latin typeface="等线"/>
                <a:cs typeface="等线"/>
              </a:rPr>
              <a:t>济</a:t>
            </a:r>
            <a:r>
              <a:rPr dirty="0" sz="650" spc="40">
                <a:latin typeface="等线"/>
                <a:cs typeface="等线"/>
              </a:rPr>
              <a:t>可负</a:t>
            </a:r>
            <a:r>
              <a:rPr dirty="0" sz="650" spc="55">
                <a:latin typeface="等线"/>
                <a:cs typeface="等线"/>
              </a:rPr>
              <a:t>担</a:t>
            </a:r>
            <a:r>
              <a:rPr dirty="0" sz="650" spc="40">
                <a:latin typeface="等线"/>
                <a:cs typeface="等线"/>
              </a:rPr>
              <a:t>，或尚无有</a:t>
            </a:r>
            <a:r>
              <a:rPr dirty="0" sz="650" spc="55">
                <a:latin typeface="等线"/>
                <a:cs typeface="等线"/>
              </a:rPr>
              <a:t>效</a:t>
            </a:r>
            <a:r>
              <a:rPr dirty="0" sz="650" spc="40">
                <a:latin typeface="等线"/>
                <a:cs typeface="等线"/>
              </a:rPr>
              <a:t>治疗</a:t>
            </a:r>
            <a:r>
              <a:rPr dirty="0" sz="650" spc="20">
                <a:latin typeface="等线"/>
                <a:cs typeface="等线"/>
              </a:rPr>
              <a:t>或 </a:t>
            </a:r>
            <a:r>
              <a:rPr dirty="0" sz="650" spc="30">
                <a:latin typeface="等线"/>
                <a:cs typeface="等线"/>
              </a:rPr>
              <a:t>干预手段、但已纳入国家科研专项。</a:t>
            </a:r>
            <a:r>
              <a:rPr dirty="0" sz="650" spc="40">
                <a:latin typeface="等线"/>
                <a:cs typeface="等线"/>
              </a:rPr>
              <a:t>在</a:t>
            </a:r>
            <a:r>
              <a:rPr dirty="0" sz="650" spc="30">
                <a:latin typeface="等线"/>
                <a:cs typeface="等线"/>
              </a:rPr>
              <a:t>首批目录发布</a:t>
            </a:r>
            <a:r>
              <a:rPr dirty="0" sz="650" spc="20">
                <a:latin typeface="等线"/>
                <a:cs typeface="等线"/>
              </a:rPr>
              <a:t>后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3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 </a:t>
            </a:r>
            <a:r>
              <a:rPr dirty="0" sz="650" spc="40">
                <a:latin typeface="等线"/>
                <a:cs typeface="等线"/>
              </a:rPr>
              <a:t>多的实践</a:t>
            </a:r>
            <a:r>
              <a:rPr dirty="0" sz="650" spc="45">
                <a:latin typeface="等线"/>
                <a:cs typeface="等线"/>
              </a:rPr>
              <a:t>中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纳入病</a:t>
            </a:r>
            <a:r>
              <a:rPr dirty="0" sz="650" spc="55">
                <a:latin typeface="等线"/>
                <a:cs typeface="等线"/>
              </a:rPr>
              <a:t>种</a:t>
            </a:r>
            <a:r>
              <a:rPr dirty="0" sz="650" spc="40">
                <a:latin typeface="等线"/>
                <a:cs typeface="等线"/>
              </a:rPr>
              <a:t>被社会</a:t>
            </a:r>
            <a:r>
              <a:rPr dirty="0" sz="650" spc="55">
                <a:latin typeface="等线"/>
                <a:cs typeface="等线"/>
              </a:rPr>
              <a:t>关</a:t>
            </a:r>
            <a:r>
              <a:rPr dirty="0" sz="650" spc="40">
                <a:latin typeface="等线"/>
                <a:cs typeface="等线"/>
              </a:rPr>
              <a:t>注和</a:t>
            </a:r>
            <a:r>
              <a:rPr dirty="0" sz="650" spc="55">
                <a:latin typeface="等线"/>
                <a:cs typeface="等线"/>
              </a:rPr>
              <a:t>讨</a:t>
            </a:r>
            <a:r>
              <a:rPr dirty="0" sz="650" spc="50">
                <a:latin typeface="等线"/>
                <a:cs typeface="等线"/>
              </a:rPr>
              <a:t>论</a:t>
            </a:r>
            <a:r>
              <a:rPr dirty="0" sz="650" spc="40">
                <a:latin typeface="等线"/>
                <a:cs typeface="等线"/>
              </a:rPr>
              <a:t>，如脊髓</a:t>
            </a:r>
            <a:r>
              <a:rPr dirty="0" sz="650" spc="55">
                <a:latin typeface="等线"/>
                <a:cs typeface="等线"/>
              </a:rPr>
              <a:t>性</a:t>
            </a:r>
            <a:r>
              <a:rPr dirty="0" sz="650" spc="40">
                <a:latin typeface="等线"/>
                <a:cs typeface="等线"/>
              </a:rPr>
              <a:t>肌萎</a:t>
            </a:r>
            <a:r>
              <a:rPr dirty="0" sz="650" spc="20">
                <a:latin typeface="等线"/>
                <a:cs typeface="等线"/>
              </a:rPr>
              <a:t>缩 </a:t>
            </a:r>
            <a:r>
              <a:rPr dirty="0" sz="650" spc="40">
                <a:latin typeface="等线"/>
                <a:cs typeface="等线"/>
              </a:rPr>
              <a:t>症</a:t>
            </a:r>
            <a:r>
              <a:rPr dirty="0" sz="650" spc="4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法布雷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、亨廷</a:t>
            </a:r>
            <a:r>
              <a:rPr dirty="0" sz="650" spc="55">
                <a:latin typeface="等线"/>
                <a:cs typeface="等线"/>
              </a:rPr>
              <a:t>顿</a:t>
            </a:r>
            <a:r>
              <a:rPr dirty="0" sz="650" spc="40">
                <a:latin typeface="等线"/>
                <a:cs typeface="等线"/>
              </a:rPr>
              <a:t>舞蹈病</a:t>
            </a:r>
            <a:r>
              <a:rPr dirty="0" sz="650" spc="55">
                <a:latin typeface="等线"/>
                <a:cs typeface="等线"/>
              </a:rPr>
              <a:t>等</a:t>
            </a:r>
            <a:r>
              <a:rPr dirty="0" sz="650" spc="4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也</a:t>
            </a:r>
            <a:r>
              <a:rPr dirty="0" sz="650" spc="55">
                <a:latin typeface="等线"/>
                <a:cs typeface="等线"/>
              </a:rPr>
              <a:t>有</a:t>
            </a:r>
            <a:r>
              <a:rPr dirty="0" sz="650" spc="40">
                <a:latin typeface="等线"/>
                <a:cs typeface="等线"/>
              </a:rPr>
              <a:t>部分未被纳</a:t>
            </a:r>
            <a:r>
              <a:rPr dirty="0" sz="650" spc="55">
                <a:latin typeface="等线"/>
                <a:cs typeface="等线"/>
              </a:rPr>
              <a:t>入</a:t>
            </a:r>
            <a:r>
              <a:rPr dirty="0" sz="650" spc="40">
                <a:latin typeface="等线"/>
                <a:cs typeface="等线"/>
              </a:rPr>
              <a:t>的病</a:t>
            </a:r>
            <a:r>
              <a:rPr dirty="0" sz="650" spc="20">
                <a:latin typeface="等线"/>
                <a:cs typeface="等线"/>
              </a:rPr>
              <a:t>种 存在争议，更多罕见病患者需要得到关注和保</a:t>
            </a:r>
            <a:r>
              <a:rPr dirty="0" sz="650" spc="30">
                <a:latin typeface="等线"/>
                <a:cs typeface="等线"/>
              </a:rPr>
              <a:t>障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15" y="3826306"/>
            <a:ext cx="2335530" cy="1423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1000"/>
              </a:lnSpc>
              <a:spcBef>
                <a:spcPts val="100"/>
              </a:spcBef>
            </a:pPr>
            <a:r>
              <a:rPr dirty="0" sz="650" spc="40">
                <a:latin typeface="等线"/>
                <a:cs typeface="等线"/>
              </a:rPr>
              <a:t>参</a:t>
            </a:r>
            <a:r>
              <a:rPr dirty="0" sz="650" spc="45">
                <a:latin typeface="等线"/>
                <a:cs typeface="等线"/>
              </a:rPr>
              <a:t>照</a:t>
            </a:r>
            <a:r>
              <a:rPr dirty="0" sz="650" spc="40">
                <a:latin typeface="等线"/>
                <a:cs typeface="等线"/>
              </a:rPr>
              <a:t>《第一</a:t>
            </a:r>
            <a:r>
              <a:rPr dirty="0" sz="650" spc="55">
                <a:latin typeface="等线"/>
                <a:cs typeface="等线"/>
              </a:rPr>
              <a:t>批</a:t>
            </a:r>
            <a:r>
              <a:rPr dirty="0" sz="650" spc="40">
                <a:latin typeface="等线"/>
                <a:cs typeface="等线"/>
              </a:rPr>
              <a:t>罕见病</a:t>
            </a:r>
            <a:r>
              <a:rPr dirty="0" sz="650" spc="55">
                <a:latin typeface="等线"/>
                <a:cs typeface="等线"/>
              </a:rPr>
              <a:t>目</a:t>
            </a:r>
            <a:r>
              <a:rPr dirty="0" sz="650" spc="45">
                <a:latin typeface="等线"/>
                <a:cs typeface="等线"/>
              </a:rPr>
              <a:t>录</a:t>
            </a:r>
            <a:r>
              <a:rPr dirty="0" sz="650" spc="40">
                <a:latin typeface="等线"/>
                <a:cs typeface="等线"/>
              </a:rPr>
              <a:t>》，</a:t>
            </a:r>
            <a:r>
              <a:rPr dirty="0" sz="650" spc="55">
                <a:latin typeface="等线"/>
                <a:cs typeface="等线"/>
              </a:rPr>
              <a:t>根</a:t>
            </a:r>
            <a:r>
              <a:rPr dirty="0" sz="650" spc="40">
                <a:latin typeface="等线"/>
                <a:cs typeface="等线"/>
              </a:rPr>
              <a:t>据流</a:t>
            </a:r>
            <a:r>
              <a:rPr dirty="0" sz="650" spc="55">
                <a:latin typeface="等线"/>
                <a:cs typeface="等线"/>
              </a:rPr>
              <a:t>行</a:t>
            </a:r>
            <a:r>
              <a:rPr dirty="0" sz="650" spc="40">
                <a:latin typeface="等线"/>
                <a:cs typeface="等线"/>
              </a:rPr>
              <a:t>病学文献报</a:t>
            </a:r>
            <a:r>
              <a:rPr dirty="0" sz="650" spc="55">
                <a:latin typeface="等线"/>
                <a:cs typeface="等线"/>
              </a:rPr>
              <a:t>道</a:t>
            </a:r>
            <a:r>
              <a:rPr dirty="0" sz="650" spc="40">
                <a:latin typeface="等线"/>
                <a:cs typeface="等线"/>
              </a:rPr>
              <a:t>和公</a:t>
            </a:r>
            <a:r>
              <a:rPr dirty="0" sz="650" spc="20">
                <a:latin typeface="等线"/>
                <a:cs typeface="等线"/>
              </a:rPr>
              <a:t>开 数据测算，这</a:t>
            </a:r>
            <a:r>
              <a:rPr dirty="0" sz="650" spc="11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121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种罕见病约</a:t>
            </a:r>
            <a:r>
              <a:rPr dirty="0" sz="650" spc="30">
                <a:latin typeface="等线"/>
                <a:cs typeface="等线"/>
              </a:rPr>
              <a:t>影</a:t>
            </a:r>
            <a:r>
              <a:rPr dirty="0" sz="650" spc="20">
                <a:latin typeface="等线"/>
                <a:cs typeface="等线"/>
              </a:rPr>
              <a:t>响</a:t>
            </a:r>
            <a:r>
              <a:rPr dirty="0" sz="650" spc="12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300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万名患者。</a:t>
            </a:r>
            <a:r>
              <a:rPr dirty="0" sz="650" spc="30">
                <a:latin typeface="等线"/>
                <a:cs typeface="等线"/>
              </a:rPr>
              <a:t>参</a:t>
            </a:r>
            <a:r>
              <a:rPr dirty="0" sz="650" spc="20">
                <a:latin typeface="等线"/>
                <a:cs typeface="等线"/>
              </a:rPr>
              <a:t>照《中 </a:t>
            </a:r>
            <a:r>
              <a:rPr dirty="0" sz="650" spc="40">
                <a:latin typeface="等线"/>
                <a:cs typeface="等线"/>
              </a:rPr>
              <a:t>国罕见病定</a:t>
            </a:r>
            <a:r>
              <a:rPr dirty="0" sz="650" spc="55">
                <a:latin typeface="等线"/>
                <a:cs typeface="等线"/>
              </a:rPr>
              <a:t>义</a:t>
            </a:r>
            <a:r>
              <a:rPr dirty="0" sz="650" spc="40">
                <a:latin typeface="等线"/>
                <a:cs typeface="等线"/>
              </a:rPr>
              <a:t>研究报</a:t>
            </a:r>
            <a:r>
              <a:rPr dirty="0" sz="650" spc="50">
                <a:latin typeface="等线"/>
                <a:cs typeface="等线"/>
              </a:rPr>
              <a:t>告</a:t>
            </a:r>
            <a:r>
              <a:rPr dirty="0" sz="650" spc="10">
                <a:latin typeface="等线"/>
                <a:cs typeface="等线"/>
              </a:rPr>
              <a:t>2021</a:t>
            </a:r>
            <a:r>
              <a:rPr dirty="0" sz="650" spc="40">
                <a:latin typeface="等线"/>
                <a:cs typeface="等线"/>
              </a:rPr>
              <a:t>》，</a:t>
            </a:r>
            <a:r>
              <a:rPr dirty="0" sz="650" spc="45">
                <a:latin typeface="等线"/>
                <a:cs typeface="等线"/>
              </a:rPr>
              <a:t>罕见病是指新生儿</a:t>
            </a:r>
            <a:r>
              <a:rPr dirty="0" sz="650" spc="55">
                <a:latin typeface="等线"/>
                <a:cs typeface="等线"/>
              </a:rPr>
              <a:t>发</a:t>
            </a:r>
            <a:r>
              <a:rPr dirty="0" sz="650" spc="45">
                <a:latin typeface="等线"/>
                <a:cs typeface="等线"/>
              </a:rPr>
              <a:t>病率小 </a:t>
            </a:r>
            <a:r>
              <a:rPr dirty="0" sz="650" spc="20">
                <a:latin typeface="等线"/>
                <a:cs typeface="等线"/>
              </a:rPr>
              <a:t>于万分之一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或患病</a:t>
            </a:r>
            <a:r>
              <a:rPr dirty="0" sz="650" spc="30">
                <a:latin typeface="等线"/>
                <a:cs typeface="等线"/>
              </a:rPr>
              <a:t>率</a:t>
            </a:r>
            <a:r>
              <a:rPr dirty="0" sz="650" spc="20">
                <a:latin typeface="等线"/>
                <a:cs typeface="等线"/>
              </a:rPr>
              <a:t>小于万</a:t>
            </a:r>
            <a:r>
              <a:rPr dirty="0" sz="650" spc="30">
                <a:latin typeface="等线"/>
                <a:cs typeface="等线"/>
              </a:rPr>
              <a:t>分</a:t>
            </a:r>
            <a:r>
              <a:rPr dirty="0" sz="650" spc="20">
                <a:latin typeface="等线"/>
                <a:cs typeface="等线"/>
              </a:rPr>
              <a:t>之一、</a:t>
            </a:r>
            <a:r>
              <a:rPr dirty="0" sz="650" spc="30">
                <a:latin typeface="等线"/>
                <a:cs typeface="等线"/>
              </a:rPr>
              <a:t>或</a:t>
            </a:r>
            <a:r>
              <a:rPr dirty="0" sz="650" spc="20">
                <a:latin typeface="等线"/>
                <a:cs typeface="等线"/>
              </a:rPr>
              <a:t>患病人数小于</a:t>
            </a:r>
            <a:r>
              <a:rPr dirty="0" sz="650" spc="8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14</a:t>
            </a:r>
            <a:r>
              <a:rPr dirty="0" sz="650" spc="8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</a:t>
            </a:r>
            <a:endParaRPr sz="650">
              <a:latin typeface="等线"/>
              <a:cs typeface="等线"/>
            </a:endParaRPr>
          </a:p>
          <a:p>
            <a:pPr algn="just" marL="12700" marR="8255">
              <a:lnSpc>
                <a:spcPct val="140900"/>
              </a:lnSpc>
              <a:spcBef>
                <a:spcPts val="5"/>
              </a:spcBef>
            </a:pPr>
            <a:r>
              <a:rPr dirty="0" sz="650" spc="20">
                <a:latin typeface="等线"/>
                <a:cs typeface="等线"/>
              </a:rPr>
              <a:t>的疾病，中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20">
                <a:latin typeface="等线"/>
                <a:cs typeface="等线"/>
              </a:rPr>
              <a:t>罕见病</a:t>
            </a:r>
            <a:r>
              <a:rPr dirty="0" sz="650" spc="30">
                <a:latin typeface="等线"/>
                <a:cs typeface="等线"/>
              </a:rPr>
              <a:t>总</a:t>
            </a:r>
            <a:r>
              <a:rPr dirty="0" sz="650" spc="20">
                <a:latin typeface="等线"/>
                <a:cs typeface="等线"/>
              </a:rPr>
              <a:t>患病人</a:t>
            </a:r>
            <a:r>
              <a:rPr dirty="0" sz="650" spc="30">
                <a:latin typeface="等线"/>
                <a:cs typeface="等线"/>
              </a:rPr>
              <a:t>数</a:t>
            </a:r>
            <a:r>
              <a:rPr dirty="0" sz="650" spc="20">
                <a:latin typeface="等线"/>
                <a:cs typeface="等线"/>
              </a:rPr>
              <a:t>约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2,000</a:t>
            </a:r>
            <a:r>
              <a:rPr dirty="0" sz="650" spc="-1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万。相比于</a:t>
            </a:r>
            <a:r>
              <a:rPr dirty="0" sz="650" spc="30">
                <a:latin typeface="等线"/>
                <a:cs typeface="等线"/>
              </a:rPr>
              <a:t>我</a:t>
            </a:r>
            <a:r>
              <a:rPr dirty="0" sz="650" spc="20">
                <a:latin typeface="等线"/>
                <a:cs typeface="等线"/>
              </a:rPr>
              <a:t>国总患 病人数</a:t>
            </a:r>
            <a:r>
              <a:rPr dirty="0" sz="650" spc="10">
                <a:latin typeface="等线"/>
                <a:cs typeface="等线"/>
              </a:rPr>
              <a:t>，121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</a:t>
            </a:r>
            <a:r>
              <a:rPr dirty="0" sz="650" spc="30">
                <a:latin typeface="等线"/>
                <a:cs typeface="等线"/>
              </a:rPr>
              <a:t>覆</a:t>
            </a:r>
            <a:r>
              <a:rPr dirty="0" sz="650" spc="20">
                <a:latin typeface="等线"/>
                <a:cs typeface="等线"/>
              </a:rPr>
              <a:t>盖范围</a:t>
            </a:r>
            <a:r>
              <a:rPr dirty="0" sz="650" spc="30">
                <a:latin typeface="等线"/>
                <a:cs typeface="等线"/>
              </a:rPr>
              <a:t>远</a:t>
            </a:r>
            <a:r>
              <a:rPr dirty="0" sz="650" spc="20">
                <a:latin typeface="等线"/>
                <a:cs typeface="等线"/>
              </a:rPr>
              <a:t>远不</a:t>
            </a:r>
            <a:r>
              <a:rPr dirty="0" sz="650" spc="35">
                <a:latin typeface="等线"/>
                <a:cs typeface="等线"/>
              </a:rPr>
              <a:t>够</a:t>
            </a:r>
            <a:r>
              <a:rPr dirty="0" sz="650" spc="20">
                <a:latin typeface="等线"/>
                <a:cs typeface="等线"/>
              </a:rPr>
              <a:t>，更新空间</a:t>
            </a:r>
            <a:r>
              <a:rPr dirty="0" sz="650" spc="30">
                <a:latin typeface="等线"/>
                <a:cs typeface="等线"/>
              </a:rPr>
              <a:t>较</a:t>
            </a:r>
            <a:r>
              <a:rPr dirty="0" sz="650" spc="20">
                <a:latin typeface="等线"/>
                <a:cs typeface="等线"/>
              </a:rPr>
              <a:t>大，社 </a:t>
            </a:r>
            <a:r>
              <a:rPr dirty="0" sz="650" spc="40">
                <a:latin typeface="等线"/>
                <a:cs typeface="等线"/>
              </a:rPr>
              <a:t>会各界也在</a:t>
            </a:r>
            <a:r>
              <a:rPr dirty="0" sz="650" spc="55">
                <a:latin typeface="等线"/>
                <a:cs typeface="等线"/>
              </a:rPr>
              <a:t>呼</a:t>
            </a:r>
            <a:r>
              <a:rPr dirty="0" sz="650" spc="40">
                <a:latin typeface="等线"/>
                <a:cs typeface="等线"/>
              </a:rPr>
              <a:t>吁尽快</a:t>
            </a:r>
            <a:r>
              <a:rPr dirty="0" sz="650" spc="55">
                <a:latin typeface="等线"/>
                <a:cs typeface="等线"/>
              </a:rPr>
              <a:t>出</a:t>
            </a:r>
            <a:r>
              <a:rPr dirty="0" sz="650" spc="40">
                <a:latin typeface="等线"/>
                <a:cs typeface="等线"/>
              </a:rPr>
              <a:t>台第二</a:t>
            </a:r>
            <a:r>
              <a:rPr dirty="0" sz="650" spc="55">
                <a:latin typeface="等线"/>
                <a:cs typeface="等线"/>
              </a:rPr>
              <a:t>批</a:t>
            </a:r>
            <a:r>
              <a:rPr dirty="0" sz="650" spc="40">
                <a:latin typeface="等线"/>
                <a:cs typeface="等线"/>
              </a:rPr>
              <a:t>罕见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目</a:t>
            </a:r>
            <a:r>
              <a:rPr dirty="0" sz="650" spc="55">
                <a:latin typeface="等线"/>
                <a:cs typeface="等线"/>
              </a:rPr>
              <a:t>录</a:t>
            </a:r>
            <a:r>
              <a:rPr dirty="0" sz="650" spc="40">
                <a:latin typeface="等线"/>
                <a:cs typeface="等线"/>
              </a:rPr>
              <a:t>，切实</a:t>
            </a:r>
            <a:r>
              <a:rPr dirty="0" sz="650" spc="55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障更</a:t>
            </a:r>
            <a:r>
              <a:rPr dirty="0" sz="650" spc="20">
                <a:latin typeface="等线"/>
                <a:cs typeface="等线"/>
              </a:rPr>
              <a:t>多 </a:t>
            </a:r>
            <a:r>
              <a:rPr dirty="0" sz="650" spc="30">
                <a:latin typeface="等线"/>
                <a:cs typeface="等线"/>
              </a:rPr>
              <a:t>患者的利益。国家卫健委已陆续收</a:t>
            </a:r>
            <a:r>
              <a:rPr dirty="0" sz="650" spc="20">
                <a:latin typeface="等线"/>
                <a:cs typeface="等线"/>
              </a:rPr>
              <a:t>到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200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余份增加病种的申 </a:t>
            </a:r>
            <a:r>
              <a:rPr dirty="0" sz="650" spc="40">
                <a:latin typeface="等线"/>
                <a:cs typeface="等线"/>
              </a:rPr>
              <a:t>请材</a:t>
            </a:r>
            <a:r>
              <a:rPr dirty="0" sz="650" spc="45">
                <a:latin typeface="等线"/>
                <a:cs typeface="等线"/>
              </a:rPr>
              <a:t>料</a:t>
            </a:r>
            <a:r>
              <a:rPr dirty="0" sz="650" spc="40">
                <a:latin typeface="等线"/>
                <a:cs typeface="等线"/>
              </a:rPr>
              <a:t>，目</a:t>
            </a:r>
            <a:r>
              <a:rPr dirty="0" sz="650" spc="55">
                <a:latin typeface="等线"/>
                <a:cs typeface="等线"/>
              </a:rPr>
              <a:t>前</a:t>
            </a:r>
            <a:r>
              <a:rPr dirty="0" sz="650" spc="40">
                <a:latin typeface="等线"/>
                <a:cs typeface="等线"/>
              </a:rPr>
              <a:t>已按照</a:t>
            </a:r>
            <a:r>
              <a:rPr dirty="0" sz="650" spc="55">
                <a:latin typeface="等线"/>
                <a:cs typeface="等线"/>
              </a:rPr>
              <a:t>规</a:t>
            </a:r>
            <a:r>
              <a:rPr dirty="0" sz="650" spc="40">
                <a:latin typeface="等线"/>
                <a:cs typeface="等线"/>
              </a:rPr>
              <a:t>定适时</a:t>
            </a:r>
            <a:r>
              <a:rPr dirty="0" sz="650" spc="55">
                <a:latin typeface="等线"/>
                <a:cs typeface="等线"/>
              </a:rPr>
              <a:t>启</a:t>
            </a:r>
            <a:r>
              <a:rPr dirty="0" sz="650" spc="40">
                <a:latin typeface="等线"/>
                <a:cs typeface="等线"/>
              </a:rPr>
              <a:t>动第</a:t>
            </a:r>
            <a:r>
              <a:rPr dirty="0" sz="650" spc="55">
                <a:latin typeface="等线"/>
                <a:cs typeface="等线"/>
              </a:rPr>
              <a:t>二</a:t>
            </a:r>
            <a:r>
              <a:rPr dirty="0" sz="650" spc="40">
                <a:latin typeface="等线"/>
                <a:cs typeface="等线"/>
              </a:rPr>
              <a:t>批罕见病目</a:t>
            </a:r>
            <a:r>
              <a:rPr dirty="0" sz="650" spc="55">
                <a:latin typeface="等线"/>
                <a:cs typeface="等线"/>
              </a:rPr>
              <a:t>录</a:t>
            </a:r>
            <a:r>
              <a:rPr dirty="0" sz="650" spc="40">
                <a:latin typeface="等线"/>
                <a:cs typeface="等线"/>
              </a:rPr>
              <a:t>的遴</a:t>
            </a:r>
            <a:r>
              <a:rPr dirty="0" sz="650" spc="20">
                <a:latin typeface="等线"/>
                <a:cs typeface="等线"/>
              </a:rPr>
              <a:t>选 工作，第二批罕见病目录已经处于材料审核阶</a:t>
            </a:r>
            <a:r>
              <a:rPr dirty="0" sz="650" spc="30">
                <a:latin typeface="等线"/>
                <a:cs typeface="等线"/>
              </a:rPr>
              <a:t>段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424" y="5350509"/>
            <a:ext cx="138049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中国罕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见病患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者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人数与目录内患者人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数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4340" y="5510783"/>
            <a:ext cx="2146935" cy="0"/>
          </a:xfrm>
          <a:custGeom>
            <a:avLst/>
            <a:gdLst/>
            <a:ahLst/>
            <a:cxnLst/>
            <a:rect l="l" t="t" r="r" b="b"/>
            <a:pathLst>
              <a:path w="2146935" h="0">
                <a:moveTo>
                  <a:pt x="0" y="0"/>
                </a:moveTo>
                <a:lnTo>
                  <a:pt x="2146935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91312" y="5695187"/>
            <a:ext cx="1190625" cy="1013460"/>
            <a:chOff x="591312" y="5695187"/>
            <a:chExt cx="1190625" cy="1013460"/>
          </a:xfrm>
        </p:grpSpPr>
        <p:sp>
          <p:nvSpPr>
            <p:cNvPr id="13" name="object 13"/>
            <p:cNvSpPr/>
            <p:nvPr/>
          </p:nvSpPr>
          <p:spPr>
            <a:xfrm>
              <a:off x="591312" y="5695187"/>
              <a:ext cx="1190625" cy="993775"/>
            </a:xfrm>
            <a:custGeom>
              <a:avLst/>
              <a:gdLst/>
              <a:ahLst/>
              <a:cxnLst/>
              <a:rect l="l" t="t" r="r" b="b"/>
              <a:pathLst>
                <a:path w="1190625" h="993775">
                  <a:moveTo>
                    <a:pt x="595122" y="0"/>
                  </a:moveTo>
                  <a:lnTo>
                    <a:pt x="543772" y="1823"/>
                  </a:lnTo>
                  <a:lnTo>
                    <a:pt x="493636" y="7195"/>
                  </a:lnTo>
                  <a:lnTo>
                    <a:pt x="444891" y="15965"/>
                  </a:lnTo>
                  <a:lnTo>
                    <a:pt x="397717" y="27985"/>
                  </a:lnTo>
                  <a:lnTo>
                    <a:pt x="352291" y="43106"/>
                  </a:lnTo>
                  <a:lnTo>
                    <a:pt x="308793" y="61178"/>
                  </a:lnTo>
                  <a:lnTo>
                    <a:pt x="267401" y="82052"/>
                  </a:lnTo>
                  <a:lnTo>
                    <a:pt x="228293" y="105579"/>
                  </a:lnTo>
                  <a:lnTo>
                    <a:pt x="191649" y="131610"/>
                  </a:lnTo>
                  <a:lnTo>
                    <a:pt x="157648" y="159996"/>
                  </a:lnTo>
                  <a:lnTo>
                    <a:pt x="126466" y="190587"/>
                  </a:lnTo>
                  <a:lnTo>
                    <a:pt x="98285" y="223235"/>
                  </a:lnTo>
                  <a:lnTo>
                    <a:pt x="73281" y="257790"/>
                  </a:lnTo>
                  <a:lnTo>
                    <a:pt x="51634" y="294104"/>
                  </a:lnTo>
                  <a:lnTo>
                    <a:pt x="33522" y="332026"/>
                  </a:lnTo>
                  <a:lnTo>
                    <a:pt x="19124" y="371408"/>
                  </a:lnTo>
                  <a:lnTo>
                    <a:pt x="8618" y="412102"/>
                  </a:lnTo>
                  <a:lnTo>
                    <a:pt x="2184" y="453956"/>
                  </a:lnTo>
                  <a:lnTo>
                    <a:pt x="0" y="496824"/>
                  </a:lnTo>
                  <a:lnTo>
                    <a:pt x="2184" y="539691"/>
                  </a:lnTo>
                  <a:lnTo>
                    <a:pt x="8618" y="581545"/>
                  </a:lnTo>
                  <a:lnTo>
                    <a:pt x="19124" y="622239"/>
                  </a:lnTo>
                  <a:lnTo>
                    <a:pt x="33522" y="661621"/>
                  </a:lnTo>
                  <a:lnTo>
                    <a:pt x="51634" y="699543"/>
                  </a:lnTo>
                  <a:lnTo>
                    <a:pt x="73281" y="735857"/>
                  </a:lnTo>
                  <a:lnTo>
                    <a:pt x="98285" y="770412"/>
                  </a:lnTo>
                  <a:lnTo>
                    <a:pt x="126466" y="803060"/>
                  </a:lnTo>
                  <a:lnTo>
                    <a:pt x="157648" y="833651"/>
                  </a:lnTo>
                  <a:lnTo>
                    <a:pt x="191649" y="862037"/>
                  </a:lnTo>
                  <a:lnTo>
                    <a:pt x="228293" y="888068"/>
                  </a:lnTo>
                  <a:lnTo>
                    <a:pt x="267401" y="911595"/>
                  </a:lnTo>
                  <a:lnTo>
                    <a:pt x="308793" y="932469"/>
                  </a:lnTo>
                  <a:lnTo>
                    <a:pt x="352291" y="950541"/>
                  </a:lnTo>
                  <a:lnTo>
                    <a:pt x="397717" y="965662"/>
                  </a:lnTo>
                  <a:lnTo>
                    <a:pt x="444891" y="977682"/>
                  </a:lnTo>
                  <a:lnTo>
                    <a:pt x="493636" y="986452"/>
                  </a:lnTo>
                  <a:lnTo>
                    <a:pt x="543772" y="991824"/>
                  </a:lnTo>
                  <a:lnTo>
                    <a:pt x="595122" y="993648"/>
                  </a:lnTo>
                  <a:lnTo>
                    <a:pt x="646471" y="991824"/>
                  </a:lnTo>
                  <a:lnTo>
                    <a:pt x="696607" y="986452"/>
                  </a:lnTo>
                  <a:lnTo>
                    <a:pt x="745352" y="977682"/>
                  </a:lnTo>
                  <a:lnTo>
                    <a:pt x="792526" y="965662"/>
                  </a:lnTo>
                  <a:lnTo>
                    <a:pt x="837952" y="950541"/>
                  </a:lnTo>
                  <a:lnTo>
                    <a:pt x="881450" y="932469"/>
                  </a:lnTo>
                  <a:lnTo>
                    <a:pt x="922842" y="911595"/>
                  </a:lnTo>
                  <a:lnTo>
                    <a:pt x="961950" y="888068"/>
                  </a:lnTo>
                  <a:lnTo>
                    <a:pt x="998594" y="862037"/>
                  </a:lnTo>
                  <a:lnTo>
                    <a:pt x="1032595" y="833651"/>
                  </a:lnTo>
                  <a:lnTo>
                    <a:pt x="1063777" y="803060"/>
                  </a:lnTo>
                  <a:lnTo>
                    <a:pt x="1091958" y="770412"/>
                  </a:lnTo>
                  <a:lnTo>
                    <a:pt x="1116962" y="735857"/>
                  </a:lnTo>
                  <a:lnTo>
                    <a:pt x="1138609" y="699543"/>
                  </a:lnTo>
                  <a:lnTo>
                    <a:pt x="1156721" y="661621"/>
                  </a:lnTo>
                  <a:lnTo>
                    <a:pt x="1171119" y="622239"/>
                  </a:lnTo>
                  <a:lnTo>
                    <a:pt x="1181625" y="581545"/>
                  </a:lnTo>
                  <a:lnTo>
                    <a:pt x="1188059" y="539691"/>
                  </a:lnTo>
                  <a:lnTo>
                    <a:pt x="1190244" y="496824"/>
                  </a:lnTo>
                  <a:lnTo>
                    <a:pt x="1188059" y="453956"/>
                  </a:lnTo>
                  <a:lnTo>
                    <a:pt x="1181625" y="412102"/>
                  </a:lnTo>
                  <a:lnTo>
                    <a:pt x="1171119" y="371408"/>
                  </a:lnTo>
                  <a:lnTo>
                    <a:pt x="1156721" y="332026"/>
                  </a:lnTo>
                  <a:lnTo>
                    <a:pt x="1138609" y="294104"/>
                  </a:lnTo>
                  <a:lnTo>
                    <a:pt x="1116962" y="257790"/>
                  </a:lnTo>
                  <a:lnTo>
                    <a:pt x="1091958" y="223235"/>
                  </a:lnTo>
                  <a:lnTo>
                    <a:pt x="1063777" y="190587"/>
                  </a:lnTo>
                  <a:lnTo>
                    <a:pt x="1032595" y="159996"/>
                  </a:lnTo>
                  <a:lnTo>
                    <a:pt x="998594" y="131610"/>
                  </a:lnTo>
                  <a:lnTo>
                    <a:pt x="961950" y="105579"/>
                  </a:lnTo>
                  <a:lnTo>
                    <a:pt x="922842" y="82052"/>
                  </a:lnTo>
                  <a:lnTo>
                    <a:pt x="881450" y="61178"/>
                  </a:lnTo>
                  <a:lnTo>
                    <a:pt x="837952" y="43106"/>
                  </a:lnTo>
                  <a:lnTo>
                    <a:pt x="792526" y="27985"/>
                  </a:lnTo>
                  <a:lnTo>
                    <a:pt x="745352" y="15965"/>
                  </a:lnTo>
                  <a:lnTo>
                    <a:pt x="696607" y="7195"/>
                  </a:lnTo>
                  <a:lnTo>
                    <a:pt x="646471" y="1823"/>
                  </a:lnTo>
                  <a:lnTo>
                    <a:pt x="5951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632" y="6116827"/>
              <a:ext cx="591312" cy="59182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33399" y="6292709"/>
            <a:ext cx="421640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00" spc="-30" b="1" i="1">
                <a:solidFill>
                  <a:srgbClr val="557EC9"/>
                </a:solidFill>
                <a:latin typeface="等线"/>
                <a:cs typeface="等线"/>
              </a:rPr>
              <a:t>300</a:t>
            </a:r>
            <a:r>
              <a:rPr dirty="0" sz="1200" spc="-100" b="1" i="1">
                <a:solidFill>
                  <a:srgbClr val="557EC9"/>
                </a:solidFill>
                <a:latin typeface="等线"/>
                <a:cs typeface="等线"/>
              </a:rPr>
              <a:t> </a:t>
            </a:r>
            <a:r>
              <a:rPr dirty="0" sz="900" b="1">
                <a:solidFill>
                  <a:srgbClr val="557EC9"/>
                </a:solidFill>
                <a:latin typeface="等线"/>
                <a:cs typeface="等线"/>
              </a:rPr>
              <a:t>万</a:t>
            </a:r>
            <a:endParaRPr sz="900">
              <a:latin typeface="等线"/>
              <a:cs typeface="等线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1032" y="5861112"/>
            <a:ext cx="537845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00" spc="-30" b="1" i="1">
                <a:solidFill>
                  <a:srgbClr val="557EC9"/>
                </a:solidFill>
                <a:latin typeface="等线"/>
                <a:cs typeface="等线"/>
              </a:rPr>
              <a:t>2,000</a:t>
            </a:r>
            <a:r>
              <a:rPr dirty="0" sz="1200" spc="-95" b="1" i="1">
                <a:solidFill>
                  <a:srgbClr val="557EC9"/>
                </a:solidFill>
                <a:latin typeface="等线"/>
                <a:cs typeface="等线"/>
              </a:rPr>
              <a:t> </a:t>
            </a:r>
            <a:r>
              <a:rPr dirty="0" sz="900" b="1">
                <a:solidFill>
                  <a:srgbClr val="557EC9"/>
                </a:solidFill>
                <a:latin typeface="等线"/>
                <a:cs typeface="等线"/>
              </a:rPr>
              <a:t>万</a:t>
            </a:r>
            <a:endParaRPr sz="900">
              <a:latin typeface="等线"/>
              <a:cs typeface="等线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14780" y="5597651"/>
            <a:ext cx="448309" cy="833755"/>
            <a:chOff x="1414780" y="5597651"/>
            <a:chExt cx="448309" cy="83375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4780" y="5597651"/>
              <a:ext cx="441706" cy="3607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0876" y="6070091"/>
              <a:ext cx="441706" cy="36071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883791" y="5594349"/>
            <a:ext cx="66738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95"/>
              </a:spcBef>
            </a:pPr>
            <a:r>
              <a:rPr dirty="0" sz="600" spc="35">
                <a:solidFill>
                  <a:srgbClr val="7E7E7E"/>
                </a:solidFill>
                <a:latin typeface="等线"/>
                <a:cs typeface="等线"/>
              </a:rPr>
              <a:t>参照《</a:t>
            </a:r>
            <a:r>
              <a:rPr dirty="0" sz="600" spc="20">
                <a:solidFill>
                  <a:srgbClr val="7E7E7E"/>
                </a:solidFill>
                <a:latin typeface="等线"/>
                <a:cs typeface="等线"/>
              </a:rPr>
              <a:t>中国罕</a:t>
            </a:r>
            <a:r>
              <a:rPr dirty="0" sz="600" spc="25">
                <a:solidFill>
                  <a:srgbClr val="7E7E7E"/>
                </a:solidFill>
                <a:latin typeface="等线"/>
                <a:cs typeface="等线"/>
              </a:rPr>
              <a:t>见病 </a:t>
            </a:r>
            <a:r>
              <a:rPr dirty="0" sz="600" spc="35">
                <a:solidFill>
                  <a:srgbClr val="7E7E7E"/>
                </a:solidFill>
                <a:latin typeface="等线"/>
                <a:cs typeface="等线"/>
              </a:rPr>
              <a:t>定义研</a:t>
            </a:r>
            <a:r>
              <a:rPr dirty="0" sz="600" spc="20">
                <a:solidFill>
                  <a:srgbClr val="7E7E7E"/>
                </a:solidFill>
                <a:latin typeface="等线"/>
                <a:cs typeface="等线"/>
              </a:rPr>
              <a:t>究报</a:t>
            </a:r>
            <a:r>
              <a:rPr dirty="0" sz="600" spc="35">
                <a:solidFill>
                  <a:srgbClr val="7E7E7E"/>
                </a:solidFill>
                <a:latin typeface="等线"/>
                <a:cs typeface="等线"/>
              </a:rPr>
              <a:t>告 </a:t>
            </a:r>
            <a:r>
              <a:rPr dirty="0" sz="600" spc="15">
                <a:solidFill>
                  <a:srgbClr val="7E7E7E"/>
                </a:solidFill>
                <a:latin typeface="等线"/>
                <a:cs typeface="等线"/>
              </a:rPr>
              <a:t>2021</a:t>
            </a:r>
            <a:r>
              <a:rPr dirty="0" sz="600" spc="35">
                <a:solidFill>
                  <a:srgbClr val="7E7E7E"/>
                </a:solidFill>
                <a:latin typeface="等线"/>
                <a:cs typeface="等线"/>
              </a:rPr>
              <a:t>》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0141" y="6114998"/>
            <a:ext cx="667385" cy="21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dirty="0" sz="600" spc="35">
                <a:solidFill>
                  <a:srgbClr val="7E7E7E"/>
                </a:solidFill>
                <a:latin typeface="等线"/>
                <a:cs typeface="等线"/>
              </a:rPr>
              <a:t>参照《</a:t>
            </a:r>
            <a:r>
              <a:rPr dirty="0" sz="600" spc="20">
                <a:solidFill>
                  <a:srgbClr val="7E7E7E"/>
                </a:solidFill>
                <a:latin typeface="等线"/>
                <a:cs typeface="等线"/>
              </a:rPr>
              <a:t>第一批</a:t>
            </a:r>
            <a:r>
              <a:rPr dirty="0" sz="600" spc="25">
                <a:solidFill>
                  <a:srgbClr val="7E7E7E"/>
                </a:solidFill>
                <a:latin typeface="等线"/>
                <a:cs typeface="等线"/>
              </a:rPr>
              <a:t>罕见 </a:t>
            </a:r>
            <a:r>
              <a:rPr dirty="0" sz="600" spc="35">
                <a:solidFill>
                  <a:srgbClr val="7E7E7E"/>
                </a:solidFill>
                <a:latin typeface="等线"/>
                <a:cs typeface="等线"/>
              </a:rPr>
              <a:t>病目录》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8657" y="1538731"/>
            <a:ext cx="135636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一米三的视界</a:t>
            </a:r>
            <a:r>
              <a:rPr dirty="0" sz="650" spc="-5" b="1">
                <a:solidFill>
                  <a:srgbClr val="28394A"/>
                </a:solidFill>
                <a:latin typeface="等线"/>
                <a:cs typeface="等线"/>
              </a:rPr>
              <a:t> 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——</a:t>
            </a:r>
            <a:r>
              <a:rPr dirty="0" sz="650" spc="-15" b="1">
                <a:solidFill>
                  <a:srgbClr val="28394A"/>
                </a:solidFill>
                <a:latin typeface="等线"/>
                <a:cs typeface="等线"/>
              </a:rPr>
              <a:t> 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软骨发育不全症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94070" y="1673345"/>
            <a:ext cx="2548255" cy="4808855"/>
            <a:chOff x="2894070" y="1673345"/>
            <a:chExt cx="2548255" cy="480885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4070" y="1673345"/>
              <a:ext cx="2494799" cy="480822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4555" y="1702307"/>
              <a:ext cx="2517648" cy="475030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10839" y="1735835"/>
              <a:ext cx="2410967" cy="473354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910839" y="1735835"/>
            <a:ext cx="2411095" cy="47339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92075">
              <a:lnSpc>
                <a:spcPct val="140800"/>
              </a:lnSpc>
              <a:spcBef>
                <a:spcPts val="220"/>
              </a:spcBef>
            </a:pPr>
            <a:r>
              <a:rPr dirty="0" sz="650" spc="40">
                <a:latin typeface="等线"/>
                <a:cs typeface="等线"/>
              </a:rPr>
              <a:t>软骨发育不全</a:t>
            </a:r>
            <a:r>
              <a:rPr dirty="0" sz="650" spc="10">
                <a:latin typeface="等线"/>
                <a:cs typeface="等线"/>
              </a:rPr>
              <a:t>（achondroplasia，ACH）</a:t>
            </a:r>
            <a:r>
              <a:rPr dirty="0" sz="650" spc="40">
                <a:latin typeface="等线"/>
                <a:cs typeface="等线"/>
              </a:rPr>
              <a:t>是一种常染色体显 </a:t>
            </a:r>
            <a:r>
              <a:rPr dirty="0" sz="650" spc="20">
                <a:latin typeface="等线"/>
                <a:cs typeface="等线"/>
              </a:rPr>
              <a:t>性基因遗传</a:t>
            </a:r>
            <a:r>
              <a:rPr dirty="0" sz="650" spc="30">
                <a:latin typeface="等线"/>
                <a:cs typeface="等线"/>
              </a:rPr>
              <a:t>疾</a:t>
            </a:r>
            <a:r>
              <a:rPr dirty="0" sz="650" spc="20">
                <a:latin typeface="等线"/>
                <a:cs typeface="等线"/>
              </a:rPr>
              <a:t>病，活</a:t>
            </a:r>
            <a:r>
              <a:rPr dirty="0" sz="650" spc="30">
                <a:latin typeface="等线"/>
                <a:cs typeface="等线"/>
              </a:rPr>
              <a:t>产</a:t>
            </a:r>
            <a:r>
              <a:rPr dirty="0" sz="650" spc="20">
                <a:latin typeface="等线"/>
                <a:cs typeface="等线"/>
              </a:rPr>
              <a:t>婴儿发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率约为</a:t>
            </a:r>
            <a:r>
              <a:rPr dirty="0" sz="650" spc="12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1/25,000</a:t>
            </a:r>
            <a:r>
              <a:rPr dirty="0" sz="650" spc="11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~1/30,000</a:t>
            </a:r>
            <a:r>
              <a:rPr dirty="0" sz="650" spc="20">
                <a:latin typeface="等线"/>
                <a:cs typeface="等线"/>
              </a:rPr>
              <a:t>。 据估计，全</a:t>
            </a:r>
            <a:r>
              <a:rPr dirty="0" sz="650" spc="30">
                <a:latin typeface="等线"/>
                <a:cs typeface="等线"/>
              </a:rPr>
              <a:t>世</a:t>
            </a:r>
            <a:r>
              <a:rPr dirty="0" sz="650" spc="20">
                <a:latin typeface="等线"/>
                <a:cs typeface="等线"/>
              </a:rPr>
              <a:t>界范围</a:t>
            </a:r>
            <a:r>
              <a:rPr dirty="0" sz="650" spc="30">
                <a:latin typeface="等线"/>
                <a:cs typeface="等线"/>
              </a:rPr>
              <a:t>内</a:t>
            </a:r>
            <a:r>
              <a:rPr dirty="0" sz="650" spc="20">
                <a:latin typeface="等线"/>
                <a:cs typeface="等线"/>
              </a:rPr>
              <a:t>有超过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250,000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例</a:t>
            </a:r>
            <a:r>
              <a:rPr dirty="0" sz="650" spc="20">
                <a:latin typeface="等线"/>
                <a:cs typeface="等线"/>
              </a:rPr>
              <a:t>软骨发育不</a:t>
            </a:r>
            <a:r>
              <a:rPr dirty="0" sz="650" spc="30">
                <a:latin typeface="等线"/>
                <a:cs typeface="等线"/>
              </a:rPr>
              <a:t>全</a:t>
            </a:r>
            <a:r>
              <a:rPr dirty="0" sz="650" spc="20">
                <a:latin typeface="等线"/>
                <a:cs typeface="等线"/>
              </a:rPr>
              <a:t>患者</a:t>
            </a:r>
            <a:r>
              <a:rPr dirty="0" sz="650">
                <a:latin typeface="等线"/>
                <a:cs typeface="等线"/>
              </a:rPr>
              <a:t>,</a:t>
            </a:r>
            <a:endParaRPr sz="650">
              <a:latin typeface="等线"/>
              <a:cs typeface="等线"/>
            </a:endParaRPr>
          </a:p>
          <a:p>
            <a:pPr algn="just" marL="92075" marR="83820">
              <a:lnSpc>
                <a:spcPct val="141000"/>
              </a:lnSpc>
              <a:spcBef>
                <a:spcPts val="5"/>
              </a:spcBef>
            </a:pP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40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约</a:t>
            </a:r>
            <a:r>
              <a:rPr dirty="0" sz="650" spc="20">
                <a:latin typeface="等线"/>
                <a:cs typeface="等线"/>
              </a:rPr>
              <a:t>有</a:t>
            </a:r>
            <a:r>
              <a:rPr dirty="0" sz="650" spc="18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50,000</a:t>
            </a:r>
            <a:r>
              <a:rPr dirty="0" sz="650" spc="17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患者。</a:t>
            </a:r>
            <a:r>
              <a:rPr dirty="0" sz="650" spc="15">
                <a:latin typeface="等线"/>
                <a:cs typeface="等线"/>
              </a:rPr>
              <a:t>ACH</a:t>
            </a:r>
            <a:r>
              <a:rPr dirty="0" sz="650" spc="30">
                <a:latin typeface="等线"/>
                <a:cs typeface="等线"/>
              </a:rPr>
              <a:t>在美国</a:t>
            </a:r>
            <a:r>
              <a:rPr dirty="0" sz="650" spc="20">
                <a:latin typeface="等线"/>
                <a:cs typeface="等线"/>
              </a:rPr>
              <a:t>FDA</a:t>
            </a:r>
            <a:r>
              <a:rPr dirty="0" sz="650" spc="30">
                <a:latin typeface="等线"/>
                <a:cs typeface="等线"/>
              </a:rPr>
              <a:t>和</a:t>
            </a:r>
            <a:r>
              <a:rPr dirty="0" sz="650" spc="40">
                <a:latin typeface="等线"/>
                <a:cs typeface="等线"/>
              </a:rPr>
              <a:t>欧</a:t>
            </a:r>
            <a:r>
              <a:rPr dirty="0" sz="650" spc="30">
                <a:latin typeface="等线"/>
                <a:cs typeface="等线"/>
              </a:rPr>
              <a:t>盟</a:t>
            </a:r>
            <a:r>
              <a:rPr dirty="0" sz="650" spc="10">
                <a:latin typeface="等线"/>
                <a:cs typeface="等线"/>
              </a:rPr>
              <a:t>EMA</a:t>
            </a:r>
            <a:r>
              <a:rPr dirty="0" sz="650" spc="30">
                <a:latin typeface="等线"/>
                <a:cs typeface="等线"/>
              </a:rPr>
              <a:t>已</a:t>
            </a:r>
            <a:r>
              <a:rPr dirty="0" sz="650" spc="40">
                <a:latin typeface="等线"/>
                <a:cs typeface="等线"/>
              </a:rPr>
              <a:t>认</a:t>
            </a:r>
            <a:r>
              <a:rPr dirty="0" sz="650" spc="20">
                <a:latin typeface="等线"/>
                <a:cs typeface="等线"/>
              </a:rPr>
              <a:t>证 </a:t>
            </a:r>
            <a:r>
              <a:rPr dirty="0" sz="650" spc="40">
                <a:latin typeface="等线"/>
                <a:cs typeface="等线"/>
              </a:rPr>
              <a:t>属</a:t>
            </a:r>
            <a:r>
              <a:rPr dirty="0" sz="650" spc="55">
                <a:latin typeface="等线"/>
                <a:cs typeface="等线"/>
              </a:rPr>
              <a:t>于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55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55">
                <a:latin typeface="等线"/>
                <a:cs typeface="等线"/>
              </a:rPr>
              <a:t>范畴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但</a:t>
            </a:r>
            <a:r>
              <a:rPr dirty="0" sz="650" spc="40">
                <a:latin typeface="等线"/>
                <a:cs typeface="等线"/>
              </a:rPr>
              <a:t>目</a:t>
            </a:r>
            <a:r>
              <a:rPr dirty="0" sz="650" spc="55">
                <a:latin typeface="等线"/>
                <a:cs typeface="等线"/>
              </a:rPr>
              <a:t>前</a:t>
            </a:r>
            <a:r>
              <a:rPr dirty="0" sz="650" spc="40">
                <a:latin typeface="等线"/>
                <a:cs typeface="等线"/>
              </a:rPr>
              <a:t>尚</a:t>
            </a:r>
            <a:r>
              <a:rPr dirty="0" sz="650" spc="55">
                <a:latin typeface="等线"/>
                <a:cs typeface="等线"/>
              </a:rPr>
              <a:t>未</a:t>
            </a:r>
            <a:r>
              <a:rPr dirty="0" sz="650" spc="40">
                <a:latin typeface="等线"/>
                <a:cs typeface="等线"/>
              </a:rPr>
              <a:t>被</a:t>
            </a:r>
            <a:r>
              <a:rPr dirty="0" sz="650" spc="55">
                <a:latin typeface="等线"/>
                <a:cs typeface="等线"/>
              </a:rPr>
              <a:t>收</a:t>
            </a:r>
            <a:r>
              <a:rPr dirty="0" sz="650" spc="40">
                <a:latin typeface="等线"/>
                <a:cs typeface="等线"/>
              </a:rPr>
              <a:t>录</a:t>
            </a:r>
            <a:r>
              <a:rPr dirty="0" sz="650" spc="55">
                <a:latin typeface="等线"/>
                <a:cs typeface="等线"/>
              </a:rPr>
              <a:t>于</a:t>
            </a:r>
            <a:r>
              <a:rPr dirty="0" sz="650" spc="40">
                <a:latin typeface="等线"/>
                <a:cs typeface="等线"/>
              </a:rPr>
              <a:t>中</a:t>
            </a:r>
            <a:r>
              <a:rPr dirty="0" sz="650" spc="60">
                <a:latin typeface="等线"/>
                <a:cs typeface="等线"/>
              </a:rPr>
              <a:t>国</a:t>
            </a:r>
            <a:r>
              <a:rPr dirty="0" sz="650" spc="40">
                <a:latin typeface="等线"/>
                <a:cs typeface="等线"/>
              </a:rPr>
              <a:t>《</a:t>
            </a:r>
            <a:r>
              <a:rPr dirty="0" sz="650" spc="55">
                <a:latin typeface="等线"/>
                <a:cs typeface="等线"/>
              </a:rPr>
              <a:t>第</a:t>
            </a:r>
            <a:r>
              <a:rPr dirty="0" sz="650" spc="40">
                <a:latin typeface="等线"/>
                <a:cs typeface="等线"/>
              </a:rPr>
              <a:t>一</a:t>
            </a:r>
            <a:r>
              <a:rPr dirty="0" sz="650" spc="55">
                <a:latin typeface="等线"/>
                <a:cs typeface="等线"/>
              </a:rPr>
              <a:t>批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 病目录》。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等线"/>
              <a:cs typeface="等线"/>
            </a:endParaRPr>
          </a:p>
          <a:p>
            <a:pPr marL="92075">
              <a:lnSpc>
                <a:spcPct val="141000"/>
              </a:lnSpc>
            </a:pPr>
            <a:r>
              <a:rPr dirty="0" sz="650" spc="30">
                <a:latin typeface="等线"/>
                <a:cs typeface="等线"/>
              </a:rPr>
              <a:t>该疾病临</a:t>
            </a:r>
            <a:r>
              <a:rPr dirty="0" sz="650" spc="40">
                <a:latin typeface="等线"/>
                <a:cs typeface="等线"/>
              </a:rPr>
              <a:t>床</a:t>
            </a:r>
            <a:r>
              <a:rPr dirty="0" sz="650" spc="30">
                <a:latin typeface="等线"/>
                <a:cs typeface="等线"/>
              </a:rPr>
              <a:t>表现</a:t>
            </a:r>
            <a:r>
              <a:rPr dirty="0" sz="650" spc="40">
                <a:latin typeface="等线"/>
                <a:cs typeface="等线"/>
              </a:rPr>
              <a:t>为</a:t>
            </a:r>
            <a:r>
              <a:rPr dirty="0" sz="650" spc="30">
                <a:latin typeface="等线"/>
                <a:cs typeface="等线"/>
              </a:rPr>
              <a:t>不成比</a:t>
            </a:r>
            <a:r>
              <a:rPr dirty="0" sz="650" spc="40">
                <a:latin typeface="等线"/>
                <a:cs typeface="等线"/>
              </a:rPr>
              <a:t>例</a:t>
            </a:r>
            <a:r>
              <a:rPr dirty="0" sz="650" spc="30">
                <a:latin typeface="等线"/>
                <a:cs typeface="等线"/>
              </a:rPr>
              <a:t>的身</a:t>
            </a:r>
            <a:r>
              <a:rPr dirty="0" sz="650" spc="40">
                <a:latin typeface="等线"/>
                <a:cs typeface="等线"/>
              </a:rPr>
              <a:t>材</a:t>
            </a:r>
            <a:r>
              <a:rPr dirty="0" sz="650" spc="30">
                <a:latin typeface="等线"/>
                <a:cs typeface="等线"/>
              </a:rPr>
              <a:t>矮</a:t>
            </a:r>
            <a:r>
              <a:rPr dirty="0" sz="650" spc="50">
                <a:latin typeface="等线"/>
                <a:cs typeface="等线"/>
              </a:rPr>
              <a:t>小</a:t>
            </a:r>
            <a:r>
              <a:rPr dirty="0" sz="650" spc="30">
                <a:latin typeface="等线"/>
                <a:cs typeface="等线"/>
              </a:rPr>
              <a:t>，成年时</a:t>
            </a:r>
            <a:r>
              <a:rPr dirty="0" sz="650" spc="40">
                <a:latin typeface="等线"/>
                <a:cs typeface="等线"/>
              </a:rPr>
              <a:t>身</a:t>
            </a:r>
            <a:r>
              <a:rPr dirty="0" sz="650" spc="30">
                <a:latin typeface="等线"/>
                <a:cs typeface="等线"/>
              </a:rPr>
              <a:t>高仅</a:t>
            </a:r>
            <a:r>
              <a:rPr dirty="0" sz="650" spc="35">
                <a:latin typeface="等线"/>
                <a:cs typeface="等线"/>
              </a:rPr>
              <a:t>有</a:t>
            </a:r>
            <a:r>
              <a:rPr dirty="0" sz="650" spc="10">
                <a:latin typeface="等线"/>
                <a:cs typeface="等线"/>
              </a:rPr>
              <a:t>1  </a:t>
            </a:r>
            <a:r>
              <a:rPr dirty="0" sz="650" spc="20">
                <a:latin typeface="等线"/>
                <a:cs typeface="等线"/>
              </a:rPr>
              <a:t>米</a:t>
            </a:r>
            <a:r>
              <a:rPr dirty="0" sz="650" spc="15">
                <a:latin typeface="等线"/>
                <a:cs typeface="等线"/>
              </a:rPr>
              <a:t>3</a:t>
            </a:r>
            <a:r>
              <a:rPr dirty="0" sz="650" spc="20">
                <a:latin typeface="等线"/>
                <a:cs typeface="等线"/>
              </a:rPr>
              <a:t>左右。这是由成</a:t>
            </a:r>
            <a:r>
              <a:rPr dirty="0" sz="650" spc="30">
                <a:latin typeface="等线"/>
                <a:cs typeface="等线"/>
              </a:rPr>
              <a:t>纤</a:t>
            </a:r>
            <a:r>
              <a:rPr dirty="0" sz="650" spc="20">
                <a:latin typeface="等线"/>
                <a:cs typeface="等线"/>
              </a:rPr>
              <a:t>维细胞</a:t>
            </a:r>
            <a:r>
              <a:rPr dirty="0" sz="650" spc="30">
                <a:latin typeface="等线"/>
                <a:cs typeface="等线"/>
              </a:rPr>
              <a:t>生</a:t>
            </a:r>
            <a:r>
              <a:rPr dirty="0" sz="650" spc="20">
                <a:latin typeface="等线"/>
                <a:cs typeface="等线"/>
              </a:rPr>
              <a:t>长因子</a:t>
            </a:r>
            <a:r>
              <a:rPr dirty="0" sz="650" spc="30">
                <a:latin typeface="等线"/>
                <a:cs typeface="等线"/>
              </a:rPr>
              <a:t>受</a:t>
            </a:r>
            <a:r>
              <a:rPr dirty="0" sz="650" spc="20">
                <a:latin typeface="等线"/>
                <a:cs typeface="等线"/>
              </a:rPr>
              <a:t>体</a:t>
            </a:r>
            <a:r>
              <a:rPr dirty="0" sz="650" spc="10">
                <a:latin typeface="等线"/>
                <a:cs typeface="等线"/>
              </a:rPr>
              <a:t>3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(FGFR3)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基因突 </a:t>
            </a:r>
            <a:r>
              <a:rPr dirty="0" sz="650" spc="30">
                <a:latin typeface="等线"/>
                <a:cs typeface="等线"/>
              </a:rPr>
              <a:t>变引起的</a:t>
            </a:r>
            <a:r>
              <a:rPr dirty="0" sz="650" spc="15">
                <a:latin typeface="等线"/>
                <a:cs typeface="等线"/>
              </a:rPr>
              <a:t>，FGFR3</a:t>
            </a:r>
            <a:r>
              <a:rPr dirty="0" sz="650" spc="30">
                <a:latin typeface="等线"/>
                <a:cs typeface="等线"/>
              </a:rPr>
              <a:t>是骨骼生长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负调节</a:t>
            </a:r>
            <a:r>
              <a:rPr dirty="0" sz="650" spc="20">
                <a:latin typeface="等线"/>
                <a:cs typeface="等线"/>
              </a:rPr>
              <a:t>因</a:t>
            </a:r>
            <a:r>
              <a:rPr dirty="0" sz="650" spc="35">
                <a:latin typeface="等线"/>
                <a:cs typeface="等线"/>
              </a:rPr>
              <a:t>子</a:t>
            </a:r>
            <a:r>
              <a:rPr dirty="0" sz="650" spc="30">
                <a:latin typeface="等线"/>
                <a:cs typeface="等线"/>
              </a:rPr>
              <a:t>。该疾病的诊断 </a:t>
            </a:r>
            <a:r>
              <a:rPr dirty="0" sz="650" spc="40">
                <a:latin typeface="等线"/>
                <a:cs typeface="等线"/>
              </a:rPr>
              <a:t>路</a:t>
            </a:r>
            <a:r>
              <a:rPr dirty="0" sz="650" spc="55">
                <a:latin typeface="等线"/>
                <a:cs typeface="等线"/>
              </a:rPr>
              <a:t>径</a:t>
            </a:r>
            <a:r>
              <a:rPr dirty="0" sz="650" spc="40">
                <a:latin typeface="等线"/>
                <a:cs typeface="等线"/>
              </a:rPr>
              <a:t>相</a:t>
            </a:r>
            <a:r>
              <a:rPr dirty="0" sz="650" spc="55">
                <a:latin typeface="等线"/>
                <a:cs typeface="等线"/>
              </a:rPr>
              <a:t>对</a:t>
            </a:r>
            <a:r>
              <a:rPr dirty="0" sz="650" spc="40">
                <a:latin typeface="等线"/>
                <a:cs typeface="等线"/>
              </a:rPr>
              <a:t>明</a:t>
            </a:r>
            <a:r>
              <a:rPr dirty="0" sz="650" spc="55">
                <a:latin typeface="等线"/>
                <a:cs typeface="等线"/>
              </a:rPr>
              <a:t>确，</a:t>
            </a:r>
            <a:r>
              <a:rPr dirty="0" sz="650" spc="40">
                <a:latin typeface="等线"/>
                <a:cs typeface="等线"/>
              </a:rPr>
              <a:t>大</a:t>
            </a:r>
            <a:r>
              <a:rPr dirty="0" sz="650" spc="55">
                <a:latin typeface="等线"/>
                <a:cs typeface="等线"/>
              </a:rPr>
              <a:t>多</a:t>
            </a:r>
            <a:r>
              <a:rPr dirty="0" sz="650" spc="40">
                <a:latin typeface="等线"/>
                <a:cs typeface="等线"/>
              </a:rPr>
              <a:t>数</a:t>
            </a:r>
            <a:r>
              <a:rPr dirty="0" sz="650" spc="55">
                <a:latin typeface="等线"/>
                <a:cs typeface="等线"/>
              </a:rPr>
              <a:t>患</a:t>
            </a:r>
            <a:r>
              <a:rPr dirty="0" sz="650" spc="40">
                <a:latin typeface="等线"/>
                <a:cs typeface="等线"/>
              </a:rPr>
              <a:t>儿</a:t>
            </a:r>
            <a:r>
              <a:rPr dirty="0" sz="650" spc="55">
                <a:latin typeface="等线"/>
                <a:cs typeface="等线"/>
              </a:rPr>
              <a:t>根</a:t>
            </a:r>
            <a:r>
              <a:rPr dirty="0" sz="650" spc="40">
                <a:latin typeface="等线"/>
                <a:cs typeface="等线"/>
              </a:rPr>
              <a:t>据</a:t>
            </a:r>
            <a:r>
              <a:rPr dirty="0" sz="650" spc="55">
                <a:latin typeface="等线"/>
                <a:cs typeface="等线"/>
              </a:rPr>
              <a:t>特</a:t>
            </a:r>
            <a:r>
              <a:rPr dirty="0" sz="650" spc="40">
                <a:latin typeface="等线"/>
                <a:cs typeface="等线"/>
              </a:rPr>
              <a:t>异</a:t>
            </a:r>
            <a:r>
              <a:rPr dirty="0" sz="650" spc="55">
                <a:latin typeface="等线"/>
                <a:cs typeface="等线"/>
              </a:rPr>
              <a:t>性</a:t>
            </a:r>
            <a:r>
              <a:rPr dirty="0" sz="650" spc="40">
                <a:latin typeface="等线"/>
                <a:cs typeface="等线"/>
              </a:rPr>
              <a:t>临</a:t>
            </a:r>
            <a:r>
              <a:rPr dirty="0" sz="650" spc="55">
                <a:latin typeface="等线"/>
                <a:cs typeface="等线"/>
              </a:rPr>
              <a:t>床</a:t>
            </a:r>
            <a:r>
              <a:rPr dirty="0" sz="650" spc="40">
                <a:latin typeface="等线"/>
                <a:cs typeface="等线"/>
              </a:rPr>
              <a:t>表</a:t>
            </a:r>
            <a:r>
              <a:rPr dirty="0" sz="650" spc="55">
                <a:latin typeface="等线"/>
                <a:cs typeface="等线"/>
              </a:rPr>
              <a:t>现</a:t>
            </a:r>
            <a:r>
              <a:rPr dirty="0" sz="650" spc="40">
                <a:latin typeface="等线"/>
                <a:cs typeface="等线"/>
              </a:rPr>
              <a:t>及</a:t>
            </a:r>
            <a:r>
              <a:rPr dirty="0" sz="650" spc="55">
                <a:latin typeface="等线"/>
                <a:cs typeface="等线"/>
              </a:rPr>
              <a:t>影</a:t>
            </a:r>
            <a:r>
              <a:rPr dirty="0" sz="650" spc="40">
                <a:latin typeface="等线"/>
                <a:cs typeface="等线"/>
              </a:rPr>
              <a:t>像</a:t>
            </a:r>
            <a:r>
              <a:rPr dirty="0" sz="650" spc="20">
                <a:latin typeface="等线"/>
                <a:cs typeface="等线"/>
              </a:rPr>
              <a:t>学 </a:t>
            </a:r>
            <a:r>
              <a:rPr dirty="0" sz="650" spc="40">
                <a:latin typeface="等线"/>
                <a:cs typeface="等线"/>
              </a:rPr>
              <a:t>特征</a:t>
            </a:r>
            <a:r>
              <a:rPr dirty="0" sz="650" spc="55">
                <a:latin typeface="等线"/>
                <a:cs typeface="等线"/>
              </a:rPr>
              <a:t>即</a:t>
            </a:r>
            <a:r>
              <a:rPr dirty="0" sz="650" spc="40">
                <a:latin typeface="等线"/>
                <a:cs typeface="等线"/>
              </a:rPr>
              <a:t>可</a:t>
            </a:r>
            <a:r>
              <a:rPr dirty="0" sz="650" spc="55">
                <a:latin typeface="等线"/>
                <a:cs typeface="等线"/>
              </a:rPr>
              <a:t>诊</a:t>
            </a:r>
            <a:r>
              <a:rPr dirty="0" sz="650" spc="45">
                <a:latin typeface="等线"/>
                <a:cs typeface="等线"/>
              </a:rPr>
              <a:t>断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对</a:t>
            </a:r>
            <a:r>
              <a:rPr dirty="0" sz="650" spc="55">
                <a:latin typeface="等线"/>
                <a:cs typeface="等线"/>
              </a:rPr>
              <a:t>于</a:t>
            </a:r>
            <a:r>
              <a:rPr dirty="0" sz="650" spc="40">
                <a:latin typeface="等线"/>
                <a:cs typeface="等线"/>
              </a:rPr>
              <a:t>临床</a:t>
            </a:r>
            <a:r>
              <a:rPr dirty="0" sz="650" spc="55">
                <a:latin typeface="等线"/>
                <a:cs typeface="等线"/>
              </a:rPr>
              <a:t>表</a:t>
            </a:r>
            <a:r>
              <a:rPr dirty="0" sz="650" spc="40">
                <a:latin typeface="等线"/>
                <a:cs typeface="等线"/>
              </a:rPr>
              <a:t>现</a:t>
            </a:r>
            <a:r>
              <a:rPr dirty="0" sz="650" spc="55">
                <a:latin typeface="等线"/>
                <a:cs typeface="等线"/>
              </a:rPr>
              <a:t>不</a:t>
            </a:r>
            <a:r>
              <a:rPr dirty="0" sz="650" spc="40">
                <a:latin typeface="等线"/>
                <a:cs typeface="等线"/>
              </a:rPr>
              <a:t>典</a:t>
            </a:r>
            <a:r>
              <a:rPr dirty="0" sz="650" spc="55">
                <a:latin typeface="等线"/>
                <a:cs typeface="等线"/>
              </a:rPr>
              <a:t>型或</a:t>
            </a:r>
            <a:r>
              <a:rPr dirty="0" sz="650" spc="40">
                <a:latin typeface="等线"/>
                <a:cs typeface="等线"/>
              </a:rPr>
              <a:t>诊断</a:t>
            </a:r>
            <a:r>
              <a:rPr dirty="0" sz="650" spc="55">
                <a:latin typeface="等线"/>
                <a:cs typeface="等线"/>
              </a:rPr>
              <a:t>不</a:t>
            </a:r>
            <a:r>
              <a:rPr dirty="0" sz="650" spc="40">
                <a:latin typeface="等线"/>
                <a:cs typeface="等线"/>
              </a:rPr>
              <a:t>明</a:t>
            </a:r>
            <a:r>
              <a:rPr dirty="0" sz="650" spc="55">
                <a:latin typeface="等线"/>
                <a:cs typeface="等线"/>
              </a:rPr>
              <a:t>确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55">
                <a:latin typeface="等线"/>
                <a:cs typeface="等线"/>
              </a:rPr>
              <a:t>患儿</a:t>
            </a:r>
            <a:r>
              <a:rPr dirty="0" sz="650" spc="10">
                <a:latin typeface="等线"/>
                <a:cs typeface="等线"/>
              </a:rPr>
              <a:t>， </a:t>
            </a:r>
            <a:r>
              <a:rPr dirty="0" sz="650" spc="30">
                <a:latin typeface="等线"/>
                <a:cs typeface="等线"/>
              </a:rPr>
              <a:t>通过分子遗传学方法证实其</a:t>
            </a:r>
            <a:r>
              <a:rPr dirty="0" sz="650" spc="15">
                <a:latin typeface="等线"/>
                <a:cs typeface="等线"/>
              </a:rPr>
              <a:t>携</a:t>
            </a:r>
            <a:r>
              <a:rPr dirty="0" sz="650" spc="35">
                <a:latin typeface="等线"/>
                <a:cs typeface="等线"/>
              </a:rPr>
              <a:t>带</a:t>
            </a:r>
            <a:r>
              <a:rPr dirty="0" sz="650" spc="10">
                <a:latin typeface="等线"/>
                <a:cs typeface="等线"/>
              </a:rPr>
              <a:t>FGFR3</a:t>
            </a:r>
            <a:r>
              <a:rPr dirty="0" sz="650" spc="20">
                <a:latin typeface="等线"/>
                <a:cs typeface="等线"/>
              </a:rPr>
              <a:t>基</a:t>
            </a:r>
            <a:r>
              <a:rPr dirty="0" sz="650" spc="30">
                <a:latin typeface="等线"/>
                <a:cs typeface="等线"/>
              </a:rPr>
              <a:t>因特定的致病性</a:t>
            </a:r>
            <a:r>
              <a:rPr dirty="0" sz="650" spc="20">
                <a:latin typeface="等线"/>
                <a:cs typeface="等线"/>
              </a:rPr>
              <a:t>变 异可以明确诊断。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00">
              <a:latin typeface="等线"/>
              <a:cs typeface="等线"/>
            </a:endParaRPr>
          </a:p>
          <a:p>
            <a:pPr marL="92075">
              <a:lnSpc>
                <a:spcPct val="140800"/>
              </a:lnSpc>
            </a:pPr>
            <a:r>
              <a:rPr dirty="0" sz="650" spc="20">
                <a:latin typeface="等线"/>
                <a:cs typeface="等线"/>
              </a:rPr>
              <a:t>此外</a:t>
            </a:r>
            <a:r>
              <a:rPr dirty="0" sz="650" spc="15">
                <a:latin typeface="等线"/>
                <a:cs typeface="等线"/>
              </a:rPr>
              <a:t>，ACH</a:t>
            </a:r>
            <a:r>
              <a:rPr dirty="0" sz="650" spc="20">
                <a:latin typeface="等线"/>
                <a:cs typeface="等线"/>
              </a:rPr>
              <a:t>容易引</a:t>
            </a:r>
            <a:r>
              <a:rPr dirty="0" sz="650" spc="30">
                <a:latin typeface="等线"/>
                <a:cs typeface="等线"/>
              </a:rPr>
              <a:t>发</a:t>
            </a:r>
            <a:r>
              <a:rPr dirty="0" sz="650" spc="20">
                <a:latin typeface="等线"/>
                <a:cs typeface="等线"/>
              </a:rPr>
              <a:t>严重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并发</a:t>
            </a:r>
            <a:r>
              <a:rPr dirty="0" sz="650" spc="35">
                <a:latin typeface="等线"/>
                <a:cs typeface="等线"/>
              </a:rPr>
              <a:t>症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头大</a:t>
            </a:r>
            <a:r>
              <a:rPr dirty="0" sz="650" spc="20">
                <a:latin typeface="等线"/>
                <a:cs typeface="等线"/>
              </a:rPr>
              <a:t>、四肢</a:t>
            </a:r>
            <a:r>
              <a:rPr dirty="0" sz="650" spc="30">
                <a:latin typeface="等线"/>
                <a:cs typeface="等线"/>
              </a:rPr>
              <a:t>短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身</a:t>
            </a:r>
            <a:r>
              <a:rPr dirty="0" sz="650" spc="20">
                <a:latin typeface="等线"/>
                <a:cs typeface="等线"/>
              </a:rPr>
              <a:t>材比 </a:t>
            </a:r>
            <a:r>
              <a:rPr dirty="0" sz="650" spc="40">
                <a:latin typeface="等线"/>
                <a:cs typeface="等线"/>
              </a:rPr>
              <a:t>例</a:t>
            </a:r>
            <a:r>
              <a:rPr dirty="0" sz="650" spc="55">
                <a:latin typeface="等线"/>
                <a:cs typeface="等线"/>
              </a:rPr>
              <a:t>不</a:t>
            </a:r>
            <a:r>
              <a:rPr dirty="0" sz="650" spc="40">
                <a:latin typeface="等线"/>
                <a:cs typeface="等线"/>
              </a:rPr>
              <a:t>协</a:t>
            </a:r>
            <a:r>
              <a:rPr dirty="0" sz="650" spc="55">
                <a:latin typeface="等线"/>
                <a:cs typeface="等线"/>
              </a:rPr>
              <a:t>调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患者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55">
                <a:latin typeface="等线"/>
                <a:cs typeface="等线"/>
              </a:rPr>
              <a:t>脊</a:t>
            </a:r>
            <a:r>
              <a:rPr dirty="0" sz="650" spc="45">
                <a:latin typeface="等线"/>
                <a:cs typeface="等线"/>
              </a:rPr>
              <a:t>椎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5">
                <a:latin typeface="等线"/>
                <a:cs typeface="等线"/>
              </a:rPr>
              <a:t>腰</a:t>
            </a:r>
            <a:r>
              <a:rPr dirty="0" sz="650" spc="55">
                <a:latin typeface="等线"/>
                <a:cs typeface="等线"/>
              </a:rPr>
              <a:t>椎</a:t>
            </a:r>
            <a:r>
              <a:rPr dirty="0" sz="650" spc="45">
                <a:latin typeface="等线"/>
                <a:cs typeface="等线"/>
              </a:rPr>
              <a:t>被</a:t>
            </a:r>
            <a:r>
              <a:rPr dirty="0" sz="650" spc="55">
                <a:latin typeface="等线"/>
                <a:cs typeface="等线"/>
              </a:rPr>
              <a:t>压</a:t>
            </a:r>
            <a:r>
              <a:rPr dirty="0" sz="650" spc="40">
                <a:latin typeface="等线"/>
                <a:cs typeface="等线"/>
              </a:rPr>
              <a:t>缩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情</a:t>
            </a:r>
            <a:r>
              <a:rPr dirty="0" sz="650" spc="55">
                <a:latin typeface="等线"/>
                <a:cs typeface="等线"/>
              </a:rPr>
              <a:t>况</a:t>
            </a:r>
            <a:r>
              <a:rPr dirty="0" sz="650" spc="40">
                <a:latin typeface="等线"/>
                <a:cs typeface="等线"/>
              </a:rPr>
              <a:t>严</a:t>
            </a:r>
            <a:r>
              <a:rPr dirty="0" sz="650" spc="55">
                <a:latin typeface="等线"/>
                <a:cs typeface="等线"/>
              </a:rPr>
              <a:t>重</a:t>
            </a:r>
            <a:r>
              <a:rPr dirty="0" sz="650" spc="40">
                <a:latin typeface="等线"/>
                <a:cs typeface="等线"/>
              </a:rPr>
              <a:t>时</a:t>
            </a:r>
            <a:r>
              <a:rPr dirty="0" sz="650" spc="55">
                <a:latin typeface="等线"/>
                <a:cs typeface="等线"/>
              </a:rPr>
              <a:t>甚</a:t>
            </a:r>
            <a:r>
              <a:rPr dirty="0" sz="650" spc="40">
                <a:latin typeface="等线"/>
                <a:cs typeface="等线"/>
              </a:rPr>
              <a:t>至</a:t>
            </a:r>
            <a:r>
              <a:rPr dirty="0" sz="650" spc="20">
                <a:latin typeface="等线"/>
                <a:cs typeface="等线"/>
              </a:rPr>
              <a:t>出 </a:t>
            </a:r>
            <a:r>
              <a:rPr dirty="0" sz="650" spc="40">
                <a:latin typeface="等线"/>
                <a:cs typeface="等线"/>
              </a:rPr>
              <a:t>现高</a:t>
            </a:r>
            <a:r>
              <a:rPr dirty="0" sz="650" spc="55">
                <a:latin typeface="等线"/>
                <a:cs typeface="等线"/>
              </a:rPr>
              <a:t>位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55">
                <a:latin typeface="等线"/>
                <a:cs typeface="等线"/>
              </a:rPr>
              <a:t>中</a:t>
            </a:r>
            <a:r>
              <a:rPr dirty="0" sz="650" spc="40">
                <a:latin typeface="等线"/>
                <a:cs typeface="等线"/>
              </a:rPr>
              <a:t>位</a:t>
            </a:r>
            <a:r>
              <a:rPr dirty="0" sz="650" spc="55">
                <a:latin typeface="等线"/>
                <a:cs typeface="等线"/>
              </a:rPr>
              <a:t>截</a:t>
            </a:r>
            <a:r>
              <a:rPr dirty="0" sz="650" spc="45">
                <a:latin typeface="等线"/>
                <a:cs typeface="等线"/>
              </a:rPr>
              <a:t>瘫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还有</a:t>
            </a:r>
            <a:r>
              <a:rPr dirty="0" sz="650" spc="55">
                <a:latin typeface="等线"/>
                <a:cs typeface="等线"/>
              </a:rPr>
              <a:t>可</a:t>
            </a:r>
            <a:r>
              <a:rPr dirty="0" sz="650" spc="40">
                <a:latin typeface="等线"/>
                <a:cs typeface="等线"/>
              </a:rPr>
              <a:t>能</a:t>
            </a:r>
            <a:r>
              <a:rPr dirty="0" sz="650" spc="55">
                <a:latin typeface="等线"/>
                <a:cs typeface="等线"/>
              </a:rPr>
              <a:t>引</a:t>
            </a:r>
            <a:r>
              <a:rPr dirty="0" sz="650" spc="40">
                <a:latin typeface="等线"/>
                <a:cs typeface="等线"/>
              </a:rPr>
              <a:t>发</a:t>
            </a:r>
            <a:r>
              <a:rPr dirty="0" sz="650" spc="55">
                <a:latin typeface="等线"/>
                <a:cs typeface="等线"/>
              </a:rPr>
              <a:t>脑积</a:t>
            </a:r>
            <a:r>
              <a:rPr dirty="0" sz="650" spc="50">
                <a:latin typeface="等线"/>
                <a:cs typeface="等线"/>
              </a:rPr>
              <a:t>水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影</a:t>
            </a:r>
            <a:r>
              <a:rPr dirty="0" sz="650" spc="40">
                <a:latin typeface="等线"/>
                <a:cs typeface="等线"/>
              </a:rPr>
              <a:t>响</a:t>
            </a:r>
            <a:r>
              <a:rPr dirty="0" sz="650" spc="55">
                <a:latin typeface="等线"/>
                <a:cs typeface="等线"/>
              </a:rPr>
              <a:t>智</a:t>
            </a:r>
            <a:r>
              <a:rPr dirty="0" sz="650" spc="40">
                <a:latin typeface="等线"/>
                <a:cs typeface="等线"/>
              </a:rPr>
              <a:t>力</a:t>
            </a:r>
            <a:r>
              <a:rPr dirty="0" sz="650" spc="55">
                <a:latin typeface="等线"/>
                <a:cs typeface="等线"/>
              </a:rPr>
              <a:t>发</a:t>
            </a:r>
            <a:r>
              <a:rPr dirty="0" sz="650" spc="45">
                <a:latin typeface="等线"/>
                <a:cs typeface="等线"/>
              </a:rPr>
              <a:t>育</a:t>
            </a:r>
            <a:r>
              <a:rPr dirty="0" sz="650" spc="10">
                <a:latin typeface="等线"/>
                <a:cs typeface="等线"/>
              </a:rPr>
              <a:t>。  </a:t>
            </a:r>
            <a:r>
              <a:rPr dirty="0" sz="650" spc="10">
                <a:latin typeface="等线"/>
                <a:cs typeface="等线"/>
              </a:rPr>
              <a:t>ACH</a:t>
            </a:r>
            <a:r>
              <a:rPr dirty="0" sz="650" spc="20">
                <a:latin typeface="等线"/>
                <a:cs typeface="等线"/>
              </a:rPr>
              <a:t>患者无论</a:t>
            </a:r>
            <a:r>
              <a:rPr dirty="0" sz="650" spc="30">
                <a:latin typeface="等线"/>
                <a:cs typeface="等线"/>
              </a:rPr>
              <a:t>在</a:t>
            </a:r>
            <a:r>
              <a:rPr dirty="0" sz="650" spc="20">
                <a:latin typeface="等线"/>
                <a:cs typeface="等线"/>
              </a:rPr>
              <a:t>身</a:t>
            </a:r>
            <a:r>
              <a:rPr dirty="0" sz="650" spc="30">
                <a:latin typeface="等线"/>
                <a:cs typeface="等线"/>
              </a:rPr>
              <a:t>体</a:t>
            </a:r>
            <a:r>
              <a:rPr dirty="0" sz="650" spc="20">
                <a:latin typeface="等线"/>
                <a:cs typeface="等线"/>
              </a:rPr>
              <a:t>还是</a:t>
            </a:r>
            <a:r>
              <a:rPr dirty="0" sz="650" spc="30">
                <a:latin typeface="等线"/>
                <a:cs typeface="等线"/>
              </a:rPr>
              <a:t>心</a:t>
            </a:r>
            <a:r>
              <a:rPr dirty="0" sz="650" spc="20">
                <a:latin typeface="等线"/>
                <a:cs typeface="等线"/>
              </a:rPr>
              <a:t>理上</a:t>
            </a:r>
            <a:r>
              <a:rPr dirty="0" sz="650" spc="30">
                <a:latin typeface="等线"/>
                <a:cs typeface="等线"/>
              </a:rPr>
              <a:t>都</a:t>
            </a:r>
            <a:r>
              <a:rPr dirty="0" sz="650" spc="20">
                <a:latin typeface="等线"/>
                <a:cs typeface="等线"/>
              </a:rPr>
              <a:t>承</a:t>
            </a:r>
            <a:r>
              <a:rPr dirty="0" sz="650" spc="30">
                <a:latin typeface="等线"/>
                <a:cs typeface="等线"/>
              </a:rPr>
              <a:t>受着</a:t>
            </a:r>
            <a:r>
              <a:rPr dirty="0" sz="650" spc="20">
                <a:latin typeface="等线"/>
                <a:cs typeface="等线"/>
              </a:rPr>
              <a:t>巨大的</a:t>
            </a:r>
            <a:r>
              <a:rPr dirty="0" sz="650" spc="30">
                <a:latin typeface="等线"/>
                <a:cs typeface="等线"/>
              </a:rPr>
              <a:t>压</a:t>
            </a:r>
            <a:r>
              <a:rPr dirty="0" sz="650" spc="25">
                <a:latin typeface="等线"/>
                <a:cs typeface="等线"/>
              </a:rPr>
              <a:t>力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很难 融入社会，在就业、婚姻、生活等方面举步维</a:t>
            </a:r>
            <a:r>
              <a:rPr dirty="0" sz="650" spc="15">
                <a:latin typeface="等线"/>
                <a:cs typeface="等线"/>
              </a:rPr>
              <a:t>艰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等线"/>
              <a:cs typeface="等线"/>
            </a:endParaRPr>
          </a:p>
          <a:p>
            <a:pPr algn="just" marL="92075" marR="83820">
              <a:lnSpc>
                <a:spcPct val="140800"/>
              </a:lnSpc>
            </a:pPr>
            <a:r>
              <a:rPr dirty="0" sz="650" spc="15">
                <a:latin typeface="等线"/>
                <a:cs typeface="等线"/>
              </a:rPr>
              <a:t>对于ACH通常需要</a:t>
            </a:r>
            <a:r>
              <a:rPr dirty="0" sz="650" spc="30">
                <a:latin typeface="等线"/>
                <a:cs typeface="等线"/>
              </a:rPr>
              <a:t>多</a:t>
            </a:r>
            <a:r>
              <a:rPr dirty="0" sz="650" spc="20">
                <a:latin typeface="等线"/>
                <a:cs typeface="等线"/>
              </a:rPr>
              <a:t>学科</a:t>
            </a:r>
            <a:r>
              <a:rPr dirty="0" sz="650" spc="30">
                <a:latin typeface="等线"/>
                <a:cs typeface="等线"/>
              </a:rPr>
              <a:t>团</a:t>
            </a:r>
            <a:r>
              <a:rPr dirty="0" sz="650" spc="20">
                <a:latin typeface="等线"/>
                <a:cs typeface="等线"/>
              </a:rPr>
              <a:t>队合</a:t>
            </a:r>
            <a:r>
              <a:rPr dirty="0" sz="650" spc="30">
                <a:latin typeface="等线"/>
                <a:cs typeface="等线"/>
              </a:rPr>
              <a:t>作</a:t>
            </a:r>
            <a:r>
              <a:rPr dirty="0" sz="650" spc="20">
                <a:latin typeface="等线"/>
                <a:cs typeface="等线"/>
              </a:rPr>
              <a:t>给</a:t>
            </a:r>
            <a:r>
              <a:rPr dirty="0" sz="650" spc="30">
                <a:latin typeface="等线"/>
                <a:cs typeface="等线"/>
              </a:rPr>
              <a:t>予对</a:t>
            </a:r>
            <a:r>
              <a:rPr dirty="0" sz="650" spc="20">
                <a:latin typeface="等线"/>
                <a:cs typeface="等线"/>
              </a:rPr>
              <a:t>症处</a:t>
            </a:r>
            <a:r>
              <a:rPr dirty="0" sz="650" spc="25">
                <a:latin typeface="等线"/>
                <a:cs typeface="等线"/>
              </a:rPr>
              <a:t>理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生</a:t>
            </a:r>
            <a:r>
              <a:rPr dirty="0" sz="650" spc="30">
                <a:latin typeface="等线"/>
                <a:cs typeface="等线"/>
              </a:rPr>
              <a:t>长</a:t>
            </a:r>
            <a:r>
              <a:rPr dirty="0" sz="650" spc="15">
                <a:latin typeface="等线"/>
                <a:cs typeface="等线"/>
              </a:rPr>
              <a:t>激素 曾作为ACH患儿改</a:t>
            </a:r>
            <a:r>
              <a:rPr dirty="0" sz="650" spc="30">
                <a:latin typeface="等线"/>
                <a:cs typeface="等线"/>
              </a:rPr>
              <a:t>善</a:t>
            </a:r>
            <a:r>
              <a:rPr dirty="0" sz="650" spc="20">
                <a:latin typeface="等线"/>
                <a:cs typeface="等线"/>
              </a:rPr>
              <a:t>矮小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一种</a:t>
            </a:r>
            <a:r>
              <a:rPr dirty="0" sz="650" spc="30">
                <a:latin typeface="等线"/>
                <a:cs typeface="等线"/>
              </a:rPr>
              <a:t>治</a:t>
            </a:r>
            <a:r>
              <a:rPr dirty="0" sz="650" spc="2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方</a:t>
            </a:r>
            <a:r>
              <a:rPr dirty="0" sz="650" spc="35">
                <a:latin typeface="等线"/>
                <a:cs typeface="等线"/>
              </a:rPr>
              <a:t>法</a:t>
            </a:r>
            <a:r>
              <a:rPr dirty="0" sz="650" spc="20">
                <a:latin typeface="等线"/>
                <a:cs typeface="等线"/>
              </a:rPr>
              <a:t>，但研</a:t>
            </a:r>
            <a:r>
              <a:rPr dirty="0" sz="650" spc="30">
                <a:latin typeface="等线"/>
                <a:cs typeface="等线"/>
              </a:rPr>
              <a:t>究</a:t>
            </a:r>
            <a:r>
              <a:rPr dirty="0" sz="650" spc="20">
                <a:latin typeface="等线"/>
                <a:cs typeface="等线"/>
              </a:rPr>
              <a:t>发</a:t>
            </a:r>
            <a:r>
              <a:rPr dirty="0" sz="650" spc="30">
                <a:latin typeface="等线"/>
                <a:cs typeface="等线"/>
              </a:rPr>
              <a:t>现</a:t>
            </a:r>
            <a:r>
              <a:rPr dirty="0" sz="650" spc="15">
                <a:latin typeface="等线"/>
                <a:cs typeface="等线"/>
              </a:rPr>
              <a:t>其对 </a:t>
            </a:r>
            <a:r>
              <a:rPr dirty="0" sz="650" spc="20">
                <a:latin typeface="等线"/>
                <a:cs typeface="等线"/>
              </a:rPr>
              <a:t>于成年终身高的改善不显著，不常规推荐使用。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等线"/>
              <a:cs typeface="等线"/>
            </a:endParaRPr>
          </a:p>
          <a:p>
            <a:pPr marL="92075">
              <a:lnSpc>
                <a:spcPct val="100000"/>
              </a:lnSpc>
            </a:pPr>
            <a:r>
              <a:rPr dirty="0" sz="650" spc="55">
                <a:latin typeface="等线"/>
                <a:cs typeface="等线"/>
              </a:rPr>
              <a:t>沃索立肽</a:t>
            </a:r>
            <a:r>
              <a:rPr dirty="0" sz="650" spc="15">
                <a:latin typeface="等线"/>
                <a:cs typeface="等线"/>
              </a:rPr>
              <a:t>（Vosoritide）</a:t>
            </a:r>
            <a:r>
              <a:rPr dirty="0" sz="650" spc="55">
                <a:latin typeface="等线"/>
                <a:cs typeface="等线"/>
              </a:rPr>
              <a:t>是全球首个获</a:t>
            </a:r>
            <a:r>
              <a:rPr dirty="0" sz="650" spc="40">
                <a:latin typeface="等线"/>
                <a:cs typeface="等线"/>
              </a:rPr>
              <a:t>批</a:t>
            </a:r>
            <a:r>
              <a:rPr dirty="0" sz="650" spc="55">
                <a:latin typeface="等线"/>
                <a:cs typeface="等线"/>
              </a:rPr>
              <a:t>上市</a:t>
            </a:r>
            <a:r>
              <a:rPr dirty="0" sz="650" spc="60">
                <a:latin typeface="等线"/>
                <a:cs typeface="等线"/>
              </a:rPr>
              <a:t>的</a:t>
            </a:r>
            <a:r>
              <a:rPr dirty="0" sz="650" spc="45">
                <a:latin typeface="等线"/>
                <a:cs typeface="等线"/>
              </a:rPr>
              <a:t>C</a:t>
            </a:r>
            <a:r>
              <a:rPr dirty="0" sz="650" spc="55">
                <a:latin typeface="等线"/>
                <a:cs typeface="等线"/>
              </a:rPr>
              <a:t>型利钠肽</a:t>
            </a:r>
            <a:endParaRPr sz="650">
              <a:latin typeface="等线"/>
              <a:cs typeface="等线"/>
            </a:endParaRPr>
          </a:p>
          <a:p>
            <a:pPr marL="92075">
              <a:lnSpc>
                <a:spcPct val="141000"/>
              </a:lnSpc>
              <a:spcBef>
                <a:spcPts val="5"/>
              </a:spcBef>
            </a:pPr>
            <a:r>
              <a:rPr dirty="0" sz="650" spc="10">
                <a:latin typeface="等线"/>
                <a:cs typeface="等线"/>
              </a:rPr>
              <a:t>（C-type</a:t>
            </a:r>
            <a:r>
              <a:rPr dirty="0" sz="650" spc="17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natriuretic</a:t>
            </a:r>
            <a:r>
              <a:rPr dirty="0" sz="650" spc="17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peptide，CNP）</a:t>
            </a:r>
            <a:r>
              <a:rPr dirty="0" sz="650" spc="40">
                <a:latin typeface="等线"/>
                <a:cs typeface="等线"/>
              </a:rPr>
              <a:t>类似物，该药通</a:t>
            </a:r>
            <a:r>
              <a:rPr dirty="0" sz="650" spc="55">
                <a:latin typeface="等线"/>
                <a:cs typeface="等线"/>
              </a:rPr>
              <a:t>过</a:t>
            </a:r>
            <a:r>
              <a:rPr dirty="0" sz="650" spc="20">
                <a:latin typeface="等线"/>
                <a:cs typeface="等线"/>
              </a:rPr>
              <a:t>调 </a:t>
            </a:r>
            <a:r>
              <a:rPr dirty="0" sz="650" spc="40">
                <a:latin typeface="等线"/>
                <a:cs typeface="等线"/>
              </a:rPr>
              <a:t>节成纤维细胞生长因子受</a:t>
            </a:r>
            <a:r>
              <a:rPr dirty="0" sz="650" spc="45">
                <a:latin typeface="等线"/>
                <a:cs typeface="等线"/>
              </a:rPr>
              <a:t>体</a:t>
            </a:r>
            <a:r>
              <a:rPr dirty="0" sz="650" spc="25">
                <a:latin typeface="等线"/>
                <a:cs typeface="等线"/>
              </a:rPr>
              <a:t>3（FGFR3）</a:t>
            </a:r>
            <a:r>
              <a:rPr dirty="0" sz="650" spc="40">
                <a:latin typeface="等线"/>
                <a:cs typeface="等线"/>
              </a:rPr>
              <a:t>信号，从软骨发育 的潜</a:t>
            </a:r>
            <a:r>
              <a:rPr dirty="0" sz="650" spc="55">
                <a:latin typeface="等线"/>
                <a:cs typeface="等线"/>
              </a:rPr>
              <a:t>在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55">
                <a:latin typeface="等线"/>
                <a:cs typeface="等线"/>
              </a:rPr>
              <a:t>理</a:t>
            </a:r>
            <a:r>
              <a:rPr dirty="0" sz="650" spc="40">
                <a:latin typeface="等线"/>
                <a:cs typeface="等线"/>
              </a:rPr>
              <a:t>生</a:t>
            </a:r>
            <a:r>
              <a:rPr dirty="0" sz="650" spc="55">
                <a:latin typeface="等线"/>
                <a:cs typeface="等线"/>
              </a:rPr>
              <a:t>理</a:t>
            </a:r>
            <a:r>
              <a:rPr dirty="0" sz="650" spc="40">
                <a:latin typeface="等线"/>
                <a:cs typeface="等线"/>
              </a:rPr>
              <a:t>学</a:t>
            </a:r>
            <a:r>
              <a:rPr dirty="0" sz="650" spc="55">
                <a:latin typeface="等线"/>
                <a:cs typeface="等线"/>
              </a:rPr>
              <a:t>机</a:t>
            </a:r>
            <a:r>
              <a:rPr dirty="0" sz="650" spc="40">
                <a:latin typeface="等线"/>
                <a:cs typeface="等线"/>
              </a:rPr>
              <a:t>制上</a:t>
            </a:r>
            <a:r>
              <a:rPr dirty="0" sz="650" spc="55">
                <a:latin typeface="等线"/>
                <a:cs typeface="等线"/>
              </a:rPr>
              <a:t>发</a:t>
            </a:r>
            <a:r>
              <a:rPr dirty="0" sz="650" spc="40">
                <a:latin typeface="等线"/>
                <a:cs typeface="等线"/>
              </a:rPr>
              <a:t>挥</a:t>
            </a:r>
            <a:r>
              <a:rPr dirty="0" sz="650" spc="55">
                <a:latin typeface="等线"/>
                <a:cs typeface="等线"/>
              </a:rPr>
              <a:t>作</a:t>
            </a:r>
            <a:r>
              <a:rPr dirty="0" sz="650" spc="50">
                <a:latin typeface="等线"/>
                <a:cs typeface="等线"/>
              </a:rPr>
              <a:t>用</a:t>
            </a:r>
            <a:r>
              <a:rPr dirty="0" sz="650" spc="55">
                <a:latin typeface="等线"/>
                <a:cs typeface="等线"/>
              </a:rPr>
              <a:t>，促</a:t>
            </a:r>
            <a:r>
              <a:rPr dirty="0" sz="650" spc="40">
                <a:latin typeface="等线"/>
                <a:cs typeface="等线"/>
              </a:rPr>
              <a:t>进软</a:t>
            </a:r>
            <a:r>
              <a:rPr dirty="0" sz="650" spc="55">
                <a:latin typeface="等线"/>
                <a:cs typeface="等线"/>
              </a:rPr>
              <a:t>骨</a:t>
            </a:r>
            <a:r>
              <a:rPr dirty="0" sz="650" spc="40">
                <a:latin typeface="等线"/>
                <a:cs typeface="等线"/>
              </a:rPr>
              <a:t>内</a:t>
            </a:r>
            <a:r>
              <a:rPr dirty="0" sz="650" spc="55">
                <a:latin typeface="等线"/>
                <a:cs typeface="等线"/>
              </a:rPr>
              <a:t>骨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55">
                <a:latin typeface="等线"/>
                <a:cs typeface="等线"/>
              </a:rPr>
              <a:t>形</a:t>
            </a:r>
            <a:r>
              <a:rPr dirty="0" sz="650" spc="45">
                <a:latin typeface="等线"/>
                <a:cs typeface="等线"/>
              </a:rPr>
              <a:t>成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30">
                <a:latin typeface="等线"/>
                <a:cs typeface="等线"/>
              </a:rPr>
              <a:t>帮助</a:t>
            </a:r>
            <a:r>
              <a:rPr dirty="0" sz="650" spc="15">
                <a:latin typeface="等线"/>
                <a:cs typeface="等线"/>
              </a:rPr>
              <a:t>ACH</a:t>
            </a:r>
            <a:r>
              <a:rPr dirty="0" sz="650" spc="30">
                <a:latin typeface="等线"/>
                <a:cs typeface="等线"/>
              </a:rPr>
              <a:t>患儿改善生长发育</a:t>
            </a:r>
            <a:r>
              <a:rPr dirty="0" sz="650" spc="35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另</a:t>
            </a:r>
            <a:r>
              <a:rPr dirty="0" sz="650" spc="30">
                <a:latin typeface="等线"/>
                <a:cs typeface="等线"/>
              </a:rPr>
              <a:t>外一款</a:t>
            </a:r>
            <a:r>
              <a:rPr dirty="0" sz="650" spc="25">
                <a:latin typeface="等线"/>
                <a:cs typeface="等线"/>
              </a:rPr>
              <a:t>C</a:t>
            </a:r>
            <a:r>
              <a:rPr dirty="0" sz="650" spc="30">
                <a:latin typeface="等线"/>
                <a:cs typeface="等线"/>
              </a:rPr>
              <a:t>型利钠肽前</a:t>
            </a:r>
            <a:r>
              <a:rPr dirty="0" sz="650" spc="40">
                <a:latin typeface="等线"/>
                <a:cs typeface="等线"/>
              </a:rPr>
              <a:t>体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35">
                <a:latin typeface="等线"/>
                <a:cs typeface="等线"/>
              </a:rPr>
              <a:t>物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80">
                <a:latin typeface="等线"/>
                <a:cs typeface="等线"/>
              </a:rPr>
              <a:t>维昇药业的</a:t>
            </a:r>
            <a:r>
              <a:rPr dirty="0" sz="650" spc="5">
                <a:latin typeface="等线"/>
                <a:cs typeface="等线"/>
              </a:rPr>
              <a:t>TransCon</a:t>
            </a:r>
            <a:r>
              <a:rPr dirty="0" sz="650" spc="1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CNP</a:t>
            </a:r>
            <a:r>
              <a:rPr dirty="0" sz="650" spc="80">
                <a:latin typeface="等线"/>
                <a:cs typeface="等线"/>
              </a:rPr>
              <a:t>已在美国</a:t>
            </a:r>
            <a:r>
              <a:rPr dirty="0" sz="650" spc="65">
                <a:latin typeface="等线"/>
                <a:cs typeface="等线"/>
              </a:rPr>
              <a:t>和</a:t>
            </a:r>
            <a:r>
              <a:rPr dirty="0" sz="650" spc="80">
                <a:latin typeface="等线"/>
                <a:cs typeface="等线"/>
              </a:rPr>
              <a:t>欧洲均获得了治</a:t>
            </a:r>
            <a:r>
              <a:rPr dirty="0" sz="650" spc="20">
                <a:latin typeface="等线"/>
                <a:cs typeface="等线"/>
              </a:rPr>
              <a:t>疗 </a:t>
            </a:r>
            <a:r>
              <a:rPr dirty="0" sz="650" spc="10">
                <a:latin typeface="等线"/>
                <a:cs typeface="等线"/>
              </a:rPr>
              <a:t>ACH</a:t>
            </a:r>
            <a:r>
              <a:rPr dirty="0" sz="650" spc="20">
                <a:latin typeface="等线"/>
                <a:cs typeface="等线"/>
              </a:rPr>
              <a:t>的孤儿药</a:t>
            </a:r>
            <a:r>
              <a:rPr dirty="0" sz="650" spc="30">
                <a:latin typeface="等线"/>
                <a:cs typeface="等线"/>
              </a:rPr>
              <a:t>资</a:t>
            </a:r>
            <a:r>
              <a:rPr dirty="0" sz="650" spc="20">
                <a:latin typeface="等线"/>
                <a:cs typeface="等线"/>
              </a:rPr>
              <a:t>格认</a:t>
            </a:r>
            <a:r>
              <a:rPr dirty="0" sz="650" spc="30">
                <a:latin typeface="等线"/>
                <a:cs typeface="等线"/>
              </a:rPr>
              <a:t>定</a:t>
            </a:r>
            <a:r>
              <a:rPr dirty="0" sz="650" spc="20">
                <a:latin typeface="等线"/>
                <a:cs typeface="等线"/>
              </a:rPr>
              <a:t>，目</a:t>
            </a:r>
            <a:r>
              <a:rPr dirty="0" sz="650" spc="30">
                <a:latin typeface="等线"/>
                <a:cs typeface="等线"/>
              </a:rPr>
              <a:t>前</a:t>
            </a:r>
            <a:r>
              <a:rPr dirty="0" sz="650" spc="20">
                <a:latin typeface="等线"/>
                <a:cs typeface="等线"/>
              </a:rPr>
              <a:t>在全</a:t>
            </a:r>
            <a:r>
              <a:rPr dirty="0" sz="650" spc="30">
                <a:latin typeface="等线"/>
                <a:cs typeface="等线"/>
              </a:rPr>
              <a:t>球</a:t>
            </a:r>
            <a:r>
              <a:rPr dirty="0" sz="650" spc="20">
                <a:latin typeface="等线"/>
                <a:cs typeface="等线"/>
              </a:rPr>
              <a:t>和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20">
                <a:latin typeface="等线"/>
                <a:cs typeface="等线"/>
              </a:rPr>
              <a:t>国同步</a:t>
            </a:r>
            <a:r>
              <a:rPr dirty="0" sz="650" spc="30">
                <a:latin typeface="等线"/>
                <a:cs typeface="等线"/>
              </a:rPr>
              <a:t>开</a:t>
            </a:r>
            <a:r>
              <a:rPr dirty="0" sz="650" spc="20">
                <a:latin typeface="等线"/>
                <a:cs typeface="等线"/>
              </a:rPr>
              <a:t>展临床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  </a:t>
            </a:r>
            <a:r>
              <a:rPr dirty="0" sz="650" spc="20">
                <a:latin typeface="等线"/>
                <a:cs typeface="等线"/>
              </a:rPr>
              <a:t>期研究。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84932" y="1456943"/>
            <a:ext cx="362712" cy="160019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36335" cy="7168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660" y="1077213"/>
            <a:ext cx="3589020" cy="409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国家政策鼓励研发，推动创新药发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展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，罕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见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病创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新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药将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不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断涌现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等线 Light"/>
              <a:cs typeface="等线 Light"/>
            </a:endParaRPr>
          </a:p>
          <a:p>
            <a:pPr marL="184785" indent="-172720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政策激励创新药，让罕见病患者用“</a:t>
            </a:r>
            <a:r>
              <a:rPr dirty="0" sz="700" spc="5" b="1">
                <a:latin typeface="等线"/>
                <a:cs typeface="等线"/>
              </a:rPr>
              <a:t>好</a:t>
            </a:r>
            <a:r>
              <a:rPr dirty="0" sz="700" spc="-5" b="1">
                <a:latin typeface="等线"/>
                <a:cs typeface="等线"/>
              </a:rPr>
              <a:t>药”</a:t>
            </a:r>
            <a:endParaRPr sz="7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660" y="1535353"/>
            <a:ext cx="2348865" cy="446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1500"/>
              </a:lnSpc>
              <a:spcBef>
                <a:spcPts val="95"/>
              </a:spcBef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为了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让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有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特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效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可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国家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不断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出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台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利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好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政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策， 促进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领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域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新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引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进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并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鼓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励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自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主研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发新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为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创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新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技术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的罕见病药物上市提供便利路径。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88360" y="2452369"/>
            <a:ext cx="2501265" cy="1485265"/>
            <a:chOff x="2888360" y="2452369"/>
            <a:chExt cx="2501265" cy="1485265"/>
          </a:xfrm>
        </p:grpSpPr>
        <p:sp>
          <p:nvSpPr>
            <p:cNvPr id="5" name="object 5"/>
            <p:cNvSpPr/>
            <p:nvPr/>
          </p:nvSpPr>
          <p:spPr>
            <a:xfrm>
              <a:off x="5278627" y="2452369"/>
              <a:ext cx="110489" cy="109220"/>
            </a:xfrm>
            <a:custGeom>
              <a:avLst/>
              <a:gdLst/>
              <a:ahLst/>
              <a:cxnLst/>
              <a:rect l="l" t="t" r="r" b="b"/>
              <a:pathLst>
                <a:path w="110489" h="109219">
                  <a:moveTo>
                    <a:pt x="107314" y="0"/>
                  </a:moveTo>
                  <a:lnTo>
                    <a:pt x="0" y="18161"/>
                  </a:lnTo>
                  <a:lnTo>
                    <a:pt x="110489" y="108838"/>
                  </a:lnTo>
                  <a:lnTo>
                    <a:pt x="107314" y="0"/>
                  </a:lnTo>
                  <a:close/>
                </a:path>
              </a:pathLst>
            </a:custGeom>
            <a:solidFill>
              <a:srgbClr val="3863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6653" y="2529077"/>
              <a:ext cx="2376170" cy="1399540"/>
            </a:xfrm>
            <a:custGeom>
              <a:avLst/>
              <a:gdLst/>
              <a:ahLst/>
              <a:cxnLst/>
              <a:rect l="l" t="t" r="r" b="b"/>
              <a:pathLst>
                <a:path w="2376170" h="1399539">
                  <a:moveTo>
                    <a:pt x="2375916" y="0"/>
                  </a:moveTo>
                  <a:lnTo>
                    <a:pt x="2363999" y="17397"/>
                  </a:lnTo>
                  <a:lnTo>
                    <a:pt x="2348927" y="41620"/>
                  </a:lnTo>
                  <a:lnTo>
                    <a:pt x="2330668" y="71959"/>
                  </a:lnTo>
                  <a:lnTo>
                    <a:pt x="2309189" y="107705"/>
                  </a:lnTo>
                  <a:lnTo>
                    <a:pt x="2284457" y="148148"/>
                  </a:lnTo>
                  <a:lnTo>
                    <a:pt x="2256440" y="192579"/>
                  </a:lnTo>
                  <a:lnTo>
                    <a:pt x="2225105" y="240288"/>
                  </a:lnTo>
                  <a:lnTo>
                    <a:pt x="2190420" y="290566"/>
                  </a:lnTo>
                  <a:lnTo>
                    <a:pt x="2152352" y="342703"/>
                  </a:lnTo>
                  <a:lnTo>
                    <a:pt x="2110868" y="395990"/>
                  </a:lnTo>
                  <a:lnTo>
                    <a:pt x="2065935" y="449716"/>
                  </a:lnTo>
                  <a:lnTo>
                    <a:pt x="2017521" y="503173"/>
                  </a:lnTo>
                  <a:lnTo>
                    <a:pt x="1993891" y="531051"/>
                  </a:lnTo>
                  <a:lnTo>
                    <a:pt x="1942572" y="589141"/>
                  </a:lnTo>
                  <a:lnTo>
                    <a:pt x="1914701" y="619211"/>
                  </a:lnTo>
                  <a:lnTo>
                    <a:pt x="1885235" y="649869"/>
                  </a:lnTo>
                  <a:lnTo>
                    <a:pt x="1854081" y="681044"/>
                  </a:lnTo>
                  <a:lnTo>
                    <a:pt x="1821149" y="712664"/>
                  </a:lnTo>
                  <a:lnTo>
                    <a:pt x="1786347" y="744658"/>
                  </a:lnTo>
                  <a:lnTo>
                    <a:pt x="1749584" y="776955"/>
                  </a:lnTo>
                  <a:lnTo>
                    <a:pt x="1710768" y="809482"/>
                  </a:lnTo>
                  <a:lnTo>
                    <a:pt x="1669808" y="842169"/>
                  </a:lnTo>
                  <a:lnTo>
                    <a:pt x="1626614" y="874944"/>
                  </a:lnTo>
                  <a:lnTo>
                    <a:pt x="1581093" y="907736"/>
                  </a:lnTo>
                  <a:lnTo>
                    <a:pt x="1533154" y="940473"/>
                  </a:lnTo>
                  <a:lnTo>
                    <a:pt x="1482706" y="973083"/>
                  </a:lnTo>
                  <a:lnTo>
                    <a:pt x="1429658" y="1005496"/>
                  </a:lnTo>
                  <a:lnTo>
                    <a:pt x="1373918" y="1037640"/>
                  </a:lnTo>
                  <a:lnTo>
                    <a:pt x="1315395" y="1069444"/>
                  </a:lnTo>
                  <a:lnTo>
                    <a:pt x="1253997" y="1100835"/>
                  </a:lnTo>
                  <a:lnTo>
                    <a:pt x="1207671" y="1123129"/>
                  </a:lnTo>
                  <a:lnTo>
                    <a:pt x="1160619" y="1144446"/>
                  </a:lnTo>
                  <a:lnTo>
                    <a:pt x="1112914" y="1164799"/>
                  </a:lnTo>
                  <a:lnTo>
                    <a:pt x="1064627" y="1184204"/>
                  </a:lnTo>
                  <a:lnTo>
                    <a:pt x="1015829" y="1202673"/>
                  </a:lnTo>
                  <a:lnTo>
                    <a:pt x="966592" y="1220220"/>
                  </a:lnTo>
                  <a:lnTo>
                    <a:pt x="916988" y="1236860"/>
                  </a:lnTo>
                  <a:lnTo>
                    <a:pt x="867089" y="1252607"/>
                  </a:lnTo>
                  <a:lnTo>
                    <a:pt x="816965" y="1267473"/>
                  </a:lnTo>
                  <a:lnTo>
                    <a:pt x="766689" y="1281474"/>
                  </a:lnTo>
                  <a:lnTo>
                    <a:pt x="716333" y="1294622"/>
                  </a:lnTo>
                  <a:lnTo>
                    <a:pt x="665967" y="1306932"/>
                  </a:lnTo>
                  <a:lnTo>
                    <a:pt x="615664" y="1318418"/>
                  </a:lnTo>
                  <a:lnTo>
                    <a:pt x="565495" y="1329094"/>
                  </a:lnTo>
                  <a:lnTo>
                    <a:pt x="515531" y="1338972"/>
                  </a:lnTo>
                  <a:lnTo>
                    <a:pt x="465846" y="1348068"/>
                  </a:lnTo>
                  <a:lnTo>
                    <a:pt x="416509" y="1356396"/>
                  </a:lnTo>
                  <a:lnTo>
                    <a:pt x="367592" y="1363968"/>
                  </a:lnTo>
                  <a:lnTo>
                    <a:pt x="319168" y="1370799"/>
                  </a:lnTo>
                  <a:lnTo>
                    <a:pt x="271308" y="1376903"/>
                  </a:lnTo>
                  <a:lnTo>
                    <a:pt x="224084" y="1382294"/>
                  </a:lnTo>
                  <a:lnTo>
                    <a:pt x="177566" y="1386985"/>
                  </a:lnTo>
                  <a:lnTo>
                    <a:pt x="131827" y="1390990"/>
                  </a:lnTo>
                  <a:lnTo>
                    <a:pt x="86939" y="1394324"/>
                  </a:lnTo>
                  <a:lnTo>
                    <a:pt x="42972" y="1397000"/>
                  </a:lnTo>
                  <a:lnTo>
                    <a:pt x="0" y="1399031"/>
                  </a:lnTo>
                </a:path>
              </a:pathLst>
            </a:custGeom>
            <a:ln w="19050">
              <a:solidFill>
                <a:srgbClr val="8FAADC"/>
              </a:solidFill>
              <a:prstDash val="dash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01211" y="3183635"/>
              <a:ext cx="90170" cy="100965"/>
            </a:xfrm>
            <a:custGeom>
              <a:avLst/>
              <a:gdLst/>
              <a:ahLst/>
              <a:cxnLst/>
              <a:rect l="l" t="t" r="r" b="b"/>
              <a:pathLst>
                <a:path w="90170" h="100964">
                  <a:moveTo>
                    <a:pt x="89915" y="0"/>
                  </a:moveTo>
                  <a:lnTo>
                    <a:pt x="0" y="100584"/>
                  </a:lnTo>
                  <a:lnTo>
                    <a:pt x="89915" y="100584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97885" y="2794253"/>
              <a:ext cx="1553210" cy="543560"/>
            </a:xfrm>
            <a:custGeom>
              <a:avLst/>
              <a:gdLst/>
              <a:ahLst/>
              <a:cxnLst/>
              <a:rect l="l" t="t" r="r" b="b"/>
              <a:pathLst>
                <a:path w="1553210" h="543560">
                  <a:moveTo>
                    <a:pt x="813815" y="7619"/>
                  </a:moveTo>
                  <a:lnTo>
                    <a:pt x="1552955" y="11429"/>
                  </a:lnTo>
                </a:path>
                <a:path w="1553210" h="543560">
                  <a:moveTo>
                    <a:pt x="821436" y="0"/>
                  </a:moveTo>
                  <a:lnTo>
                    <a:pt x="821436" y="333501"/>
                  </a:lnTo>
                </a:path>
                <a:path w="1553210" h="543560">
                  <a:moveTo>
                    <a:pt x="0" y="539495"/>
                  </a:moveTo>
                  <a:lnTo>
                    <a:pt x="739139" y="543305"/>
                  </a:lnTo>
                </a:path>
              </a:pathLst>
            </a:custGeom>
            <a:ln w="19050">
              <a:solidFill>
                <a:srgbClr val="DAE2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952369" y="3357498"/>
            <a:ext cx="655320" cy="25400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临床急需名单</a:t>
            </a:r>
            <a:endParaRPr sz="600">
              <a:latin typeface="等线"/>
              <a:cs typeface="等线"/>
            </a:endParaRPr>
          </a:p>
          <a:p>
            <a:pPr marL="184785" indent="-1727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优先审评审批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6858" y="2824987"/>
            <a:ext cx="6350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国外未上市但临床 试验疗效显著药物</a:t>
            </a:r>
            <a:endParaRPr sz="600">
              <a:latin typeface="等线"/>
              <a:cs typeface="等线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00552" y="2484500"/>
            <a:ext cx="2234565" cy="1192530"/>
            <a:chOff x="2900552" y="2484500"/>
            <a:chExt cx="2234565" cy="1192530"/>
          </a:xfrm>
        </p:grpSpPr>
        <p:sp>
          <p:nvSpPr>
            <p:cNvPr id="12" name="object 12"/>
            <p:cNvSpPr/>
            <p:nvPr/>
          </p:nvSpPr>
          <p:spPr>
            <a:xfrm>
              <a:off x="4600194" y="2494025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 h="0">
                  <a:moveTo>
                    <a:pt x="525144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DAE2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31791" y="2645663"/>
              <a:ext cx="90170" cy="100965"/>
            </a:xfrm>
            <a:custGeom>
              <a:avLst/>
              <a:gdLst/>
              <a:ahLst/>
              <a:cxnLst/>
              <a:rect l="l" t="t" r="r" b="b"/>
              <a:pathLst>
                <a:path w="90170" h="100964">
                  <a:moveTo>
                    <a:pt x="89916" y="0"/>
                  </a:moveTo>
                  <a:lnTo>
                    <a:pt x="0" y="100584"/>
                  </a:lnTo>
                  <a:lnTo>
                    <a:pt x="89916" y="100584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910077" y="3333749"/>
              <a:ext cx="0" cy="334010"/>
            </a:xfrm>
            <a:custGeom>
              <a:avLst/>
              <a:gdLst/>
              <a:ahLst/>
              <a:cxnLst/>
              <a:rect l="l" t="t" r="r" b="b"/>
              <a:pathLst>
                <a:path w="0" h="334010">
                  <a:moveTo>
                    <a:pt x="0" y="0"/>
                  </a:moveTo>
                  <a:lnTo>
                    <a:pt x="0" y="333501"/>
                  </a:lnTo>
                </a:path>
              </a:pathLst>
            </a:custGeom>
            <a:ln w="19050">
              <a:solidFill>
                <a:srgbClr val="DAE2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10839" y="3098291"/>
              <a:ext cx="690880" cy="173990"/>
            </a:xfrm>
            <a:custGeom>
              <a:avLst/>
              <a:gdLst/>
              <a:ahLst/>
              <a:cxnLst/>
              <a:rect l="l" t="t" r="r" b="b"/>
              <a:pathLst>
                <a:path w="690879" h="173989">
                  <a:moveTo>
                    <a:pt x="661415" y="0"/>
                  </a:moveTo>
                  <a:lnTo>
                    <a:pt x="28956" y="0"/>
                  </a:lnTo>
                  <a:lnTo>
                    <a:pt x="17680" y="2274"/>
                  </a:lnTo>
                  <a:lnTo>
                    <a:pt x="8477" y="8477"/>
                  </a:lnTo>
                  <a:lnTo>
                    <a:pt x="2274" y="17680"/>
                  </a:lnTo>
                  <a:lnTo>
                    <a:pt x="0" y="28955"/>
                  </a:lnTo>
                  <a:lnTo>
                    <a:pt x="0" y="144779"/>
                  </a:lnTo>
                  <a:lnTo>
                    <a:pt x="2274" y="156055"/>
                  </a:lnTo>
                  <a:lnTo>
                    <a:pt x="8477" y="165258"/>
                  </a:lnTo>
                  <a:lnTo>
                    <a:pt x="17680" y="171461"/>
                  </a:lnTo>
                  <a:lnTo>
                    <a:pt x="28956" y="173736"/>
                  </a:lnTo>
                  <a:lnTo>
                    <a:pt x="661415" y="173736"/>
                  </a:lnTo>
                  <a:lnTo>
                    <a:pt x="672691" y="171461"/>
                  </a:lnTo>
                  <a:lnTo>
                    <a:pt x="681894" y="165258"/>
                  </a:lnTo>
                  <a:lnTo>
                    <a:pt x="688097" y="156055"/>
                  </a:lnTo>
                  <a:lnTo>
                    <a:pt x="690372" y="144779"/>
                  </a:lnTo>
                  <a:lnTo>
                    <a:pt x="690372" y="28955"/>
                  </a:lnTo>
                  <a:lnTo>
                    <a:pt x="688097" y="17680"/>
                  </a:lnTo>
                  <a:lnTo>
                    <a:pt x="681894" y="8477"/>
                  </a:lnTo>
                  <a:lnTo>
                    <a:pt x="672691" y="2274"/>
                  </a:lnTo>
                  <a:lnTo>
                    <a:pt x="661415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014852" y="3122802"/>
            <a:ext cx="4826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FFFFFF"/>
                </a:solidFill>
                <a:latin typeface="等线"/>
                <a:cs typeface="等线"/>
              </a:rPr>
              <a:t>引进境外新药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6179" y="2555747"/>
            <a:ext cx="692150" cy="175260"/>
          </a:xfrm>
          <a:custGeom>
            <a:avLst/>
            <a:gdLst/>
            <a:ahLst/>
            <a:cxnLst/>
            <a:rect l="l" t="t" r="r" b="b"/>
            <a:pathLst>
              <a:path w="692150" h="175260">
                <a:moveTo>
                  <a:pt x="662686" y="0"/>
                </a:moveTo>
                <a:lnTo>
                  <a:pt x="29210" y="0"/>
                </a:lnTo>
                <a:lnTo>
                  <a:pt x="17841" y="2295"/>
                </a:lnTo>
                <a:lnTo>
                  <a:pt x="8556" y="8556"/>
                </a:lnTo>
                <a:lnTo>
                  <a:pt x="2295" y="17841"/>
                </a:lnTo>
                <a:lnTo>
                  <a:pt x="0" y="29210"/>
                </a:lnTo>
                <a:lnTo>
                  <a:pt x="0" y="146050"/>
                </a:lnTo>
                <a:lnTo>
                  <a:pt x="2295" y="157418"/>
                </a:lnTo>
                <a:lnTo>
                  <a:pt x="8556" y="166703"/>
                </a:lnTo>
                <a:lnTo>
                  <a:pt x="17841" y="172964"/>
                </a:lnTo>
                <a:lnTo>
                  <a:pt x="29210" y="175260"/>
                </a:lnTo>
                <a:lnTo>
                  <a:pt x="662686" y="175260"/>
                </a:lnTo>
                <a:lnTo>
                  <a:pt x="674054" y="172964"/>
                </a:lnTo>
                <a:lnTo>
                  <a:pt x="683339" y="166703"/>
                </a:lnTo>
                <a:lnTo>
                  <a:pt x="689600" y="157418"/>
                </a:lnTo>
                <a:lnTo>
                  <a:pt x="691896" y="146050"/>
                </a:lnTo>
                <a:lnTo>
                  <a:pt x="691896" y="29210"/>
                </a:lnTo>
                <a:lnTo>
                  <a:pt x="689600" y="17841"/>
                </a:lnTo>
                <a:lnTo>
                  <a:pt x="683339" y="8556"/>
                </a:lnTo>
                <a:lnTo>
                  <a:pt x="674054" y="2295"/>
                </a:lnTo>
                <a:lnTo>
                  <a:pt x="662686" y="0"/>
                </a:lnTo>
                <a:close/>
              </a:path>
            </a:pathLst>
          </a:custGeom>
          <a:solidFill>
            <a:srgbClr val="557E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32097" y="2581147"/>
            <a:ext cx="48450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FFFFFF"/>
                </a:solidFill>
                <a:latin typeface="等线"/>
                <a:cs typeface="等线"/>
              </a:rPr>
              <a:t>临床产品引进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04003" y="2246375"/>
            <a:ext cx="524510" cy="173990"/>
          </a:xfrm>
          <a:custGeom>
            <a:avLst/>
            <a:gdLst/>
            <a:ahLst/>
            <a:cxnLst/>
            <a:rect l="l" t="t" r="r" b="b"/>
            <a:pathLst>
              <a:path w="524510" h="173989">
                <a:moveTo>
                  <a:pt x="495300" y="0"/>
                </a:moveTo>
                <a:lnTo>
                  <a:pt x="28956" y="0"/>
                </a:lnTo>
                <a:lnTo>
                  <a:pt x="17680" y="2274"/>
                </a:lnTo>
                <a:lnTo>
                  <a:pt x="8477" y="8477"/>
                </a:lnTo>
                <a:lnTo>
                  <a:pt x="2274" y="17680"/>
                </a:lnTo>
                <a:lnTo>
                  <a:pt x="0" y="28956"/>
                </a:lnTo>
                <a:lnTo>
                  <a:pt x="0" y="144780"/>
                </a:lnTo>
                <a:lnTo>
                  <a:pt x="2274" y="156055"/>
                </a:lnTo>
                <a:lnTo>
                  <a:pt x="8477" y="165258"/>
                </a:lnTo>
                <a:lnTo>
                  <a:pt x="17680" y="171461"/>
                </a:lnTo>
                <a:lnTo>
                  <a:pt x="28956" y="173736"/>
                </a:lnTo>
                <a:lnTo>
                  <a:pt x="495300" y="173736"/>
                </a:lnTo>
                <a:lnTo>
                  <a:pt x="506575" y="171461"/>
                </a:lnTo>
                <a:lnTo>
                  <a:pt x="515778" y="165258"/>
                </a:lnTo>
                <a:lnTo>
                  <a:pt x="521981" y="156055"/>
                </a:lnTo>
                <a:lnTo>
                  <a:pt x="524256" y="144780"/>
                </a:lnTo>
                <a:lnTo>
                  <a:pt x="524256" y="28956"/>
                </a:lnTo>
                <a:lnTo>
                  <a:pt x="521981" y="17680"/>
                </a:lnTo>
                <a:lnTo>
                  <a:pt x="515778" y="8477"/>
                </a:lnTo>
                <a:lnTo>
                  <a:pt x="506575" y="2274"/>
                </a:lnTo>
                <a:lnTo>
                  <a:pt x="495300" y="0"/>
                </a:lnTo>
                <a:close/>
              </a:path>
            </a:pathLst>
          </a:custGeom>
          <a:solidFill>
            <a:srgbClr val="3863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02302" y="2270886"/>
            <a:ext cx="3302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FFFFFF"/>
                </a:solidFill>
                <a:latin typeface="等线"/>
                <a:cs typeface="等线"/>
              </a:rPr>
              <a:t>自主研发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90364" y="2523870"/>
            <a:ext cx="3302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首创新药</a:t>
            </a:r>
            <a:endParaRPr sz="600">
              <a:latin typeface="等线"/>
              <a:cs typeface="等线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46805" y="2481833"/>
            <a:ext cx="1916430" cy="1476375"/>
            <a:chOff x="3146805" y="2481833"/>
            <a:chExt cx="1916430" cy="1476375"/>
          </a:xfrm>
        </p:grpSpPr>
        <p:sp>
          <p:nvSpPr>
            <p:cNvPr id="23" name="object 23"/>
            <p:cNvSpPr/>
            <p:nvPr/>
          </p:nvSpPr>
          <p:spPr>
            <a:xfrm>
              <a:off x="4600194" y="2481833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w="0" h="205739">
                  <a:moveTo>
                    <a:pt x="0" y="0"/>
                  </a:moveTo>
                  <a:lnTo>
                    <a:pt x="0" y="205739"/>
                  </a:lnTo>
                </a:path>
              </a:pathLst>
            </a:custGeom>
            <a:ln w="19050">
              <a:solidFill>
                <a:srgbClr val="DAE2F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6805" y="3860037"/>
              <a:ext cx="99568" cy="980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8073" y="3581145"/>
              <a:ext cx="99567" cy="995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3413" y="2933445"/>
              <a:ext cx="99568" cy="99567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184975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国家推动创新药发展</a:t>
            </a:r>
            <a:endParaRPr sz="1600"/>
          </a:p>
        </p:txBody>
      </p:sp>
      <p:sp>
        <p:nvSpPr>
          <p:cNvPr id="28" name="object 28"/>
          <p:cNvSpPr txBox="1"/>
          <p:nvPr/>
        </p:nvSpPr>
        <p:spPr>
          <a:xfrm>
            <a:off x="434441" y="2296159"/>
            <a:ext cx="12630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latin typeface="等线"/>
                <a:cs typeface="等线"/>
              </a:rPr>
              <a:t>医疗特区直接引进罕见病创新药</a:t>
            </a:r>
            <a:endParaRPr sz="700">
              <a:latin typeface="等线"/>
              <a:cs typeface="等线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4441" y="2476296"/>
            <a:ext cx="2421890" cy="58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100"/>
              </a:lnSpc>
              <a:spcBef>
                <a:spcPts val="100"/>
              </a:spcBef>
            </a:pPr>
            <a:r>
              <a:rPr dirty="0" sz="650" spc="20">
                <a:latin typeface="等线"/>
                <a:cs typeface="等线"/>
              </a:rPr>
              <a:t>海南博鳌乐</a:t>
            </a:r>
            <a:r>
              <a:rPr dirty="0" sz="650" spc="30">
                <a:latin typeface="等线"/>
                <a:cs typeface="等线"/>
              </a:rPr>
              <a:t>城</a:t>
            </a:r>
            <a:r>
              <a:rPr dirty="0" sz="650" spc="20">
                <a:latin typeface="等线"/>
                <a:cs typeface="等线"/>
              </a:rPr>
              <a:t>国际医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20">
                <a:latin typeface="等线"/>
                <a:cs typeface="等线"/>
              </a:rPr>
              <a:t>旅游先</a:t>
            </a:r>
            <a:r>
              <a:rPr dirty="0" sz="650" spc="30">
                <a:latin typeface="等线"/>
                <a:cs typeface="等线"/>
              </a:rPr>
              <a:t>行</a:t>
            </a:r>
            <a:r>
              <a:rPr dirty="0" sz="650" spc="20">
                <a:latin typeface="等线"/>
                <a:cs typeface="等线"/>
              </a:rPr>
              <a:t>区，于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2013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年经国</a:t>
            </a:r>
            <a:r>
              <a:rPr dirty="0" sz="650" spc="30">
                <a:latin typeface="等线"/>
                <a:cs typeface="等线"/>
              </a:rPr>
              <a:t>务</a:t>
            </a:r>
            <a:r>
              <a:rPr dirty="0" sz="650" spc="20">
                <a:latin typeface="等线"/>
                <a:cs typeface="等线"/>
              </a:rPr>
              <a:t>院批准 </a:t>
            </a:r>
            <a:r>
              <a:rPr dirty="0" sz="650" spc="40">
                <a:latin typeface="等线"/>
                <a:cs typeface="等线"/>
              </a:rPr>
              <a:t>设立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给予</a:t>
            </a:r>
            <a:r>
              <a:rPr dirty="0" sz="650" spc="55">
                <a:latin typeface="等线"/>
                <a:cs typeface="等线"/>
              </a:rPr>
              <a:t>特</a:t>
            </a:r>
            <a:r>
              <a:rPr dirty="0" sz="650" spc="40">
                <a:latin typeface="等线"/>
                <a:cs typeface="等线"/>
              </a:rPr>
              <a:t>许</a:t>
            </a:r>
            <a:r>
              <a:rPr dirty="0" sz="650" spc="55">
                <a:latin typeface="等线"/>
                <a:cs typeface="等线"/>
              </a:rPr>
              <a:t>医</a:t>
            </a:r>
            <a:r>
              <a:rPr dirty="0" sz="650" spc="45">
                <a:latin typeface="等线"/>
                <a:cs typeface="等线"/>
              </a:rPr>
              <a:t>疗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特许</a:t>
            </a:r>
            <a:r>
              <a:rPr dirty="0" sz="650" spc="55">
                <a:latin typeface="等线"/>
                <a:cs typeface="等线"/>
              </a:rPr>
              <a:t>研</a:t>
            </a:r>
            <a:r>
              <a:rPr dirty="0" sz="650" spc="45">
                <a:latin typeface="等线"/>
                <a:cs typeface="等线"/>
              </a:rPr>
              <a:t>究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特</a:t>
            </a:r>
            <a:r>
              <a:rPr dirty="0" sz="650" spc="55">
                <a:latin typeface="等线"/>
                <a:cs typeface="等线"/>
              </a:rPr>
              <a:t>许</a:t>
            </a:r>
            <a:r>
              <a:rPr dirty="0" sz="650" spc="40">
                <a:latin typeface="等线"/>
                <a:cs typeface="等线"/>
              </a:rPr>
              <a:t>经</a:t>
            </a:r>
            <a:r>
              <a:rPr dirty="0" sz="650" spc="45">
                <a:latin typeface="等线"/>
                <a:cs typeface="等线"/>
              </a:rPr>
              <a:t>营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特许</a:t>
            </a:r>
            <a:r>
              <a:rPr dirty="0" sz="650" spc="55">
                <a:latin typeface="等线"/>
                <a:cs typeface="等线"/>
              </a:rPr>
              <a:t>国</a:t>
            </a:r>
            <a:r>
              <a:rPr dirty="0" sz="650" spc="40">
                <a:latin typeface="等线"/>
                <a:cs typeface="等线"/>
              </a:rPr>
              <a:t>际</a:t>
            </a:r>
            <a:r>
              <a:rPr dirty="0" sz="650" spc="55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疗 </a:t>
            </a:r>
            <a:r>
              <a:rPr dirty="0" sz="650" spc="40">
                <a:latin typeface="等线"/>
                <a:cs typeface="等线"/>
              </a:rPr>
              <a:t>交流优</a:t>
            </a:r>
            <a:r>
              <a:rPr dirty="0" sz="650" spc="55">
                <a:latin typeface="等线"/>
                <a:cs typeface="等线"/>
              </a:rPr>
              <a:t>惠</a:t>
            </a:r>
            <a:r>
              <a:rPr dirty="0" sz="650" spc="40">
                <a:latin typeface="等线"/>
                <a:cs typeface="等线"/>
              </a:rPr>
              <a:t>政</a:t>
            </a:r>
            <a:r>
              <a:rPr dirty="0" sz="650" spc="45">
                <a:latin typeface="等线"/>
                <a:cs typeface="等线"/>
              </a:rPr>
              <a:t>策</a:t>
            </a:r>
            <a:r>
              <a:rPr dirty="0" sz="650" spc="55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先行</a:t>
            </a:r>
            <a:r>
              <a:rPr dirty="0" sz="650" spc="55">
                <a:latin typeface="等线"/>
                <a:cs typeface="等线"/>
              </a:rPr>
              <a:t>区</a:t>
            </a:r>
            <a:r>
              <a:rPr dirty="0" sz="650" spc="40">
                <a:latin typeface="等线"/>
                <a:cs typeface="等线"/>
              </a:rPr>
              <a:t>的优</a:t>
            </a:r>
            <a:r>
              <a:rPr dirty="0" sz="650" spc="55">
                <a:latin typeface="等线"/>
                <a:cs typeface="等线"/>
              </a:rPr>
              <a:t>势</a:t>
            </a:r>
            <a:r>
              <a:rPr dirty="0" sz="650" spc="40">
                <a:latin typeface="等线"/>
                <a:cs typeface="等线"/>
              </a:rPr>
              <a:t>在于</a:t>
            </a:r>
            <a:r>
              <a:rPr dirty="0" sz="650" spc="55">
                <a:latin typeface="等线"/>
                <a:cs typeface="等线"/>
              </a:rPr>
              <a:t>最新</a:t>
            </a:r>
            <a:r>
              <a:rPr dirty="0" sz="650" spc="40">
                <a:latin typeface="等线"/>
                <a:cs typeface="等线"/>
              </a:rPr>
              <a:t>最先进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药品</a:t>
            </a:r>
            <a:r>
              <a:rPr dirty="0" sz="650" spc="55">
                <a:latin typeface="等线"/>
                <a:cs typeface="等线"/>
              </a:rPr>
              <a:t>和</a:t>
            </a:r>
            <a:r>
              <a:rPr dirty="0" sz="650" spc="40">
                <a:latin typeface="等线"/>
                <a:cs typeface="等线"/>
              </a:rPr>
              <a:t>器</a:t>
            </a:r>
            <a:r>
              <a:rPr dirty="0" sz="650" spc="55">
                <a:latin typeface="等线"/>
                <a:cs typeface="等线"/>
              </a:rPr>
              <a:t>械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40">
                <a:latin typeface="等线"/>
                <a:cs typeface="等线"/>
              </a:rPr>
              <a:t>高质</a:t>
            </a:r>
            <a:r>
              <a:rPr dirty="0" sz="650" spc="55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疗耗</a:t>
            </a:r>
            <a:r>
              <a:rPr dirty="0" sz="650" spc="55">
                <a:latin typeface="等线"/>
                <a:cs typeface="等线"/>
              </a:rPr>
              <a:t>材</a:t>
            </a:r>
            <a:r>
              <a:rPr dirty="0" sz="650" spc="40">
                <a:latin typeface="等线"/>
                <a:cs typeface="等线"/>
              </a:rPr>
              <a:t>无</a:t>
            </a:r>
            <a:r>
              <a:rPr dirty="0" sz="650" spc="55">
                <a:latin typeface="等线"/>
                <a:cs typeface="等线"/>
              </a:rPr>
              <a:t>需</a:t>
            </a:r>
            <a:r>
              <a:rPr dirty="0" sz="650" spc="40">
                <a:latin typeface="等线"/>
                <a:cs typeface="等线"/>
              </a:rPr>
              <a:t>经</a:t>
            </a:r>
            <a:r>
              <a:rPr dirty="0" sz="650" spc="55">
                <a:latin typeface="等线"/>
                <a:cs typeface="等线"/>
              </a:rPr>
              <a:t>过</a:t>
            </a:r>
            <a:r>
              <a:rPr dirty="0" sz="650" spc="40">
                <a:latin typeface="等线"/>
                <a:cs typeface="等线"/>
              </a:rPr>
              <a:t>药监</a:t>
            </a:r>
            <a:r>
              <a:rPr dirty="0" sz="650" spc="55">
                <a:latin typeface="等线"/>
                <a:cs typeface="等线"/>
              </a:rPr>
              <a:t>局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55">
                <a:latin typeface="等线"/>
                <a:cs typeface="等线"/>
              </a:rPr>
              <a:t>申</a:t>
            </a:r>
            <a:r>
              <a:rPr dirty="0" sz="650" spc="40">
                <a:latin typeface="等线"/>
                <a:cs typeface="等线"/>
              </a:rPr>
              <a:t>报</a:t>
            </a:r>
            <a:r>
              <a:rPr dirty="0" sz="650" spc="55">
                <a:latin typeface="等线"/>
                <a:cs typeface="等线"/>
              </a:rPr>
              <a:t>审</a:t>
            </a:r>
            <a:r>
              <a:rPr dirty="0" sz="650" spc="40">
                <a:latin typeface="等线"/>
                <a:cs typeface="等线"/>
              </a:rPr>
              <a:t>批流</a:t>
            </a:r>
            <a:r>
              <a:rPr dirty="0" sz="650" spc="65">
                <a:latin typeface="等线"/>
                <a:cs typeface="等线"/>
              </a:rPr>
              <a:t>程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45">
                <a:latin typeface="等线"/>
                <a:cs typeface="等线"/>
              </a:rPr>
              <a:t>可</a:t>
            </a:r>
            <a:r>
              <a:rPr dirty="0" sz="650" spc="55">
                <a:latin typeface="等线"/>
                <a:cs typeface="等线"/>
              </a:rPr>
              <a:t>以</a:t>
            </a:r>
            <a:r>
              <a:rPr dirty="0" sz="650" spc="45">
                <a:latin typeface="等线"/>
                <a:cs typeface="等线"/>
              </a:rPr>
              <a:t>直</a:t>
            </a:r>
            <a:r>
              <a:rPr dirty="0" sz="650" spc="55">
                <a:latin typeface="等线"/>
                <a:cs typeface="等线"/>
              </a:rPr>
              <a:t>接</a:t>
            </a:r>
            <a:r>
              <a:rPr dirty="0" sz="650" spc="20">
                <a:latin typeface="等线"/>
                <a:cs typeface="等线"/>
              </a:rPr>
              <a:t>在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4441" y="3073653"/>
            <a:ext cx="45212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latin typeface="等线"/>
                <a:cs typeface="等线"/>
              </a:rPr>
              <a:t>临床使用。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4441" y="3253790"/>
            <a:ext cx="2336800" cy="100266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650" spc="5">
                <a:latin typeface="等线"/>
                <a:cs typeface="等线"/>
              </a:rPr>
              <a:t>2020</a:t>
            </a:r>
            <a:r>
              <a:rPr dirty="0" sz="650" spc="12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年，先行区发布了《乐</a:t>
            </a:r>
            <a:r>
              <a:rPr dirty="0" sz="650" spc="40">
                <a:latin typeface="等线"/>
                <a:cs typeface="等线"/>
              </a:rPr>
              <a:t>城</a:t>
            </a:r>
            <a:r>
              <a:rPr dirty="0" sz="650" spc="30">
                <a:latin typeface="等线"/>
                <a:cs typeface="等线"/>
              </a:rPr>
              <a:t>先行区</a:t>
            </a:r>
            <a:r>
              <a:rPr dirty="0" sz="650" spc="4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品清</a:t>
            </a:r>
            <a:r>
              <a:rPr dirty="0" sz="650" spc="35">
                <a:latin typeface="等线"/>
                <a:cs typeface="等线"/>
              </a:rPr>
              <a:t>单</a:t>
            </a:r>
            <a:r>
              <a:rPr dirty="0" sz="650" spc="30">
                <a:latin typeface="等线"/>
                <a:cs typeface="等线"/>
              </a:rPr>
              <a:t>》</a:t>
            </a:r>
            <a:r>
              <a:rPr dirty="0" sz="650" spc="35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其中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</a:t>
            </a:r>
            <a:endParaRPr sz="650">
              <a:latin typeface="等线"/>
              <a:cs typeface="等线"/>
            </a:endParaRPr>
          </a:p>
          <a:p>
            <a:pPr marL="12700" marR="5080">
              <a:lnSpc>
                <a:spcPts val="1100"/>
              </a:lnSpc>
              <a:spcBef>
                <a:spcPts val="85"/>
              </a:spcBef>
            </a:pPr>
            <a:r>
              <a:rPr dirty="0" sz="650" spc="20">
                <a:latin typeface="等线"/>
                <a:cs typeface="等线"/>
              </a:rPr>
              <a:t>病药品近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50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种，包括赛诺</a:t>
            </a:r>
            <a:r>
              <a:rPr dirty="0" sz="650" spc="10">
                <a:latin typeface="等线"/>
                <a:cs typeface="等线"/>
              </a:rPr>
              <a:t>菲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武田、</a:t>
            </a:r>
            <a:r>
              <a:rPr dirty="0" sz="650" spc="30">
                <a:latin typeface="等线"/>
                <a:cs typeface="等线"/>
              </a:rPr>
              <a:t>强</a:t>
            </a:r>
            <a:r>
              <a:rPr dirty="0" sz="650" spc="20">
                <a:latin typeface="等线"/>
                <a:cs typeface="等线"/>
              </a:rPr>
              <a:t>生等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10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多个不同国 </a:t>
            </a:r>
            <a:r>
              <a:rPr dirty="0" sz="650" spc="40">
                <a:latin typeface="等线"/>
                <a:cs typeface="等线"/>
              </a:rPr>
              <a:t>家的</a:t>
            </a:r>
            <a:r>
              <a:rPr dirty="0" sz="650" spc="55">
                <a:latin typeface="等线"/>
                <a:cs typeface="等线"/>
              </a:rPr>
              <a:t>厂</a:t>
            </a:r>
            <a:r>
              <a:rPr dirty="0" sz="650" spc="45">
                <a:latin typeface="等线"/>
                <a:cs typeface="等线"/>
              </a:rPr>
              <a:t>商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55">
                <a:latin typeface="等线"/>
                <a:cs typeface="等线"/>
              </a:rPr>
              <a:t>乐</a:t>
            </a:r>
            <a:r>
              <a:rPr dirty="0" sz="650" spc="40">
                <a:latin typeface="等线"/>
                <a:cs typeface="等线"/>
              </a:rPr>
              <a:t>城</a:t>
            </a:r>
            <a:r>
              <a:rPr dirty="0" sz="650" spc="55">
                <a:latin typeface="等线"/>
                <a:cs typeface="等线"/>
              </a:rPr>
              <a:t>先</a:t>
            </a:r>
            <a:r>
              <a:rPr dirty="0" sz="650" spc="40">
                <a:latin typeface="等线"/>
                <a:cs typeface="等线"/>
              </a:rPr>
              <a:t>行</a:t>
            </a:r>
            <a:r>
              <a:rPr dirty="0" sz="650" spc="55">
                <a:latin typeface="等线"/>
                <a:cs typeface="等线"/>
              </a:rPr>
              <a:t>区</a:t>
            </a:r>
            <a:r>
              <a:rPr dirty="0" sz="650" spc="40">
                <a:latin typeface="等线"/>
                <a:cs typeface="等线"/>
              </a:rPr>
              <a:t>能够</a:t>
            </a:r>
            <a:r>
              <a:rPr dirty="0" sz="650" spc="55">
                <a:latin typeface="等线"/>
                <a:cs typeface="等线"/>
              </a:rPr>
              <a:t>很</a:t>
            </a:r>
            <a:r>
              <a:rPr dirty="0" sz="650" spc="40">
                <a:latin typeface="等线"/>
                <a:cs typeface="等线"/>
              </a:rPr>
              <a:t>好</a:t>
            </a:r>
            <a:r>
              <a:rPr dirty="0" sz="650" spc="55">
                <a:latin typeface="等线"/>
                <a:cs typeface="等线"/>
              </a:rPr>
              <a:t>解</a:t>
            </a:r>
            <a:r>
              <a:rPr dirty="0" sz="650" spc="40">
                <a:latin typeface="等线"/>
                <a:cs typeface="等线"/>
              </a:rPr>
              <a:t>决</a:t>
            </a:r>
            <a:r>
              <a:rPr dirty="0" sz="650" spc="55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见病</a:t>
            </a:r>
            <a:r>
              <a:rPr dirty="0" sz="650" spc="55">
                <a:latin typeface="等线"/>
                <a:cs typeface="等线"/>
              </a:rPr>
              <a:t>患</a:t>
            </a:r>
            <a:r>
              <a:rPr dirty="0" sz="650" spc="40">
                <a:latin typeface="等线"/>
                <a:cs typeface="等线"/>
              </a:rPr>
              <a:t>者面</a:t>
            </a:r>
            <a:r>
              <a:rPr dirty="0" sz="650" spc="55">
                <a:latin typeface="等线"/>
                <a:cs typeface="等线"/>
              </a:rPr>
              <a:t>临</a:t>
            </a:r>
            <a:r>
              <a:rPr dirty="0" sz="650" spc="40">
                <a:latin typeface="等线"/>
                <a:cs typeface="等线"/>
              </a:rPr>
              <a:t>境</a:t>
            </a:r>
            <a:r>
              <a:rPr dirty="0" sz="650" spc="55">
                <a:latin typeface="等线"/>
                <a:cs typeface="等线"/>
              </a:rPr>
              <a:t>内</a:t>
            </a:r>
            <a:r>
              <a:rPr dirty="0" sz="650" spc="20">
                <a:latin typeface="等线"/>
                <a:cs typeface="等线"/>
              </a:rPr>
              <a:t>无</a:t>
            </a:r>
            <a:endParaRPr sz="650">
              <a:latin typeface="等线"/>
              <a:cs typeface="等线"/>
            </a:endParaRPr>
          </a:p>
          <a:p>
            <a:pPr marL="12700" marR="5080">
              <a:lnSpc>
                <a:spcPts val="1090"/>
              </a:lnSpc>
              <a:spcBef>
                <a:spcPts val="15"/>
              </a:spcBef>
            </a:pPr>
            <a:r>
              <a:rPr dirty="0" sz="650" spc="40">
                <a:latin typeface="等线"/>
                <a:cs typeface="等线"/>
              </a:rPr>
              <a:t>药的</a:t>
            </a:r>
            <a:r>
              <a:rPr dirty="0" sz="650" spc="55">
                <a:latin typeface="等线"/>
                <a:cs typeface="等线"/>
              </a:rPr>
              <a:t>困</a:t>
            </a:r>
            <a:r>
              <a:rPr dirty="0" sz="650" spc="45">
                <a:latin typeface="等线"/>
                <a:cs typeface="等线"/>
              </a:rPr>
              <a:t>境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让</a:t>
            </a:r>
            <a:r>
              <a:rPr dirty="0" sz="650" spc="40">
                <a:latin typeface="等线"/>
                <a:cs typeface="等线"/>
              </a:rPr>
              <a:t>患</a:t>
            </a:r>
            <a:r>
              <a:rPr dirty="0" sz="650" spc="55">
                <a:latin typeface="等线"/>
                <a:cs typeface="等线"/>
              </a:rPr>
              <a:t>者</a:t>
            </a:r>
            <a:r>
              <a:rPr dirty="0" sz="650" spc="40">
                <a:latin typeface="等线"/>
                <a:cs typeface="等线"/>
              </a:rPr>
              <a:t>及</a:t>
            </a:r>
            <a:r>
              <a:rPr dirty="0" sz="650" spc="55">
                <a:latin typeface="等线"/>
                <a:cs typeface="等线"/>
              </a:rPr>
              <a:t>时</a:t>
            </a:r>
            <a:r>
              <a:rPr dirty="0" sz="650" spc="40">
                <a:latin typeface="等线"/>
                <a:cs typeface="等线"/>
              </a:rPr>
              <a:t>用上</a:t>
            </a:r>
            <a:r>
              <a:rPr dirty="0" sz="650" spc="55">
                <a:latin typeface="等线"/>
                <a:cs typeface="等线"/>
              </a:rPr>
              <a:t>创</a:t>
            </a:r>
            <a:r>
              <a:rPr dirty="0" sz="650" spc="40">
                <a:latin typeface="等线"/>
                <a:cs typeface="等线"/>
              </a:rPr>
              <a:t>新</a:t>
            </a:r>
            <a:r>
              <a:rPr dirty="0" sz="650" spc="55">
                <a:latin typeface="等线"/>
                <a:cs typeface="等线"/>
              </a:rPr>
              <a:t>好</a:t>
            </a:r>
            <a:r>
              <a:rPr dirty="0" sz="650" spc="50">
                <a:latin typeface="等线"/>
                <a:cs typeface="等线"/>
              </a:rPr>
              <a:t>药</a:t>
            </a:r>
            <a:r>
              <a:rPr dirty="0" sz="650" spc="55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此外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先行</a:t>
            </a:r>
            <a:r>
              <a:rPr dirty="0" sz="650" spc="55">
                <a:latin typeface="等线"/>
                <a:cs typeface="等线"/>
              </a:rPr>
              <a:t>区</a:t>
            </a:r>
            <a:r>
              <a:rPr dirty="0" sz="650" spc="40">
                <a:latin typeface="等线"/>
                <a:cs typeface="等线"/>
              </a:rPr>
              <a:t>是</a:t>
            </a:r>
            <a:r>
              <a:rPr dirty="0" sz="650" spc="55">
                <a:latin typeface="等线"/>
                <a:cs typeface="等线"/>
              </a:rPr>
              <a:t>国</a:t>
            </a:r>
            <a:r>
              <a:rPr dirty="0" sz="650" spc="20">
                <a:latin typeface="等线"/>
                <a:cs typeface="等线"/>
              </a:rPr>
              <a:t>内 </a:t>
            </a:r>
            <a:r>
              <a:rPr dirty="0" sz="650" spc="40">
                <a:latin typeface="等线"/>
                <a:cs typeface="等线"/>
              </a:rPr>
              <a:t>唯一</a:t>
            </a:r>
            <a:r>
              <a:rPr dirty="0" sz="650" spc="55">
                <a:latin typeface="等线"/>
                <a:cs typeface="等线"/>
              </a:rPr>
              <a:t>开</a:t>
            </a:r>
            <a:r>
              <a:rPr dirty="0" sz="650" spc="40">
                <a:latin typeface="等线"/>
                <a:cs typeface="等线"/>
              </a:rPr>
              <a:t>展真</a:t>
            </a:r>
            <a:r>
              <a:rPr dirty="0" sz="650" spc="55">
                <a:latin typeface="等线"/>
                <a:cs typeface="等线"/>
              </a:rPr>
              <a:t>是</a:t>
            </a:r>
            <a:r>
              <a:rPr dirty="0" sz="650" spc="40">
                <a:latin typeface="等线"/>
                <a:cs typeface="等线"/>
              </a:rPr>
              <a:t>世</a:t>
            </a:r>
            <a:r>
              <a:rPr dirty="0" sz="650" spc="55">
                <a:latin typeface="等线"/>
                <a:cs typeface="等线"/>
              </a:rPr>
              <a:t>界</a:t>
            </a:r>
            <a:r>
              <a:rPr dirty="0" sz="650" spc="40">
                <a:latin typeface="等线"/>
                <a:cs typeface="等线"/>
              </a:rPr>
              <a:t>数</a:t>
            </a:r>
            <a:r>
              <a:rPr dirty="0" sz="650" spc="55">
                <a:latin typeface="等线"/>
                <a:cs typeface="等线"/>
              </a:rPr>
              <a:t>据</a:t>
            </a:r>
            <a:r>
              <a:rPr dirty="0" sz="650" spc="40">
                <a:latin typeface="等线"/>
                <a:cs typeface="等线"/>
              </a:rPr>
              <a:t>应用</a:t>
            </a:r>
            <a:r>
              <a:rPr dirty="0" sz="650" spc="55">
                <a:latin typeface="等线"/>
                <a:cs typeface="等线"/>
              </a:rPr>
              <a:t>试</a:t>
            </a:r>
            <a:r>
              <a:rPr dirty="0" sz="650" spc="40">
                <a:latin typeface="等线"/>
                <a:cs typeface="等线"/>
              </a:rPr>
              <a:t>点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地</a:t>
            </a:r>
            <a:r>
              <a:rPr dirty="0" sz="650" spc="65">
                <a:latin typeface="等线"/>
                <a:cs typeface="等线"/>
              </a:rPr>
              <a:t>区</a:t>
            </a:r>
            <a:r>
              <a:rPr dirty="0" sz="650" spc="40">
                <a:latin typeface="等线"/>
                <a:cs typeface="等线"/>
              </a:rPr>
              <a:t>，在</a:t>
            </a:r>
            <a:r>
              <a:rPr dirty="0" sz="650" spc="55">
                <a:latin typeface="等线"/>
                <a:cs typeface="等线"/>
              </a:rPr>
              <a:t>先</a:t>
            </a:r>
            <a:r>
              <a:rPr dirty="0" sz="650" spc="40">
                <a:latin typeface="等线"/>
                <a:cs typeface="等线"/>
              </a:rPr>
              <a:t>行区</a:t>
            </a:r>
            <a:r>
              <a:rPr dirty="0" sz="650" spc="55">
                <a:latin typeface="等线"/>
                <a:cs typeface="等线"/>
              </a:rPr>
              <a:t>获</a:t>
            </a:r>
            <a:r>
              <a:rPr dirty="0" sz="650" spc="40">
                <a:latin typeface="等线"/>
                <a:cs typeface="等线"/>
              </a:rPr>
              <a:t>得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真</a:t>
            </a:r>
            <a:endParaRPr sz="650">
              <a:latin typeface="等线"/>
              <a:cs typeface="等线"/>
            </a:endParaRPr>
          </a:p>
          <a:p>
            <a:pPr marL="12700" marR="5080">
              <a:lnSpc>
                <a:spcPts val="1100"/>
              </a:lnSpc>
              <a:spcBef>
                <a:spcPts val="5"/>
              </a:spcBef>
            </a:pPr>
            <a:r>
              <a:rPr dirty="0" sz="650" spc="40">
                <a:latin typeface="等线"/>
                <a:cs typeface="等线"/>
              </a:rPr>
              <a:t>实世</a:t>
            </a:r>
            <a:r>
              <a:rPr dirty="0" sz="650" spc="55">
                <a:latin typeface="等线"/>
                <a:cs typeface="等线"/>
              </a:rPr>
              <a:t>界</a:t>
            </a:r>
            <a:r>
              <a:rPr dirty="0" sz="650" spc="40">
                <a:latin typeface="等线"/>
                <a:cs typeface="等线"/>
              </a:rPr>
              <a:t>数</a:t>
            </a:r>
            <a:r>
              <a:rPr dirty="0" sz="650" spc="45">
                <a:latin typeface="等线"/>
                <a:cs typeface="等线"/>
              </a:rPr>
              <a:t>据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可</a:t>
            </a:r>
            <a:r>
              <a:rPr dirty="0" sz="650" spc="55">
                <a:latin typeface="等线"/>
                <a:cs typeface="等线"/>
              </a:rPr>
              <a:t>辅</a:t>
            </a:r>
            <a:r>
              <a:rPr dirty="0" sz="650" spc="40">
                <a:latin typeface="等线"/>
                <a:cs typeface="等线"/>
              </a:rPr>
              <a:t>助</a:t>
            </a:r>
            <a:r>
              <a:rPr dirty="0" sz="650" spc="55">
                <a:latin typeface="等线"/>
                <a:cs typeface="等线"/>
              </a:rPr>
              <a:t>评</a:t>
            </a:r>
            <a:r>
              <a:rPr dirty="0" sz="650" spc="40">
                <a:latin typeface="等线"/>
                <a:cs typeface="等线"/>
              </a:rPr>
              <a:t>估疗</a:t>
            </a:r>
            <a:r>
              <a:rPr dirty="0" sz="650" spc="55">
                <a:latin typeface="等线"/>
                <a:cs typeface="等线"/>
              </a:rPr>
              <a:t>效</a:t>
            </a:r>
            <a:r>
              <a:rPr dirty="0" sz="650" spc="40">
                <a:latin typeface="等线"/>
                <a:cs typeface="等线"/>
              </a:rPr>
              <a:t>和</a:t>
            </a:r>
            <a:r>
              <a:rPr dirty="0" sz="650" spc="55">
                <a:latin typeface="等线"/>
                <a:cs typeface="等线"/>
              </a:rPr>
              <a:t>安</a:t>
            </a:r>
            <a:r>
              <a:rPr dirty="0" sz="650" spc="40">
                <a:latin typeface="等线"/>
                <a:cs typeface="等线"/>
              </a:rPr>
              <a:t>全</a:t>
            </a:r>
            <a:r>
              <a:rPr dirty="0" sz="650" spc="60">
                <a:latin typeface="等线"/>
                <a:cs typeface="等线"/>
              </a:rPr>
              <a:t>性</a:t>
            </a:r>
            <a:r>
              <a:rPr dirty="0" sz="650" spc="40">
                <a:latin typeface="等线"/>
                <a:cs typeface="等线"/>
              </a:rPr>
              <a:t>，这</a:t>
            </a:r>
            <a:r>
              <a:rPr dirty="0" sz="650" spc="55">
                <a:latin typeface="等线"/>
                <a:cs typeface="等线"/>
              </a:rPr>
              <a:t>将</a:t>
            </a:r>
            <a:r>
              <a:rPr dirty="0" sz="650" spc="40">
                <a:latin typeface="等线"/>
                <a:cs typeface="等线"/>
              </a:rPr>
              <a:t>加快</a:t>
            </a:r>
            <a:r>
              <a:rPr dirty="0" sz="650" spc="55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创 新药在国内注册上市的进程，让患者早日受益。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711" y="2209799"/>
            <a:ext cx="361188" cy="16002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429259" y="4617211"/>
            <a:ext cx="153035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latin typeface="等线"/>
                <a:cs typeface="等线"/>
              </a:rPr>
              <a:t>为创新药开设上市绿色通道，鼓励</a:t>
            </a:r>
            <a:r>
              <a:rPr dirty="0" sz="700" spc="5" b="1">
                <a:latin typeface="等线"/>
                <a:cs typeface="等线"/>
              </a:rPr>
              <a:t>研</a:t>
            </a:r>
            <a:r>
              <a:rPr dirty="0" sz="700" spc="-5" b="1">
                <a:latin typeface="等线"/>
                <a:cs typeface="等线"/>
              </a:rPr>
              <a:t>发</a:t>
            </a:r>
            <a:endParaRPr sz="700">
              <a:latin typeface="等线"/>
              <a:cs typeface="等线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9259" y="4797348"/>
            <a:ext cx="2348230" cy="446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1700"/>
              </a:lnSpc>
              <a:spcBef>
                <a:spcPts val="95"/>
              </a:spcBef>
            </a:pPr>
            <a:r>
              <a:rPr dirty="0" sz="650" spc="20">
                <a:latin typeface="等线"/>
                <a:cs typeface="等线"/>
              </a:rPr>
              <a:t>早在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2015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13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11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国家药</a:t>
            </a:r>
            <a:r>
              <a:rPr dirty="0" sz="650" spc="30">
                <a:latin typeface="等线"/>
                <a:cs typeface="等线"/>
              </a:rPr>
              <a:t>监</a:t>
            </a:r>
            <a:r>
              <a:rPr dirty="0" sz="650" spc="20">
                <a:latin typeface="等线"/>
                <a:cs typeface="等线"/>
              </a:rPr>
              <a:t>局就</a:t>
            </a:r>
            <a:r>
              <a:rPr dirty="0" sz="650" spc="30">
                <a:latin typeface="等线"/>
                <a:cs typeface="等线"/>
              </a:rPr>
              <a:t>发</a:t>
            </a:r>
            <a:r>
              <a:rPr dirty="0" sz="650" spc="20">
                <a:latin typeface="等线"/>
                <a:cs typeface="等线"/>
              </a:rPr>
              <a:t>布《关于药</a:t>
            </a:r>
            <a:r>
              <a:rPr dirty="0" sz="650" spc="30">
                <a:latin typeface="等线"/>
                <a:cs typeface="等线"/>
              </a:rPr>
              <a:t>品</a:t>
            </a:r>
            <a:r>
              <a:rPr dirty="0" sz="650" spc="20">
                <a:latin typeface="等线"/>
                <a:cs typeface="等线"/>
              </a:rPr>
              <a:t>注册审评 </a:t>
            </a:r>
            <a:r>
              <a:rPr dirty="0" sz="650" spc="20">
                <a:latin typeface="等线"/>
                <a:cs typeface="等线"/>
              </a:rPr>
              <a:t>审批</a:t>
            </a:r>
            <a:r>
              <a:rPr dirty="0" sz="650" spc="30">
                <a:latin typeface="等线"/>
                <a:cs typeface="等线"/>
              </a:rPr>
              <a:t>若</a:t>
            </a:r>
            <a:r>
              <a:rPr dirty="0" sz="650" spc="20">
                <a:latin typeface="等线"/>
                <a:cs typeface="等线"/>
              </a:rPr>
              <a:t>干</a:t>
            </a:r>
            <a:r>
              <a:rPr dirty="0" sz="650" spc="30">
                <a:latin typeface="等线"/>
                <a:cs typeface="等线"/>
              </a:rPr>
              <a:t>政</a:t>
            </a:r>
            <a:r>
              <a:rPr dirty="0" sz="650" spc="20">
                <a:latin typeface="等线"/>
                <a:cs typeface="等线"/>
              </a:rPr>
              <a:t>策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公</a:t>
            </a:r>
            <a:r>
              <a:rPr dirty="0" sz="650" spc="30">
                <a:latin typeface="等线"/>
                <a:cs typeface="等线"/>
              </a:rPr>
              <a:t>告</a:t>
            </a:r>
            <a:r>
              <a:rPr dirty="0" sz="650" spc="20">
                <a:latin typeface="等线"/>
                <a:cs typeface="等线"/>
              </a:rPr>
              <a:t>》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明</a:t>
            </a:r>
            <a:r>
              <a:rPr dirty="0" sz="650" spc="30">
                <a:latin typeface="等线"/>
                <a:cs typeface="等线"/>
              </a:rPr>
              <a:t>确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创新</a:t>
            </a:r>
            <a:r>
              <a:rPr dirty="0" sz="650" spc="20">
                <a:latin typeface="等线"/>
                <a:cs typeface="等线"/>
              </a:rPr>
              <a:t>药的</a:t>
            </a:r>
            <a:r>
              <a:rPr dirty="0" sz="650" spc="30">
                <a:latin typeface="等线"/>
                <a:cs typeface="等线"/>
              </a:rPr>
              <a:t>注</a:t>
            </a:r>
            <a:r>
              <a:rPr dirty="0" sz="650" spc="20">
                <a:latin typeface="等线"/>
                <a:cs typeface="等线"/>
              </a:rPr>
              <a:t>册</a:t>
            </a:r>
            <a:r>
              <a:rPr dirty="0" sz="650" spc="30">
                <a:latin typeface="等线"/>
                <a:cs typeface="等线"/>
              </a:rPr>
              <a:t>申</a:t>
            </a:r>
            <a:r>
              <a:rPr dirty="0" sz="650" spc="20">
                <a:latin typeface="等线"/>
                <a:cs typeface="等线"/>
              </a:rPr>
              <a:t>请</a:t>
            </a:r>
            <a:r>
              <a:rPr dirty="0" sz="650" spc="30">
                <a:latin typeface="等线"/>
                <a:cs typeface="等线"/>
              </a:rPr>
              <a:t>可</a:t>
            </a:r>
            <a:r>
              <a:rPr dirty="0" sz="650" spc="15">
                <a:latin typeface="等线"/>
                <a:cs typeface="等线"/>
              </a:rPr>
              <a:t>以加 </a:t>
            </a:r>
            <a:r>
              <a:rPr dirty="0" sz="650" spc="20">
                <a:latin typeface="等线"/>
                <a:cs typeface="等线"/>
              </a:rPr>
              <a:t>快审评审批。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9259" y="5292902"/>
            <a:ext cx="2348230" cy="446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1500"/>
              </a:lnSpc>
              <a:spcBef>
                <a:spcPts val="95"/>
              </a:spcBef>
            </a:pPr>
            <a:r>
              <a:rPr dirty="0" sz="650" spc="5">
                <a:latin typeface="等线"/>
                <a:cs typeface="等线"/>
              </a:rPr>
              <a:t>2017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12</a:t>
            </a:r>
            <a:r>
              <a:rPr dirty="0" sz="650" spc="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月，国家药监局</a:t>
            </a:r>
            <a:r>
              <a:rPr dirty="0" sz="650" spc="30">
                <a:latin typeface="等线"/>
                <a:cs typeface="等线"/>
              </a:rPr>
              <a:t>发</a:t>
            </a:r>
            <a:r>
              <a:rPr dirty="0" sz="650" spc="20">
                <a:latin typeface="等线"/>
                <a:cs typeface="等线"/>
              </a:rPr>
              <a:t>布了《</a:t>
            </a:r>
            <a:r>
              <a:rPr dirty="0" sz="650" spc="30">
                <a:latin typeface="等线"/>
                <a:cs typeface="等线"/>
              </a:rPr>
              <a:t>关于</a:t>
            </a:r>
            <a:r>
              <a:rPr dirty="0" sz="650" spc="20">
                <a:latin typeface="等线"/>
                <a:cs typeface="等线"/>
              </a:rPr>
              <a:t>鼓励药品创</a:t>
            </a:r>
            <a:r>
              <a:rPr dirty="0" sz="650" spc="30">
                <a:latin typeface="等线"/>
                <a:cs typeface="等线"/>
              </a:rPr>
              <a:t>新</a:t>
            </a:r>
            <a:r>
              <a:rPr dirty="0" sz="650" spc="20">
                <a:latin typeface="等线"/>
                <a:cs typeface="等线"/>
              </a:rPr>
              <a:t>实行优 </a:t>
            </a:r>
            <a:r>
              <a:rPr dirty="0" sz="650" spc="30">
                <a:latin typeface="等线"/>
                <a:cs typeface="等线"/>
              </a:rPr>
              <a:t>先审评审批的意见》，将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优先审评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从</a:t>
            </a:r>
            <a:r>
              <a:rPr dirty="0" sz="650" spc="40">
                <a:latin typeface="等线"/>
                <a:cs typeface="等线"/>
              </a:rPr>
              <a:t>解</a:t>
            </a:r>
            <a:r>
              <a:rPr dirty="0" sz="650" spc="30">
                <a:latin typeface="等线"/>
                <a:cs typeface="等线"/>
              </a:rPr>
              <a:t>决药品审批积压问</a:t>
            </a:r>
            <a:r>
              <a:rPr dirty="0" sz="650" spc="20">
                <a:latin typeface="等线"/>
                <a:cs typeface="等线"/>
              </a:rPr>
              <a:t>题 开始转向鼓励更多创新药物的研发。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9259" y="5788253"/>
            <a:ext cx="2350135" cy="865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1300"/>
              </a:lnSpc>
              <a:spcBef>
                <a:spcPts val="95"/>
              </a:spcBef>
            </a:pPr>
            <a:r>
              <a:rPr dirty="0" sz="650" spc="5">
                <a:latin typeface="等线"/>
                <a:cs typeface="等线"/>
              </a:rPr>
              <a:t>2020</a:t>
            </a:r>
            <a:r>
              <a:rPr dirty="0" sz="650" spc="13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7</a:t>
            </a:r>
            <a:r>
              <a:rPr dirty="0" sz="650" spc="13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月</a:t>
            </a:r>
            <a:r>
              <a:rPr dirty="0" sz="650" spc="20">
                <a:latin typeface="等线"/>
                <a:cs typeface="等线"/>
              </a:rPr>
              <a:t>，国</a:t>
            </a:r>
            <a:r>
              <a:rPr dirty="0" sz="650" spc="30">
                <a:latin typeface="等线"/>
                <a:cs typeface="等线"/>
              </a:rPr>
              <a:t>家</a:t>
            </a:r>
            <a:r>
              <a:rPr dirty="0" sz="650" spc="20">
                <a:latin typeface="等线"/>
                <a:cs typeface="等线"/>
              </a:rPr>
              <a:t>药监</a:t>
            </a:r>
            <a:r>
              <a:rPr dirty="0" sz="650" spc="30">
                <a:latin typeface="等线"/>
                <a:cs typeface="等线"/>
              </a:rPr>
              <a:t>局</a:t>
            </a:r>
            <a:r>
              <a:rPr dirty="0" sz="650" spc="20">
                <a:latin typeface="等线"/>
                <a:cs typeface="等线"/>
              </a:rPr>
              <a:t>出台</a:t>
            </a:r>
            <a:r>
              <a:rPr dirty="0" sz="650" spc="30">
                <a:latin typeface="等线"/>
                <a:cs typeface="等线"/>
              </a:rPr>
              <a:t>《</a:t>
            </a:r>
            <a:r>
              <a:rPr dirty="0" sz="650" spc="20">
                <a:latin typeface="等线"/>
                <a:cs typeface="等线"/>
              </a:rPr>
              <a:t>药品</a:t>
            </a:r>
            <a:r>
              <a:rPr dirty="0" sz="650" spc="30">
                <a:latin typeface="等线"/>
                <a:cs typeface="等线"/>
              </a:rPr>
              <a:t>注</a:t>
            </a:r>
            <a:r>
              <a:rPr dirty="0" sz="650" spc="20">
                <a:latin typeface="等线"/>
                <a:cs typeface="等线"/>
              </a:rPr>
              <a:t>册管理办</a:t>
            </a:r>
            <a:r>
              <a:rPr dirty="0" sz="650" spc="30">
                <a:latin typeface="等线"/>
                <a:cs typeface="等线"/>
              </a:rPr>
              <a:t>法</a:t>
            </a:r>
            <a:r>
              <a:rPr dirty="0" sz="650" spc="20">
                <a:latin typeface="等线"/>
                <a:cs typeface="等线"/>
              </a:rPr>
              <a:t>》，</a:t>
            </a:r>
            <a:r>
              <a:rPr dirty="0" sz="650" spc="30">
                <a:latin typeface="等线"/>
                <a:cs typeface="等线"/>
              </a:rPr>
              <a:t>其中 </a:t>
            </a:r>
            <a:r>
              <a:rPr dirty="0" sz="650" spc="20">
                <a:latin typeface="等线"/>
                <a:cs typeface="等线"/>
              </a:rPr>
              <a:t>规定</a:t>
            </a:r>
            <a:r>
              <a:rPr dirty="0" sz="650" spc="30">
                <a:latin typeface="等线"/>
                <a:cs typeface="等线"/>
              </a:rPr>
              <a:t>对</a:t>
            </a:r>
            <a:r>
              <a:rPr dirty="0" sz="650" spc="20">
                <a:latin typeface="等线"/>
                <a:cs typeface="等线"/>
              </a:rPr>
              <a:t>临</a:t>
            </a:r>
            <a:r>
              <a:rPr dirty="0" sz="650" spc="30">
                <a:latin typeface="等线"/>
                <a:cs typeface="等线"/>
              </a:rPr>
              <a:t>床</a:t>
            </a:r>
            <a:r>
              <a:rPr dirty="0" sz="650" spc="20">
                <a:latin typeface="等线"/>
                <a:cs typeface="等线"/>
              </a:rPr>
              <a:t>急</a:t>
            </a:r>
            <a:r>
              <a:rPr dirty="0" sz="650" spc="30">
                <a:latin typeface="等线"/>
                <a:cs typeface="等线"/>
              </a:rPr>
              <a:t>需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短</a:t>
            </a:r>
            <a:r>
              <a:rPr dirty="0" sz="650" spc="20">
                <a:latin typeface="等线"/>
                <a:cs typeface="等线"/>
              </a:rPr>
              <a:t>缺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品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防</a:t>
            </a:r>
            <a:r>
              <a:rPr dirty="0" sz="650" spc="30">
                <a:latin typeface="等线"/>
                <a:cs typeface="等线"/>
              </a:rPr>
              <a:t>治</a:t>
            </a:r>
            <a:r>
              <a:rPr dirty="0" sz="650" spc="20">
                <a:latin typeface="等线"/>
                <a:cs typeface="等线"/>
              </a:rPr>
              <a:t>重</a:t>
            </a:r>
            <a:r>
              <a:rPr dirty="0" sz="650" spc="30">
                <a:latin typeface="等线"/>
                <a:cs typeface="等线"/>
              </a:rPr>
              <a:t>大传</a:t>
            </a:r>
            <a:r>
              <a:rPr dirty="0" sz="650" spc="20">
                <a:latin typeface="等线"/>
                <a:cs typeface="等线"/>
              </a:rPr>
              <a:t>染病</a:t>
            </a:r>
            <a:r>
              <a:rPr dirty="0" sz="650" spc="30">
                <a:latin typeface="等线"/>
                <a:cs typeface="等线"/>
              </a:rPr>
              <a:t>和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等</a:t>
            </a:r>
            <a:r>
              <a:rPr dirty="0" sz="650" spc="15">
                <a:latin typeface="等线"/>
                <a:cs typeface="等线"/>
              </a:rPr>
              <a:t>疾病 的创</a:t>
            </a:r>
            <a:r>
              <a:rPr dirty="0" sz="650" spc="30">
                <a:latin typeface="等线"/>
                <a:cs typeface="等线"/>
              </a:rPr>
              <a:t>新</a:t>
            </a:r>
            <a:r>
              <a:rPr dirty="0" sz="650" spc="2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和</a:t>
            </a:r>
            <a:r>
              <a:rPr dirty="0" sz="650" spc="20">
                <a:latin typeface="等线"/>
                <a:cs typeface="等线"/>
              </a:rPr>
              <a:t>改</a:t>
            </a:r>
            <a:r>
              <a:rPr dirty="0" sz="650" spc="30">
                <a:latin typeface="等线"/>
                <a:cs typeface="等线"/>
              </a:rPr>
              <a:t>良</a:t>
            </a:r>
            <a:r>
              <a:rPr dirty="0" sz="650" spc="20">
                <a:latin typeface="等线"/>
                <a:cs typeface="等线"/>
              </a:rPr>
              <a:t>型</a:t>
            </a:r>
            <a:r>
              <a:rPr dirty="0" sz="650" spc="30">
                <a:latin typeface="等线"/>
                <a:cs typeface="等线"/>
              </a:rPr>
              <a:t>新</a:t>
            </a:r>
            <a:r>
              <a:rPr dirty="0" sz="650" spc="2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可</a:t>
            </a:r>
            <a:r>
              <a:rPr dirty="0" sz="650" spc="30">
                <a:latin typeface="等线"/>
                <a:cs typeface="等线"/>
              </a:rPr>
              <a:t>申</a:t>
            </a:r>
            <a:r>
              <a:rPr dirty="0" sz="650" spc="20">
                <a:latin typeface="等线"/>
                <a:cs typeface="等线"/>
              </a:rPr>
              <a:t>请</a:t>
            </a:r>
            <a:r>
              <a:rPr dirty="0" sz="650" spc="30">
                <a:latin typeface="等线"/>
                <a:cs typeface="等线"/>
              </a:rPr>
              <a:t>优</a:t>
            </a:r>
            <a:r>
              <a:rPr dirty="0" sz="650" spc="20">
                <a:latin typeface="等线"/>
                <a:cs typeface="等线"/>
              </a:rPr>
              <a:t>先</a:t>
            </a:r>
            <a:r>
              <a:rPr dirty="0" sz="650" spc="30">
                <a:latin typeface="等线"/>
                <a:cs typeface="等线"/>
              </a:rPr>
              <a:t>审评</a:t>
            </a:r>
            <a:r>
              <a:rPr dirty="0" sz="650" spc="20">
                <a:latin typeface="等线"/>
                <a:cs typeface="等线"/>
              </a:rPr>
              <a:t>审批</a:t>
            </a:r>
            <a:r>
              <a:rPr dirty="0" sz="650" spc="30">
                <a:latin typeface="等线"/>
                <a:cs typeface="等线"/>
              </a:rPr>
              <a:t>程</a:t>
            </a:r>
            <a:r>
              <a:rPr dirty="0" sz="650" spc="20">
                <a:latin typeface="等线"/>
                <a:cs typeface="等线"/>
              </a:rPr>
              <a:t>序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配</a:t>
            </a:r>
            <a:r>
              <a:rPr dirty="0" sz="650" spc="30">
                <a:latin typeface="等线"/>
                <a:cs typeface="等线"/>
              </a:rPr>
              <a:t>合</a:t>
            </a:r>
            <a:r>
              <a:rPr dirty="0" sz="650" spc="15">
                <a:latin typeface="等线"/>
                <a:cs typeface="等线"/>
              </a:rPr>
              <a:t>注册 管理</a:t>
            </a:r>
            <a:r>
              <a:rPr dirty="0" sz="650" spc="30">
                <a:latin typeface="等线"/>
                <a:cs typeface="等线"/>
              </a:rPr>
              <a:t>办</a:t>
            </a:r>
            <a:r>
              <a:rPr dirty="0" sz="650" spc="20">
                <a:latin typeface="等线"/>
                <a:cs typeface="等线"/>
              </a:rPr>
              <a:t>法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实</a:t>
            </a:r>
            <a:r>
              <a:rPr dirty="0" sz="650" spc="30">
                <a:latin typeface="等线"/>
                <a:cs typeface="等线"/>
              </a:rPr>
              <a:t>施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20">
                <a:latin typeface="等线"/>
                <a:cs typeface="等线"/>
              </a:rPr>
              <a:t>家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监</a:t>
            </a:r>
            <a:r>
              <a:rPr dirty="0" sz="650" spc="30">
                <a:latin typeface="等线"/>
                <a:cs typeface="等线"/>
              </a:rPr>
              <a:t>局</a:t>
            </a:r>
            <a:r>
              <a:rPr dirty="0" sz="650" spc="20">
                <a:latin typeface="等线"/>
                <a:cs typeface="等线"/>
              </a:rPr>
              <a:t>组</a:t>
            </a:r>
            <a:r>
              <a:rPr dirty="0" sz="650" spc="30">
                <a:latin typeface="等线"/>
                <a:cs typeface="等线"/>
              </a:rPr>
              <a:t>织</a:t>
            </a:r>
            <a:r>
              <a:rPr dirty="0" sz="650" spc="20">
                <a:latin typeface="等线"/>
                <a:cs typeface="等线"/>
              </a:rPr>
              <a:t>制</a:t>
            </a:r>
            <a:r>
              <a:rPr dirty="0" sz="650" spc="30">
                <a:latin typeface="等线"/>
                <a:cs typeface="等线"/>
              </a:rPr>
              <a:t>定</a:t>
            </a:r>
            <a:r>
              <a:rPr dirty="0" sz="650" spc="35">
                <a:latin typeface="等线"/>
                <a:cs typeface="等线"/>
              </a:rPr>
              <a:t>了</a:t>
            </a:r>
            <a:r>
              <a:rPr dirty="0" sz="650" spc="20">
                <a:latin typeface="等线"/>
                <a:cs typeface="等线"/>
              </a:rPr>
              <a:t>《突</a:t>
            </a:r>
            <a:r>
              <a:rPr dirty="0" sz="650" spc="30">
                <a:latin typeface="等线"/>
                <a:cs typeface="等线"/>
              </a:rPr>
              <a:t>破</a:t>
            </a:r>
            <a:r>
              <a:rPr dirty="0" sz="650" spc="20">
                <a:latin typeface="等线"/>
                <a:cs typeface="等线"/>
              </a:rPr>
              <a:t>性</a:t>
            </a:r>
            <a:r>
              <a:rPr dirty="0" sz="650" spc="30">
                <a:latin typeface="等线"/>
                <a:cs typeface="等线"/>
              </a:rPr>
              <a:t>治</a:t>
            </a:r>
            <a:r>
              <a:rPr dirty="0" sz="650" spc="2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15">
                <a:latin typeface="等线"/>
                <a:cs typeface="等线"/>
              </a:rPr>
              <a:t>物审 评工</a:t>
            </a:r>
            <a:r>
              <a:rPr dirty="0" sz="650" spc="30">
                <a:latin typeface="等线"/>
                <a:cs typeface="等线"/>
              </a:rPr>
              <a:t>作</a:t>
            </a:r>
            <a:r>
              <a:rPr dirty="0" sz="650" spc="20">
                <a:latin typeface="等线"/>
                <a:cs typeface="等线"/>
              </a:rPr>
              <a:t>程</a:t>
            </a:r>
            <a:r>
              <a:rPr dirty="0" sz="650" spc="30">
                <a:latin typeface="等线"/>
                <a:cs typeface="等线"/>
              </a:rPr>
              <a:t>序</a:t>
            </a:r>
            <a:r>
              <a:rPr dirty="0" sz="650" spc="20">
                <a:latin typeface="等线"/>
                <a:cs typeface="等线"/>
              </a:rPr>
              <a:t>（</a:t>
            </a:r>
            <a:r>
              <a:rPr dirty="0" sz="650" spc="30">
                <a:latin typeface="等线"/>
                <a:cs typeface="等线"/>
              </a:rPr>
              <a:t>试</a:t>
            </a:r>
            <a:r>
              <a:rPr dirty="0" sz="650" spc="20">
                <a:latin typeface="等线"/>
                <a:cs typeface="等线"/>
              </a:rPr>
              <a:t>行</a:t>
            </a:r>
            <a:r>
              <a:rPr dirty="0" sz="650" spc="30">
                <a:latin typeface="等线"/>
                <a:cs typeface="等线"/>
              </a:rPr>
              <a:t>）</a:t>
            </a:r>
            <a:r>
              <a:rPr dirty="0" sz="650" spc="20">
                <a:latin typeface="等线"/>
                <a:cs typeface="等线"/>
              </a:rPr>
              <a:t>》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鼓</a:t>
            </a:r>
            <a:r>
              <a:rPr dirty="0" sz="650" spc="30">
                <a:latin typeface="等线"/>
                <a:cs typeface="等线"/>
              </a:rPr>
              <a:t>励</a:t>
            </a:r>
            <a:r>
              <a:rPr dirty="0" sz="650" spc="20">
                <a:latin typeface="等线"/>
                <a:cs typeface="等线"/>
              </a:rPr>
              <a:t>研</a:t>
            </a:r>
            <a:r>
              <a:rPr dirty="0" sz="650" spc="30">
                <a:latin typeface="等线"/>
                <a:cs typeface="等线"/>
              </a:rPr>
              <a:t>究</a:t>
            </a:r>
            <a:r>
              <a:rPr dirty="0" sz="650" spc="20">
                <a:latin typeface="等线"/>
                <a:cs typeface="等线"/>
              </a:rPr>
              <a:t>和</a:t>
            </a:r>
            <a:r>
              <a:rPr dirty="0" sz="650" spc="30">
                <a:latin typeface="等线"/>
                <a:cs typeface="等线"/>
              </a:rPr>
              <a:t>创制</a:t>
            </a:r>
            <a:r>
              <a:rPr dirty="0" sz="650" spc="20">
                <a:latin typeface="等线"/>
                <a:cs typeface="等线"/>
              </a:rPr>
              <a:t>新药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加</a:t>
            </a:r>
            <a:r>
              <a:rPr dirty="0" sz="650" spc="30">
                <a:latin typeface="等线"/>
                <a:cs typeface="等线"/>
              </a:rPr>
              <a:t>快</a:t>
            </a:r>
            <a:r>
              <a:rPr dirty="0" sz="650" spc="20">
                <a:latin typeface="等线"/>
                <a:cs typeface="等线"/>
              </a:rPr>
              <a:t>具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15">
                <a:latin typeface="等线"/>
                <a:cs typeface="等线"/>
              </a:rPr>
              <a:t>明显 </a:t>
            </a:r>
            <a:r>
              <a:rPr dirty="0" sz="650" spc="20">
                <a:latin typeface="等线"/>
                <a:cs typeface="等线"/>
              </a:rPr>
              <a:t>临床优势的药物研发进程。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711" y="4530851"/>
            <a:ext cx="361188" cy="160019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2929127" y="1783079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 h="0">
                <a:moveTo>
                  <a:pt x="0" y="0"/>
                </a:moveTo>
                <a:lnTo>
                  <a:pt x="2247646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929508" y="1617725"/>
            <a:ext cx="110934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15" b="1">
                <a:solidFill>
                  <a:srgbClr val="7E7E7E"/>
                </a:solidFill>
                <a:latin typeface="等线"/>
                <a:cs typeface="等线"/>
              </a:rPr>
              <a:t>“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引进</a:t>
            </a:r>
            <a:r>
              <a:rPr dirty="0" sz="600" spc="15" b="1">
                <a:solidFill>
                  <a:srgbClr val="7E7E7E"/>
                </a:solidFill>
                <a:latin typeface="等线"/>
                <a:cs typeface="等线"/>
              </a:rPr>
              <a:t>”</a:t>
            </a:r>
            <a:r>
              <a:rPr dirty="0" sz="600" spc="-45" b="1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创新药</a:t>
            </a:r>
            <a:r>
              <a:rPr dirty="0" sz="600" spc="150" b="1">
                <a:solidFill>
                  <a:srgbClr val="7E7E7E"/>
                </a:solidFill>
                <a:latin typeface="等线"/>
                <a:cs typeface="等线"/>
              </a:rPr>
              <a:t>到</a:t>
            </a:r>
            <a:r>
              <a:rPr dirty="0" sz="600" spc="15" b="1">
                <a:solidFill>
                  <a:srgbClr val="7E7E7E"/>
                </a:solidFill>
                <a:latin typeface="等线"/>
                <a:cs typeface="等线"/>
              </a:rPr>
              <a:t>“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研发</a:t>
            </a:r>
            <a:r>
              <a:rPr dirty="0" sz="600" spc="15" b="1">
                <a:solidFill>
                  <a:srgbClr val="7E7E7E"/>
                </a:solidFill>
                <a:latin typeface="等线"/>
                <a:cs typeface="等线"/>
              </a:rPr>
              <a:t>”</a:t>
            </a:r>
            <a:r>
              <a:rPr dirty="0" sz="600" spc="-40" b="1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创新药</a:t>
            </a:r>
            <a:endParaRPr sz="600">
              <a:latin typeface="等线"/>
              <a:cs typeface="等线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43860" y="4617211"/>
            <a:ext cx="179641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罕见病创新药政策利好背景下，药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企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积极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布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局</a:t>
            </a:r>
            <a:endParaRPr sz="700">
              <a:latin typeface="等线"/>
              <a:cs typeface="等线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43860" y="4797348"/>
            <a:ext cx="2370455" cy="725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1200"/>
              </a:lnSpc>
              <a:spcBef>
                <a:spcPts val="95"/>
              </a:spcBef>
            </a:pPr>
            <a:r>
              <a:rPr dirty="0" sz="650" spc="30">
                <a:latin typeface="等线"/>
                <a:cs typeface="等线"/>
              </a:rPr>
              <a:t>随着中国药品审评审批制度的改革，</a:t>
            </a:r>
            <a:r>
              <a:rPr dirty="0" sz="650" spc="20">
                <a:latin typeface="等线"/>
                <a:cs typeface="等线"/>
              </a:rPr>
              <a:t>境</a:t>
            </a:r>
            <a:r>
              <a:rPr dirty="0" sz="650" spc="30">
                <a:latin typeface="等线"/>
                <a:cs typeface="等线"/>
              </a:rPr>
              <a:t>外罕见病药物可通过</a:t>
            </a:r>
            <a:r>
              <a:rPr dirty="0" sz="650" spc="20">
                <a:latin typeface="等线"/>
                <a:cs typeface="等线"/>
              </a:rPr>
              <a:t>纳 入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临床急需</a:t>
            </a:r>
            <a:r>
              <a:rPr dirty="0" sz="650" spc="10">
                <a:latin typeface="等线"/>
                <a:cs typeface="等线"/>
              </a:rPr>
              <a:t>”，</a:t>
            </a:r>
            <a:r>
              <a:rPr dirty="0" sz="650" spc="30">
                <a:latin typeface="等线"/>
                <a:cs typeface="等线"/>
              </a:rPr>
              <a:t>或</a:t>
            </a:r>
            <a:r>
              <a:rPr dirty="0" sz="650" spc="20">
                <a:latin typeface="等线"/>
                <a:cs typeface="等线"/>
              </a:rPr>
              <a:t>经</a:t>
            </a:r>
            <a:r>
              <a:rPr dirty="0" sz="650" spc="7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CDE</a:t>
            </a:r>
            <a:r>
              <a:rPr dirty="0" sz="650" spc="8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评估满</a:t>
            </a:r>
            <a:r>
              <a:rPr dirty="0" sz="650" spc="30">
                <a:latin typeface="等线"/>
                <a:cs typeface="等线"/>
              </a:rPr>
              <a:t>足</a:t>
            </a:r>
            <a:r>
              <a:rPr dirty="0" sz="650" spc="20">
                <a:latin typeface="等线"/>
                <a:cs typeface="等线"/>
              </a:rPr>
              <a:t>安</a:t>
            </a:r>
            <a:r>
              <a:rPr dirty="0" sz="650" spc="30">
                <a:latin typeface="等线"/>
                <a:cs typeface="等线"/>
              </a:rPr>
              <a:t>全</a:t>
            </a:r>
            <a:r>
              <a:rPr dirty="0" sz="650" spc="20">
                <a:latin typeface="等线"/>
                <a:cs typeface="等线"/>
              </a:rPr>
              <a:t>有效且无种</a:t>
            </a:r>
            <a:r>
              <a:rPr dirty="0" sz="650" spc="30">
                <a:latin typeface="等线"/>
                <a:cs typeface="等线"/>
              </a:rPr>
              <a:t>族</a:t>
            </a:r>
            <a:r>
              <a:rPr dirty="0" sz="650" spc="20">
                <a:latin typeface="等线"/>
                <a:cs typeface="等线"/>
              </a:rPr>
              <a:t>差异的要 </a:t>
            </a:r>
            <a:r>
              <a:rPr dirty="0" sz="650" spc="30">
                <a:latin typeface="等线"/>
                <a:cs typeface="等线"/>
              </a:rPr>
              <a:t>求，而豁免临床试验，大大缩短了境</a:t>
            </a:r>
            <a:r>
              <a:rPr dirty="0" sz="650" spc="20">
                <a:latin typeface="等线"/>
                <a:cs typeface="等线"/>
              </a:rPr>
              <a:t>外</a:t>
            </a:r>
            <a:r>
              <a:rPr dirty="0" sz="650" spc="30">
                <a:latin typeface="等线"/>
                <a:cs typeface="等线"/>
              </a:rPr>
              <a:t>罕见病新药在国内的</a:t>
            </a:r>
            <a:r>
              <a:rPr dirty="0" sz="650" spc="20">
                <a:latin typeface="等线"/>
                <a:cs typeface="等线"/>
              </a:rPr>
              <a:t>上 </a:t>
            </a:r>
            <a:r>
              <a:rPr dirty="0" sz="650" spc="30">
                <a:latin typeface="等线"/>
                <a:cs typeface="等线"/>
              </a:rPr>
              <a:t>市时间，这一举措增长了药企引进罕</a:t>
            </a:r>
            <a:r>
              <a:rPr dirty="0" sz="650" spc="15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病新药的积极</a:t>
            </a:r>
            <a:r>
              <a:rPr dirty="0" sz="650" spc="35">
                <a:latin typeface="等线"/>
                <a:cs typeface="等线"/>
              </a:rPr>
              <a:t>性</a:t>
            </a:r>
            <a:r>
              <a:rPr dirty="0" sz="650" spc="30">
                <a:latin typeface="等线"/>
                <a:cs typeface="等线"/>
              </a:rPr>
              <a:t>，推动 </a:t>
            </a:r>
            <a:r>
              <a:rPr dirty="0" sz="650" spc="20">
                <a:latin typeface="等线"/>
                <a:cs typeface="等线"/>
              </a:rPr>
              <a:t>保障患者及时用上新药。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43860" y="5574842"/>
            <a:ext cx="2370455" cy="11417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0900"/>
              </a:lnSpc>
              <a:spcBef>
                <a:spcPts val="85"/>
              </a:spcBef>
            </a:pPr>
            <a:r>
              <a:rPr dirty="0" sz="650" spc="30">
                <a:latin typeface="等线"/>
                <a:cs typeface="等线"/>
              </a:rPr>
              <a:t>在中国目前创新药发展的浪潮中，越</a:t>
            </a:r>
            <a:r>
              <a:rPr dirty="0" sz="650" spc="20">
                <a:latin typeface="等线"/>
                <a:cs typeface="等线"/>
              </a:rPr>
              <a:t>来</a:t>
            </a:r>
            <a:r>
              <a:rPr dirty="0" sz="650" spc="30">
                <a:latin typeface="等线"/>
                <a:cs typeface="等线"/>
              </a:rPr>
              <a:t>越多国内药企进入罕</a:t>
            </a:r>
            <a:r>
              <a:rPr dirty="0" sz="650" spc="20">
                <a:latin typeface="等线"/>
                <a:cs typeface="等线"/>
              </a:rPr>
              <a:t>见 </a:t>
            </a:r>
            <a:r>
              <a:rPr dirty="0" sz="650" spc="30">
                <a:latin typeface="等线"/>
                <a:cs typeface="等线"/>
              </a:rPr>
              <a:t>病创新药研</a:t>
            </a:r>
            <a:r>
              <a:rPr dirty="0" sz="650" spc="40">
                <a:latin typeface="等线"/>
                <a:cs typeface="等线"/>
              </a:rPr>
              <a:t>发</a:t>
            </a:r>
            <a:r>
              <a:rPr dirty="0" sz="650" spc="30">
                <a:latin typeface="等线"/>
                <a:cs typeface="等线"/>
              </a:rPr>
              <a:t>领</a:t>
            </a:r>
            <a:r>
              <a:rPr dirty="0" sz="650" spc="35">
                <a:latin typeface="等线"/>
                <a:cs typeface="等线"/>
              </a:rPr>
              <a:t>域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通</a:t>
            </a:r>
            <a:r>
              <a:rPr dirty="0" sz="650" spc="30">
                <a:latin typeface="等线"/>
                <a:cs typeface="等线"/>
              </a:rPr>
              <a:t>过自主</a:t>
            </a:r>
            <a:r>
              <a:rPr dirty="0" sz="650" spc="40">
                <a:latin typeface="等线"/>
                <a:cs typeface="等线"/>
              </a:rPr>
              <a:t>研</a:t>
            </a:r>
            <a:r>
              <a:rPr dirty="0" sz="650" spc="30">
                <a:latin typeface="等线"/>
                <a:cs typeface="等线"/>
              </a:rPr>
              <a:t>发与</a:t>
            </a:r>
            <a:r>
              <a:rPr dirty="0" sz="650" spc="40">
                <a:latin typeface="等线"/>
                <a:cs typeface="等线"/>
              </a:rPr>
              <a:t>引</a:t>
            </a:r>
            <a:r>
              <a:rPr dirty="0" sz="650" spc="30">
                <a:latin typeface="等线"/>
                <a:cs typeface="等线"/>
              </a:rPr>
              <a:t>进境外临</a:t>
            </a:r>
            <a:r>
              <a:rPr dirty="0" sz="650" spc="40">
                <a:latin typeface="等线"/>
                <a:cs typeface="等线"/>
              </a:rPr>
              <a:t>床</a:t>
            </a:r>
            <a:r>
              <a:rPr dirty="0" sz="650" spc="5">
                <a:latin typeface="等线"/>
                <a:cs typeface="等线"/>
              </a:rPr>
              <a:t>II~III</a:t>
            </a:r>
            <a:r>
              <a:rPr dirty="0" sz="650" spc="30">
                <a:latin typeface="等线"/>
                <a:cs typeface="等线"/>
              </a:rPr>
              <a:t>期的项 目相结合布局产品管线。如专注于罕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病领域的生物医药公</a:t>
            </a:r>
            <a:r>
              <a:rPr dirty="0" sz="650" spc="20">
                <a:latin typeface="等线"/>
                <a:cs typeface="等线"/>
              </a:rPr>
              <a:t>司 </a:t>
            </a:r>
            <a:r>
              <a:rPr dirty="0" sz="650" spc="30">
                <a:latin typeface="等线"/>
                <a:cs typeface="等线"/>
              </a:rPr>
              <a:t>北海康成，拥有针对部分患者人数较</a:t>
            </a:r>
            <a:r>
              <a:rPr dirty="0" sz="650" spc="15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的罕见疾病以及罕见肿 </a:t>
            </a:r>
            <a:r>
              <a:rPr dirty="0" sz="650" spc="20">
                <a:latin typeface="等线"/>
                <a:cs typeface="等线"/>
              </a:rPr>
              <a:t>瘤适应症的</a:t>
            </a:r>
            <a:r>
              <a:rPr dirty="0" sz="650" spc="11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13</a:t>
            </a:r>
            <a:r>
              <a:rPr dirty="0" sz="650" spc="114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个创新产品</a:t>
            </a:r>
            <a:r>
              <a:rPr dirty="0" sz="650" spc="30">
                <a:latin typeface="等线"/>
                <a:cs typeface="等线"/>
              </a:rPr>
              <a:t>管</a:t>
            </a:r>
            <a:r>
              <a:rPr dirty="0" sz="650" spc="10">
                <a:latin typeface="等线"/>
                <a:cs typeface="等线"/>
              </a:rPr>
              <a:t>线</a:t>
            </a:r>
            <a:r>
              <a:rPr dirty="0" sz="650" spc="20">
                <a:latin typeface="等线"/>
                <a:cs typeface="等线"/>
              </a:rPr>
              <a:t>，其中</a:t>
            </a:r>
            <a:r>
              <a:rPr dirty="0" sz="650" spc="12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3</a:t>
            </a:r>
            <a:r>
              <a:rPr dirty="0" sz="650" spc="114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个产品已</a:t>
            </a:r>
            <a:r>
              <a:rPr dirty="0" sz="650" spc="30">
                <a:latin typeface="等线"/>
                <a:cs typeface="等线"/>
              </a:rPr>
              <a:t>上</a:t>
            </a:r>
            <a:r>
              <a:rPr dirty="0" sz="650" spc="20">
                <a:latin typeface="等线"/>
                <a:cs typeface="等线"/>
              </a:rPr>
              <a:t>市、</a:t>
            </a:r>
            <a:r>
              <a:rPr dirty="0" sz="650" spc="10">
                <a:latin typeface="等线"/>
                <a:cs typeface="等线"/>
              </a:rPr>
              <a:t>4</a:t>
            </a:r>
            <a:r>
              <a:rPr dirty="0" sz="650" spc="114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个 </a:t>
            </a:r>
            <a:r>
              <a:rPr dirty="0" sz="650" spc="30">
                <a:latin typeface="等线"/>
                <a:cs typeface="等线"/>
              </a:rPr>
              <a:t>产品已经进入临床试验阶段。此外，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见病药物优先审评审</a:t>
            </a:r>
            <a:r>
              <a:rPr dirty="0" sz="650" spc="20">
                <a:latin typeface="等线"/>
                <a:cs typeface="等线"/>
              </a:rPr>
              <a:t>批 </a:t>
            </a:r>
            <a:r>
              <a:rPr dirty="0" sz="650" spc="30">
                <a:latin typeface="等线"/>
                <a:cs typeface="等线"/>
              </a:rPr>
              <a:t>的优惠政策推动药企从罕见病适应症</a:t>
            </a:r>
            <a:r>
              <a:rPr dirty="0" sz="650" spc="15">
                <a:latin typeface="等线"/>
                <a:cs typeface="等线"/>
              </a:rPr>
              <a:t>研</a:t>
            </a:r>
            <a:r>
              <a:rPr dirty="0" sz="650" spc="30">
                <a:latin typeface="等线"/>
                <a:cs typeface="等线"/>
              </a:rPr>
              <a:t>发入手</a:t>
            </a:r>
            <a:r>
              <a:rPr dirty="0" sz="650" spc="35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再逐步拓展其 </a:t>
            </a:r>
            <a:r>
              <a:rPr dirty="0" sz="650" spc="20">
                <a:latin typeface="等线"/>
                <a:cs typeface="等线"/>
              </a:rPr>
              <a:t>它适应症。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72739" y="4530851"/>
            <a:ext cx="362712" cy="160019"/>
          </a:xfrm>
          <a:prstGeom prst="rect">
            <a:avLst/>
          </a:prstGeom>
        </p:spPr>
      </p:pic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673" y="423417"/>
            <a:ext cx="266065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中国积极推动罕见病药物研发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451815" y="1077213"/>
            <a:ext cx="4827270" cy="1313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借鉴国外法规体系，逐步完善我国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罕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见病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药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物研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发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及保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障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体系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等线 Light"/>
              <a:cs typeface="等线 Light"/>
            </a:endParaRPr>
          </a:p>
          <a:p>
            <a:pPr marL="184785" indent="-172720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各国出台法规政策支持罕见病药物</a:t>
            </a:r>
            <a:r>
              <a:rPr dirty="0" sz="700" spc="5" b="1">
                <a:latin typeface="等线"/>
                <a:cs typeface="等线"/>
              </a:rPr>
              <a:t>研</a:t>
            </a:r>
            <a:r>
              <a:rPr dirty="0" sz="700" spc="-5" b="1">
                <a:latin typeface="等线"/>
                <a:cs typeface="等线"/>
              </a:rPr>
              <a:t>发</a:t>
            </a:r>
            <a:endParaRPr sz="700">
              <a:latin typeface="等线"/>
              <a:cs typeface="等线"/>
            </a:endParaRPr>
          </a:p>
          <a:p>
            <a:pPr algn="just" marL="12700" marR="5080">
              <a:lnSpc>
                <a:spcPct val="141500"/>
              </a:lnSpc>
              <a:spcBef>
                <a:spcPts val="575"/>
              </a:spcBef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罕见病是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项重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的公共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卫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生议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题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对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卫生服务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系的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建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设和完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提出挑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战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目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前，有较为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善的罕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病政策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主要是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达国 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和地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区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包括美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、日本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欧洲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1983</a:t>
            </a:r>
            <a:r>
              <a:rPr dirty="0" sz="650" spc="17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，美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国会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通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过《孤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儿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案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》，是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第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一个针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对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立法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激励开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孤儿药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的国 家，自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90</a:t>
            </a:r>
            <a:r>
              <a:rPr dirty="0" sz="650" spc="-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年代以来越来越多的国家相续效仿，通过立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支持罕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病药物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研发。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</a:pP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等线"/>
              <a:cs typeface="等线"/>
            </a:endParaRPr>
          </a:p>
          <a:p>
            <a:pPr marL="17145">
              <a:lnSpc>
                <a:spcPct val="100000"/>
              </a:lnSpc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发达地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区罕见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病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药物利好政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策</a:t>
            </a:r>
            <a:endParaRPr sz="600">
              <a:latin typeface="等线"/>
              <a:cs typeface="等线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76" y="2833115"/>
            <a:ext cx="288036" cy="2804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376" y="3493007"/>
            <a:ext cx="283604" cy="2776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376" y="4081271"/>
            <a:ext cx="288036" cy="280416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6722" y="2497454"/>
          <a:ext cx="4864100" cy="1939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920"/>
                <a:gridCol w="734060"/>
                <a:gridCol w="1443355"/>
                <a:gridCol w="2031364"/>
              </a:tblGrid>
              <a:tr h="22009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650" spc="2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国家或地区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58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2A48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650" spc="2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法规颁布时间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3863B1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650" spc="2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颁布或主管机构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557EC9"/>
                    </a:solidFill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650" spc="2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罕见病药物激励政策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美国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1983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年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just" marL="6350" marR="3365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美国食品药品监督管理局下属孤儿药开发 办公室</a:t>
                      </a:r>
                      <a:r>
                        <a:rPr dirty="0" sz="600" spc="-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&amp;</a:t>
                      </a:r>
                      <a:r>
                        <a:rPr dirty="0" sz="600" spc="-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美国国立卫生研究院下属罕见疾 病研究办公室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 indent="-172720">
                        <a:lnSpc>
                          <a:spcPts val="690"/>
                        </a:lnSpc>
                        <a:buFont typeface="Arial"/>
                        <a:buChar char="•"/>
                        <a:tabLst>
                          <a:tab pos="179070" algn="l"/>
                          <a:tab pos="179705" algn="l"/>
                        </a:tabLst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市场独占期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7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年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17907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9070" algn="l"/>
                          <a:tab pos="179705" algn="l"/>
                        </a:tabLst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税收抵免最高可达临床试验费用的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25%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17907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9070" algn="l"/>
                          <a:tab pos="179705" algn="l"/>
                        </a:tabLst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罕用药优先审批加速审批政策比标准审批时间节省</a:t>
                      </a:r>
                      <a:r>
                        <a:rPr dirty="0" sz="6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7.7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个月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17907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9070" algn="l"/>
                          <a:tab pos="179705" algn="l"/>
                        </a:tabLst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降低临床试验规模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791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日本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1993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年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6350" marR="3365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厚生劳动省下属的药品和医疗器械审评中 心、药品安全型与研究组织</a:t>
                      </a:r>
                      <a:r>
                        <a:rPr dirty="0" sz="6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&amp;</a:t>
                      </a:r>
                      <a:r>
                        <a:rPr dirty="0" sz="600" spc="-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国家生物药 品创新协会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 indent="-172720">
                        <a:lnSpc>
                          <a:spcPts val="690"/>
                        </a:lnSpc>
                        <a:buFont typeface="Arial"/>
                        <a:buChar char="•"/>
                        <a:tabLst>
                          <a:tab pos="179070" algn="l"/>
                          <a:tab pos="179705" algn="l"/>
                        </a:tabLst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市场独占期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 10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年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17907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9070" algn="l"/>
                          <a:tab pos="179705" algn="l"/>
                        </a:tabLst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日本国家生物医药研究中心资助费用不超过研发费用的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50%,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资助 3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年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179070" marR="508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9070" algn="l"/>
                          <a:tab pos="179705" algn="l"/>
                        </a:tabLst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总研究费用超之前</a:t>
                      </a:r>
                      <a:r>
                        <a:rPr dirty="0" sz="6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5</a:t>
                      </a:r>
                      <a:r>
                        <a:rPr dirty="0" sz="6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年中</a:t>
                      </a:r>
                      <a:r>
                        <a:rPr dirty="0" sz="6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3</a:t>
                      </a:r>
                      <a:r>
                        <a:rPr dirty="0" sz="6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年的年总研究费用平均值，  则当年总研究费用的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15%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可从公司税中减免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17907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9070" algn="l"/>
                          <a:tab pos="179705" algn="l"/>
                        </a:tabLst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优先审批，减免评审费用，同时延长再次审批时间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179070" marR="3175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9070" algn="l"/>
                          <a:tab pos="179705" algn="l"/>
                        </a:tabLst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当年销售额超过</a:t>
                      </a:r>
                      <a:r>
                        <a:rPr dirty="0" sz="6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10</a:t>
                      </a:r>
                      <a:r>
                        <a:rPr dirty="0" sz="6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亿日元时，每年回馈政府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1%</a:t>
                      </a:r>
                      <a:r>
                        <a:rPr dirty="0" sz="6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销售额 作为罕见病用药研发费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欧盟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2000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年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0" marR="1206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欧盟罕见病专家委员会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（EUCERD）&amp;</a:t>
                      </a:r>
                      <a:r>
                        <a:rPr dirty="0" sz="600" spc="-6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欧盟 孤儿药委员会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（COMP）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 indent="-172720">
                        <a:lnSpc>
                          <a:spcPts val="690"/>
                        </a:lnSpc>
                        <a:buFont typeface="Arial"/>
                        <a:buChar char="•"/>
                        <a:tabLst>
                          <a:tab pos="179070" algn="l"/>
                          <a:tab pos="179705" algn="l"/>
                        </a:tabLst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市场独占期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 10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年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17907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9070" algn="l"/>
                          <a:tab pos="179705" algn="l"/>
                        </a:tabLst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减免申请费用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17907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9070" algn="l"/>
                          <a:tab pos="179705" algn="l"/>
                        </a:tabLst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纳入集中式审批程序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17907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9070" algn="l"/>
                          <a:tab pos="179705" algn="l"/>
                        </a:tabLst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与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 FDA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 设立共同认定孤儿药的申请程序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57301" y="4674234"/>
            <a:ext cx="15240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中国罕见病药物相关政策发展情况</a:t>
            </a:r>
            <a:endParaRPr sz="700">
              <a:latin typeface="等线"/>
              <a:cs typeface="等线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72516" y="5890021"/>
            <a:ext cx="811530" cy="466725"/>
            <a:chOff x="2572516" y="5890021"/>
            <a:chExt cx="811530" cy="46672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2516" y="5999670"/>
              <a:ext cx="811272" cy="3566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15050" y="5890021"/>
              <a:ext cx="283210" cy="264160"/>
            </a:xfrm>
            <a:custGeom>
              <a:avLst/>
              <a:gdLst/>
              <a:ahLst/>
              <a:cxnLst/>
              <a:rect l="l" t="t" r="r" b="b"/>
              <a:pathLst>
                <a:path w="283210" h="264160">
                  <a:moveTo>
                    <a:pt x="48672" y="139557"/>
                  </a:moveTo>
                  <a:lnTo>
                    <a:pt x="13626" y="174707"/>
                  </a:lnTo>
                  <a:lnTo>
                    <a:pt x="3803" y="207006"/>
                  </a:lnTo>
                  <a:lnTo>
                    <a:pt x="4883" y="217396"/>
                  </a:lnTo>
                  <a:lnTo>
                    <a:pt x="43205" y="260138"/>
                  </a:lnTo>
                  <a:lnTo>
                    <a:pt x="66627" y="264118"/>
                  </a:lnTo>
                  <a:lnTo>
                    <a:pt x="89956" y="259595"/>
                  </a:lnTo>
                  <a:lnTo>
                    <a:pt x="110267" y="246643"/>
                  </a:lnTo>
                  <a:lnTo>
                    <a:pt x="137572" y="220532"/>
                  </a:lnTo>
                  <a:lnTo>
                    <a:pt x="48672" y="139557"/>
                  </a:lnTo>
                  <a:close/>
                </a:path>
                <a:path w="283210" h="264160">
                  <a:moveTo>
                    <a:pt x="61325" y="0"/>
                  </a:moveTo>
                  <a:lnTo>
                    <a:pt x="38022" y="4500"/>
                  </a:lnTo>
                  <a:lnTo>
                    <a:pt x="17684" y="17484"/>
                  </a:lnTo>
                  <a:lnTo>
                    <a:pt x="4270" y="36815"/>
                  </a:lnTo>
                  <a:lnTo>
                    <a:pt x="0" y="58681"/>
                  </a:lnTo>
                  <a:lnTo>
                    <a:pt x="4825" y="80440"/>
                  </a:lnTo>
                  <a:lnTo>
                    <a:pt x="177450" y="244141"/>
                  </a:lnTo>
                  <a:lnTo>
                    <a:pt x="220884" y="260626"/>
                  </a:lnTo>
                  <a:lnTo>
                    <a:pt x="232919" y="259529"/>
                  </a:lnTo>
                  <a:lnTo>
                    <a:pt x="244586" y="256244"/>
                  </a:lnTo>
                  <a:lnTo>
                    <a:pt x="255514" y="250778"/>
                  </a:lnTo>
                  <a:lnTo>
                    <a:pt x="265334" y="243138"/>
                  </a:lnTo>
                  <a:lnTo>
                    <a:pt x="272456" y="232876"/>
                  </a:lnTo>
                  <a:lnTo>
                    <a:pt x="245141" y="232876"/>
                  </a:lnTo>
                  <a:lnTo>
                    <a:pt x="242207" y="230578"/>
                  </a:lnTo>
                  <a:lnTo>
                    <a:pt x="215296" y="230578"/>
                  </a:lnTo>
                  <a:lnTo>
                    <a:pt x="211486" y="227593"/>
                  </a:lnTo>
                  <a:lnTo>
                    <a:pt x="211369" y="225726"/>
                  </a:lnTo>
                  <a:lnTo>
                    <a:pt x="191039" y="225726"/>
                  </a:lnTo>
                  <a:lnTo>
                    <a:pt x="187229" y="222729"/>
                  </a:lnTo>
                  <a:lnTo>
                    <a:pt x="186467" y="214677"/>
                  </a:lnTo>
                  <a:lnTo>
                    <a:pt x="189642" y="211108"/>
                  </a:lnTo>
                  <a:lnTo>
                    <a:pt x="198278" y="210448"/>
                  </a:lnTo>
                  <a:lnTo>
                    <a:pt x="281359" y="210448"/>
                  </a:lnTo>
                  <a:lnTo>
                    <a:pt x="281448" y="209991"/>
                  </a:lnTo>
                  <a:lnTo>
                    <a:pt x="235108" y="209991"/>
                  </a:lnTo>
                  <a:lnTo>
                    <a:pt x="231298" y="207006"/>
                  </a:lnTo>
                  <a:lnTo>
                    <a:pt x="231147" y="204619"/>
                  </a:lnTo>
                  <a:lnTo>
                    <a:pt x="210089" y="204619"/>
                  </a:lnTo>
                  <a:lnTo>
                    <a:pt x="206279" y="201596"/>
                  </a:lnTo>
                  <a:lnTo>
                    <a:pt x="205517" y="193532"/>
                  </a:lnTo>
                  <a:lnTo>
                    <a:pt x="208819" y="190001"/>
                  </a:lnTo>
                  <a:lnTo>
                    <a:pt x="217455" y="189315"/>
                  </a:lnTo>
                  <a:lnTo>
                    <a:pt x="280216" y="189315"/>
                  </a:lnTo>
                  <a:lnTo>
                    <a:pt x="279045" y="184032"/>
                  </a:lnTo>
                  <a:lnTo>
                    <a:pt x="229901" y="184032"/>
                  </a:lnTo>
                  <a:lnTo>
                    <a:pt x="226091" y="181009"/>
                  </a:lnTo>
                  <a:lnTo>
                    <a:pt x="225929" y="179290"/>
                  </a:lnTo>
                  <a:lnTo>
                    <a:pt x="156860" y="179290"/>
                  </a:lnTo>
                  <a:lnTo>
                    <a:pt x="97567" y="142452"/>
                  </a:lnTo>
                  <a:lnTo>
                    <a:pt x="85344" y="117630"/>
                  </a:lnTo>
                  <a:lnTo>
                    <a:pt x="87566" y="104090"/>
                  </a:lnTo>
                  <a:lnTo>
                    <a:pt x="92360" y="96681"/>
                  </a:lnTo>
                  <a:lnTo>
                    <a:pt x="51466" y="96681"/>
                  </a:lnTo>
                  <a:lnTo>
                    <a:pt x="47910" y="93392"/>
                  </a:lnTo>
                  <a:lnTo>
                    <a:pt x="47910" y="85290"/>
                  </a:lnTo>
                  <a:lnTo>
                    <a:pt x="51466" y="82000"/>
                  </a:lnTo>
                  <a:lnTo>
                    <a:pt x="108641" y="82000"/>
                  </a:lnTo>
                  <a:lnTo>
                    <a:pt x="110900" y="80469"/>
                  </a:lnTo>
                  <a:lnTo>
                    <a:pt x="124983" y="77452"/>
                  </a:lnTo>
                  <a:lnTo>
                    <a:pt x="172366" y="77452"/>
                  </a:lnTo>
                  <a:lnTo>
                    <a:pt x="172019" y="77136"/>
                  </a:lnTo>
                  <a:lnTo>
                    <a:pt x="72421" y="77136"/>
                  </a:lnTo>
                  <a:lnTo>
                    <a:pt x="69497" y="74431"/>
                  </a:lnTo>
                  <a:lnTo>
                    <a:pt x="44227" y="74431"/>
                  </a:lnTo>
                  <a:lnTo>
                    <a:pt x="40798" y="71129"/>
                  </a:lnTo>
                  <a:lnTo>
                    <a:pt x="40798" y="63014"/>
                  </a:lnTo>
                  <a:lnTo>
                    <a:pt x="44227" y="59750"/>
                  </a:lnTo>
                  <a:lnTo>
                    <a:pt x="152923" y="59750"/>
                  </a:lnTo>
                  <a:lnTo>
                    <a:pt x="149910" y="57007"/>
                  </a:lnTo>
                  <a:lnTo>
                    <a:pt x="92741" y="57007"/>
                  </a:lnTo>
                  <a:lnTo>
                    <a:pt x="89803" y="54289"/>
                  </a:lnTo>
                  <a:lnTo>
                    <a:pt x="64547" y="54289"/>
                  </a:lnTo>
                  <a:lnTo>
                    <a:pt x="61118" y="51000"/>
                  </a:lnTo>
                  <a:lnTo>
                    <a:pt x="61118" y="46948"/>
                  </a:lnTo>
                  <a:lnTo>
                    <a:pt x="39274" y="46948"/>
                  </a:lnTo>
                  <a:lnTo>
                    <a:pt x="35845" y="43659"/>
                  </a:lnTo>
                  <a:lnTo>
                    <a:pt x="35876" y="35539"/>
                  </a:lnTo>
                  <a:lnTo>
                    <a:pt x="39274" y="32280"/>
                  </a:lnTo>
                  <a:lnTo>
                    <a:pt x="122752" y="32280"/>
                  </a:lnTo>
                  <a:lnTo>
                    <a:pt x="105441" y="16519"/>
                  </a:lnTo>
                  <a:lnTo>
                    <a:pt x="84746" y="4000"/>
                  </a:lnTo>
                  <a:lnTo>
                    <a:pt x="61325" y="0"/>
                  </a:lnTo>
                  <a:close/>
                </a:path>
                <a:path w="283210" h="264160">
                  <a:moveTo>
                    <a:pt x="279967" y="217573"/>
                  </a:moveTo>
                  <a:lnTo>
                    <a:pt x="252507" y="217573"/>
                  </a:lnTo>
                  <a:lnTo>
                    <a:pt x="256190" y="220595"/>
                  </a:lnTo>
                  <a:lnTo>
                    <a:pt x="256952" y="228647"/>
                  </a:lnTo>
                  <a:lnTo>
                    <a:pt x="253777" y="232216"/>
                  </a:lnTo>
                  <a:lnTo>
                    <a:pt x="245141" y="232876"/>
                  </a:lnTo>
                  <a:lnTo>
                    <a:pt x="272456" y="232876"/>
                  </a:lnTo>
                  <a:lnTo>
                    <a:pt x="278749" y="223810"/>
                  </a:lnTo>
                  <a:lnTo>
                    <a:pt x="279967" y="217573"/>
                  </a:lnTo>
                  <a:close/>
                </a:path>
                <a:path w="283210" h="264160">
                  <a:moveTo>
                    <a:pt x="280409" y="215312"/>
                  </a:moveTo>
                  <a:lnTo>
                    <a:pt x="222662" y="215312"/>
                  </a:lnTo>
                  <a:lnTo>
                    <a:pt x="226472" y="218297"/>
                  </a:lnTo>
                  <a:lnTo>
                    <a:pt x="227234" y="226361"/>
                  </a:lnTo>
                  <a:lnTo>
                    <a:pt x="224059" y="229917"/>
                  </a:lnTo>
                  <a:lnTo>
                    <a:pt x="215296" y="230578"/>
                  </a:lnTo>
                  <a:lnTo>
                    <a:pt x="242207" y="230578"/>
                  </a:lnTo>
                  <a:lnTo>
                    <a:pt x="241331" y="229892"/>
                  </a:lnTo>
                  <a:lnTo>
                    <a:pt x="240569" y="221802"/>
                  </a:lnTo>
                  <a:lnTo>
                    <a:pt x="243744" y="218259"/>
                  </a:lnTo>
                  <a:lnTo>
                    <a:pt x="252507" y="217573"/>
                  </a:lnTo>
                  <a:lnTo>
                    <a:pt x="279967" y="217573"/>
                  </a:lnTo>
                  <a:lnTo>
                    <a:pt x="280409" y="215312"/>
                  </a:lnTo>
                  <a:close/>
                </a:path>
                <a:path w="283210" h="264160">
                  <a:moveTo>
                    <a:pt x="281359" y="210448"/>
                  </a:moveTo>
                  <a:lnTo>
                    <a:pt x="198278" y="210448"/>
                  </a:lnTo>
                  <a:lnTo>
                    <a:pt x="202088" y="213433"/>
                  </a:lnTo>
                  <a:lnTo>
                    <a:pt x="202850" y="221497"/>
                  </a:lnTo>
                  <a:lnTo>
                    <a:pt x="199675" y="225053"/>
                  </a:lnTo>
                  <a:lnTo>
                    <a:pt x="191039" y="225726"/>
                  </a:lnTo>
                  <a:lnTo>
                    <a:pt x="211369" y="225726"/>
                  </a:lnTo>
                  <a:lnTo>
                    <a:pt x="211248" y="223810"/>
                  </a:lnTo>
                  <a:lnTo>
                    <a:pt x="210851" y="219529"/>
                  </a:lnTo>
                  <a:lnTo>
                    <a:pt x="214026" y="215973"/>
                  </a:lnTo>
                  <a:lnTo>
                    <a:pt x="222662" y="215312"/>
                  </a:lnTo>
                  <a:lnTo>
                    <a:pt x="280409" y="215312"/>
                  </a:lnTo>
                  <a:lnTo>
                    <a:pt x="281359" y="210448"/>
                  </a:lnTo>
                  <a:close/>
                </a:path>
                <a:path w="283210" h="264160">
                  <a:moveTo>
                    <a:pt x="281414" y="194713"/>
                  </a:moveTo>
                  <a:lnTo>
                    <a:pt x="242474" y="194713"/>
                  </a:lnTo>
                  <a:lnTo>
                    <a:pt x="246284" y="197697"/>
                  </a:lnTo>
                  <a:lnTo>
                    <a:pt x="247046" y="205762"/>
                  </a:lnTo>
                  <a:lnTo>
                    <a:pt x="243744" y="209330"/>
                  </a:lnTo>
                  <a:lnTo>
                    <a:pt x="235108" y="209991"/>
                  </a:lnTo>
                  <a:lnTo>
                    <a:pt x="281448" y="209991"/>
                  </a:lnTo>
                  <a:lnTo>
                    <a:pt x="283019" y="201950"/>
                  </a:lnTo>
                  <a:lnTo>
                    <a:pt x="281414" y="194713"/>
                  </a:lnTo>
                  <a:close/>
                </a:path>
                <a:path w="283210" h="264160">
                  <a:moveTo>
                    <a:pt x="280216" y="189315"/>
                  </a:moveTo>
                  <a:lnTo>
                    <a:pt x="217455" y="189315"/>
                  </a:lnTo>
                  <a:lnTo>
                    <a:pt x="221265" y="192325"/>
                  </a:lnTo>
                  <a:lnTo>
                    <a:pt x="221646" y="196351"/>
                  </a:lnTo>
                  <a:lnTo>
                    <a:pt x="221900" y="200390"/>
                  </a:lnTo>
                  <a:lnTo>
                    <a:pt x="218725" y="203920"/>
                  </a:lnTo>
                  <a:lnTo>
                    <a:pt x="210089" y="204619"/>
                  </a:lnTo>
                  <a:lnTo>
                    <a:pt x="231147" y="204619"/>
                  </a:lnTo>
                  <a:lnTo>
                    <a:pt x="231044" y="202993"/>
                  </a:lnTo>
                  <a:lnTo>
                    <a:pt x="230663" y="198942"/>
                  </a:lnTo>
                  <a:lnTo>
                    <a:pt x="233838" y="195373"/>
                  </a:lnTo>
                  <a:lnTo>
                    <a:pt x="242474" y="194713"/>
                  </a:lnTo>
                  <a:lnTo>
                    <a:pt x="281414" y="194713"/>
                  </a:lnTo>
                  <a:lnTo>
                    <a:pt x="280216" y="189315"/>
                  </a:lnTo>
                  <a:close/>
                </a:path>
                <a:path w="283210" h="264160">
                  <a:moveTo>
                    <a:pt x="269821" y="168716"/>
                  </a:moveTo>
                  <a:lnTo>
                    <a:pt x="237140" y="168716"/>
                  </a:lnTo>
                  <a:lnTo>
                    <a:pt x="241077" y="171713"/>
                  </a:lnTo>
                  <a:lnTo>
                    <a:pt x="241370" y="176161"/>
                  </a:lnTo>
                  <a:lnTo>
                    <a:pt x="241712" y="179803"/>
                  </a:lnTo>
                  <a:lnTo>
                    <a:pt x="238537" y="183334"/>
                  </a:lnTo>
                  <a:lnTo>
                    <a:pt x="229901" y="184032"/>
                  </a:lnTo>
                  <a:lnTo>
                    <a:pt x="279045" y="184032"/>
                  </a:lnTo>
                  <a:lnTo>
                    <a:pt x="278193" y="180192"/>
                  </a:lnTo>
                  <a:lnTo>
                    <a:pt x="269821" y="168716"/>
                  </a:lnTo>
                  <a:close/>
                </a:path>
                <a:path w="283210" h="264160">
                  <a:moveTo>
                    <a:pt x="172366" y="77452"/>
                  </a:moveTo>
                  <a:lnTo>
                    <a:pt x="124983" y="77452"/>
                  </a:lnTo>
                  <a:lnTo>
                    <a:pt x="139233" y="79728"/>
                  </a:lnTo>
                  <a:lnTo>
                    <a:pt x="151923" y="87347"/>
                  </a:lnTo>
                  <a:lnTo>
                    <a:pt x="183165" y="115668"/>
                  </a:lnTo>
                  <a:lnTo>
                    <a:pt x="191777" y="127388"/>
                  </a:lnTo>
                  <a:lnTo>
                    <a:pt x="194913" y="140900"/>
                  </a:lnTo>
                  <a:lnTo>
                    <a:pt x="192524" y="154559"/>
                  </a:lnTo>
                  <a:lnTo>
                    <a:pt x="184562" y="166722"/>
                  </a:lnTo>
                  <a:lnTo>
                    <a:pt x="183419" y="167878"/>
                  </a:lnTo>
                  <a:lnTo>
                    <a:pt x="171110" y="176161"/>
                  </a:lnTo>
                  <a:lnTo>
                    <a:pt x="156860" y="179290"/>
                  </a:lnTo>
                  <a:lnTo>
                    <a:pt x="225929" y="179290"/>
                  </a:lnTo>
                  <a:lnTo>
                    <a:pt x="225329" y="172945"/>
                  </a:lnTo>
                  <a:lnTo>
                    <a:pt x="228504" y="169414"/>
                  </a:lnTo>
                  <a:lnTo>
                    <a:pt x="237140" y="168716"/>
                  </a:lnTo>
                  <a:lnTo>
                    <a:pt x="269821" y="168716"/>
                  </a:lnTo>
                  <a:lnTo>
                    <a:pt x="264318" y="161172"/>
                  </a:lnTo>
                  <a:lnTo>
                    <a:pt x="172366" y="77452"/>
                  </a:lnTo>
                  <a:close/>
                </a:path>
                <a:path w="283210" h="264160">
                  <a:moveTo>
                    <a:pt x="220186" y="47"/>
                  </a:moveTo>
                  <a:lnTo>
                    <a:pt x="196846" y="4553"/>
                  </a:lnTo>
                  <a:lnTo>
                    <a:pt x="176434" y="17484"/>
                  </a:lnTo>
                  <a:lnTo>
                    <a:pt x="151034" y="41792"/>
                  </a:lnTo>
                  <a:lnTo>
                    <a:pt x="239934" y="122793"/>
                  </a:lnTo>
                  <a:lnTo>
                    <a:pt x="265334" y="98485"/>
                  </a:lnTo>
                  <a:lnTo>
                    <a:pt x="278749" y="79157"/>
                  </a:lnTo>
                  <a:lnTo>
                    <a:pt x="283019" y="57297"/>
                  </a:lnTo>
                  <a:lnTo>
                    <a:pt x="278193" y="35539"/>
                  </a:lnTo>
                  <a:lnTo>
                    <a:pt x="264318" y="16519"/>
                  </a:lnTo>
                  <a:lnTo>
                    <a:pt x="243621" y="4018"/>
                  </a:lnTo>
                  <a:lnTo>
                    <a:pt x="220186" y="47"/>
                  </a:lnTo>
                  <a:close/>
                </a:path>
                <a:path w="283210" h="264160">
                  <a:moveTo>
                    <a:pt x="108641" y="82000"/>
                  </a:moveTo>
                  <a:lnTo>
                    <a:pt x="60229" y="82000"/>
                  </a:lnTo>
                  <a:lnTo>
                    <a:pt x="63658" y="85290"/>
                  </a:lnTo>
                  <a:lnTo>
                    <a:pt x="63658" y="93392"/>
                  </a:lnTo>
                  <a:lnTo>
                    <a:pt x="60229" y="96681"/>
                  </a:lnTo>
                  <a:lnTo>
                    <a:pt x="92360" y="96681"/>
                  </a:lnTo>
                  <a:lnTo>
                    <a:pt x="95408" y="91970"/>
                  </a:lnTo>
                  <a:lnTo>
                    <a:pt x="98710" y="88731"/>
                  </a:lnTo>
                  <a:lnTo>
                    <a:pt x="108641" y="82000"/>
                  </a:lnTo>
                  <a:close/>
                </a:path>
                <a:path w="283210" h="264160">
                  <a:moveTo>
                    <a:pt x="155908" y="62468"/>
                  </a:moveTo>
                  <a:lnTo>
                    <a:pt x="81184" y="62468"/>
                  </a:lnTo>
                  <a:lnTo>
                    <a:pt x="84613" y="65757"/>
                  </a:lnTo>
                  <a:lnTo>
                    <a:pt x="84613" y="73847"/>
                  </a:lnTo>
                  <a:lnTo>
                    <a:pt x="81184" y="77136"/>
                  </a:lnTo>
                  <a:lnTo>
                    <a:pt x="172019" y="77136"/>
                  </a:lnTo>
                  <a:lnTo>
                    <a:pt x="155908" y="62468"/>
                  </a:lnTo>
                  <a:close/>
                </a:path>
                <a:path w="283210" h="264160">
                  <a:moveTo>
                    <a:pt x="152923" y="59750"/>
                  </a:moveTo>
                  <a:lnTo>
                    <a:pt x="52990" y="59750"/>
                  </a:lnTo>
                  <a:lnTo>
                    <a:pt x="56419" y="63014"/>
                  </a:lnTo>
                  <a:lnTo>
                    <a:pt x="56419" y="71129"/>
                  </a:lnTo>
                  <a:lnTo>
                    <a:pt x="52990" y="74431"/>
                  </a:lnTo>
                  <a:lnTo>
                    <a:pt x="69497" y="74431"/>
                  </a:lnTo>
                  <a:lnTo>
                    <a:pt x="68865" y="73847"/>
                  </a:lnTo>
                  <a:lnTo>
                    <a:pt x="68865" y="65757"/>
                  </a:lnTo>
                  <a:lnTo>
                    <a:pt x="72421" y="62468"/>
                  </a:lnTo>
                  <a:lnTo>
                    <a:pt x="155908" y="62468"/>
                  </a:lnTo>
                  <a:lnTo>
                    <a:pt x="152923" y="59750"/>
                  </a:lnTo>
                  <a:close/>
                </a:path>
                <a:path w="283210" h="264160">
                  <a:moveTo>
                    <a:pt x="133785" y="42325"/>
                  </a:moveTo>
                  <a:lnTo>
                    <a:pt x="101504" y="42325"/>
                  </a:lnTo>
                  <a:lnTo>
                    <a:pt x="104933" y="45615"/>
                  </a:lnTo>
                  <a:lnTo>
                    <a:pt x="104933" y="53717"/>
                  </a:lnTo>
                  <a:lnTo>
                    <a:pt x="101504" y="57007"/>
                  </a:lnTo>
                  <a:lnTo>
                    <a:pt x="149910" y="57007"/>
                  </a:lnTo>
                  <a:lnTo>
                    <a:pt x="133785" y="42325"/>
                  </a:lnTo>
                  <a:close/>
                </a:path>
                <a:path w="283210" h="264160">
                  <a:moveTo>
                    <a:pt x="130800" y="39608"/>
                  </a:moveTo>
                  <a:lnTo>
                    <a:pt x="73310" y="39608"/>
                  </a:lnTo>
                  <a:lnTo>
                    <a:pt x="76739" y="42910"/>
                  </a:lnTo>
                  <a:lnTo>
                    <a:pt x="76739" y="51000"/>
                  </a:lnTo>
                  <a:lnTo>
                    <a:pt x="73310" y="54289"/>
                  </a:lnTo>
                  <a:lnTo>
                    <a:pt x="89803" y="54289"/>
                  </a:lnTo>
                  <a:lnTo>
                    <a:pt x="89185" y="53717"/>
                  </a:lnTo>
                  <a:lnTo>
                    <a:pt x="89185" y="45615"/>
                  </a:lnTo>
                  <a:lnTo>
                    <a:pt x="92741" y="42325"/>
                  </a:lnTo>
                  <a:lnTo>
                    <a:pt x="133785" y="42325"/>
                  </a:lnTo>
                  <a:lnTo>
                    <a:pt x="130800" y="39608"/>
                  </a:lnTo>
                  <a:close/>
                </a:path>
                <a:path w="283210" h="264160">
                  <a:moveTo>
                    <a:pt x="122752" y="32280"/>
                  </a:moveTo>
                  <a:lnTo>
                    <a:pt x="48037" y="32280"/>
                  </a:lnTo>
                  <a:lnTo>
                    <a:pt x="51435" y="35539"/>
                  </a:lnTo>
                  <a:lnTo>
                    <a:pt x="51466" y="43659"/>
                  </a:lnTo>
                  <a:lnTo>
                    <a:pt x="48037" y="46948"/>
                  </a:lnTo>
                  <a:lnTo>
                    <a:pt x="61118" y="46948"/>
                  </a:lnTo>
                  <a:lnTo>
                    <a:pt x="61118" y="42910"/>
                  </a:lnTo>
                  <a:lnTo>
                    <a:pt x="64547" y="39608"/>
                  </a:lnTo>
                  <a:lnTo>
                    <a:pt x="130800" y="39608"/>
                  </a:lnTo>
                  <a:lnTo>
                    <a:pt x="122752" y="32280"/>
                  </a:lnTo>
                  <a:close/>
                </a:path>
              </a:pathLst>
            </a:custGeom>
            <a:solidFill>
              <a:srgbClr val="557EC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473640" y="5249798"/>
            <a:ext cx="909955" cy="502284"/>
            <a:chOff x="3473640" y="5249798"/>
            <a:chExt cx="909955" cy="502284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3640" y="5249798"/>
              <a:ext cx="909891" cy="4253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53612" y="5468619"/>
              <a:ext cx="281940" cy="283210"/>
            </a:xfrm>
            <a:custGeom>
              <a:avLst/>
              <a:gdLst/>
              <a:ahLst/>
              <a:cxnLst/>
              <a:rect l="l" t="t" r="r" b="b"/>
              <a:pathLst>
                <a:path w="281939" h="283210">
                  <a:moveTo>
                    <a:pt x="277113" y="262763"/>
                  </a:moveTo>
                  <a:lnTo>
                    <a:pt x="4825" y="262763"/>
                  </a:lnTo>
                  <a:lnTo>
                    <a:pt x="0" y="267334"/>
                  </a:lnTo>
                  <a:lnTo>
                    <a:pt x="0" y="278384"/>
                  </a:lnTo>
                  <a:lnTo>
                    <a:pt x="4825" y="282956"/>
                  </a:lnTo>
                  <a:lnTo>
                    <a:pt x="277113" y="282956"/>
                  </a:lnTo>
                  <a:lnTo>
                    <a:pt x="281939" y="278384"/>
                  </a:lnTo>
                  <a:lnTo>
                    <a:pt x="281939" y="267334"/>
                  </a:lnTo>
                  <a:lnTo>
                    <a:pt x="277113" y="262763"/>
                  </a:lnTo>
                  <a:close/>
                </a:path>
                <a:path w="281939" h="283210">
                  <a:moveTo>
                    <a:pt x="144272" y="0"/>
                  </a:moveTo>
                  <a:lnTo>
                    <a:pt x="100516" y="10804"/>
                  </a:lnTo>
                  <a:lnTo>
                    <a:pt x="70992" y="43164"/>
                  </a:lnTo>
                  <a:lnTo>
                    <a:pt x="65024" y="70738"/>
                  </a:lnTo>
                  <a:lnTo>
                    <a:pt x="66250" y="83474"/>
                  </a:lnTo>
                  <a:lnTo>
                    <a:pt x="69881" y="95758"/>
                  </a:lnTo>
                  <a:lnTo>
                    <a:pt x="75846" y="107279"/>
                  </a:lnTo>
                  <a:lnTo>
                    <a:pt x="84074" y="117728"/>
                  </a:lnTo>
                  <a:lnTo>
                    <a:pt x="90425" y="125599"/>
                  </a:lnTo>
                  <a:lnTo>
                    <a:pt x="95646" y="133921"/>
                  </a:lnTo>
                  <a:lnTo>
                    <a:pt x="99558" y="142624"/>
                  </a:lnTo>
                  <a:lnTo>
                    <a:pt x="101980" y="151637"/>
                  </a:lnTo>
                  <a:lnTo>
                    <a:pt x="32512" y="151637"/>
                  </a:lnTo>
                  <a:lnTo>
                    <a:pt x="19877" y="154021"/>
                  </a:lnTo>
                  <a:lnTo>
                    <a:pt x="9540" y="160512"/>
                  </a:lnTo>
                  <a:lnTo>
                    <a:pt x="2561" y="170122"/>
                  </a:lnTo>
                  <a:lnTo>
                    <a:pt x="0" y="181863"/>
                  </a:lnTo>
                  <a:lnTo>
                    <a:pt x="0" y="237997"/>
                  </a:lnTo>
                  <a:lnTo>
                    <a:pt x="4825" y="242569"/>
                  </a:lnTo>
                  <a:lnTo>
                    <a:pt x="277113" y="242569"/>
                  </a:lnTo>
                  <a:lnTo>
                    <a:pt x="281939" y="237997"/>
                  </a:lnTo>
                  <a:lnTo>
                    <a:pt x="281939" y="222376"/>
                  </a:lnTo>
                  <a:lnTo>
                    <a:pt x="21716" y="222376"/>
                  </a:lnTo>
                  <a:lnTo>
                    <a:pt x="21716" y="176403"/>
                  </a:lnTo>
                  <a:lnTo>
                    <a:pt x="26542" y="171831"/>
                  </a:lnTo>
                  <a:lnTo>
                    <a:pt x="119761" y="171831"/>
                  </a:lnTo>
                  <a:lnTo>
                    <a:pt x="124713" y="167259"/>
                  </a:lnTo>
                  <a:lnTo>
                    <a:pt x="110783" y="117236"/>
                  </a:lnTo>
                  <a:lnTo>
                    <a:pt x="100329" y="104139"/>
                  </a:lnTo>
                  <a:lnTo>
                    <a:pt x="94509" y="96760"/>
                  </a:lnTo>
                  <a:lnTo>
                    <a:pt x="90249" y="88534"/>
                  </a:lnTo>
                  <a:lnTo>
                    <a:pt x="87631" y="79761"/>
                  </a:lnTo>
                  <a:lnTo>
                    <a:pt x="86740" y="70738"/>
                  </a:lnTo>
                  <a:lnTo>
                    <a:pt x="87842" y="60670"/>
                  </a:lnTo>
                  <a:lnTo>
                    <a:pt x="111964" y="28051"/>
                  </a:lnTo>
                  <a:lnTo>
                    <a:pt x="143128" y="20193"/>
                  </a:lnTo>
                  <a:lnTo>
                    <a:pt x="192912" y="20193"/>
                  </a:lnTo>
                  <a:lnTo>
                    <a:pt x="171981" y="6350"/>
                  </a:lnTo>
                  <a:lnTo>
                    <a:pt x="144272" y="0"/>
                  </a:lnTo>
                  <a:close/>
                </a:path>
                <a:path w="281939" h="283210">
                  <a:moveTo>
                    <a:pt x="192912" y="20193"/>
                  </a:moveTo>
                  <a:lnTo>
                    <a:pt x="143128" y="20193"/>
                  </a:lnTo>
                  <a:lnTo>
                    <a:pt x="163087" y="24663"/>
                  </a:lnTo>
                  <a:lnTo>
                    <a:pt x="179546" y="35480"/>
                  </a:lnTo>
                  <a:lnTo>
                    <a:pt x="190817" y="51053"/>
                  </a:lnTo>
                  <a:lnTo>
                    <a:pt x="195079" y="69214"/>
                  </a:lnTo>
                  <a:lnTo>
                    <a:pt x="195102" y="70738"/>
                  </a:lnTo>
                  <a:lnTo>
                    <a:pt x="194274" y="79420"/>
                  </a:lnTo>
                  <a:lnTo>
                    <a:pt x="191515" y="88725"/>
                  </a:lnTo>
                  <a:lnTo>
                    <a:pt x="186947" y="97387"/>
                  </a:lnTo>
                  <a:lnTo>
                    <a:pt x="180593" y="105156"/>
                  </a:lnTo>
                  <a:lnTo>
                    <a:pt x="170513" y="117379"/>
                  </a:lnTo>
                  <a:lnTo>
                    <a:pt x="163194" y="131127"/>
                  </a:lnTo>
                  <a:lnTo>
                    <a:pt x="158734" y="146018"/>
                  </a:lnTo>
                  <a:lnTo>
                    <a:pt x="157337" y="160512"/>
                  </a:lnTo>
                  <a:lnTo>
                    <a:pt x="157225" y="167259"/>
                  </a:lnTo>
                  <a:lnTo>
                    <a:pt x="162051" y="171831"/>
                  </a:lnTo>
                  <a:lnTo>
                    <a:pt x="255397" y="171831"/>
                  </a:lnTo>
                  <a:lnTo>
                    <a:pt x="260223" y="176403"/>
                  </a:lnTo>
                  <a:lnTo>
                    <a:pt x="260223" y="222376"/>
                  </a:lnTo>
                  <a:lnTo>
                    <a:pt x="281939" y="222376"/>
                  </a:lnTo>
                  <a:lnTo>
                    <a:pt x="281939" y="181863"/>
                  </a:lnTo>
                  <a:lnTo>
                    <a:pt x="279378" y="170122"/>
                  </a:lnTo>
                  <a:lnTo>
                    <a:pt x="272399" y="160512"/>
                  </a:lnTo>
                  <a:lnTo>
                    <a:pt x="262062" y="154021"/>
                  </a:lnTo>
                  <a:lnTo>
                    <a:pt x="249427" y="151637"/>
                  </a:lnTo>
                  <a:lnTo>
                    <a:pt x="179959" y="151637"/>
                  </a:lnTo>
                  <a:lnTo>
                    <a:pt x="182205" y="142426"/>
                  </a:lnTo>
                  <a:lnTo>
                    <a:pt x="185737" y="133857"/>
                  </a:lnTo>
                  <a:lnTo>
                    <a:pt x="190603" y="125956"/>
                  </a:lnTo>
                  <a:lnTo>
                    <a:pt x="196850" y="118744"/>
                  </a:lnTo>
                  <a:lnTo>
                    <a:pt x="205521" y="107826"/>
                  </a:lnTo>
                  <a:lnTo>
                    <a:pt x="211931" y="95694"/>
                  </a:lnTo>
                  <a:lnTo>
                    <a:pt x="215816" y="82704"/>
                  </a:lnTo>
                  <a:lnTo>
                    <a:pt x="216915" y="69214"/>
                  </a:lnTo>
                  <a:lnTo>
                    <a:pt x="210780" y="43291"/>
                  </a:lnTo>
                  <a:lnTo>
                    <a:pt x="194976" y="21558"/>
                  </a:lnTo>
                  <a:lnTo>
                    <a:pt x="192912" y="2019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4363102" y="5829299"/>
            <a:ext cx="838835" cy="512445"/>
            <a:chOff x="4363102" y="5829299"/>
            <a:chExt cx="838835" cy="51244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3102" y="5992494"/>
              <a:ext cx="838436" cy="34884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54295" y="5829299"/>
              <a:ext cx="248920" cy="318770"/>
            </a:xfrm>
            <a:custGeom>
              <a:avLst/>
              <a:gdLst/>
              <a:ahLst/>
              <a:cxnLst/>
              <a:rect l="l" t="t" r="r" b="b"/>
              <a:pathLst>
                <a:path w="248920" h="318770">
                  <a:moveTo>
                    <a:pt x="243966" y="264464"/>
                  </a:moveTo>
                  <a:lnTo>
                    <a:pt x="53466" y="264464"/>
                  </a:lnTo>
                  <a:lnTo>
                    <a:pt x="49021" y="269036"/>
                  </a:lnTo>
                  <a:lnTo>
                    <a:pt x="49021" y="313944"/>
                  </a:lnTo>
                  <a:lnTo>
                    <a:pt x="53466" y="318516"/>
                  </a:lnTo>
                  <a:lnTo>
                    <a:pt x="243966" y="318516"/>
                  </a:lnTo>
                  <a:lnTo>
                    <a:pt x="248412" y="313944"/>
                  </a:lnTo>
                  <a:lnTo>
                    <a:pt x="248412" y="298145"/>
                  </a:lnTo>
                  <a:lnTo>
                    <a:pt x="68706" y="298145"/>
                  </a:lnTo>
                  <a:lnTo>
                    <a:pt x="68706" y="284911"/>
                  </a:lnTo>
                  <a:lnTo>
                    <a:pt x="248412" y="284911"/>
                  </a:lnTo>
                  <a:lnTo>
                    <a:pt x="248412" y="269036"/>
                  </a:lnTo>
                  <a:lnTo>
                    <a:pt x="243966" y="264464"/>
                  </a:lnTo>
                  <a:close/>
                </a:path>
                <a:path w="248920" h="318770">
                  <a:moveTo>
                    <a:pt x="248412" y="284911"/>
                  </a:moveTo>
                  <a:lnTo>
                    <a:pt x="228600" y="284911"/>
                  </a:lnTo>
                  <a:lnTo>
                    <a:pt x="228600" y="298145"/>
                  </a:lnTo>
                  <a:lnTo>
                    <a:pt x="248412" y="298145"/>
                  </a:lnTo>
                  <a:lnTo>
                    <a:pt x="248412" y="284911"/>
                  </a:lnTo>
                  <a:close/>
                </a:path>
                <a:path w="248920" h="318770">
                  <a:moveTo>
                    <a:pt x="74040" y="0"/>
                  </a:moveTo>
                  <a:lnTo>
                    <a:pt x="67690" y="0"/>
                  </a:lnTo>
                  <a:lnTo>
                    <a:pt x="37211" y="31369"/>
                  </a:lnTo>
                  <a:lnTo>
                    <a:pt x="35305" y="33274"/>
                  </a:lnTo>
                  <a:lnTo>
                    <a:pt x="34289" y="35941"/>
                  </a:lnTo>
                  <a:lnTo>
                    <a:pt x="34289" y="41275"/>
                  </a:lnTo>
                  <a:lnTo>
                    <a:pt x="35305" y="43815"/>
                  </a:lnTo>
                  <a:lnTo>
                    <a:pt x="37211" y="45847"/>
                  </a:lnTo>
                  <a:lnTo>
                    <a:pt x="48005" y="56896"/>
                  </a:lnTo>
                  <a:lnTo>
                    <a:pt x="45338" y="59817"/>
                  </a:lnTo>
                  <a:lnTo>
                    <a:pt x="43433" y="61722"/>
                  </a:lnTo>
                  <a:lnTo>
                    <a:pt x="42417" y="64262"/>
                  </a:lnTo>
                  <a:lnTo>
                    <a:pt x="42417" y="69761"/>
                  </a:lnTo>
                  <a:lnTo>
                    <a:pt x="43433" y="72326"/>
                  </a:lnTo>
                  <a:lnTo>
                    <a:pt x="45338" y="74256"/>
                  </a:lnTo>
                  <a:lnTo>
                    <a:pt x="77088" y="106972"/>
                  </a:lnTo>
                  <a:lnTo>
                    <a:pt x="38226" y="146989"/>
                  </a:lnTo>
                  <a:lnTo>
                    <a:pt x="23199" y="151562"/>
                  </a:lnTo>
                  <a:lnTo>
                    <a:pt x="11064" y="161134"/>
                  </a:lnTo>
                  <a:lnTo>
                    <a:pt x="2954" y="174539"/>
                  </a:lnTo>
                  <a:lnTo>
                    <a:pt x="0" y="190614"/>
                  </a:lnTo>
                  <a:lnTo>
                    <a:pt x="2954" y="206651"/>
                  </a:lnTo>
                  <a:lnTo>
                    <a:pt x="11064" y="220060"/>
                  </a:lnTo>
                  <a:lnTo>
                    <a:pt x="23199" y="229653"/>
                  </a:lnTo>
                  <a:lnTo>
                    <a:pt x="38226" y="234238"/>
                  </a:lnTo>
                  <a:lnTo>
                    <a:pt x="67563" y="264464"/>
                  </a:lnTo>
                  <a:lnTo>
                    <a:pt x="161162" y="264464"/>
                  </a:lnTo>
                  <a:lnTo>
                    <a:pt x="161014" y="264312"/>
                  </a:lnTo>
                  <a:lnTo>
                    <a:pt x="95250" y="264312"/>
                  </a:lnTo>
                  <a:lnTo>
                    <a:pt x="61849" y="229666"/>
                  </a:lnTo>
                  <a:lnTo>
                    <a:pt x="67567" y="226063"/>
                  </a:lnTo>
                  <a:lnTo>
                    <a:pt x="72644" y="221578"/>
                  </a:lnTo>
                  <a:lnTo>
                    <a:pt x="76958" y="216324"/>
                  </a:lnTo>
                  <a:lnTo>
                    <a:pt x="78288" y="214033"/>
                  </a:lnTo>
                  <a:lnTo>
                    <a:pt x="42544" y="214033"/>
                  </a:lnTo>
                  <a:lnTo>
                    <a:pt x="33688" y="212188"/>
                  </a:lnTo>
                  <a:lnTo>
                    <a:pt x="26463" y="207162"/>
                  </a:lnTo>
                  <a:lnTo>
                    <a:pt x="21595" y="199717"/>
                  </a:lnTo>
                  <a:lnTo>
                    <a:pt x="19812" y="190614"/>
                  </a:lnTo>
                  <a:lnTo>
                    <a:pt x="21595" y="181494"/>
                  </a:lnTo>
                  <a:lnTo>
                    <a:pt x="26463" y="174023"/>
                  </a:lnTo>
                  <a:lnTo>
                    <a:pt x="33688" y="168974"/>
                  </a:lnTo>
                  <a:lnTo>
                    <a:pt x="42544" y="167119"/>
                  </a:lnTo>
                  <a:lnTo>
                    <a:pt x="78274" y="167119"/>
                  </a:lnTo>
                  <a:lnTo>
                    <a:pt x="76886" y="164802"/>
                  </a:lnTo>
                  <a:lnTo>
                    <a:pt x="72548" y="159600"/>
                  </a:lnTo>
                  <a:lnTo>
                    <a:pt x="67496" y="155151"/>
                  </a:lnTo>
                  <a:lnTo>
                    <a:pt x="61849" y="151561"/>
                  </a:lnTo>
                  <a:lnTo>
                    <a:pt x="91058" y="121412"/>
                  </a:lnTo>
                  <a:lnTo>
                    <a:pt x="119100" y="121412"/>
                  </a:lnTo>
                  <a:lnTo>
                    <a:pt x="66293" y="67056"/>
                  </a:lnTo>
                  <a:lnTo>
                    <a:pt x="90056" y="42545"/>
                  </a:lnTo>
                  <a:lnTo>
                    <a:pt x="62102" y="42545"/>
                  </a:lnTo>
                  <a:lnTo>
                    <a:pt x="58292" y="38608"/>
                  </a:lnTo>
                  <a:lnTo>
                    <a:pt x="70865" y="25527"/>
                  </a:lnTo>
                  <a:lnTo>
                    <a:pt x="118256" y="25527"/>
                  </a:lnTo>
                  <a:lnTo>
                    <a:pt x="108127" y="15113"/>
                  </a:lnTo>
                  <a:lnTo>
                    <a:pt x="88645" y="15113"/>
                  </a:lnTo>
                  <a:lnTo>
                    <a:pt x="74040" y="0"/>
                  </a:lnTo>
                  <a:close/>
                </a:path>
                <a:path w="248920" h="318770">
                  <a:moveTo>
                    <a:pt x="108421" y="210413"/>
                  </a:moveTo>
                  <a:lnTo>
                    <a:pt x="80390" y="210413"/>
                  </a:lnTo>
                  <a:lnTo>
                    <a:pt x="132841" y="264312"/>
                  </a:lnTo>
                  <a:lnTo>
                    <a:pt x="161014" y="264312"/>
                  </a:lnTo>
                  <a:lnTo>
                    <a:pt x="108421" y="210413"/>
                  </a:lnTo>
                  <a:close/>
                </a:path>
                <a:path w="248920" h="318770">
                  <a:moveTo>
                    <a:pt x="78274" y="167119"/>
                  </a:moveTo>
                  <a:lnTo>
                    <a:pt x="42544" y="167119"/>
                  </a:lnTo>
                  <a:lnTo>
                    <a:pt x="51401" y="168974"/>
                  </a:lnTo>
                  <a:lnTo>
                    <a:pt x="58626" y="174023"/>
                  </a:lnTo>
                  <a:lnTo>
                    <a:pt x="63494" y="181494"/>
                  </a:lnTo>
                  <a:lnTo>
                    <a:pt x="65277" y="190614"/>
                  </a:lnTo>
                  <a:lnTo>
                    <a:pt x="63494" y="199717"/>
                  </a:lnTo>
                  <a:lnTo>
                    <a:pt x="58626" y="207162"/>
                  </a:lnTo>
                  <a:lnTo>
                    <a:pt x="51401" y="212188"/>
                  </a:lnTo>
                  <a:lnTo>
                    <a:pt x="42544" y="214033"/>
                  </a:lnTo>
                  <a:lnTo>
                    <a:pt x="78288" y="214033"/>
                  </a:lnTo>
                  <a:lnTo>
                    <a:pt x="80390" y="210413"/>
                  </a:lnTo>
                  <a:lnTo>
                    <a:pt x="108421" y="210413"/>
                  </a:lnTo>
                  <a:lnTo>
                    <a:pt x="89026" y="190538"/>
                  </a:lnTo>
                  <a:lnTo>
                    <a:pt x="108390" y="170649"/>
                  </a:lnTo>
                  <a:lnTo>
                    <a:pt x="80390" y="170649"/>
                  </a:lnTo>
                  <a:lnTo>
                    <a:pt x="78274" y="167119"/>
                  </a:lnTo>
                  <a:close/>
                </a:path>
                <a:path w="248920" h="318770">
                  <a:moveTo>
                    <a:pt x="196753" y="170484"/>
                  </a:moveTo>
                  <a:lnTo>
                    <a:pt x="150240" y="170484"/>
                  </a:lnTo>
                  <a:lnTo>
                    <a:pt x="166624" y="187248"/>
                  </a:lnTo>
                  <a:lnTo>
                    <a:pt x="168528" y="189166"/>
                  </a:lnTo>
                  <a:lnTo>
                    <a:pt x="171068" y="190207"/>
                  </a:lnTo>
                  <a:lnTo>
                    <a:pt x="176021" y="190207"/>
                  </a:lnTo>
                  <a:lnTo>
                    <a:pt x="178688" y="189166"/>
                  </a:lnTo>
                  <a:lnTo>
                    <a:pt x="180466" y="187248"/>
                  </a:lnTo>
                  <a:lnTo>
                    <a:pt x="196753" y="170484"/>
                  </a:lnTo>
                  <a:close/>
                </a:path>
                <a:path w="248920" h="318770">
                  <a:moveTo>
                    <a:pt x="165701" y="154927"/>
                  </a:moveTo>
                  <a:lnTo>
                    <a:pt x="123698" y="154927"/>
                  </a:lnTo>
                  <a:lnTo>
                    <a:pt x="137667" y="169367"/>
                  </a:lnTo>
                  <a:lnTo>
                    <a:pt x="139573" y="171361"/>
                  </a:lnTo>
                  <a:lnTo>
                    <a:pt x="142112" y="172326"/>
                  </a:lnTo>
                  <a:lnTo>
                    <a:pt x="146684" y="172326"/>
                  </a:lnTo>
                  <a:lnTo>
                    <a:pt x="148716" y="171767"/>
                  </a:lnTo>
                  <a:lnTo>
                    <a:pt x="150240" y="170484"/>
                  </a:lnTo>
                  <a:lnTo>
                    <a:pt x="196753" y="170484"/>
                  </a:lnTo>
                  <a:lnTo>
                    <a:pt x="201504" y="165595"/>
                  </a:lnTo>
                  <a:lnTo>
                    <a:pt x="173608" y="165595"/>
                  </a:lnTo>
                  <a:lnTo>
                    <a:pt x="164464" y="156210"/>
                  </a:lnTo>
                  <a:lnTo>
                    <a:pt x="165701" y="154927"/>
                  </a:lnTo>
                  <a:close/>
                </a:path>
                <a:path w="248920" h="318770">
                  <a:moveTo>
                    <a:pt x="119100" y="121412"/>
                  </a:moveTo>
                  <a:lnTo>
                    <a:pt x="91058" y="121412"/>
                  </a:lnTo>
                  <a:lnTo>
                    <a:pt x="109600" y="140487"/>
                  </a:lnTo>
                  <a:lnTo>
                    <a:pt x="80390" y="170649"/>
                  </a:lnTo>
                  <a:lnTo>
                    <a:pt x="108390" y="170649"/>
                  </a:lnTo>
                  <a:lnTo>
                    <a:pt x="123698" y="154927"/>
                  </a:lnTo>
                  <a:lnTo>
                    <a:pt x="165701" y="154927"/>
                  </a:lnTo>
                  <a:lnTo>
                    <a:pt x="172657" y="147713"/>
                  </a:lnTo>
                  <a:lnTo>
                    <a:pt x="144652" y="147713"/>
                  </a:lnTo>
                  <a:lnTo>
                    <a:pt x="119100" y="121412"/>
                  </a:lnTo>
                  <a:close/>
                </a:path>
                <a:path w="248920" h="318770">
                  <a:moveTo>
                    <a:pt x="213049" y="134962"/>
                  </a:moveTo>
                  <a:lnTo>
                    <a:pt x="185038" y="134962"/>
                  </a:lnTo>
                  <a:lnTo>
                    <a:pt x="194182" y="144348"/>
                  </a:lnTo>
                  <a:lnTo>
                    <a:pt x="173608" y="165595"/>
                  </a:lnTo>
                  <a:lnTo>
                    <a:pt x="201504" y="165595"/>
                  </a:lnTo>
                  <a:lnTo>
                    <a:pt x="215137" y="151561"/>
                  </a:lnTo>
                  <a:lnTo>
                    <a:pt x="217042" y="149631"/>
                  </a:lnTo>
                  <a:lnTo>
                    <a:pt x="218058" y="146989"/>
                  </a:lnTo>
                  <a:lnTo>
                    <a:pt x="218058" y="141617"/>
                  </a:lnTo>
                  <a:lnTo>
                    <a:pt x="217042" y="139052"/>
                  </a:lnTo>
                  <a:lnTo>
                    <a:pt x="215137" y="137121"/>
                  </a:lnTo>
                  <a:lnTo>
                    <a:pt x="213049" y="134962"/>
                  </a:lnTo>
                  <a:close/>
                </a:path>
                <a:path w="248920" h="318770">
                  <a:moveTo>
                    <a:pt x="126285" y="33782"/>
                  </a:moveTo>
                  <a:lnTo>
                    <a:pt x="98551" y="33782"/>
                  </a:lnTo>
                  <a:lnTo>
                    <a:pt x="176783" y="114592"/>
                  </a:lnTo>
                  <a:lnTo>
                    <a:pt x="144652" y="147713"/>
                  </a:lnTo>
                  <a:lnTo>
                    <a:pt x="172657" y="147713"/>
                  </a:lnTo>
                  <a:lnTo>
                    <a:pt x="185038" y="134962"/>
                  </a:lnTo>
                  <a:lnTo>
                    <a:pt x="213049" y="134962"/>
                  </a:lnTo>
                  <a:lnTo>
                    <a:pt x="199008" y="120446"/>
                  </a:lnTo>
                  <a:lnTo>
                    <a:pt x="200151" y="118757"/>
                  </a:lnTo>
                  <a:lnTo>
                    <a:pt x="200787" y="116674"/>
                  </a:lnTo>
                  <a:lnTo>
                    <a:pt x="200787" y="111861"/>
                  </a:lnTo>
                  <a:lnTo>
                    <a:pt x="199770" y="109296"/>
                  </a:lnTo>
                  <a:lnTo>
                    <a:pt x="197865" y="107378"/>
                  </a:lnTo>
                  <a:lnTo>
                    <a:pt x="126285" y="33782"/>
                  </a:lnTo>
                  <a:close/>
                </a:path>
                <a:path w="248920" h="318770">
                  <a:moveTo>
                    <a:pt x="118256" y="25527"/>
                  </a:moveTo>
                  <a:lnTo>
                    <a:pt x="70865" y="25527"/>
                  </a:lnTo>
                  <a:lnTo>
                    <a:pt x="74675" y="29464"/>
                  </a:lnTo>
                  <a:lnTo>
                    <a:pt x="62102" y="42545"/>
                  </a:lnTo>
                  <a:lnTo>
                    <a:pt x="90056" y="42545"/>
                  </a:lnTo>
                  <a:lnTo>
                    <a:pt x="98551" y="33782"/>
                  </a:lnTo>
                  <a:lnTo>
                    <a:pt x="126285" y="33782"/>
                  </a:lnTo>
                  <a:lnTo>
                    <a:pt x="118256" y="25527"/>
                  </a:lnTo>
                  <a:close/>
                </a:path>
                <a:path w="248920" h="318770">
                  <a:moveTo>
                    <a:pt x="101600" y="8255"/>
                  </a:moveTo>
                  <a:lnTo>
                    <a:pt x="95376" y="8255"/>
                  </a:lnTo>
                  <a:lnTo>
                    <a:pt x="91439" y="12319"/>
                  </a:lnTo>
                  <a:lnTo>
                    <a:pt x="88645" y="15113"/>
                  </a:lnTo>
                  <a:lnTo>
                    <a:pt x="108127" y="15113"/>
                  </a:lnTo>
                  <a:lnTo>
                    <a:pt x="105409" y="12319"/>
                  </a:lnTo>
                  <a:lnTo>
                    <a:pt x="101600" y="825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610104" y="4921681"/>
            <a:ext cx="789305" cy="6203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20"/>
              </a:spcBef>
            </a:pPr>
            <a:r>
              <a:rPr dirty="0" sz="650" spc="20" b="1">
                <a:solidFill>
                  <a:srgbClr val="2A4882"/>
                </a:solidFill>
                <a:latin typeface="等线"/>
                <a:cs typeface="等线"/>
              </a:rPr>
              <a:t>快速通道</a:t>
            </a:r>
            <a:endParaRPr sz="650">
              <a:latin typeface="等线"/>
              <a:cs typeface="等线"/>
            </a:endParaRPr>
          </a:p>
          <a:p>
            <a:pPr algn="ctr" marL="1270">
              <a:lnSpc>
                <a:spcPct val="100000"/>
              </a:lnSpc>
              <a:spcBef>
                <a:spcPts val="320"/>
              </a:spcBef>
            </a:pPr>
            <a:r>
              <a:rPr dirty="0" sz="650" spc="10" b="1">
                <a:solidFill>
                  <a:srgbClr val="2A4882"/>
                </a:solidFill>
                <a:latin typeface="等线"/>
                <a:cs typeface="等线"/>
              </a:rPr>
              <a:t>（2018.11）</a:t>
            </a:r>
            <a:endParaRPr sz="650">
              <a:latin typeface="等线"/>
              <a:cs typeface="等线"/>
            </a:endParaRPr>
          </a:p>
          <a:p>
            <a:pPr algn="just" marL="12700" marR="5080">
              <a:lnSpc>
                <a:spcPct val="100000"/>
              </a:lnSpc>
              <a:spcBef>
                <a:spcPts val="315"/>
              </a:spcBef>
            </a:pPr>
            <a:r>
              <a:rPr dirty="0" sz="600">
                <a:solidFill>
                  <a:srgbClr val="1F3863"/>
                </a:solidFill>
                <a:latin typeface="等线"/>
                <a:cs typeface="等线"/>
              </a:rPr>
              <a:t>国家药监局</a:t>
            </a:r>
            <a:r>
              <a:rPr dirty="0" sz="600" spc="10">
                <a:solidFill>
                  <a:srgbClr val="1F3863"/>
                </a:solidFill>
                <a:latin typeface="等线"/>
                <a:cs typeface="等线"/>
              </a:rPr>
              <a:t>发</a:t>
            </a:r>
            <a:r>
              <a:rPr dirty="0" sz="600">
                <a:solidFill>
                  <a:srgbClr val="1F3863"/>
                </a:solidFill>
                <a:latin typeface="等线"/>
                <a:cs typeface="等线"/>
              </a:rPr>
              <a:t>布《第一 批临床急需</a:t>
            </a:r>
            <a:r>
              <a:rPr dirty="0" sz="600" spc="10">
                <a:solidFill>
                  <a:srgbClr val="1F3863"/>
                </a:solidFill>
                <a:latin typeface="等线"/>
                <a:cs typeface="等线"/>
              </a:rPr>
              <a:t>境</a:t>
            </a:r>
            <a:r>
              <a:rPr dirty="0" sz="600">
                <a:solidFill>
                  <a:srgbClr val="1F3863"/>
                </a:solidFill>
                <a:latin typeface="等线"/>
                <a:cs typeface="等线"/>
              </a:rPr>
              <a:t>外新药名 单》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7601" y="4920157"/>
            <a:ext cx="798830" cy="6203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dirty="0" sz="650" spc="20" b="1">
                <a:solidFill>
                  <a:srgbClr val="2A4882"/>
                </a:solidFill>
                <a:latin typeface="等线"/>
                <a:cs typeface="等线"/>
              </a:rPr>
              <a:t>药物研发</a:t>
            </a:r>
            <a:endParaRPr sz="650">
              <a:latin typeface="等线"/>
              <a:cs typeface="等线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dirty="0" sz="650" spc="10" b="1">
                <a:solidFill>
                  <a:srgbClr val="2A4882"/>
                </a:solidFill>
                <a:latin typeface="等线"/>
                <a:cs typeface="等线"/>
              </a:rPr>
              <a:t>（2022.01）</a:t>
            </a:r>
            <a:endParaRPr sz="650">
              <a:latin typeface="等线"/>
              <a:cs typeface="等线"/>
            </a:endParaRPr>
          </a:p>
          <a:p>
            <a:pPr algn="just" marL="12700" marR="5080">
              <a:lnSpc>
                <a:spcPct val="100000"/>
              </a:lnSpc>
              <a:spcBef>
                <a:spcPts val="315"/>
              </a:spcBef>
            </a:pPr>
            <a:r>
              <a:rPr dirty="0" sz="600" spc="10">
                <a:solidFill>
                  <a:srgbClr val="1F3863"/>
                </a:solidFill>
                <a:latin typeface="等线"/>
                <a:cs typeface="等线"/>
              </a:rPr>
              <a:t>国家</a:t>
            </a:r>
            <a:r>
              <a:rPr dirty="0" sz="600">
                <a:solidFill>
                  <a:srgbClr val="1F3863"/>
                </a:solidFill>
                <a:latin typeface="等线"/>
                <a:cs typeface="等线"/>
              </a:rPr>
              <a:t>药</a:t>
            </a:r>
            <a:r>
              <a:rPr dirty="0" sz="600" spc="10">
                <a:solidFill>
                  <a:srgbClr val="1F3863"/>
                </a:solidFill>
                <a:latin typeface="等线"/>
                <a:cs typeface="等线"/>
              </a:rPr>
              <a:t>监</a:t>
            </a:r>
            <a:r>
              <a:rPr dirty="0" sz="600">
                <a:solidFill>
                  <a:srgbClr val="1F3863"/>
                </a:solidFill>
                <a:latin typeface="等线"/>
                <a:cs typeface="等线"/>
              </a:rPr>
              <a:t>局</a:t>
            </a:r>
            <a:r>
              <a:rPr dirty="0" sz="600" spc="10">
                <a:solidFill>
                  <a:srgbClr val="1F3863"/>
                </a:solidFill>
                <a:latin typeface="等线"/>
                <a:cs typeface="等线"/>
              </a:rPr>
              <a:t>发</a:t>
            </a:r>
            <a:r>
              <a:rPr dirty="0" sz="600" spc="15">
                <a:solidFill>
                  <a:srgbClr val="1F3863"/>
                </a:solidFill>
                <a:latin typeface="等线"/>
                <a:cs typeface="等线"/>
              </a:rPr>
              <a:t>布</a:t>
            </a:r>
            <a:r>
              <a:rPr dirty="0" sz="600">
                <a:solidFill>
                  <a:srgbClr val="1F3863"/>
                </a:solidFill>
                <a:latin typeface="等线"/>
                <a:cs typeface="等线"/>
              </a:rPr>
              <a:t>《</a:t>
            </a:r>
            <a:r>
              <a:rPr dirty="0" sz="600" spc="10">
                <a:solidFill>
                  <a:srgbClr val="1F3863"/>
                </a:solidFill>
                <a:latin typeface="等线"/>
                <a:cs typeface="等线"/>
              </a:rPr>
              <a:t>罕见 疾病</a:t>
            </a:r>
            <a:r>
              <a:rPr dirty="0" sz="600">
                <a:solidFill>
                  <a:srgbClr val="1F3863"/>
                </a:solidFill>
                <a:latin typeface="等线"/>
                <a:cs typeface="等线"/>
              </a:rPr>
              <a:t>药</a:t>
            </a:r>
            <a:r>
              <a:rPr dirty="0" sz="600" spc="10">
                <a:solidFill>
                  <a:srgbClr val="1F3863"/>
                </a:solidFill>
                <a:latin typeface="等线"/>
                <a:cs typeface="等线"/>
              </a:rPr>
              <a:t>物</a:t>
            </a:r>
            <a:r>
              <a:rPr dirty="0" sz="600">
                <a:solidFill>
                  <a:srgbClr val="1F3863"/>
                </a:solidFill>
                <a:latin typeface="等线"/>
                <a:cs typeface="等线"/>
              </a:rPr>
              <a:t>临</a:t>
            </a:r>
            <a:r>
              <a:rPr dirty="0" sz="600" spc="10">
                <a:solidFill>
                  <a:srgbClr val="1F3863"/>
                </a:solidFill>
                <a:latin typeface="等线"/>
                <a:cs typeface="等线"/>
              </a:rPr>
              <a:t>床研</a:t>
            </a:r>
            <a:r>
              <a:rPr dirty="0" sz="600">
                <a:solidFill>
                  <a:srgbClr val="1F3863"/>
                </a:solidFill>
                <a:latin typeface="等线"/>
                <a:cs typeface="等线"/>
              </a:rPr>
              <a:t>发</a:t>
            </a:r>
            <a:r>
              <a:rPr dirty="0" sz="600" spc="10">
                <a:solidFill>
                  <a:srgbClr val="1F3863"/>
                </a:solidFill>
                <a:latin typeface="等线"/>
                <a:cs typeface="等线"/>
              </a:rPr>
              <a:t>技</a:t>
            </a:r>
            <a:r>
              <a:rPr dirty="0" sz="600">
                <a:solidFill>
                  <a:srgbClr val="1F3863"/>
                </a:solidFill>
                <a:latin typeface="等线"/>
                <a:cs typeface="等线"/>
              </a:rPr>
              <a:t>术 指导原则》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98341" y="5854089"/>
            <a:ext cx="897890" cy="52832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R="67945">
              <a:lnSpc>
                <a:spcPct val="100000"/>
              </a:lnSpc>
              <a:spcBef>
                <a:spcPts val="420"/>
              </a:spcBef>
            </a:pPr>
            <a:r>
              <a:rPr dirty="0" sz="650" spc="20" b="1">
                <a:solidFill>
                  <a:srgbClr val="2A4882"/>
                </a:solidFill>
                <a:latin typeface="等线"/>
                <a:cs typeface="等线"/>
              </a:rPr>
              <a:t>审评审批</a:t>
            </a:r>
            <a:endParaRPr sz="650">
              <a:latin typeface="等线"/>
              <a:cs typeface="等线"/>
            </a:endParaRPr>
          </a:p>
          <a:p>
            <a:pPr algn="ctr" marR="67945">
              <a:lnSpc>
                <a:spcPct val="100000"/>
              </a:lnSpc>
              <a:spcBef>
                <a:spcPts val="320"/>
              </a:spcBef>
            </a:pPr>
            <a:r>
              <a:rPr dirty="0" sz="650" spc="10" b="1">
                <a:solidFill>
                  <a:srgbClr val="2A4882"/>
                </a:solidFill>
                <a:latin typeface="等线"/>
                <a:cs typeface="等线"/>
              </a:rPr>
              <a:t>（2019.12）</a:t>
            </a:r>
            <a:endParaRPr sz="650">
              <a:latin typeface="等线"/>
              <a:cs typeface="等线"/>
            </a:endParaRPr>
          </a:p>
          <a:p>
            <a:pPr marL="12700" marR="5080">
              <a:lnSpc>
                <a:spcPct val="100000"/>
              </a:lnSpc>
              <a:spcBef>
                <a:spcPts val="315"/>
              </a:spcBef>
            </a:pPr>
            <a:r>
              <a:rPr dirty="0" sz="600" spc="35">
                <a:solidFill>
                  <a:srgbClr val="1F3863"/>
                </a:solidFill>
                <a:latin typeface="等线"/>
                <a:cs typeface="等线"/>
              </a:rPr>
              <a:t>国家</a:t>
            </a:r>
            <a:r>
              <a:rPr dirty="0" sz="600" spc="25">
                <a:solidFill>
                  <a:srgbClr val="1F3863"/>
                </a:solidFill>
                <a:latin typeface="等线"/>
                <a:cs typeface="等线"/>
              </a:rPr>
              <a:t>药</a:t>
            </a:r>
            <a:r>
              <a:rPr dirty="0" sz="600" spc="35">
                <a:solidFill>
                  <a:srgbClr val="1F3863"/>
                </a:solidFill>
                <a:latin typeface="等线"/>
                <a:cs typeface="等线"/>
              </a:rPr>
              <a:t>监</a:t>
            </a:r>
            <a:r>
              <a:rPr dirty="0" sz="600" spc="25">
                <a:solidFill>
                  <a:srgbClr val="1F3863"/>
                </a:solidFill>
                <a:latin typeface="等线"/>
                <a:cs typeface="等线"/>
              </a:rPr>
              <a:t>局</a:t>
            </a:r>
            <a:r>
              <a:rPr dirty="0" sz="600" spc="35">
                <a:solidFill>
                  <a:srgbClr val="1F3863"/>
                </a:solidFill>
                <a:latin typeface="等线"/>
                <a:cs typeface="等线"/>
              </a:rPr>
              <a:t>发</a:t>
            </a:r>
            <a:r>
              <a:rPr dirty="0" sz="600" spc="15">
                <a:solidFill>
                  <a:srgbClr val="1F3863"/>
                </a:solidFill>
                <a:latin typeface="等线"/>
                <a:cs typeface="等线"/>
              </a:rPr>
              <a:t>布</a:t>
            </a:r>
            <a:r>
              <a:rPr dirty="0" sz="600" spc="35">
                <a:solidFill>
                  <a:srgbClr val="1F3863"/>
                </a:solidFill>
                <a:latin typeface="等线"/>
                <a:cs typeface="等线"/>
              </a:rPr>
              <a:t>《中华 </a:t>
            </a:r>
            <a:r>
              <a:rPr dirty="0" sz="600" spc="25">
                <a:solidFill>
                  <a:srgbClr val="1F3863"/>
                </a:solidFill>
                <a:latin typeface="等线"/>
                <a:cs typeface="等线"/>
              </a:rPr>
              <a:t>人民共和</a:t>
            </a:r>
            <a:r>
              <a:rPr dirty="0" sz="600" spc="35">
                <a:solidFill>
                  <a:srgbClr val="1F3863"/>
                </a:solidFill>
                <a:latin typeface="等线"/>
                <a:cs typeface="等线"/>
              </a:rPr>
              <a:t>国</a:t>
            </a:r>
            <a:r>
              <a:rPr dirty="0" sz="600" spc="25">
                <a:solidFill>
                  <a:srgbClr val="1F3863"/>
                </a:solidFill>
                <a:latin typeface="等线"/>
                <a:cs typeface="等线"/>
              </a:rPr>
              <a:t>药品</a:t>
            </a:r>
            <a:r>
              <a:rPr dirty="0" sz="600" spc="35">
                <a:solidFill>
                  <a:srgbClr val="1F3863"/>
                </a:solidFill>
                <a:latin typeface="等线"/>
                <a:cs typeface="等线"/>
              </a:rPr>
              <a:t>管</a:t>
            </a:r>
            <a:r>
              <a:rPr dirty="0" sz="600" spc="25">
                <a:solidFill>
                  <a:srgbClr val="1F3863"/>
                </a:solidFill>
                <a:latin typeface="等线"/>
                <a:cs typeface="等线"/>
              </a:rPr>
              <a:t>理</a:t>
            </a:r>
            <a:r>
              <a:rPr dirty="0" sz="600" spc="5">
                <a:solidFill>
                  <a:srgbClr val="1F3863"/>
                </a:solidFill>
                <a:latin typeface="等线"/>
                <a:cs typeface="等线"/>
              </a:rPr>
              <a:t>法</a:t>
            </a:r>
            <a:r>
              <a:rPr dirty="0" sz="600">
                <a:solidFill>
                  <a:srgbClr val="1F3863"/>
                </a:solidFill>
                <a:latin typeface="等线"/>
                <a:cs typeface="等线"/>
              </a:rPr>
              <a:t>》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1815" y="4867452"/>
            <a:ext cx="2030095" cy="7219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0800"/>
              </a:lnSpc>
              <a:spcBef>
                <a:spcPts val="90"/>
              </a:spcBef>
            </a:pP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国家对罕见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群体关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日益提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高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，多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门不断出台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利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好政策，以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解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决罕见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群体在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药上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难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题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。为了让 更多罕见病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者有药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可用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，我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出台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了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一系列支持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性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政策，通过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鼓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励创新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加快罕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病药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进口和注册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审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批流程等，加速更多罕见病药在国内上市。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1815" y="5640323"/>
            <a:ext cx="2115820" cy="100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100"/>
              </a:spcBef>
            </a:pP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虽然我国已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经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颁布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了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《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第一批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目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》，涵盖了 部分罕见病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并出台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了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一系列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持性政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策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但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目前仍然没有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像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孤儿药法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案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类似的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纲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领性立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法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纲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领性法律能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够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将罕见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药品相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关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概念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定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义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（如罕见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病、罕见病药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等定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义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）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药品的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研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、引进、生产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、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供应、保障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市场监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督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等进行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系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统性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规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范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，进一步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促进药罕见病药物创新研发及引进上市。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8912" y="2429255"/>
            <a:ext cx="1496695" cy="0"/>
          </a:xfrm>
          <a:custGeom>
            <a:avLst/>
            <a:gdLst/>
            <a:ahLst/>
            <a:cxnLst/>
            <a:rect l="l" t="t" r="r" b="b"/>
            <a:pathLst>
              <a:path w="1496695" h="0">
                <a:moveTo>
                  <a:pt x="0" y="0"/>
                </a:moveTo>
                <a:lnTo>
                  <a:pt x="1496314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2710" y="1358645"/>
            <a:ext cx="28575" cy="54032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105" y="418541"/>
            <a:ext cx="347345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44536A"/>
                </a:solidFill>
              </a:rPr>
              <a:t>中国罕见病药物研发及注册支持性</a:t>
            </a:r>
            <a:r>
              <a:rPr dirty="0" sz="1600">
                <a:solidFill>
                  <a:srgbClr val="44536A"/>
                </a:solidFill>
              </a:rPr>
              <a:t>政</a:t>
            </a:r>
            <a:r>
              <a:rPr dirty="0" sz="1600" spc="-5">
                <a:solidFill>
                  <a:srgbClr val="44536A"/>
                </a:solidFill>
              </a:rPr>
              <a:t>策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426516" y="1069974"/>
            <a:ext cx="2446655" cy="566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中国罕见病相关政策梳理</a:t>
            </a:r>
            <a:r>
              <a:rPr dirty="0" sz="700" spc="30" b="1"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——</a:t>
            </a:r>
            <a:r>
              <a:rPr dirty="0" sz="700" spc="5" b="1"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药物研发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>
              <a:latin typeface="等线"/>
              <a:cs typeface="等线"/>
            </a:endParaRPr>
          </a:p>
          <a:p>
            <a:pPr marL="840740">
              <a:lnSpc>
                <a:spcPct val="100000"/>
              </a:lnSpc>
            </a:pPr>
            <a:r>
              <a:rPr dirty="0" sz="700" spc="-10" b="1">
                <a:latin typeface="等线"/>
                <a:cs typeface="等线"/>
              </a:rPr>
              <a:t>《</a:t>
            </a:r>
            <a:r>
              <a:rPr dirty="0" sz="700" spc="-5" b="1">
                <a:latin typeface="等线"/>
                <a:cs typeface="等线"/>
              </a:rPr>
              <a:t>罕见疾病药物临床研发技术指导</a:t>
            </a:r>
            <a:r>
              <a:rPr dirty="0" sz="700" spc="5" b="1">
                <a:latin typeface="等线"/>
                <a:cs typeface="等线"/>
              </a:rPr>
              <a:t>原</a:t>
            </a:r>
            <a:r>
              <a:rPr dirty="0" sz="700" spc="-5" b="1">
                <a:latin typeface="等线"/>
                <a:cs typeface="等线"/>
              </a:rPr>
              <a:t>则》</a:t>
            </a:r>
            <a:endParaRPr sz="700">
              <a:latin typeface="等线"/>
              <a:cs typeface="等线"/>
            </a:endParaRPr>
          </a:p>
          <a:p>
            <a:pPr marL="840740">
              <a:lnSpc>
                <a:spcPct val="100000"/>
              </a:lnSpc>
              <a:spcBef>
                <a:spcPts val="600"/>
              </a:spcBef>
            </a:pPr>
            <a:r>
              <a:rPr dirty="0" sz="650" spc="20" b="1">
                <a:solidFill>
                  <a:srgbClr val="44536A"/>
                </a:solidFill>
                <a:latin typeface="等线"/>
                <a:cs typeface="等线"/>
              </a:rPr>
              <a:t>国家药品监督管理局</a:t>
            </a:r>
            <a:endParaRPr sz="650">
              <a:latin typeface="等线"/>
              <a:cs typeface="等线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4658" y="1648510"/>
            <a:ext cx="4023995" cy="306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1800"/>
              </a:lnSpc>
              <a:spcBef>
                <a:spcPts val="95"/>
              </a:spcBef>
            </a:pPr>
            <a:r>
              <a:rPr dirty="0" sz="650" spc="30">
                <a:latin typeface="等线"/>
                <a:cs typeface="等线"/>
              </a:rPr>
              <a:t>该指导原则旨在进一步提高罕见疾病</a:t>
            </a:r>
            <a:r>
              <a:rPr dirty="0" sz="650" spc="40">
                <a:latin typeface="等线"/>
                <a:cs typeface="等线"/>
              </a:rPr>
              <a:t>临</a:t>
            </a:r>
            <a:r>
              <a:rPr dirty="0" sz="650" spc="30">
                <a:latin typeface="等线"/>
                <a:cs typeface="等线"/>
              </a:rPr>
              <a:t>床研发效</a:t>
            </a:r>
            <a:r>
              <a:rPr dirty="0" sz="650" spc="35">
                <a:latin typeface="等线"/>
                <a:cs typeface="等线"/>
              </a:rPr>
              <a:t>率</a:t>
            </a:r>
            <a:r>
              <a:rPr dirty="0" sz="650" spc="30">
                <a:latin typeface="等线"/>
                <a:cs typeface="等线"/>
              </a:rPr>
              <a:t>，满足罕见疾病患者的治</a:t>
            </a:r>
            <a:r>
              <a:rPr dirty="0" sz="650" spc="4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需求，结合罕见疾病特征</a:t>
            </a:r>
            <a:r>
              <a:rPr dirty="0" sz="650" spc="20">
                <a:latin typeface="等线"/>
                <a:cs typeface="等线"/>
              </a:rPr>
              <a:t>，  对罕见疾病药物研发及科学的试验设计提供建</a:t>
            </a:r>
            <a:r>
              <a:rPr dirty="0" sz="650" spc="30">
                <a:latin typeface="等线"/>
                <a:cs typeface="等线"/>
              </a:rPr>
              <a:t>议</a:t>
            </a:r>
            <a:r>
              <a:rPr dirty="0" sz="650" spc="20">
                <a:latin typeface="等线"/>
                <a:cs typeface="等线"/>
              </a:rPr>
              <a:t>和参</a:t>
            </a:r>
            <a:r>
              <a:rPr dirty="0" sz="650" spc="25">
                <a:latin typeface="等线"/>
                <a:cs typeface="等线"/>
              </a:rPr>
              <a:t>考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4658" y="2179065"/>
            <a:ext cx="126365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latin typeface="等线"/>
                <a:cs typeface="等线"/>
              </a:rPr>
              <a:t>《</a:t>
            </a:r>
            <a:r>
              <a:rPr dirty="0" sz="700" spc="-5" b="1">
                <a:latin typeface="等线"/>
                <a:cs typeface="等线"/>
              </a:rPr>
              <a:t>中华人民共和国药品管理法》</a:t>
            </a:r>
            <a:endParaRPr sz="700">
              <a:latin typeface="等线"/>
              <a:cs typeface="等线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4658" y="2360421"/>
            <a:ext cx="7937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44536A"/>
                </a:solidFill>
                <a:latin typeface="等线"/>
                <a:cs typeface="等线"/>
              </a:rPr>
              <a:t>国家药品监督管理局</a:t>
            </a:r>
            <a:endParaRPr sz="650">
              <a:latin typeface="等线"/>
              <a:cs typeface="等线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4658" y="2499410"/>
            <a:ext cx="4022725" cy="661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1500"/>
              </a:lnSpc>
              <a:spcBef>
                <a:spcPts val="95"/>
              </a:spcBef>
            </a:pPr>
            <a:r>
              <a:rPr dirty="0" sz="650" spc="30">
                <a:latin typeface="等线"/>
                <a:cs typeface="等线"/>
              </a:rPr>
              <a:t>鼓励具有新的治疗机理、治疗严重危</a:t>
            </a:r>
            <a:r>
              <a:rPr dirty="0" sz="650" spc="40">
                <a:latin typeface="等线"/>
                <a:cs typeface="等线"/>
              </a:rPr>
              <a:t>及</a:t>
            </a:r>
            <a:r>
              <a:rPr dirty="0" sz="650" spc="30">
                <a:latin typeface="等线"/>
                <a:cs typeface="等线"/>
              </a:rPr>
              <a:t>生命的疾病或者罕见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、对人体具有</a:t>
            </a:r>
            <a:r>
              <a:rPr dirty="0" sz="650" spc="40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靶向系统性调节干预功能</a:t>
            </a:r>
            <a:r>
              <a:rPr dirty="0" sz="650" spc="20">
                <a:latin typeface="等线"/>
                <a:cs typeface="等线"/>
              </a:rPr>
              <a:t>等 的新药研</a:t>
            </a:r>
            <a:r>
              <a:rPr dirty="0" sz="650" spc="15">
                <a:latin typeface="等线"/>
                <a:cs typeface="等线"/>
              </a:rPr>
              <a:t>制</a:t>
            </a:r>
            <a:r>
              <a:rPr dirty="0" sz="650" spc="20">
                <a:latin typeface="等线"/>
                <a:cs typeface="等线"/>
              </a:rPr>
              <a:t>，推动药品技术进步。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</a:pP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700" spc="-10" b="1">
                <a:latin typeface="等线"/>
                <a:cs typeface="等线"/>
              </a:rPr>
              <a:t>《</a:t>
            </a:r>
            <a:r>
              <a:rPr dirty="0" sz="700" spc="-5" b="1">
                <a:latin typeface="等线"/>
                <a:cs typeface="等线"/>
              </a:rPr>
              <a:t>关于促进中医药传承创新发展的</a:t>
            </a:r>
            <a:r>
              <a:rPr dirty="0" sz="700" spc="5" b="1">
                <a:latin typeface="等线"/>
                <a:cs typeface="等线"/>
              </a:rPr>
              <a:t>意</a:t>
            </a:r>
            <a:r>
              <a:rPr dirty="0" sz="700" spc="-5" b="1">
                <a:latin typeface="等线"/>
                <a:cs typeface="等线"/>
              </a:rPr>
              <a:t>见》</a:t>
            </a:r>
            <a:endParaRPr sz="700">
              <a:latin typeface="等线"/>
              <a:cs typeface="等线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4658" y="3211194"/>
            <a:ext cx="28194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44536A"/>
                </a:solidFill>
                <a:latin typeface="等线"/>
                <a:cs typeface="等线"/>
              </a:rPr>
              <a:t>国务院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4658" y="3389502"/>
            <a:ext cx="2418715" cy="483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latin typeface="等线"/>
                <a:cs typeface="等线"/>
              </a:rPr>
              <a:t>开展防治重</a:t>
            </a:r>
            <a:r>
              <a:rPr dirty="0" sz="650" spc="15">
                <a:latin typeface="等线"/>
                <a:cs typeface="等线"/>
              </a:rPr>
              <a:t>大</a:t>
            </a:r>
            <a:r>
              <a:rPr dirty="0" sz="650" spc="20">
                <a:latin typeface="等线"/>
                <a:cs typeface="等线"/>
              </a:rPr>
              <a:t>、难治、罕见疾病和新发突发传</a:t>
            </a:r>
            <a:r>
              <a:rPr dirty="0" sz="650" spc="30">
                <a:latin typeface="等线"/>
                <a:cs typeface="等线"/>
              </a:rPr>
              <a:t>染</a:t>
            </a:r>
            <a:r>
              <a:rPr dirty="0" sz="650" spc="20">
                <a:latin typeface="等线"/>
                <a:cs typeface="等线"/>
              </a:rPr>
              <a:t>病等临</a:t>
            </a:r>
            <a:r>
              <a:rPr dirty="0" sz="650" spc="30">
                <a:latin typeface="等线"/>
                <a:cs typeface="等线"/>
              </a:rPr>
              <a:t>床</a:t>
            </a:r>
            <a:r>
              <a:rPr dirty="0" sz="650" spc="20">
                <a:latin typeface="等线"/>
                <a:cs typeface="等线"/>
              </a:rPr>
              <a:t>研究。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</a:pP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700" spc="-10" b="1">
                <a:latin typeface="等线"/>
                <a:cs typeface="等线"/>
              </a:rPr>
              <a:t>《</a:t>
            </a:r>
            <a:r>
              <a:rPr dirty="0" sz="700" spc="-5" b="1">
                <a:latin typeface="等线"/>
                <a:cs typeface="等线"/>
              </a:rPr>
              <a:t>真实世界证据支持药物研发的基</a:t>
            </a:r>
            <a:r>
              <a:rPr dirty="0" sz="700" spc="5" b="1">
                <a:latin typeface="等线"/>
                <a:cs typeface="等线"/>
              </a:rPr>
              <a:t>本</a:t>
            </a:r>
            <a:r>
              <a:rPr dirty="0" sz="700" spc="-5" b="1">
                <a:latin typeface="等线"/>
                <a:cs typeface="等线"/>
              </a:rPr>
              <a:t>考虑</a:t>
            </a:r>
            <a:r>
              <a:rPr dirty="0" sz="700" spc="5" b="1">
                <a:latin typeface="等线"/>
                <a:cs typeface="等线"/>
              </a:rPr>
              <a:t>（</a:t>
            </a:r>
            <a:r>
              <a:rPr dirty="0" sz="700" spc="-5" b="1">
                <a:latin typeface="等线"/>
                <a:cs typeface="等线"/>
              </a:rPr>
              <a:t>征求</a:t>
            </a:r>
            <a:r>
              <a:rPr dirty="0" sz="700" spc="5" b="1">
                <a:latin typeface="等线"/>
                <a:cs typeface="等线"/>
              </a:rPr>
              <a:t>意</a:t>
            </a:r>
            <a:r>
              <a:rPr dirty="0" sz="700" spc="-5" b="1">
                <a:latin typeface="等线"/>
                <a:cs typeface="等线"/>
              </a:rPr>
              <a:t>见稿</a:t>
            </a:r>
            <a:r>
              <a:rPr dirty="0" sz="700" spc="5" b="1">
                <a:latin typeface="等线"/>
                <a:cs typeface="等线"/>
              </a:rPr>
              <a:t>）</a:t>
            </a:r>
            <a:r>
              <a:rPr dirty="0" sz="700" spc="-5" b="1">
                <a:latin typeface="等线"/>
                <a:cs typeface="等线"/>
              </a:rPr>
              <a:t>》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4658" y="3922902"/>
            <a:ext cx="7937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44536A"/>
                </a:solidFill>
                <a:latin typeface="等线"/>
                <a:cs typeface="等线"/>
              </a:rPr>
              <a:t>国家药品监督管理局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4658" y="4061891"/>
            <a:ext cx="4025265" cy="661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1500"/>
              </a:lnSpc>
              <a:spcBef>
                <a:spcPts val="95"/>
              </a:spcBef>
            </a:pPr>
            <a:r>
              <a:rPr dirty="0" sz="650" spc="30">
                <a:latin typeface="等线"/>
                <a:cs typeface="等线"/>
              </a:rPr>
              <a:t>真实世界证据可以经多种形式支持药</a:t>
            </a:r>
            <a:r>
              <a:rPr dirty="0" sz="650" spc="40">
                <a:latin typeface="等线"/>
                <a:cs typeface="等线"/>
              </a:rPr>
              <a:t>物</a:t>
            </a:r>
            <a:r>
              <a:rPr dirty="0" sz="650" spc="30">
                <a:latin typeface="等线"/>
                <a:cs typeface="等线"/>
              </a:rPr>
              <a:t>研</a:t>
            </a:r>
            <a:r>
              <a:rPr dirty="0" sz="650" spc="35">
                <a:latin typeface="等线"/>
                <a:cs typeface="等线"/>
              </a:rPr>
              <a:t>发</a:t>
            </a:r>
            <a:r>
              <a:rPr dirty="0" sz="650" spc="30">
                <a:latin typeface="等线"/>
                <a:cs typeface="等线"/>
              </a:rPr>
              <a:t>，涵盖上市前临床研发以及上市</a:t>
            </a:r>
            <a:r>
              <a:rPr dirty="0" sz="650" spc="40">
                <a:latin typeface="等线"/>
                <a:cs typeface="等线"/>
              </a:rPr>
              <a:t>后</a:t>
            </a:r>
            <a:r>
              <a:rPr dirty="0" sz="650" spc="30">
                <a:latin typeface="等线"/>
                <a:cs typeface="等线"/>
              </a:rPr>
              <a:t>再评价等多个环</a:t>
            </a:r>
            <a:r>
              <a:rPr dirty="0" sz="650" spc="35">
                <a:latin typeface="等线"/>
                <a:cs typeface="等线"/>
              </a:rPr>
              <a:t>节</a:t>
            </a:r>
            <a:r>
              <a:rPr dirty="0" sz="650" spc="30">
                <a:latin typeface="等线"/>
                <a:cs typeface="等线"/>
              </a:rPr>
              <a:t>，其中列 </a:t>
            </a:r>
            <a:r>
              <a:rPr dirty="0" sz="650" spc="20">
                <a:latin typeface="等线"/>
                <a:cs typeface="等线"/>
              </a:rPr>
              <a:t>举了罕见病治疗药物的情形。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</a:pP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700" spc="-10" b="1">
                <a:latin typeface="等线"/>
                <a:cs typeface="等线"/>
              </a:rPr>
              <a:t>《</a:t>
            </a:r>
            <a:r>
              <a:rPr dirty="0" sz="700" spc="-5" b="1">
                <a:latin typeface="等线"/>
                <a:cs typeface="等线"/>
              </a:rPr>
              <a:t>关于改革完善仿制药供应保障及</a:t>
            </a:r>
            <a:r>
              <a:rPr dirty="0" sz="700" spc="5" b="1">
                <a:latin typeface="等线"/>
                <a:cs typeface="等线"/>
              </a:rPr>
              <a:t>使</a:t>
            </a:r>
            <a:r>
              <a:rPr dirty="0" sz="700" spc="-5" b="1">
                <a:latin typeface="等线"/>
                <a:cs typeface="等线"/>
              </a:rPr>
              <a:t>用政</a:t>
            </a:r>
            <a:r>
              <a:rPr dirty="0" sz="700" spc="5" b="1">
                <a:latin typeface="等线"/>
                <a:cs typeface="等线"/>
              </a:rPr>
              <a:t>策</a:t>
            </a:r>
            <a:r>
              <a:rPr dirty="0" sz="700" spc="-5" b="1">
                <a:latin typeface="等线"/>
                <a:cs typeface="等线"/>
              </a:rPr>
              <a:t>的意</a:t>
            </a:r>
            <a:r>
              <a:rPr dirty="0" sz="700" spc="10" b="1">
                <a:latin typeface="等线"/>
                <a:cs typeface="等线"/>
              </a:rPr>
              <a:t>见</a:t>
            </a:r>
            <a:r>
              <a:rPr dirty="0" sz="700" spc="-5" b="1">
                <a:latin typeface="等线"/>
                <a:cs typeface="等线"/>
              </a:rPr>
              <a:t>》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4658" y="4773548"/>
            <a:ext cx="28194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44536A"/>
                </a:solidFill>
                <a:latin typeface="等线"/>
                <a:cs typeface="等线"/>
              </a:rPr>
              <a:t>国务院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4658" y="4951856"/>
            <a:ext cx="2152015" cy="483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latin typeface="等线"/>
                <a:cs typeface="等线"/>
              </a:rPr>
              <a:t>鼓励仿制重大传染病防治和罕见病治疗所需药</a:t>
            </a:r>
            <a:r>
              <a:rPr dirty="0" sz="650" spc="30">
                <a:latin typeface="等线"/>
                <a:cs typeface="等线"/>
              </a:rPr>
              <a:t>品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</a:pP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700" spc="-10" b="1">
                <a:latin typeface="等线"/>
                <a:cs typeface="等线"/>
              </a:rPr>
              <a:t>《</a:t>
            </a:r>
            <a:r>
              <a:rPr dirty="0" sz="700" spc="-5" b="1">
                <a:latin typeface="等线"/>
                <a:cs typeface="等线"/>
              </a:rPr>
              <a:t>关于加强和促进食品药品科技创</a:t>
            </a:r>
            <a:r>
              <a:rPr dirty="0" sz="700" spc="5" b="1">
                <a:latin typeface="等线"/>
                <a:cs typeface="等线"/>
              </a:rPr>
              <a:t>新</a:t>
            </a:r>
            <a:r>
              <a:rPr dirty="0" sz="700" spc="-5" b="1">
                <a:latin typeface="等线"/>
                <a:cs typeface="等线"/>
              </a:rPr>
              <a:t>工作</a:t>
            </a:r>
            <a:r>
              <a:rPr dirty="0" sz="700" spc="5" b="1">
                <a:latin typeface="等线"/>
                <a:cs typeface="等线"/>
              </a:rPr>
              <a:t>的</a:t>
            </a:r>
            <a:r>
              <a:rPr dirty="0" sz="700" spc="-5" b="1">
                <a:latin typeface="等线"/>
                <a:cs typeface="等线"/>
              </a:rPr>
              <a:t>指导</a:t>
            </a:r>
            <a:r>
              <a:rPr dirty="0" sz="700" spc="5" b="1">
                <a:latin typeface="等线"/>
                <a:cs typeface="等线"/>
              </a:rPr>
              <a:t>意</a:t>
            </a:r>
            <a:r>
              <a:rPr dirty="0" sz="700" b="1">
                <a:latin typeface="等线"/>
                <a:cs typeface="等线"/>
              </a:rPr>
              <a:t>见</a:t>
            </a:r>
            <a:r>
              <a:rPr dirty="0" sz="700" spc="-5" b="1">
                <a:latin typeface="等线"/>
                <a:cs typeface="等线"/>
              </a:rPr>
              <a:t>》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4658" y="5485256"/>
            <a:ext cx="104965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44536A"/>
                </a:solidFill>
                <a:latin typeface="等线"/>
                <a:cs typeface="等线"/>
              </a:rPr>
              <a:t>原国家食品药品监督管理局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4658" y="5662040"/>
            <a:ext cx="3533140" cy="4851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latin typeface="等线"/>
                <a:cs typeface="等线"/>
              </a:rPr>
              <a:t>重点支持食品安全保障，创新药、儿童专用药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临床急</a:t>
            </a:r>
            <a:r>
              <a:rPr dirty="0" sz="650" spc="30">
                <a:latin typeface="等线"/>
                <a:cs typeface="等线"/>
              </a:rPr>
              <a:t>需</a:t>
            </a:r>
            <a:r>
              <a:rPr dirty="0" sz="650" spc="20">
                <a:latin typeface="等线"/>
                <a:cs typeface="等线"/>
              </a:rPr>
              <a:t>以及罕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病治疗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物医疗</a:t>
            </a:r>
            <a:r>
              <a:rPr dirty="0" sz="650" spc="30">
                <a:latin typeface="等线"/>
                <a:cs typeface="等线"/>
              </a:rPr>
              <a:t>器</a:t>
            </a:r>
            <a:r>
              <a:rPr dirty="0" sz="650" spc="20">
                <a:latin typeface="等线"/>
                <a:cs typeface="等线"/>
              </a:rPr>
              <a:t>械研</a:t>
            </a:r>
            <a:r>
              <a:rPr dirty="0" sz="650" spc="25">
                <a:latin typeface="等线"/>
                <a:cs typeface="等线"/>
              </a:rPr>
              <a:t>发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</a:pP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700" spc="-10" b="1">
                <a:latin typeface="等线"/>
                <a:cs typeface="等线"/>
              </a:rPr>
              <a:t>《</a:t>
            </a:r>
            <a:r>
              <a:rPr dirty="0" sz="700" spc="-5" b="1">
                <a:latin typeface="等线"/>
                <a:cs typeface="等线"/>
              </a:rPr>
              <a:t>关于深化审评审批制度改革鼓励</a:t>
            </a:r>
            <a:r>
              <a:rPr dirty="0" sz="700" spc="5" b="1">
                <a:latin typeface="等线"/>
                <a:cs typeface="等线"/>
              </a:rPr>
              <a:t>药</a:t>
            </a:r>
            <a:r>
              <a:rPr dirty="0" sz="700" spc="-5" b="1">
                <a:latin typeface="等线"/>
                <a:cs typeface="等线"/>
              </a:rPr>
              <a:t>品医</a:t>
            </a:r>
            <a:r>
              <a:rPr dirty="0" sz="700" spc="5" b="1">
                <a:latin typeface="等线"/>
                <a:cs typeface="等线"/>
              </a:rPr>
              <a:t>疗</a:t>
            </a:r>
            <a:r>
              <a:rPr dirty="0" sz="700" spc="-5" b="1">
                <a:latin typeface="等线"/>
                <a:cs typeface="等线"/>
              </a:rPr>
              <a:t>器械</a:t>
            </a:r>
            <a:r>
              <a:rPr dirty="0" sz="700" spc="5" b="1">
                <a:latin typeface="等线"/>
                <a:cs typeface="等线"/>
              </a:rPr>
              <a:t>创</a:t>
            </a:r>
            <a:r>
              <a:rPr dirty="0" sz="700" spc="-5" b="1">
                <a:latin typeface="等线"/>
                <a:cs typeface="等线"/>
              </a:rPr>
              <a:t>新的</a:t>
            </a:r>
            <a:r>
              <a:rPr dirty="0" sz="700" spc="5" b="1">
                <a:latin typeface="等线"/>
                <a:cs typeface="等线"/>
              </a:rPr>
              <a:t>意</a:t>
            </a:r>
            <a:r>
              <a:rPr dirty="0" sz="700" b="1">
                <a:latin typeface="等线"/>
                <a:cs typeface="等线"/>
              </a:rPr>
              <a:t>见</a:t>
            </a:r>
            <a:r>
              <a:rPr dirty="0" sz="700" spc="-5" b="1">
                <a:latin typeface="等线"/>
                <a:cs typeface="等线"/>
              </a:rPr>
              <a:t>》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4658" y="6195771"/>
            <a:ext cx="28194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44536A"/>
                </a:solidFill>
                <a:latin typeface="等线"/>
                <a:cs typeface="等线"/>
              </a:rPr>
              <a:t>国务院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4658" y="6336283"/>
            <a:ext cx="402526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0800"/>
              </a:lnSpc>
              <a:spcBef>
                <a:spcPts val="100"/>
              </a:spcBef>
            </a:pPr>
            <a:r>
              <a:rPr dirty="0" sz="650" spc="30">
                <a:latin typeface="等线"/>
                <a:cs typeface="等线"/>
              </a:rPr>
              <a:t>支持罕见病治疗药品医疗器械研发。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见病治疗药品医疗器械注册申请人可</a:t>
            </a:r>
            <a:r>
              <a:rPr dirty="0" sz="650" spc="40">
                <a:latin typeface="等线"/>
                <a:cs typeface="等线"/>
              </a:rPr>
              <a:t>提</a:t>
            </a:r>
            <a:r>
              <a:rPr dirty="0" sz="650" spc="30">
                <a:latin typeface="等线"/>
                <a:cs typeface="等线"/>
              </a:rPr>
              <a:t>出减免临床试验的申</a:t>
            </a:r>
            <a:r>
              <a:rPr dirty="0" sz="650" spc="50">
                <a:latin typeface="等线"/>
                <a:cs typeface="等线"/>
              </a:rPr>
              <a:t>请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对 </a:t>
            </a:r>
            <a:r>
              <a:rPr dirty="0" sz="650" spc="30">
                <a:latin typeface="等线"/>
                <a:cs typeface="等线"/>
              </a:rPr>
              <a:t>境外已批准上市的罕见病治疗药品医</a:t>
            </a:r>
            <a:r>
              <a:rPr dirty="0" sz="650" spc="4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器</a:t>
            </a:r>
            <a:r>
              <a:rPr dirty="0" sz="650" spc="35">
                <a:latin typeface="等线"/>
                <a:cs typeface="等线"/>
              </a:rPr>
              <a:t>械</a:t>
            </a:r>
            <a:r>
              <a:rPr dirty="0" sz="650" spc="30">
                <a:latin typeface="等线"/>
                <a:cs typeface="等线"/>
              </a:rPr>
              <a:t>，可附带条件批准上市，企业应</a:t>
            </a:r>
            <a:r>
              <a:rPr dirty="0" sz="650" spc="40">
                <a:latin typeface="等线"/>
                <a:cs typeface="等线"/>
              </a:rPr>
              <a:t>制</a:t>
            </a:r>
            <a:r>
              <a:rPr dirty="0" sz="650" spc="30">
                <a:latin typeface="等线"/>
                <a:cs typeface="等线"/>
              </a:rPr>
              <a:t>定风险管控计</a:t>
            </a:r>
            <a:r>
              <a:rPr dirty="0" sz="650" spc="35">
                <a:latin typeface="等线"/>
                <a:cs typeface="等线"/>
              </a:rPr>
              <a:t>划</a:t>
            </a:r>
            <a:r>
              <a:rPr dirty="0" sz="650" spc="30">
                <a:latin typeface="等线"/>
                <a:cs typeface="等线"/>
              </a:rPr>
              <a:t>，按要求开 </a:t>
            </a:r>
            <a:r>
              <a:rPr dirty="0" sz="650" spc="20">
                <a:latin typeface="等线"/>
                <a:cs typeface="等线"/>
              </a:rPr>
              <a:t>展研</a:t>
            </a:r>
            <a:r>
              <a:rPr dirty="0" sz="650" spc="15">
                <a:latin typeface="等线"/>
                <a:cs typeface="等线"/>
              </a:rPr>
              <a:t>究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77467" y="1626107"/>
            <a:ext cx="97790" cy="4672965"/>
            <a:chOff x="1077467" y="1626107"/>
            <a:chExt cx="97790" cy="467296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7467" y="1626107"/>
              <a:ext cx="97535" cy="990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467" y="2337815"/>
              <a:ext cx="97535" cy="975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7467" y="3233927"/>
              <a:ext cx="97535" cy="990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467" y="3938015"/>
              <a:ext cx="97535" cy="990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467" y="4805171"/>
              <a:ext cx="97535" cy="990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7467" y="5458967"/>
              <a:ext cx="97535" cy="990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7467" y="6199631"/>
              <a:ext cx="97535" cy="9905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27075" y="1602739"/>
            <a:ext cx="3403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4536A"/>
                </a:solidFill>
                <a:latin typeface="等线"/>
                <a:cs typeface="等线"/>
              </a:rPr>
              <a:t>2022.01</a:t>
            </a:r>
            <a:endParaRPr sz="700">
              <a:latin typeface="等线"/>
              <a:cs typeface="等线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10</a:t>
            </a:fld>
          </a:p>
        </p:txBody>
      </p:sp>
      <p:sp>
        <p:nvSpPr>
          <p:cNvPr id="28" name="object 28"/>
          <p:cNvSpPr txBox="1"/>
          <p:nvPr/>
        </p:nvSpPr>
        <p:spPr>
          <a:xfrm>
            <a:off x="627075" y="2321813"/>
            <a:ext cx="3403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4536A"/>
                </a:solidFill>
                <a:latin typeface="等线"/>
                <a:cs typeface="等线"/>
              </a:rPr>
              <a:t>2019.12</a:t>
            </a:r>
            <a:endParaRPr sz="700">
              <a:latin typeface="等线"/>
              <a:cs typeface="等线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7075" y="3214877"/>
            <a:ext cx="3403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4536A"/>
                </a:solidFill>
                <a:latin typeface="等线"/>
                <a:cs typeface="等线"/>
              </a:rPr>
              <a:t>2019.10</a:t>
            </a:r>
            <a:endParaRPr sz="700">
              <a:latin typeface="等线"/>
              <a:cs typeface="等线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7075" y="3921378"/>
            <a:ext cx="3403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4536A"/>
                </a:solidFill>
                <a:latin typeface="等线"/>
                <a:cs typeface="等线"/>
              </a:rPr>
              <a:t>2019.05</a:t>
            </a:r>
            <a:endParaRPr sz="700">
              <a:latin typeface="等线"/>
              <a:cs typeface="等线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7075" y="4797297"/>
            <a:ext cx="3403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4536A"/>
                </a:solidFill>
                <a:latin typeface="等线"/>
                <a:cs typeface="等线"/>
              </a:rPr>
              <a:t>2018.04</a:t>
            </a:r>
            <a:endParaRPr sz="700">
              <a:latin typeface="等线"/>
              <a:cs typeface="等线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7075" y="6182969"/>
            <a:ext cx="3403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4536A"/>
                </a:solidFill>
                <a:latin typeface="等线"/>
                <a:cs typeface="等线"/>
              </a:rPr>
              <a:t>2017.10</a:t>
            </a:r>
            <a:endParaRPr sz="700">
              <a:latin typeface="等线"/>
              <a:cs typeface="等线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7075" y="5436234"/>
            <a:ext cx="3403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4536A"/>
                </a:solidFill>
                <a:latin typeface="等线"/>
                <a:cs typeface="等线"/>
              </a:rPr>
              <a:t>2018.01</a:t>
            </a:r>
            <a:endParaRPr sz="7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7467" y="1404365"/>
            <a:ext cx="97790" cy="5226050"/>
            <a:chOff x="1077467" y="1404365"/>
            <a:chExt cx="97790" cy="5226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758" y="1404365"/>
              <a:ext cx="28575" cy="522593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7467" y="2688335"/>
              <a:ext cx="97535" cy="97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467" y="1534667"/>
              <a:ext cx="97535" cy="990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467" y="3523487"/>
              <a:ext cx="97535" cy="990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467" y="4515611"/>
              <a:ext cx="97535" cy="990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7467" y="6204203"/>
              <a:ext cx="97535" cy="990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467" y="5504687"/>
              <a:ext cx="97535" cy="990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26516" y="1069974"/>
            <a:ext cx="4909820" cy="161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中国罕见病相关政策梳理</a:t>
            </a:r>
            <a:r>
              <a:rPr dirty="0" sz="700" spc="30" b="1"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——</a:t>
            </a:r>
            <a:r>
              <a:rPr dirty="0" sz="700" spc="10" b="1"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药物注册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</a:pPr>
            <a:endParaRPr sz="8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50">
              <a:latin typeface="等线"/>
              <a:cs typeface="等线"/>
            </a:endParaRPr>
          </a:p>
          <a:p>
            <a:pPr marL="871219">
              <a:lnSpc>
                <a:spcPts val="765"/>
              </a:lnSpc>
              <a:spcBef>
                <a:spcPts val="5"/>
              </a:spcBef>
            </a:pPr>
            <a:r>
              <a:rPr dirty="0" sz="700" spc="-5" b="1">
                <a:latin typeface="等线"/>
                <a:cs typeface="等线"/>
              </a:rPr>
              <a:t>《药品注册管理办法》</a:t>
            </a:r>
            <a:endParaRPr sz="700">
              <a:latin typeface="等线"/>
              <a:cs typeface="等线"/>
            </a:endParaRPr>
          </a:p>
          <a:p>
            <a:pPr marL="212725">
              <a:lnSpc>
                <a:spcPts val="720"/>
              </a:lnSpc>
            </a:pPr>
            <a:r>
              <a:rPr dirty="0" sz="700" spc="-10" b="1">
                <a:solidFill>
                  <a:srgbClr val="44536A"/>
                </a:solidFill>
                <a:latin typeface="等线"/>
                <a:cs typeface="等线"/>
              </a:rPr>
              <a:t>2020.07</a:t>
            </a:r>
            <a:endParaRPr sz="700">
              <a:latin typeface="等线"/>
              <a:cs typeface="等线"/>
            </a:endParaRPr>
          </a:p>
          <a:p>
            <a:pPr marL="871219">
              <a:lnSpc>
                <a:spcPts val="735"/>
              </a:lnSpc>
            </a:pPr>
            <a:r>
              <a:rPr dirty="0" sz="650" spc="20" b="1">
                <a:solidFill>
                  <a:srgbClr val="44536A"/>
                </a:solidFill>
                <a:latin typeface="等线"/>
                <a:cs typeface="等线"/>
              </a:rPr>
              <a:t>国家市场监督管理局</a:t>
            </a:r>
            <a:endParaRPr sz="650">
              <a:latin typeface="等线"/>
              <a:cs typeface="等线"/>
            </a:endParaRPr>
          </a:p>
          <a:p>
            <a:pPr marL="871219" marR="5080">
              <a:lnSpc>
                <a:spcPct val="141000"/>
              </a:lnSpc>
              <a:spcBef>
                <a:spcPts val="300"/>
              </a:spcBef>
            </a:pPr>
            <a:r>
              <a:rPr dirty="0" sz="650" spc="20">
                <a:latin typeface="等线"/>
                <a:cs typeface="等线"/>
              </a:rPr>
              <a:t>明确将罕见病用药纳入加快上市注册范围。临</a:t>
            </a:r>
            <a:r>
              <a:rPr dirty="0" sz="650" spc="30">
                <a:latin typeface="等线"/>
                <a:cs typeface="等线"/>
              </a:rPr>
              <a:t>床</a:t>
            </a:r>
            <a:r>
              <a:rPr dirty="0" sz="650" spc="20">
                <a:latin typeface="等线"/>
                <a:cs typeface="等线"/>
              </a:rPr>
              <a:t>急需的</a:t>
            </a:r>
            <a:r>
              <a:rPr dirty="0" sz="650" spc="30">
                <a:latin typeface="等线"/>
                <a:cs typeface="等线"/>
              </a:rPr>
              <a:t>短</a:t>
            </a:r>
            <a:r>
              <a:rPr dirty="0" sz="650" spc="20">
                <a:latin typeface="等线"/>
                <a:cs typeface="等线"/>
              </a:rPr>
              <a:t>缺药品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防治重</a:t>
            </a:r>
            <a:r>
              <a:rPr dirty="0" sz="650" spc="30">
                <a:latin typeface="等线"/>
                <a:cs typeface="等线"/>
              </a:rPr>
              <a:t>大</a:t>
            </a:r>
            <a:r>
              <a:rPr dirty="0" sz="650" spc="20">
                <a:latin typeface="等线"/>
                <a:cs typeface="等线"/>
              </a:rPr>
              <a:t>传染病</a:t>
            </a:r>
            <a:r>
              <a:rPr dirty="0" sz="650" spc="30">
                <a:latin typeface="等线"/>
                <a:cs typeface="等线"/>
              </a:rPr>
              <a:t>和</a:t>
            </a:r>
            <a:r>
              <a:rPr dirty="0" sz="650" spc="20">
                <a:latin typeface="等线"/>
                <a:cs typeface="等线"/>
              </a:rPr>
              <a:t>罕见病</a:t>
            </a:r>
            <a:r>
              <a:rPr dirty="0" sz="650" spc="30">
                <a:latin typeface="等线"/>
                <a:cs typeface="等线"/>
              </a:rPr>
              <a:t>等</a:t>
            </a:r>
            <a:r>
              <a:rPr dirty="0" sz="650" spc="20">
                <a:latin typeface="等线"/>
                <a:cs typeface="等线"/>
              </a:rPr>
              <a:t>疾病的</a:t>
            </a:r>
            <a:r>
              <a:rPr dirty="0" sz="650" spc="30">
                <a:latin typeface="等线"/>
                <a:cs typeface="等线"/>
              </a:rPr>
              <a:t>创</a:t>
            </a:r>
            <a:r>
              <a:rPr dirty="0" sz="650" spc="20">
                <a:latin typeface="等线"/>
                <a:cs typeface="等线"/>
              </a:rPr>
              <a:t>新 药和改良型新药，药品上市许可申请时，药品</a:t>
            </a:r>
            <a:r>
              <a:rPr dirty="0" sz="650" spc="30">
                <a:latin typeface="等线"/>
                <a:cs typeface="等线"/>
              </a:rPr>
              <a:t>上</a:t>
            </a:r>
            <a:r>
              <a:rPr dirty="0" sz="650" spc="20">
                <a:latin typeface="等线"/>
                <a:cs typeface="等线"/>
              </a:rPr>
              <a:t>市许可</a:t>
            </a:r>
            <a:r>
              <a:rPr dirty="0" sz="650" spc="30">
                <a:latin typeface="等线"/>
                <a:cs typeface="等线"/>
              </a:rPr>
              <a:t>申</a:t>
            </a:r>
            <a:r>
              <a:rPr dirty="0" sz="650" spc="20">
                <a:latin typeface="等线"/>
                <a:cs typeface="等线"/>
              </a:rPr>
              <a:t>请时，</a:t>
            </a:r>
            <a:r>
              <a:rPr dirty="0" sz="650" spc="30">
                <a:latin typeface="等线"/>
                <a:cs typeface="等线"/>
              </a:rPr>
              <a:t>可</a:t>
            </a:r>
            <a:r>
              <a:rPr dirty="0" sz="650" spc="20">
                <a:latin typeface="等线"/>
                <a:cs typeface="等线"/>
              </a:rPr>
              <a:t>以申请</a:t>
            </a:r>
            <a:r>
              <a:rPr dirty="0" sz="650" spc="30">
                <a:latin typeface="等线"/>
                <a:cs typeface="等线"/>
              </a:rPr>
              <a:t>适</a:t>
            </a:r>
            <a:r>
              <a:rPr dirty="0" sz="650" spc="20">
                <a:latin typeface="等线"/>
                <a:cs typeface="等线"/>
              </a:rPr>
              <a:t>用优先</a:t>
            </a:r>
            <a:r>
              <a:rPr dirty="0" sz="650" spc="30">
                <a:latin typeface="等线"/>
                <a:cs typeface="等线"/>
              </a:rPr>
              <a:t>审</a:t>
            </a:r>
            <a:r>
              <a:rPr dirty="0" sz="650" spc="20">
                <a:latin typeface="等线"/>
                <a:cs typeface="等线"/>
              </a:rPr>
              <a:t>评审批</a:t>
            </a:r>
            <a:r>
              <a:rPr dirty="0" sz="650" spc="30">
                <a:latin typeface="等线"/>
                <a:cs typeface="等线"/>
              </a:rPr>
              <a:t>程</a:t>
            </a:r>
            <a:r>
              <a:rPr dirty="0" sz="650" spc="20">
                <a:latin typeface="等线"/>
                <a:cs typeface="等线"/>
              </a:rPr>
              <a:t>序。对</a:t>
            </a:r>
            <a:r>
              <a:rPr dirty="0" sz="650" spc="30">
                <a:latin typeface="等线"/>
                <a:cs typeface="等线"/>
              </a:rPr>
              <a:t>纳</a:t>
            </a:r>
            <a:r>
              <a:rPr dirty="0" sz="650" spc="20">
                <a:latin typeface="等线"/>
                <a:cs typeface="等线"/>
              </a:rPr>
              <a:t>入 优先审评审</a:t>
            </a:r>
            <a:r>
              <a:rPr dirty="0" sz="650" spc="30">
                <a:latin typeface="等线"/>
                <a:cs typeface="等线"/>
              </a:rPr>
              <a:t>批</a:t>
            </a:r>
            <a:r>
              <a:rPr dirty="0" sz="650" spc="20">
                <a:latin typeface="等线"/>
                <a:cs typeface="等线"/>
              </a:rPr>
              <a:t>程序的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品上市</a:t>
            </a:r>
            <a:r>
              <a:rPr dirty="0" sz="650" spc="30">
                <a:latin typeface="等线"/>
                <a:cs typeface="等线"/>
              </a:rPr>
              <a:t>许</a:t>
            </a:r>
            <a:r>
              <a:rPr dirty="0" sz="650" spc="20">
                <a:latin typeface="等线"/>
                <a:cs typeface="等线"/>
              </a:rPr>
              <a:t>可申请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给予政策支</a:t>
            </a:r>
            <a:r>
              <a:rPr dirty="0" sz="650" spc="30">
                <a:latin typeface="等线"/>
                <a:cs typeface="等线"/>
              </a:rPr>
              <a:t>持</a:t>
            </a:r>
            <a:r>
              <a:rPr dirty="0" sz="650" spc="20">
                <a:latin typeface="等线"/>
                <a:cs typeface="等线"/>
              </a:rPr>
              <a:t>：临床</a:t>
            </a:r>
            <a:r>
              <a:rPr dirty="0" sz="650" spc="30">
                <a:latin typeface="等线"/>
                <a:cs typeface="等线"/>
              </a:rPr>
              <a:t>急</a:t>
            </a:r>
            <a:r>
              <a:rPr dirty="0" sz="650" spc="20">
                <a:latin typeface="等线"/>
                <a:cs typeface="等线"/>
              </a:rPr>
              <a:t>需的境</a:t>
            </a:r>
            <a:r>
              <a:rPr dirty="0" sz="650" spc="30">
                <a:latin typeface="等线"/>
                <a:cs typeface="等线"/>
              </a:rPr>
              <a:t>外</a:t>
            </a:r>
            <a:r>
              <a:rPr dirty="0" sz="650" spc="20">
                <a:latin typeface="等线"/>
                <a:cs typeface="等线"/>
              </a:rPr>
              <a:t>已上市</a:t>
            </a:r>
            <a:r>
              <a:rPr dirty="0" sz="650" spc="30">
                <a:latin typeface="等线"/>
                <a:cs typeface="等线"/>
              </a:rPr>
              <a:t>境</a:t>
            </a:r>
            <a:r>
              <a:rPr dirty="0" sz="650" spc="20">
                <a:latin typeface="等线"/>
                <a:cs typeface="等线"/>
              </a:rPr>
              <a:t>内未上市的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见病药</a:t>
            </a:r>
            <a:r>
              <a:rPr dirty="0" sz="650" spc="30">
                <a:latin typeface="等线"/>
                <a:cs typeface="等线"/>
              </a:rPr>
              <a:t>品</a:t>
            </a:r>
            <a:r>
              <a:rPr dirty="0" sz="650" spc="20">
                <a:latin typeface="等线"/>
                <a:cs typeface="等线"/>
              </a:rPr>
              <a:t>，  审评时限为七十日。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</a:pP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等线"/>
              <a:cs typeface="等线"/>
            </a:endParaRPr>
          </a:p>
          <a:p>
            <a:pPr marL="871219">
              <a:lnSpc>
                <a:spcPct val="100000"/>
              </a:lnSpc>
            </a:pPr>
            <a:r>
              <a:rPr dirty="0" sz="700" spc="-5" b="1">
                <a:latin typeface="等线"/>
                <a:cs typeface="等线"/>
              </a:rPr>
              <a:t>《中华人民共和国药品管理法》</a:t>
            </a:r>
            <a:endParaRPr sz="700">
              <a:latin typeface="等线"/>
              <a:cs typeface="等线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285113" y="2734817"/>
            <a:ext cx="7937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44536A"/>
                </a:solidFill>
                <a:latin typeface="等线"/>
                <a:cs typeface="等线"/>
              </a:rPr>
              <a:t>国家药品监督管理局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5113" y="2913125"/>
            <a:ext cx="3961765" cy="483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latin typeface="等线"/>
                <a:cs typeface="等线"/>
              </a:rPr>
              <a:t>对临床急需的短缺药、防治重大传染病和罕见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等疾病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新药、</a:t>
            </a:r>
            <a:r>
              <a:rPr dirty="0" sz="650" spc="30">
                <a:latin typeface="等线"/>
                <a:cs typeface="等线"/>
              </a:rPr>
              <a:t>儿</a:t>
            </a:r>
            <a:r>
              <a:rPr dirty="0" sz="650" spc="20">
                <a:latin typeface="等线"/>
                <a:cs typeface="等线"/>
              </a:rPr>
              <a:t>童用药</a:t>
            </a:r>
            <a:r>
              <a:rPr dirty="0" sz="650" spc="30">
                <a:latin typeface="等线"/>
                <a:cs typeface="等线"/>
              </a:rPr>
              <a:t>开</a:t>
            </a:r>
            <a:r>
              <a:rPr dirty="0" sz="650" spc="20">
                <a:latin typeface="等线"/>
                <a:cs typeface="等线"/>
              </a:rPr>
              <a:t>设绿色</a:t>
            </a:r>
            <a:r>
              <a:rPr dirty="0" sz="650" spc="30">
                <a:latin typeface="等线"/>
                <a:cs typeface="等线"/>
              </a:rPr>
              <a:t>通</a:t>
            </a:r>
            <a:r>
              <a:rPr dirty="0" sz="650" spc="20">
                <a:latin typeface="等线"/>
                <a:cs typeface="等线"/>
              </a:rPr>
              <a:t>道，优</a:t>
            </a:r>
            <a:r>
              <a:rPr dirty="0" sz="650" spc="30">
                <a:latin typeface="等线"/>
                <a:cs typeface="等线"/>
              </a:rPr>
              <a:t>先</a:t>
            </a:r>
            <a:r>
              <a:rPr dirty="0" sz="650" spc="20">
                <a:latin typeface="等线"/>
                <a:cs typeface="等线"/>
              </a:rPr>
              <a:t>审评审</a:t>
            </a:r>
            <a:r>
              <a:rPr dirty="0" sz="650" spc="30">
                <a:latin typeface="等线"/>
                <a:cs typeface="等线"/>
              </a:rPr>
              <a:t>批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</a:pP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700" spc="-5" b="1">
                <a:latin typeface="等线"/>
                <a:cs typeface="等线"/>
              </a:rPr>
              <a:t>《接受药品境外临床试验数据的技</a:t>
            </a:r>
            <a:r>
              <a:rPr dirty="0" sz="700" spc="5" b="1">
                <a:latin typeface="等线"/>
                <a:cs typeface="等线"/>
              </a:rPr>
              <a:t>术</a:t>
            </a:r>
            <a:r>
              <a:rPr dirty="0" sz="700" spc="-5" b="1">
                <a:latin typeface="等线"/>
                <a:cs typeface="等线"/>
              </a:rPr>
              <a:t>指导</a:t>
            </a:r>
            <a:r>
              <a:rPr dirty="0" sz="700" spc="5" b="1">
                <a:latin typeface="等线"/>
                <a:cs typeface="等线"/>
              </a:rPr>
              <a:t>原</a:t>
            </a:r>
            <a:r>
              <a:rPr dirty="0" sz="700" spc="-5" b="1">
                <a:latin typeface="等线"/>
                <a:cs typeface="等线"/>
              </a:rPr>
              <a:t>则》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5113" y="3446525"/>
            <a:ext cx="7937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44536A"/>
                </a:solidFill>
                <a:latin typeface="等线"/>
                <a:cs typeface="等线"/>
              </a:rPr>
              <a:t>国家药品监督管理局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5113" y="3585514"/>
            <a:ext cx="3961765" cy="802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95"/>
              </a:spcBef>
            </a:pPr>
            <a:r>
              <a:rPr dirty="0" sz="650" spc="20">
                <a:latin typeface="等线"/>
                <a:cs typeface="等线"/>
              </a:rPr>
              <a:t>对于用于危重疾病、罕见病、儿科且缺乏有效</a:t>
            </a:r>
            <a:r>
              <a:rPr dirty="0" sz="650" spc="30">
                <a:latin typeface="等线"/>
                <a:cs typeface="等线"/>
              </a:rPr>
              <a:t>治</a:t>
            </a:r>
            <a:r>
              <a:rPr dirty="0" sz="650" spc="20">
                <a:latin typeface="等线"/>
                <a:cs typeface="等线"/>
              </a:rPr>
              <a:t>疗手段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药品注</a:t>
            </a:r>
            <a:r>
              <a:rPr dirty="0" sz="650" spc="30">
                <a:latin typeface="等线"/>
                <a:cs typeface="等线"/>
              </a:rPr>
              <a:t>册</a:t>
            </a:r>
            <a:r>
              <a:rPr dirty="0" sz="650" spc="20">
                <a:latin typeface="等线"/>
                <a:cs typeface="等线"/>
              </a:rPr>
              <a:t>申请，</a:t>
            </a:r>
            <a:r>
              <a:rPr dirty="0" sz="650" spc="30">
                <a:latin typeface="等线"/>
                <a:cs typeface="等线"/>
              </a:rPr>
              <a:t>经</a:t>
            </a:r>
            <a:r>
              <a:rPr dirty="0" sz="650" spc="20">
                <a:latin typeface="等线"/>
                <a:cs typeface="等线"/>
              </a:rPr>
              <a:t>评估其</a:t>
            </a:r>
            <a:r>
              <a:rPr dirty="0" sz="650" spc="30">
                <a:latin typeface="等线"/>
                <a:cs typeface="等线"/>
              </a:rPr>
              <a:t>境</a:t>
            </a:r>
            <a:r>
              <a:rPr dirty="0" sz="650" spc="20">
                <a:latin typeface="等线"/>
                <a:cs typeface="等线"/>
              </a:rPr>
              <a:t>外临床</a:t>
            </a:r>
            <a:r>
              <a:rPr dirty="0" sz="650" spc="30">
                <a:latin typeface="等线"/>
                <a:cs typeface="等线"/>
              </a:rPr>
              <a:t>试</a:t>
            </a:r>
            <a:r>
              <a:rPr dirty="0" sz="650" spc="20">
                <a:latin typeface="等线"/>
                <a:cs typeface="等线"/>
              </a:rPr>
              <a:t>验数据</a:t>
            </a:r>
            <a:r>
              <a:rPr dirty="0" sz="650" spc="30">
                <a:latin typeface="等线"/>
                <a:cs typeface="等线"/>
              </a:rPr>
              <a:t>属</a:t>
            </a:r>
            <a:r>
              <a:rPr dirty="0" sz="650" spc="20">
                <a:latin typeface="等线"/>
                <a:cs typeface="等线"/>
              </a:rPr>
              <a:t>于 </a:t>
            </a:r>
            <a:r>
              <a:rPr dirty="0" sz="65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部分</a:t>
            </a:r>
            <a:r>
              <a:rPr dirty="0" sz="650" spc="15">
                <a:latin typeface="等线"/>
                <a:cs typeface="等线"/>
              </a:rPr>
              <a:t>接</a:t>
            </a:r>
            <a:r>
              <a:rPr dirty="0" sz="650" spc="20">
                <a:latin typeface="等线"/>
                <a:cs typeface="等线"/>
              </a:rPr>
              <a:t>受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情</a:t>
            </a:r>
            <a:r>
              <a:rPr dirty="0" sz="650" spc="15">
                <a:latin typeface="等线"/>
                <a:cs typeface="等线"/>
              </a:rPr>
              <a:t>形</a:t>
            </a:r>
            <a:r>
              <a:rPr dirty="0" sz="650" spc="20">
                <a:latin typeface="等线"/>
                <a:cs typeface="等线"/>
              </a:rPr>
              <a:t>的，</a:t>
            </a:r>
            <a:r>
              <a:rPr dirty="0" sz="650" spc="15">
                <a:latin typeface="等线"/>
                <a:cs typeface="等线"/>
              </a:rPr>
              <a:t>可</a:t>
            </a:r>
            <a:r>
              <a:rPr dirty="0" sz="650" spc="20">
                <a:latin typeface="等线"/>
                <a:cs typeface="等线"/>
              </a:rPr>
              <a:t>采用</a:t>
            </a:r>
            <a:r>
              <a:rPr dirty="0" sz="650" spc="15">
                <a:latin typeface="等线"/>
                <a:cs typeface="等线"/>
              </a:rPr>
              <a:t>有</a:t>
            </a:r>
            <a:r>
              <a:rPr dirty="0" sz="650" spc="20">
                <a:latin typeface="等线"/>
                <a:cs typeface="等线"/>
              </a:rPr>
              <a:t>条件</a:t>
            </a:r>
            <a:r>
              <a:rPr dirty="0" sz="650" spc="15">
                <a:latin typeface="等线"/>
                <a:cs typeface="等线"/>
              </a:rPr>
              <a:t>接</a:t>
            </a:r>
            <a:r>
              <a:rPr dirty="0" sz="650" spc="20">
                <a:latin typeface="等线"/>
                <a:cs typeface="等线"/>
              </a:rPr>
              <a:t>受临</a:t>
            </a:r>
            <a:r>
              <a:rPr dirty="0" sz="650" spc="15">
                <a:latin typeface="等线"/>
                <a:cs typeface="等线"/>
              </a:rPr>
              <a:t>床</a:t>
            </a:r>
            <a:r>
              <a:rPr dirty="0" sz="650" spc="20">
                <a:latin typeface="等线"/>
                <a:cs typeface="等线"/>
              </a:rPr>
              <a:t>试验</a:t>
            </a:r>
            <a:r>
              <a:rPr dirty="0" sz="650" spc="15">
                <a:latin typeface="等线"/>
                <a:cs typeface="等线"/>
              </a:rPr>
              <a:t>数</a:t>
            </a:r>
            <a:r>
              <a:rPr dirty="0" sz="650" spc="20">
                <a:latin typeface="等线"/>
                <a:cs typeface="等线"/>
              </a:rPr>
              <a:t>据</a:t>
            </a:r>
            <a:r>
              <a:rPr dirty="0" sz="650" spc="30">
                <a:latin typeface="等线"/>
                <a:cs typeface="等线"/>
              </a:rPr>
              <a:t>方</a:t>
            </a:r>
            <a:r>
              <a:rPr dirty="0" sz="650" spc="20">
                <a:latin typeface="等线"/>
                <a:cs typeface="等线"/>
              </a:rPr>
              <a:t>式，</a:t>
            </a:r>
            <a:r>
              <a:rPr dirty="0" sz="650" spc="15">
                <a:latin typeface="等线"/>
                <a:cs typeface="等线"/>
              </a:rPr>
              <a:t>在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品上</a:t>
            </a:r>
            <a:r>
              <a:rPr dirty="0" sz="650" spc="15">
                <a:latin typeface="等线"/>
                <a:cs typeface="等线"/>
              </a:rPr>
              <a:t>市</a:t>
            </a:r>
            <a:r>
              <a:rPr dirty="0" sz="650" spc="30">
                <a:latin typeface="等线"/>
                <a:cs typeface="等线"/>
              </a:rPr>
              <a:t>后</a:t>
            </a:r>
            <a:r>
              <a:rPr dirty="0" sz="650" spc="20">
                <a:latin typeface="等线"/>
                <a:cs typeface="等线"/>
              </a:rPr>
              <a:t>收集</a:t>
            </a:r>
            <a:r>
              <a:rPr dirty="0" sz="650" spc="15">
                <a:latin typeface="等线"/>
                <a:cs typeface="等线"/>
              </a:rPr>
              <a:t>进</a:t>
            </a:r>
            <a:r>
              <a:rPr dirty="0" sz="650" spc="30">
                <a:latin typeface="等线"/>
                <a:cs typeface="等线"/>
              </a:rPr>
              <a:t>一</a:t>
            </a:r>
            <a:r>
              <a:rPr dirty="0" sz="650" spc="20">
                <a:latin typeface="等线"/>
                <a:cs typeface="等线"/>
              </a:rPr>
              <a:t>步的</a:t>
            </a:r>
            <a:r>
              <a:rPr dirty="0" sz="650" spc="15">
                <a:latin typeface="等线"/>
                <a:cs typeface="等线"/>
              </a:rPr>
              <a:t>有</a:t>
            </a:r>
            <a:r>
              <a:rPr dirty="0" sz="650" spc="30">
                <a:latin typeface="等线"/>
                <a:cs typeface="等线"/>
              </a:rPr>
              <a:t>效</a:t>
            </a:r>
            <a:r>
              <a:rPr dirty="0" sz="650" spc="20">
                <a:latin typeface="等线"/>
                <a:cs typeface="等线"/>
              </a:rPr>
              <a:t>性和</a:t>
            </a:r>
            <a:r>
              <a:rPr dirty="0" sz="650" spc="15">
                <a:latin typeface="等线"/>
                <a:cs typeface="等线"/>
              </a:rPr>
              <a:t>安</a:t>
            </a:r>
            <a:r>
              <a:rPr dirty="0" sz="650" spc="30">
                <a:latin typeface="等线"/>
                <a:cs typeface="等线"/>
              </a:rPr>
              <a:t>全</a:t>
            </a:r>
            <a:r>
              <a:rPr dirty="0" sz="650" spc="20">
                <a:latin typeface="等线"/>
                <a:cs typeface="等线"/>
              </a:rPr>
              <a:t>性数 据用于评价。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</a:pP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700" spc="-5" b="1">
                <a:latin typeface="等线"/>
                <a:cs typeface="等线"/>
              </a:rPr>
              <a:t>《关于优化药品注册审评审批有关</a:t>
            </a:r>
            <a:r>
              <a:rPr dirty="0" sz="700" spc="5" b="1">
                <a:latin typeface="等线"/>
                <a:cs typeface="等线"/>
              </a:rPr>
              <a:t>事</a:t>
            </a:r>
            <a:r>
              <a:rPr dirty="0" sz="700" spc="-5" b="1">
                <a:latin typeface="等线"/>
                <a:cs typeface="等线"/>
              </a:rPr>
              <a:t>宜的</a:t>
            </a:r>
            <a:r>
              <a:rPr dirty="0" sz="700" spc="5" b="1">
                <a:latin typeface="等线"/>
                <a:cs typeface="等线"/>
              </a:rPr>
              <a:t>公</a:t>
            </a:r>
            <a:r>
              <a:rPr dirty="0" sz="700" spc="-5" b="1">
                <a:latin typeface="等线"/>
                <a:cs typeface="等线"/>
              </a:rPr>
              <a:t>告》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5113" y="4437379"/>
            <a:ext cx="158940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44536A"/>
                </a:solidFill>
                <a:latin typeface="等线"/>
                <a:cs typeface="等线"/>
              </a:rPr>
              <a:t>国家药品监督管理局</a:t>
            </a:r>
            <a:r>
              <a:rPr dirty="0" sz="650" spc="-5" b="1">
                <a:solidFill>
                  <a:srgbClr val="44536A"/>
                </a:solidFill>
                <a:latin typeface="等线"/>
                <a:cs typeface="等线"/>
              </a:rPr>
              <a:t> </a:t>
            </a:r>
            <a:r>
              <a:rPr dirty="0" sz="650" spc="20" b="1">
                <a:solidFill>
                  <a:srgbClr val="44536A"/>
                </a:solidFill>
                <a:latin typeface="等线"/>
                <a:cs typeface="等线"/>
              </a:rPr>
              <a:t>国家卫生健康委员会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5113" y="4576368"/>
            <a:ext cx="3961765" cy="802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1500"/>
              </a:lnSpc>
              <a:spcBef>
                <a:spcPts val="95"/>
              </a:spcBef>
            </a:pPr>
            <a:r>
              <a:rPr dirty="0" sz="650" spc="20">
                <a:latin typeface="等线"/>
                <a:cs typeface="等线"/>
              </a:rPr>
              <a:t>对于境外已上市的罕见病药品，进口药品注册</a:t>
            </a:r>
            <a:r>
              <a:rPr dirty="0" sz="650" spc="30">
                <a:latin typeface="等线"/>
                <a:cs typeface="等线"/>
              </a:rPr>
              <a:t>申</a:t>
            </a:r>
            <a:r>
              <a:rPr dirty="0" sz="650" spc="20">
                <a:latin typeface="等线"/>
                <a:cs typeface="等线"/>
              </a:rPr>
              <a:t>请人经</a:t>
            </a:r>
            <a:r>
              <a:rPr dirty="0" sz="650" spc="30">
                <a:latin typeface="等线"/>
                <a:cs typeface="等线"/>
              </a:rPr>
              <a:t>研</a:t>
            </a:r>
            <a:r>
              <a:rPr dirty="0" sz="650" spc="20">
                <a:latin typeface="等线"/>
                <a:cs typeface="等线"/>
              </a:rPr>
              <a:t>究认为</a:t>
            </a:r>
            <a:r>
              <a:rPr dirty="0" sz="650" spc="30">
                <a:latin typeface="等线"/>
                <a:cs typeface="等线"/>
              </a:rPr>
              <a:t>不</a:t>
            </a:r>
            <a:r>
              <a:rPr dirty="0" sz="650" spc="20">
                <a:latin typeface="等线"/>
                <a:cs typeface="等线"/>
              </a:rPr>
              <a:t>存在人</a:t>
            </a:r>
            <a:r>
              <a:rPr dirty="0" sz="650" spc="30">
                <a:latin typeface="等线"/>
                <a:cs typeface="等线"/>
              </a:rPr>
              <a:t>种</a:t>
            </a:r>
            <a:r>
              <a:rPr dirty="0" sz="650" spc="20">
                <a:latin typeface="等线"/>
                <a:cs typeface="等线"/>
              </a:rPr>
              <a:t>差异的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可以提</a:t>
            </a:r>
            <a:r>
              <a:rPr dirty="0" sz="650" spc="30">
                <a:latin typeface="等线"/>
                <a:cs typeface="等线"/>
              </a:rPr>
              <a:t>交</a:t>
            </a:r>
            <a:r>
              <a:rPr dirty="0" sz="650" spc="20">
                <a:latin typeface="等线"/>
                <a:cs typeface="等线"/>
              </a:rPr>
              <a:t>境外取</a:t>
            </a:r>
            <a:r>
              <a:rPr dirty="0" sz="650" spc="30">
                <a:latin typeface="等线"/>
                <a:cs typeface="等线"/>
              </a:rPr>
              <a:t>得</a:t>
            </a:r>
            <a:r>
              <a:rPr dirty="0" sz="650" spc="20">
                <a:latin typeface="等线"/>
                <a:cs typeface="等线"/>
              </a:rPr>
              <a:t>的 临床试验数据直接申报药品上市注册申请。对</a:t>
            </a:r>
            <a:r>
              <a:rPr dirty="0" sz="650" spc="30">
                <a:latin typeface="等线"/>
                <a:cs typeface="等线"/>
              </a:rPr>
              <a:t>于</a:t>
            </a:r>
            <a:r>
              <a:rPr dirty="0" sz="650" spc="20">
                <a:latin typeface="等线"/>
                <a:cs typeface="等线"/>
              </a:rPr>
              <a:t>本公告</a:t>
            </a:r>
            <a:r>
              <a:rPr dirty="0" sz="650" spc="30">
                <a:latin typeface="等线"/>
                <a:cs typeface="等线"/>
              </a:rPr>
              <a:t>发</a:t>
            </a:r>
            <a:r>
              <a:rPr dirty="0" sz="650" spc="20">
                <a:latin typeface="等线"/>
                <a:cs typeface="等线"/>
              </a:rPr>
              <a:t>布前已</a:t>
            </a:r>
            <a:r>
              <a:rPr dirty="0" sz="650" spc="30">
                <a:latin typeface="等线"/>
                <a:cs typeface="等线"/>
              </a:rPr>
              <a:t>受</a:t>
            </a:r>
            <a:r>
              <a:rPr dirty="0" sz="650" spc="20">
                <a:latin typeface="等线"/>
                <a:cs typeface="等线"/>
              </a:rPr>
              <a:t>理并提</a:t>
            </a:r>
            <a:r>
              <a:rPr dirty="0" sz="650" spc="30">
                <a:latin typeface="等线"/>
                <a:cs typeface="等线"/>
              </a:rPr>
              <a:t>出</a:t>
            </a:r>
            <a:r>
              <a:rPr dirty="0" sz="650" spc="20">
                <a:latin typeface="等线"/>
                <a:cs typeface="等线"/>
              </a:rPr>
              <a:t>减免临</a:t>
            </a:r>
            <a:r>
              <a:rPr dirty="0" sz="650" spc="30">
                <a:latin typeface="等线"/>
                <a:cs typeface="等线"/>
              </a:rPr>
              <a:t>床</a:t>
            </a:r>
            <a:r>
              <a:rPr dirty="0" sz="650" spc="20">
                <a:latin typeface="等线"/>
                <a:cs typeface="等线"/>
              </a:rPr>
              <a:t>试验的</a:t>
            </a:r>
            <a:r>
              <a:rPr dirty="0" sz="650" spc="30">
                <a:latin typeface="等线"/>
                <a:cs typeface="等线"/>
              </a:rPr>
              <a:t>上</a:t>
            </a:r>
            <a:r>
              <a:rPr dirty="0" sz="650" spc="20">
                <a:latin typeface="等线"/>
                <a:cs typeface="等线"/>
              </a:rPr>
              <a:t>述进口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品 临床试验申请，符合《药品注册管理办法》及</a:t>
            </a:r>
            <a:r>
              <a:rPr dirty="0" sz="650" spc="30">
                <a:latin typeface="等线"/>
                <a:cs typeface="等线"/>
              </a:rPr>
              <a:t>相</a:t>
            </a:r>
            <a:r>
              <a:rPr dirty="0" sz="650" spc="20">
                <a:latin typeface="等线"/>
                <a:cs typeface="等线"/>
              </a:rPr>
              <a:t>关文件</a:t>
            </a:r>
            <a:r>
              <a:rPr dirty="0" sz="650" spc="30">
                <a:latin typeface="等线"/>
                <a:cs typeface="等线"/>
              </a:rPr>
              <a:t>要</a:t>
            </a:r>
            <a:r>
              <a:rPr dirty="0" sz="650" spc="20">
                <a:latin typeface="等线"/>
                <a:cs typeface="等线"/>
              </a:rPr>
              <a:t>求的，</a:t>
            </a:r>
            <a:r>
              <a:rPr dirty="0" sz="650" spc="30">
                <a:latin typeface="等线"/>
                <a:cs typeface="等线"/>
              </a:rPr>
              <a:t>可</a:t>
            </a:r>
            <a:r>
              <a:rPr dirty="0" sz="650" spc="20">
                <a:latin typeface="等线"/>
                <a:cs typeface="等线"/>
              </a:rPr>
              <a:t>以直接</a:t>
            </a:r>
            <a:r>
              <a:rPr dirty="0" sz="650" spc="30">
                <a:latin typeface="等线"/>
                <a:cs typeface="等线"/>
              </a:rPr>
              <a:t>批</a:t>
            </a:r>
            <a:r>
              <a:rPr dirty="0" sz="650" spc="20">
                <a:latin typeface="等线"/>
                <a:cs typeface="等线"/>
              </a:rPr>
              <a:t>准进口。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</a:pP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700" spc="-5" b="1">
                <a:latin typeface="等线"/>
                <a:cs typeface="等线"/>
              </a:rPr>
              <a:t>《关于鼓励药品创新实行优先审评</a:t>
            </a:r>
            <a:r>
              <a:rPr dirty="0" sz="700" spc="5" b="1">
                <a:latin typeface="等线"/>
                <a:cs typeface="等线"/>
              </a:rPr>
              <a:t>审</a:t>
            </a:r>
            <a:r>
              <a:rPr dirty="0" sz="700" spc="-5" b="1">
                <a:latin typeface="等线"/>
                <a:cs typeface="等线"/>
              </a:rPr>
              <a:t>批的</a:t>
            </a:r>
            <a:r>
              <a:rPr dirty="0" sz="700" spc="5" b="1">
                <a:latin typeface="等线"/>
                <a:cs typeface="等线"/>
              </a:rPr>
              <a:t>意</a:t>
            </a:r>
            <a:r>
              <a:rPr dirty="0" sz="700" spc="-5" b="1">
                <a:latin typeface="等线"/>
                <a:cs typeface="等线"/>
              </a:rPr>
              <a:t>见》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5113" y="5428233"/>
            <a:ext cx="113538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44536A"/>
                </a:solidFill>
                <a:latin typeface="等线"/>
                <a:cs typeface="等线"/>
              </a:rPr>
              <a:t>原国家食品药品监督管理总局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5113" y="5605017"/>
            <a:ext cx="2040255" cy="4851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latin typeface="等线"/>
                <a:cs typeface="等线"/>
              </a:rPr>
              <a:t>规定了</a:t>
            </a:r>
            <a:r>
              <a:rPr dirty="0" sz="650" spc="-1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18</a:t>
            </a:r>
            <a:r>
              <a:rPr dirty="0" sz="650" spc="-2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种优先审评审批的范围，其中包含罕见病。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</a:pP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700" spc="-5" b="1">
                <a:latin typeface="等线"/>
                <a:cs typeface="等线"/>
              </a:rPr>
              <a:t>《深化医药卫生体制改革</a:t>
            </a:r>
            <a:r>
              <a:rPr dirty="0" sz="700" spc="20" b="1">
                <a:latin typeface="等线"/>
                <a:cs typeface="等线"/>
              </a:rPr>
              <a:t> </a:t>
            </a:r>
            <a:r>
              <a:rPr dirty="0" sz="700" spc="-10" b="1">
                <a:latin typeface="等线"/>
                <a:cs typeface="等线"/>
              </a:rPr>
              <a:t>2016</a:t>
            </a:r>
            <a:r>
              <a:rPr dirty="0" sz="700" spc="-5" b="1">
                <a:latin typeface="等线"/>
                <a:cs typeface="等线"/>
              </a:rPr>
              <a:t> 年重点工作任务》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5113" y="6138468"/>
            <a:ext cx="28194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44536A"/>
                </a:solidFill>
                <a:latin typeface="等线"/>
                <a:cs typeface="等线"/>
              </a:rPr>
              <a:t>国务院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5113" y="6278981"/>
            <a:ext cx="3961765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1500"/>
              </a:lnSpc>
              <a:spcBef>
                <a:spcPts val="95"/>
              </a:spcBef>
            </a:pPr>
            <a:r>
              <a:rPr dirty="0" sz="650" spc="20">
                <a:latin typeface="等线"/>
                <a:cs typeface="等线"/>
              </a:rPr>
              <a:t>进一步畅通儿童、老年人等特殊人群用药以及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见病用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、临床</a:t>
            </a:r>
            <a:r>
              <a:rPr dirty="0" sz="650" spc="30">
                <a:latin typeface="等线"/>
                <a:cs typeface="等线"/>
              </a:rPr>
              <a:t>急</a:t>
            </a:r>
            <a:r>
              <a:rPr dirty="0" sz="650" spc="20">
                <a:latin typeface="等线"/>
                <a:cs typeface="等线"/>
              </a:rPr>
              <a:t>需药品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审评审</a:t>
            </a:r>
            <a:r>
              <a:rPr dirty="0" sz="650" spc="30">
                <a:latin typeface="等线"/>
                <a:cs typeface="等线"/>
              </a:rPr>
              <a:t>批</a:t>
            </a:r>
            <a:r>
              <a:rPr dirty="0" sz="650" spc="20">
                <a:latin typeface="等线"/>
                <a:cs typeface="等线"/>
              </a:rPr>
              <a:t>专门通</a:t>
            </a:r>
            <a:r>
              <a:rPr dirty="0" sz="650" spc="30">
                <a:latin typeface="等线"/>
                <a:cs typeface="等线"/>
              </a:rPr>
              <a:t>道</a:t>
            </a:r>
            <a:r>
              <a:rPr dirty="0" sz="650" spc="20">
                <a:latin typeface="等线"/>
                <a:cs typeface="等线"/>
              </a:rPr>
              <a:t>，加快</a:t>
            </a:r>
            <a:r>
              <a:rPr dirty="0" sz="650" spc="30">
                <a:latin typeface="等线"/>
                <a:cs typeface="等线"/>
              </a:rPr>
              <a:t>注</a:t>
            </a:r>
            <a:r>
              <a:rPr dirty="0" sz="650" spc="20">
                <a:latin typeface="等线"/>
                <a:cs typeface="等线"/>
              </a:rPr>
              <a:t>册 审评进度</a:t>
            </a:r>
            <a:r>
              <a:rPr dirty="0" sz="650" spc="20" b="1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13105" y="418541"/>
            <a:ext cx="347345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44536A"/>
                </a:solidFill>
              </a:rPr>
              <a:t>中国罕见病药物研发及注册支持性</a:t>
            </a:r>
            <a:r>
              <a:rPr dirty="0" sz="1600">
                <a:solidFill>
                  <a:srgbClr val="44536A"/>
                </a:solidFill>
              </a:rPr>
              <a:t>政</a:t>
            </a:r>
            <a:r>
              <a:rPr dirty="0" sz="1600" spc="-5">
                <a:solidFill>
                  <a:srgbClr val="44536A"/>
                </a:solidFill>
              </a:rPr>
              <a:t>策</a:t>
            </a:r>
            <a:endParaRPr sz="1600"/>
          </a:p>
        </p:txBody>
      </p:sp>
      <p:sp>
        <p:nvSpPr>
          <p:cNvPr id="22" name="object 22"/>
          <p:cNvSpPr txBox="1"/>
          <p:nvPr/>
        </p:nvSpPr>
        <p:spPr>
          <a:xfrm>
            <a:off x="627075" y="2664713"/>
            <a:ext cx="3403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4536A"/>
                </a:solidFill>
                <a:latin typeface="等线"/>
                <a:cs typeface="等线"/>
              </a:rPr>
              <a:t>2019.12</a:t>
            </a:r>
            <a:endParaRPr sz="700">
              <a:latin typeface="等线"/>
              <a:cs typeface="等线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7075" y="3500754"/>
            <a:ext cx="3403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4536A"/>
                </a:solidFill>
                <a:latin typeface="等线"/>
                <a:cs typeface="等线"/>
              </a:rPr>
              <a:t>2018.07</a:t>
            </a:r>
            <a:endParaRPr sz="700">
              <a:latin typeface="等线"/>
              <a:cs typeface="等线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7075" y="4498339"/>
            <a:ext cx="3403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4536A"/>
                </a:solidFill>
                <a:latin typeface="等线"/>
                <a:cs typeface="等线"/>
              </a:rPr>
              <a:t>2018.05</a:t>
            </a:r>
            <a:endParaRPr sz="700">
              <a:latin typeface="等线"/>
              <a:cs typeface="等线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7075" y="5478017"/>
            <a:ext cx="3403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4536A"/>
                </a:solidFill>
                <a:latin typeface="等线"/>
                <a:cs typeface="等线"/>
              </a:rPr>
              <a:t>2017.12</a:t>
            </a:r>
            <a:endParaRPr sz="700">
              <a:latin typeface="等线"/>
              <a:cs typeface="等线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7075" y="6182969"/>
            <a:ext cx="3403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44536A"/>
                </a:solidFill>
                <a:latin typeface="等线"/>
                <a:cs typeface="等线"/>
              </a:rPr>
              <a:t>2016.04</a:t>
            </a:r>
            <a:endParaRPr sz="7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2798" y="6782395"/>
            <a:ext cx="57150" cy="112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850" spc="-30" b="1" i="1">
                <a:solidFill>
                  <a:srgbClr val="52433C"/>
                </a:solidFill>
                <a:latin typeface="等线"/>
                <a:cs typeface="等线"/>
              </a:rPr>
              <a:t>2</a:t>
            </a:r>
            <a:endParaRPr sz="850">
              <a:latin typeface="等线"/>
              <a:cs typeface="等线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2894" y="641729"/>
            <a:ext cx="414655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9"/>
              </a:lnSpc>
            </a:pPr>
            <a:r>
              <a:rPr dirty="0" sz="800" spc="15">
                <a:latin typeface="等线"/>
                <a:cs typeface="等线"/>
              </a:rPr>
              <a:t>专家引言</a:t>
            </a:r>
            <a:endParaRPr sz="800">
              <a:latin typeface="等线"/>
              <a:cs typeface="等线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18743"/>
            <a:ext cx="2459990" cy="368935"/>
          </a:xfrm>
          <a:custGeom>
            <a:avLst/>
            <a:gdLst/>
            <a:ahLst/>
            <a:cxnLst/>
            <a:rect l="l" t="t" r="r" b="b"/>
            <a:pathLst>
              <a:path w="2459990" h="368934">
                <a:moveTo>
                  <a:pt x="2459736" y="0"/>
                </a:moveTo>
                <a:lnTo>
                  <a:pt x="0" y="0"/>
                </a:lnTo>
                <a:lnTo>
                  <a:pt x="0" y="368807"/>
                </a:lnTo>
                <a:lnTo>
                  <a:pt x="2459736" y="368807"/>
                </a:lnTo>
                <a:lnTo>
                  <a:pt x="245973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专家引言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6387" y="1402206"/>
            <a:ext cx="4826000" cy="894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群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是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小众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但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迈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向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共同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富裕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途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上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却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是最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社会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关</a:t>
            </a:r>
            <a:r>
              <a:rPr dirty="0" sz="700" spc="30">
                <a:solidFill>
                  <a:srgbClr val="333333"/>
                </a:solidFill>
                <a:latin typeface="等线"/>
                <a:cs typeface="等线"/>
              </a:rPr>
              <a:t>爱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帮助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提携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社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群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之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仅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仅</a:t>
            </a:r>
            <a:endParaRPr sz="700">
              <a:latin typeface="等线"/>
              <a:cs typeface="等线"/>
            </a:endParaRPr>
          </a:p>
          <a:p>
            <a:pPr algn="just" marL="12700" marR="6350">
              <a:lnSpc>
                <a:spcPct val="178600"/>
              </a:lnSpc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是患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及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其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家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庭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少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数医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护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人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员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药品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企业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事</a:t>
            </a:r>
            <a:r>
              <a:rPr dirty="0" sz="700" spc="30">
                <a:solidFill>
                  <a:srgbClr val="333333"/>
                </a:solidFill>
                <a:latin typeface="等线"/>
                <a:cs typeface="等线"/>
              </a:rPr>
              <a:t>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是关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系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到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社会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大</a:t>
            </a:r>
            <a:r>
              <a:rPr dirty="0" sz="700" spc="30">
                <a:solidFill>
                  <a:srgbClr val="333333"/>
                </a:solidFill>
                <a:latin typeface="等线"/>
                <a:cs typeface="等线"/>
              </a:rPr>
              <a:t>事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，因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关爱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小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众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能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现大</a:t>
            </a:r>
            <a:r>
              <a:rPr dirty="0" sz="700" spc="30">
                <a:solidFill>
                  <a:srgbClr val="333333"/>
                </a:solidFill>
                <a:latin typeface="等线"/>
                <a:cs typeface="等线"/>
              </a:rPr>
              <a:t>爱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手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共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进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才 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能推动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社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会文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明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，共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富裕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能发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挥制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度优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势。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2022中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行业趋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势观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察报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告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》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既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把当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罕见病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带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来的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对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全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社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会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的 挑战揭示出来，也在呼唤全社会的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良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知和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参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与，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倡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导建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立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应对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全方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位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700">
                <a:solidFill>
                  <a:srgbClr val="333333"/>
                </a:solidFill>
                <a:latin typeface="等线"/>
                <a:cs typeface="等线"/>
              </a:rPr>
              <a:t>系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将有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力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推动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健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康中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事业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700">
                <a:solidFill>
                  <a:srgbClr val="333333"/>
                </a:solidFill>
                <a:latin typeface="等线"/>
                <a:cs typeface="等线"/>
              </a:rPr>
              <a:t>展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等线"/>
              <a:cs typeface="等线"/>
            </a:endParaRPr>
          </a:p>
          <a:p>
            <a:pPr algn="just" marL="2542540">
              <a:lnSpc>
                <a:spcPct val="100000"/>
              </a:lnSpc>
            </a:pP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——</a:t>
            </a:r>
            <a:r>
              <a:rPr dirty="0" sz="700" spc="-3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病痛挑战基金会理事、原清华大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学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法学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院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院长</a:t>
            </a:r>
            <a:r>
              <a:rPr dirty="0" sz="700" spc="30" b="1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王晨光</a:t>
            </a:r>
            <a:endParaRPr sz="700">
              <a:latin typeface="等线"/>
              <a:cs typeface="等线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387" y="2684525"/>
            <a:ext cx="4826000" cy="1084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关注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就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是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关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爱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我们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自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己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随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着我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国社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进</a:t>
            </a:r>
            <a:r>
              <a:rPr dirty="0" sz="700" spc="25">
                <a:solidFill>
                  <a:srgbClr val="333333"/>
                </a:solidFill>
                <a:latin typeface="等线"/>
                <a:cs typeface="等线"/>
              </a:rPr>
              <a:t>步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经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济发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民健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康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伟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大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事业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推</a:t>
            </a:r>
            <a:r>
              <a:rPr dirty="0" sz="700" spc="25">
                <a:solidFill>
                  <a:srgbClr val="333333"/>
                </a:solidFill>
                <a:latin typeface="等线"/>
                <a:cs typeface="等线"/>
              </a:rPr>
              <a:t>进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者群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已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经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成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我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endParaRPr sz="700">
              <a:latin typeface="等线"/>
              <a:cs typeface="等线"/>
            </a:endParaRPr>
          </a:p>
          <a:p>
            <a:pPr algn="just" marL="12700" marR="6985">
              <a:lnSpc>
                <a:spcPct val="178600"/>
              </a:lnSpc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和谐社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须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给予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更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大关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爱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群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新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世纪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20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多年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以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来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我们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家在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治诊疗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服</a:t>
            </a:r>
            <a:r>
              <a:rPr dirty="0" sz="700" spc="-15">
                <a:solidFill>
                  <a:srgbClr val="333333"/>
                </a:solidFill>
                <a:latin typeface="等线"/>
                <a:cs typeface="等线"/>
              </a:rPr>
              <a:t>务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健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康产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研发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和新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技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术 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的应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层次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障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系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建设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方面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已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取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了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可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喜的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成</a:t>
            </a:r>
            <a:r>
              <a:rPr dirty="0" sz="700" spc="30">
                <a:solidFill>
                  <a:srgbClr val="333333"/>
                </a:solidFill>
                <a:latin typeface="等线"/>
                <a:cs typeface="等线"/>
              </a:rPr>
              <a:t>绩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但这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与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我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加快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进共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实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现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全民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健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康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宏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伟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目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标 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还有很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大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差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距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2022年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国罕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业趋势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察报</a:t>
            </a:r>
            <a:r>
              <a:rPr dirty="0" sz="700" spc="30">
                <a:solidFill>
                  <a:srgbClr val="333333"/>
                </a:solidFill>
                <a:latin typeface="等线"/>
                <a:cs typeface="等线"/>
              </a:rPr>
              <a:t>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》从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见病患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全生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周期以及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健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康产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全生命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周</a:t>
            </a:r>
            <a:r>
              <a:rPr dirty="0" sz="700" spc="-30">
                <a:solidFill>
                  <a:srgbClr val="333333"/>
                </a:solidFill>
                <a:latin typeface="等线"/>
                <a:cs typeface="等线"/>
              </a:rPr>
              <a:t>期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分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析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了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见 病行业现状，剖析了我们面临的挑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战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，揭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示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了发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展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的趋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势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，为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满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足罕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病患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的健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康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需求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提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供了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努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力方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向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00">
              <a:latin typeface="等线"/>
              <a:cs typeface="等线"/>
            </a:endParaRPr>
          </a:p>
          <a:p>
            <a:pPr algn="just" marL="2875280">
              <a:lnSpc>
                <a:spcPct val="100000"/>
              </a:lnSpc>
            </a:pP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——</a:t>
            </a:r>
            <a:r>
              <a:rPr dirty="0" sz="700" spc="-2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北京大学医药管理国际研究中心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主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任</a:t>
            </a:r>
            <a:r>
              <a:rPr dirty="0" sz="700" spc="10" b="1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史录文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387" y="4159376"/>
            <a:ext cx="4826000" cy="894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呈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现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越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式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发展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有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目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共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睹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！从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无到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有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家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系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统和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直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报系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统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已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成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了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全球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大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家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级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endParaRPr sz="700">
              <a:latin typeface="等线"/>
              <a:cs typeface="等线"/>
            </a:endParaRPr>
          </a:p>
          <a:p>
            <a:pPr algn="just" marL="12700" marR="6985">
              <a:lnSpc>
                <a:spcPct val="178600"/>
              </a:lnSpc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见病注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系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统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患者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用药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保障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取得了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实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质性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改</a:t>
            </a:r>
            <a:r>
              <a:rPr dirty="0" sz="700" spc="25">
                <a:solidFill>
                  <a:srgbClr val="333333"/>
                </a:solidFill>
                <a:latin typeface="等线"/>
                <a:cs typeface="等线"/>
              </a:rPr>
              <a:t>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然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而，缺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少药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依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然是罕见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的重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现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状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2022中国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病 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行业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趋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势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察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报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告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》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是一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个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全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面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、及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时的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总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结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为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是进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步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加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速行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700" spc="30">
                <a:solidFill>
                  <a:srgbClr val="333333"/>
                </a:solidFill>
                <a:latin typeface="等线"/>
                <a:cs typeface="等线"/>
              </a:rPr>
              <a:t>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。特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别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是生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产</a:t>
            </a:r>
            <a:r>
              <a:rPr dirty="0" sz="700" spc="25">
                <a:solidFill>
                  <a:srgbClr val="333333"/>
                </a:solidFill>
                <a:latin typeface="等线"/>
                <a:cs typeface="等线"/>
              </a:rPr>
              <a:t>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，最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佳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遇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已 经来临，必须密切关注，把握先机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新医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学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诊疗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技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术的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突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破必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然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会带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动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整个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产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业的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创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新发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展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00">
              <a:latin typeface="等线"/>
              <a:cs typeface="等线"/>
            </a:endParaRPr>
          </a:p>
          <a:p>
            <a:pPr algn="just" marL="2366010">
              <a:lnSpc>
                <a:spcPct val="100000"/>
              </a:lnSpc>
            </a:pP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——</a:t>
            </a:r>
            <a:r>
              <a:rPr dirty="0" sz="700" spc="-3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中国医学科学院北京协和医院呼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吸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与危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重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症医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学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科</a:t>
            </a:r>
            <a:r>
              <a:rPr dirty="0" sz="700" spc="20" b="1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徐凯峰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387" y="5441949"/>
            <a:ext cx="4826000" cy="894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痛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挑战基金会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沙利文制作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这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样一份报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，有以下几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点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考虑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：1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基于任何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方的需求做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分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析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，而是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全从整体行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业入</a:t>
            </a:r>
            <a:endParaRPr sz="700">
              <a:latin typeface="等线"/>
              <a:cs typeface="等线"/>
            </a:endParaRPr>
          </a:p>
          <a:p>
            <a:pPr marL="12700" marR="5080">
              <a:lnSpc>
                <a:spcPct val="178600"/>
              </a:lnSpc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手做观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察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；2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以一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线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工作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积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累的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实际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数据为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基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方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便各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方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了解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现状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；3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近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一年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业变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化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迅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速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这个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时 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间点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时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些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梳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理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和呈</a:t>
            </a:r>
            <a:r>
              <a:rPr dirty="0" sz="700" spc="25">
                <a:solidFill>
                  <a:srgbClr val="333333"/>
                </a:solidFill>
                <a:latin typeface="等线"/>
                <a:cs typeface="等线"/>
              </a:rPr>
              <a:t>现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望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这份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报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告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可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以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对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想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要了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解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当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下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概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的朋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友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们有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帮</a:t>
            </a:r>
            <a:r>
              <a:rPr dirty="0" sz="700" spc="40">
                <a:solidFill>
                  <a:srgbClr val="333333"/>
                </a:solidFill>
                <a:latin typeface="等线"/>
                <a:cs typeface="等线"/>
              </a:rPr>
              <a:t>助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群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谐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社会，也是我们为每个人受到小概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率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疾病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影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响时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能够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安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全踏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实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生活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美好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社</a:t>
            </a:r>
            <a:r>
              <a:rPr dirty="0" sz="700">
                <a:solidFill>
                  <a:srgbClr val="333333"/>
                </a:solidFill>
                <a:latin typeface="等线"/>
                <a:cs typeface="等线"/>
              </a:rPr>
              <a:t>会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为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此，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我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们一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起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努力。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等线"/>
              <a:cs typeface="等线"/>
            </a:endParaRPr>
          </a:p>
          <a:p>
            <a:pPr marL="2987675">
              <a:lnSpc>
                <a:spcPct val="100000"/>
              </a:lnSpc>
            </a:pP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——</a:t>
            </a:r>
            <a:r>
              <a:rPr dirty="0" sz="700" spc="-3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病痛挑战基金会创始人、副理事长</a:t>
            </a:r>
            <a:r>
              <a:rPr dirty="0" sz="700" spc="25" b="1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王奕鸥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42332" y="6729983"/>
            <a:ext cx="551815" cy="260985"/>
          </a:xfrm>
          <a:custGeom>
            <a:avLst/>
            <a:gdLst/>
            <a:ahLst/>
            <a:cxnLst/>
            <a:rect l="l" t="t" r="r" b="b"/>
            <a:pathLst>
              <a:path w="551814" h="260984">
                <a:moveTo>
                  <a:pt x="551688" y="0"/>
                </a:moveTo>
                <a:lnTo>
                  <a:pt x="0" y="0"/>
                </a:lnTo>
                <a:lnTo>
                  <a:pt x="0" y="260603"/>
                </a:lnTo>
                <a:lnTo>
                  <a:pt x="551688" y="260603"/>
                </a:lnTo>
                <a:lnTo>
                  <a:pt x="551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0098" y="6749251"/>
            <a:ext cx="13843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35" b="1" i="1">
                <a:solidFill>
                  <a:srgbClr val="52433C"/>
                </a:solidFill>
                <a:latin typeface="等线"/>
                <a:cs typeface="等线"/>
              </a:rPr>
              <a:t>20</a:t>
            </a:r>
            <a:endParaRPr sz="8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6844" y="1515808"/>
          <a:ext cx="4954905" cy="5139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/>
                <a:gridCol w="934719"/>
                <a:gridCol w="733425"/>
                <a:gridCol w="585469"/>
                <a:gridCol w="839469"/>
                <a:gridCol w="670560"/>
                <a:gridCol w="683895"/>
              </a:tblGrid>
              <a:tr h="183007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目录编号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罕见病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69809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药物名称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2A48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医保目录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3863B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是否获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批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适应症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557E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批准上市时间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制造商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166242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4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302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肌萎缩侧索硬化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依达拉奉氯化钠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乙类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（2020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谈）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2019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田边三菱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8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非典型溶血性尿毒症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依库珠单抗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2018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Alexion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321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16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Castleman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司妥昔单抗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百济神州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447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27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39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法布雷病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阿加糖酶α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乙类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（2021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谈）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2020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武田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27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305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法布雷病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阿加糖酶β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2019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赛诺菲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321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31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39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戈谢病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维拉苷酶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α（I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型）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武田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75513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36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血友病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人凝血因子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IX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乙类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（2021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谈）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2020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泰邦生物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36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血友病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艾美赛珠单抗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（2021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扩适应症）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罗氏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321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36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血友病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艾诺凝血素α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赛诺菲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93293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38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699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遗传性血管性水肿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拉那利尤单抗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2020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武田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321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38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遗传性血管性水肿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艾替班特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武田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75513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46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纯合子家族性高胆固醇血症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依洛尤单抗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乙类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（2021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谈）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2018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安进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47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亨廷顿舞蹈病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氘丁苯那嗪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乙类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（2020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谈）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2020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梯瓦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32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51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低磷性佝偻病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布罗索尤单抗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r>
                        <a:rPr dirty="0" sz="6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（X-连锁低磷血症）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协和麒麟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02183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52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1435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特发性心肌病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氯苯唑酸葡胺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乙类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（2021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谈）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8415" indent="-1250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r>
                        <a:rPr dirty="0" sz="600" spc="-9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（转甲状腺蛋白淀粉 样变性心肌病）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2020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辉瑞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321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54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特发性肺动脉高压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枸橼酸西地那非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（2020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扩适应症）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2020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辉瑞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447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54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特发性肺动脉高压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曲前列尼尔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2020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兆科药业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321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73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黏多糖贮积症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（I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型）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拉罗尼酶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2020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赛诺菲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447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73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黏多糖贮积症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（II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型）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艾度硫酸酯酶β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2020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北海康成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321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73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黏多糖贮积症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 (IVa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型)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依洛硫酸酯酶α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2019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BioMarin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447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76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多发性硬化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特立氟胺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乙类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（2019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谈）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2018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赛诺菲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067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76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多发性硬化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芬戈莫德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乙类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（2020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谈）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2019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诺华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32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76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多发性硬化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氨吡啶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乙类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（2021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谈）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渤健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76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多发性硬化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富马酸二甲酯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渤健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321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76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多发性硬化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奥法妥木单抗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诺华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447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81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视神经脊髓炎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萨特利珠单抗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罗氏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371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88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阵发性睡眠性血红蛋白尿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依库珠单抗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2018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Alexion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384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110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脊髓性肌萎缩症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诺西那生钠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乙类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（2021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谈）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2019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渤健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384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110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脊髓性肌萎缩症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利司扑兰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罗氏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397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112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系统性硬化症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尼达尼布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乙类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（2020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谈）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（2020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扩适应症）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2020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勃林格殷格翰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55384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115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3175">
                      <a:solidFill>
                        <a:srgbClr val="DEE6F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原发性酪氨酸血症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尼替西农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汉光药业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13105" y="1029715"/>
            <a:ext cx="409130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近年来多款罕见病药物上市，出现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通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过谈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判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快速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纳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入国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家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医保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目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录的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药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物</a:t>
            </a:r>
            <a:endParaRPr sz="1000">
              <a:latin typeface="等线 Light"/>
              <a:cs typeface="等线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259" y="1286636"/>
            <a:ext cx="151320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808080"/>
                </a:solidFill>
                <a:latin typeface="等线"/>
                <a:cs typeface="等线"/>
              </a:rPr>
              <a:t>2018</a:t>
            </a:r>
            <a:r>
              <a:rPr dirty="0" sz="600" spc="-60" b="1">
                <a:solidFill>
                  <a:srgbClr val="808080"/>
                </a:solidFill>
                <a:latin typeface="等线"/>
                <a:cs typeface="等线"/>
              </a:rPr>
              <a:t> </a:t>
            </a:r>
            <a:r>
              <a:rPr dirty="0" sz="600" b="1">
                <a:solidFill>
                  <a:srgbClr val="808080"/>
                </a:solidFill>
                <a:latin typeface="等线"/>
                <a:cs typeface="等线"/>
              </a:rPr>
              <a:t>年罕见病目录发布后上市的罕见病药物</a:t>
            </a:r>
            <a:endParaRPr sz="600">
              <a:latin typeface="等线"/>
              <a:cs typeface="等线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908" y="1449323"/>
            <a:ext cx="2994660" cy="1905"/>
          </a:xfrm>
          <a:custGeom>
            <a:avLst/>
            <a:gdLst/>
            <a:ahLst/>
            <a:cxnLst/>
            <a:rect l="l" t="t" r="r" b="b"/>
            <a:pathLst>
              <a:path w="2994660" h="1905">
                <a:moveTo>
                  <a:pt x="0" y="0"/>
                </a:moveTo>
                <a:lnTo>
                  <a:pt x="2994660" y="1524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5544" y="419480"/>
            <a:ext cx="18497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536A"/>
                </a:solidFill>
                <a:latin typeface="等线"/>
                <a:cs typeface="等线"/>
              </a:rPr>
              <a:t>中国已上市药物清单</a:t>
            </a:r>
            <a:endParaRPr sz="1600">
              <a:latin typeface="等线"/>
              <a:cs typeface="等线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243" y="6727952"/>
            <a:ext cx="7708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来源：</a:t>
            </a:r>
            <a:r>
              <a:rPr dirty="0" sz="600" spc="-10">
                <a:solidFill>
                  <a:srgbClr val="7E7E7E"/>
                </a:solidFill>
                <a:latin typeface="等线"/>
                <a:cs typeface="等线"/>
              </a:rPr>
              <a:t>N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M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PA、医保局</a:t>
            </a:r>
            <a:endParaRPr sz="6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354582" y="5509005"/>
            <a:ext cx="1118870" cy="1191260"/>
            <a:chOff x="1354582" y="5509005"/>
            <a:chExt cx="1118870" cy="1191260"/>
          </a:xfrm>
        </p:grpSpPr>
        <p:sp>
          <p:nvSpPr>
            <p:cNvPr id="6" name="object 6"/>
            <p:cNvSpPr/>
            <p:nvPr/>
          </p:nvSpPr>
          <p:spPr>
            <a:xfrm>
              <a:off x="1360932" y="5515355"/>
              <a:ext cx="181610" cy="1178560"/>
            </a:xfrm>
            <a:custGeom>
              <a:avLst/>
              <a:gdLst/>
              <a:ahLst/>
              <a:cxnLst/>
              <a:rect l="l" t="t" r="r" b="b"/>
              <a:pathLst>
                <a:path w="181609" h="1178559">
                  <a:moveTo>
                    <a:pt x="1905" y="0"/>
                  </a:moveTo>
                  <a:lnTo>
                    <a:pt x="26958" y="30978"/>
                  </a:lnTo>
                  <a:lnTo>
                    <a:pt x="50378" y="65152"/>
                  </a:lnTo>
                  <a:lnTo>
                    <a:pt x="72097" y="102306"/>
                  </a:lnTo>
                  <a:lnTo>
                    <a:pt x="92050" y="142223"/>
                  </a:lnTo>
                  <a:lnTo>
                    <a:pt x="110172" y="184685"/>
                  </a:lnTo>
                  <a:lnTo>
                    <a:pt x="126397" y="229476"/>
                  </a:lnTo>
                  <a:lnTo>
                    <a:pt x="140660" y="276379"/>
                  </a:lnTo>
                  <a:lnTo>
                    <a:pt x="152895" y="325177"/>
                  </a:lnTo>
                  <a:lnTo>
                    <a:pt x="163036" y="375654"/>
                  </a:lnTo>
                  <a:lnTo>
                    <a:pt x="171019" y="427591"/>
                  </a:lnTo>
                  <a:lnTo>
                    <a:pt x="176776" y="480773"/>
                  </a:lnTo>
                  <a:lnTo>
                    <a:pt x="180244" y="534983"/>
                  </a:lnTo>
                  <a:lnTo>
                    <a:pt x="181356" y="590003"/>
                  </a:lnTo>
                  <a:lnTo>
                    <a:pt x="180068" y="645006"/>
                  </a:lnTo>
                  <a:lnTo>
                    <a:pt x="176426" y="699174"/>
                  </a:lnTo>
                  <a:lnTo>
                    <a:pt x="170496" y="752291"/>
                  </a:lnTo>
                  <a:lnTo>
                    <a:pt x="162344" y="804140"/>
                  </a:lnTo>
                  <a:lnTo>
                    <a:pt x="152037" y="854506"/>
                  </a:lnTo>
                  <a:lnTo>
                    <a:pt x="139643" y="903172"/>
                  </a:lnTo>
                  <a:lnTo>
                    <a:pt x="125226" y="949921"/>
                  </a:lnTo>
                  <a:lnTo>
                    <a:pt x="108854" y="994537"/>
                  </a:lnTo>
                  <a:lnTo>
                    <a:pt x="90594" y="1036804"/>
                  </a:lnTo>
                  <a:lnTo>
                    <a:pt x="70512" y="1076506"/>
                  </a:lnTo>
                  <a:lnTo>
                    <a:pt x="48674" y="1113425"/>
                  </a:lnTo>
                  <a:lnTo>
                    <a:pt x="25148" y="1147346"/>
                  </a:lnTo>
                  <a:lnTo>
                    <a:pt x="0" y="1178052"/>
                  </a:lnTo>
                </a:path>
              </a:pathLst>
            </a:custGeom>
            <a:ln w="12699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93520" y="5536691"/>
              <a:ext cx="980440" cy="205740"/>
            </a:xfrm>
            <a:custGeom>
              <a:avLst/>
              <a:gdLst/>
              <a:ahLst/>
              <a:cxnLst/>
              <a:rect l="l" t="t" r="r" b="b"/>
              <a:pathLst>
                <a:path w="980439" h="205739">
                  <a:moveTo>
                    <a:pt x="877062" y="0"/>
                  </a:moveTo>
                  <a:lnTo>
                    <a:pt x="102870" y="0"/>
                  </a:lnTo>
                  <a:lnTo>
                    <a:pt x="62847" y="8090"/>
                  </a:lnTo>
                  <a:lnTo>
                    <a:pt x="30146" y="30146"/>
                  </a:lnTo>
                  <a:lnTo>
                    <a:pt x="8090" y="62847"/>
                  </a:lnTo>
                  <a:lnTo>
                    <a:pt x="0" y="102869"/>
                  </a:lnTo>
                  <a:lnTo>
                    <a:pt x="8090" y="142892"/>
                  </a:lnTo>
                  <a:lnTo>
                    <a:pt x="30146" y="175593"/>
                  </a:lnTo>
                  <a:lnTo>
                    <a:pt x="62847" y="197649"/>
                  </a:lnTo>
                  <a:lnTo>
                    <a:pt x="102870" y="205739"/>
                  </a:lnTo>
                  <a:lnTo>
                    <a:pt x="877062" y="205739"/>
                  </a:lnTo>
                  <a:lnTo>
                    <a:pt x="917084" y="197649"/>
                  </a:lnTo>
                  <a:lnTo>
                    <a:pt x="949785" y="175593"/>
                  </a:lnTo>
                  <a:lnTo>
                    <a:pt x="971841" y="142892"/>
                  </a:lnTo>
                  <a:lnTo>
                    <a:pt x="979932" y="102869"/>
                  </a:lnTo>
                  <a:lnTo>
                    <a:pt x="971841" y="62847"/>
                  </a:lnTo>
                  <a:lnTo>
                    <a:pt x="949785" y="30146"/>
                  </a:lnTo>
                  <a:lnTo>
                    <a:pt x="917084" y="8090"/>
                  </a:lnTo>
                  <a:lnTo>
                    <a:pt x="877062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4629" y="421639"/>
            <a:ext cx="253111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罕见病药物分析-“</a:t>
            </a:r>
            <a:r>
              <a:rPr dirty="0" sz="1600" spc="-10">
                <a:solidFill>
                  <a:srgbClr val="44536A"/>
                </a:solidFill>
              </a:rPr>
              <a:t>境内无药”</a:t>
            </a:r>
            <a:endParaRPr sz="1600"/>
          </a:p>
        </p:txBody>
      </p:sp>
      <p:sp>
        <p:nvSpPr>
          <p:cNvPr id="9" name="object 9"/>
          <p:cNvSpPr txBox="1"/>
          <p:nvPr/>
        </p:nvSpPr>
        <p:spPr>
          <a:xfrm>
            <a:off x="451815" y="1075689"/>
            <a:ext cx="3319779" cy="4578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国家药监局加速审批，协同引进模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式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，力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破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境内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无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药的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困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境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等线 Light"/>
              <a:cs typeface="等线 Light"/>
            </a:endParaRPr>
          </a:p>
          <a:p>
            <a:pPr marL="195580" indent="-172720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196215" algn="l"/>
              </a:tabLst>
            </a:pPr>
            <a:r>
              <a:rPr dirty="0" sz="700" spc="-5" b="1">
                <a:latin typeface="等线"/>
                <a:cs typeface="等线"/>
              </a:rPr>
              <a:t>加速审评审批促进“境内无药”早日有药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092" y="1581708"/>
            <a:ext cx="2406650" cy="1004569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650" spc="20">
                <a:latin typeface="等线"/>
                <a:cs typeface="等线"/>
              </a:rPr>
              <a:t>《第一批罕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病目录</a:t>
            </a:r>
            <a:r>
              <a:rPr dirty="0" sz="650" spc="30">
                <a:latin typeface="等线"/>
                <a:cs typeface="等线"/>
              </a:rPr>
              <a:t>》</a:t>
            </a:r>
            <a:r>
              <a:rPr dirty="0" sz="650" spc="20">
                <a:latin typeface="等线"/>
                <a:cs typeface="等线"/>
              </a:rPr>
              <a:t>中的</a:t>
            </a:r>
            <a:r>
              <a:rPr dirty="0" sz="650" spc="8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121</a:t>
            </a:r>
            <a:r>
              <a:rPr dirty="0" sz="650" spc="10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种疾病，影响着约</a:t>
            </a:r>
            <a:r>
              <a:rPr dirty="0" sz="650" spc="9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350</a:t>
            </a:r>
            <a:r>
              <a:rPr dirty="0" sz="650" spc="10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万的</a:t>
            </a:r>
            <a:endParaRPr sz="650">
              <a:latin typeface="等线"/>
              <a:cs typeface="等线"/>
            </a:endParaRPr>
          </a:p>
          <a:p>
            <a:pPr marL="12700" marR="5080">
              <a:lnSpc>
                <a:spcPct val="141000"/>
              </a:lnSpc>
            </a:pPr>
            <a:r>
              <a:rPr dirty="0" sz="650" spc="20">
                <a:latin typeface="等线"/>
                <a:cs typeface="等线"/>
              </a:rPr>
              <a:t>罕见病患者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其中仍有</a:t>
            </a:r>
            <a:r>
              <a:rPr dirty="0" sz="650" spc="11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9</a:t>
            </a:r>
            <a:r>
              <a:rPr dirty="0" sz="650" spc="11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病存在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境外有药，</a:t>
            </a:r>
            <a:r>
              <a:rPr dirty="0" sz="650" spc="30">
                <a:latin typeface="等线"/>
                <a:cs typeface="等线"/>
              </a:rPr>
              <a:t>境</a:t>
            </a:r>
            <a:r>
              <a:rPr dirty="0" sz="650" spc="20">
                <a:latin typeface="等线"/>
                <a:cs typeface="等线"/>
              </a:rPr>
              <a:t>内无药</a:t>
            </a:r>
            <a:r>
              <a:rPr dirty="0" sz="650" spc="5">
                <a:latin typeface="等线"/>
                <a:cs typeface="等线"/>
              </a:rPr>
              <a:t>”  </a:t>
            </a:r>
            <a:r>
              <a:rPr dirty="0" sz="650" spc="40">
                <a:latin typeface="等线"/>
                <a:cs typeface="等线"/>
              </a:rPr>
              <a:t>的困境，使患者群体看到全球有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希</a:t>
            </a:r>
            <a:r>
              <a:rPr dirty="0" sz="650" spc="45">
                <a:latin typeface="等线"/>
                <a:cs typeface="等线"/>
              </a:rPr>
              <a:t>望</a:t>
            </a:r>
            <a:r>
              <a:rPr dirty="0" sz="650" spc="40">
                <a:latin typeface="等线"/>
                <a:cs typeface="等线"/>
              </a:rPr>
              <a:t>，却无法获得治</a:t>
            </a:r>
            <a:r>
              <a:rPr dirty="0" sz="650" spc="45">
                <a:latin typeface="等线"/>
                <a:cs typeface="等线"/>
              </a:rPr>
              <a:t>疗</a:t>
            </a:r>
            <a:r>
              <a:rPr dirty="0" sz="650" spc="20">
                <a:latin typeface="等线"/>
                <a:cs typeface="等线"/>
              </a:rPr>
              <a:t>。 </a:t>
            </a:r>
            <a:r>
              <a:rPr dirty="0" sz="650" spc="40">
                <a:latin typeface="等线"/>
                <a:cs typeface="等线"/>
              </a:rPr>
              <a:t>此外，还有部分罕见病在国内有治疗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物上</a:t>
            </a:r>
            <a:r>
              <a:rPr dirty="0" sz="650" spc="45">
                <a:latin typeface="等线"/>
                <a:cs typeface="等线"/>
              </a:rPr>
              <a:t>市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45">
                <a:latin typeface="等线"/>
                <a:cs typeface="等线"/>
              </a:rPr>
              <a:t>但多为辅助 </a:t>
            </a:r>
            <a:r>
              <a:rPr dirty="0" sz="650" spc="40">
                <a:latin typeface="等线"/>
                <a:cs typeface="等线"/>
              </a:rPr>
              <a:t>治疗药物，非诊疗指南中推荐的一线</a:t>
            </a:r>
            <a:r>
              <a:rPr dirty="0" sz="650" spc="30">
                <a:latin typeface="等线"/>
                <a:cs typeface="等线"/>
              </a:rPr>
              <a:t>治</a:t>
            </a:r>
            <a:r>
              <a:rPr dirty="0" sz="650" spc="40">
                <a:latin typeface="等线"/>
                <a:cs typeface="等线"/>
              </a:rPr>
              <a:t>疗药</a:t>
            </a:r>
            <a:r>
              <a:rPr dirty="0" sz="650" spc="45">
                <a:latin typeface="等线"/>
                <a:cs typeface="等线"/>
              </a:rPr>
              <a:t>物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45">
                <a:latin typeface="等线"/>
                <a:cs typeface="等线"/>
              </a:rPr>
              <a:t>患者不得已 </a:t>
            </a:r>
            <a:r>
              <a:rPr dirty="0" sz="650" spc="40">
                <a:latin typeface="等线"/>
                <a:cs typeface="等线"/>
              </a:rPr>
              <a:t>只能使用二线甚至三线药物作为支持</a:t>
            </a:r>
            <a:r>
              <a:rPr dirty="0" sz="650" spc="30">
                <a:latin typeface="等线"/>
                <a:cs typeface="等线"/>
              </a:rPr>
              <a:t>治</a:t>
            </a:r>
            <a:r>
              <a:rPr dirty="0" sz="650" spc="40">
                <a:latin typeface="等线"/>
                <a:cs typeface="等线"/>
              </a:rPr>
              <a:t>疗方</a:t>
            </a:r>
            <a:r>
              <a:rPr dirty="0" sz="650" spc="45">
                <a:latin typeface="等线"/>
                <a:cs typeface="等线"/>
              </a:rPr>
              <a:t>案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45">
                <a:latin typeface="等线"/>
                <a:cs typeface="等线"/>
              </a:rPr>
              <a:t>极大影响了 </a:t>
            </a:r>
            <a:r>
              <a:rPr dirty="0" sz="650" spc="20">
                <a:latin typeface="等线"/>
                <a:cs typeface="等线"/>
              </a:rPr>
              <a:t>患者的治疗效果和生活质量。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092" y="2636570"/>
            <a:ext cx="2406650" cy="1144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900"/>
              </a:lnSpc>
              <a:spcBef>
                <a:spcPts val="100"/>
              </a:spcBef>
            </a:pPr>
            <a:r>
              <a:rPr dirty="0" sz="650" spc="20">
                <a:latin typeface="等线"/>
                <a:cs typeface="等线"/>
              </a:rPr>
              <a:t>为解决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境</a:t>
            </a:r>
            <a:r>
              <a:rPr dirty="0" sz="650" spc="20">
                <a:latin typeface="等线"/>
                <a:cs typeface="等线"/>
              </a:rPr>
              <a:t>外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20">
                <a:latin typeface="等线"/>
                <a:cs typeface="等线"/>
              </a:rPr>
              <a:t>药，</a:t>
            </a:r>
            <a:r>
              <a:rPr dirty="0" sz="650" spc="30">
                <a:latin typeface="等线"/>
                <a:cs typeface="等线"/>
              </a:rPr>
              <a:t>境</a:t>
            </a:r>
            <a:r>
              <a:rPr dirty="0" sz="650" spc="20">
                <a:latin typeface="等线"/>
                <a:cs typeface="等线"/>
              </a:rPr>
              <a:t>内无</a:t>
            </a:r>
            <a:r>
              <a:rPr dirty="0" sz="650" spc="15">
                <a:latin typeface="等线"/>
                <a:cs typeface="等线"/>
              </a:rPr>
              <a:t>药”</a:t>
            </a:r>
            <a:r>
              <a:rPr dirty="0" sz="650" spc="20">
                <a:latin typeface="等线"/>
                <a:cs typeface="等线"/>
              </a:rPr>
              <a:t>困境</a:t>
            </a:r>
            <a:r>
              <a:rPr dirty="0" sz="650" spc="30">
                <a:latin typeface="等线"/>
                <a:cs typeface="等线"/>
              </a:rPr>
              <a:t>以</a:t>
            </a:r>
            <a:r>
              <a:rPr dirty="0" sz="650" spc="20">
                <a:latin typeface="等线"/>
                <a:cs typeface="等线"/>
              </a:rPr>
              <a:t>及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20">
                <a:latin typeface="等线"/>
                <a:cs typeface="等线"/>
              </a:rPr>
              <a:t>内罕见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无特</a:t>
            </a:r>
            <a:r>
              <a:rPr dirty="0" sz="650" spc="30">
                <a:latin typeface="等线"/>
                <a:cs typeface="等线"/>
              </a:rPr>
              <a:t>效</a:t>
            </a:r>
            <a:r>
              <a:rPr dirty="0" sz="650" spc="20">
                <a:latin typeface="等线"/>
                <a:cs typeface="等线"/>
              </a:rPr>
              <a:t>治疗 </a:t>
            </a:r>
            <a:r>
              <a:rPr dirty="0" sz="650" spc="40">
                <a:latin typeface="等线"/>
                <a:cs typeface="等线"/>
              </a:rPr>
              <a:t>药物的问题，我国不断在罕见病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物</a:t>
            </a:r>
            <a:r>
              <a:rPr dirty="0" sz="650" spc="30">
                <a:latin typeface="等线"/>
                <a:cs typeface="等线"/>
              </a:rPr>
              <a:t>上</a:t>
            </a:r>
            <a:r>
              <a:rPr dirty="0" sz="650" spc="40">
                <a:latin typeface="等线"/>
                <a:cs typeface="等线"/>
              </a:rPr>
              <a:t>市之路给予政策支</a:t>
            </a:r>
            <a:r>
              <a:rPr dirty="0" sz="650" spc="45">
                <a:latin typeface="等线"/>
                <a:cs typeface="等线"/>
              </a:rPr>
              <a:t>持</a:t>
            </a:r>
            <a:r>
              <a:rPr dirty="0" sz="650" spc="20">
                <a:latin typeface="等线"/>
                <a:cs typeface="等线"/>
              </a:rPr>
              <a:t>。 </a:t>
            </a:r>
            <a:r>
              <a:rPr dirty="0" sz="650" spc="40">
                <a:latin typeface="等线"/>
                <a:cs typeface="等线"/>
              </a:rPr>
              <a:t>对于境外已上市的药</a:t>
            </a:r>
            <a:r>
              <a:rPr dirty="0" sz="650" spc="45">
                <a:latin typeface="等线"/>
                <a:cs typeface="等线"/>
              </a:rPr>
              <a:t>品</a:t>
            </a:r>
            <a:r>
              <a:rPr dirty="0" sz="650" spc="40">
                <a:latin typeface="等线"/>
                <a:cs typeface="等线"/>
              </a:rPr>
              <a:t>，能够通过临</a:t>
            </a:r>
            <a:r>
              <a:rPr dirty="0" sz="650" spc="30">
                <a:latin typeface="等线"/>
                <a:cs typeface="等线"/>
              </a:rPr>
              <a:t>床</a:t>
            </a:r>
            <a:r>
              <a:rPr dirty="0" sz="650" spc="40">
                <a:latin typeface="等线"/>
                <a:cs typeface="等线"/>
              </a:rPr>
              <a:t>急需境外新药名</a:t>
            </a:r>
            <a:r>
              <a:rPr dirty="0" sz="650" spc="50">
                <a:latin typeface="等线"/>
                <a:cs typeface="等线"/>
              </a:rPr>
              <a:t>单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30">
                <a:latin typeface="等线"/>
                <a:cs typeface="等线"/>
              </a:rPr>
              <a:t>纳入</a:t>
            </a:r>
            <a:r>
              <a:rPr dirty="0" sz="650" spc="40">
                <a:latin typeface="等线"/>
                <a:cs typeface="等线"/>
              </a:rPr>
              <a:t>优</a:t>
            </a:r>
            <a:r>
              <a:rPr dirty="0" sz="650" spc="30">
                <a:latin typeface="等线"/>
                <a:cs typeface="等线"/>
              </a:rPr>
              <a:t>先</a:t>
            </a:r>
            <a:r>
              <a:rPr dirty="0" sz="650" spc="40">
                <a:latin typeface="等线"/>
                <a:cs typeface="等线"/>
              </a:rPr>
              <a:t>审</a:t>
            </a:r>
            <a:r>
              <a:rPr dirty="0" sz="650" spc="30">
                <a:latin typeface="等线"/>
                <a:cs typeface="等线"/>
              </a:rPr>
              <a:t>评程</a:t>
            </a:r>
            <a:r>
              <a:rPr dirty="0" sz="650" spc="45">
                <a:latin typeface="等线"/>
                <a:cs typeface="等线"/>
              </a:rPr>
              <a:t>序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快</a:t>
            </a:r>
            <a:r>
              <a:rPr dirty="0" sz="650" spc="30">
                <a:latin typeface="等线"/>
                <a:cs typeface="等线"/>
              </a:rPr>
              <a:t>速</a:t>
            </a:r>
            <a:r>
              <a:rPr dirty="0" sz="650" spc="40">
                <a:latin typeface="等线"/>
                <a:cs typeface="等线"/>
              </a:rPr>
              <a:t>进</a:t>
            </a:r>
            <a:r>
              <a:rPr dirty="0" sz="650" spc="30">
                <a:latin typeface="等线"/>
                <a:cs typeface="等线"/>
              </a:rPr>
              <a:t>入中</a:t>
            </a:r>
            <a:r>
              <a:rPr dirty="0" sz="650" spc="40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市</a:t>
            </a:r>
            <a:r>
              <a:rPr dirty="0" sz="650" spc="45">
                <a:latin typeface="等线"/>
                <a:cs typeface="等线"/>
              </a:rPr>
              <a:t>场</a:t>
            </a:r>
            <a:r>
              <a:rPr dirty="0" sz="650" spc="30">
                <a:latin typeface="等线"/>
                <a:cs typeface="等线"/>
              </a:rPr>
              <a:t>，如</a:t>
            </a:r>
            <a:r>
              <a:rPr dirty="0" sz="650" spc="40">
                <a:latin typeface="等线"/>
                <a:cs typeface="等线"/>
              </a:rPr>
              <a:t>以</a:t>
            </a:r>
            <a:r>
              <a:rPr dirty="0" sz="650" spc="30">
                <a:latin typeface="等线"/>
                <a:cs typeface="等线"/>
              </a:rPr>
              <a:t>色列</a:t>
            </a:r>
            <a:r>
              <a:rPr dirty="0" sz="650" spc="15">
                <a:latin typeface="等线"/>
                <a:cs typeface="等线"/>
              </a:rPr>
              <a:t>TEVA</a:t>
            </a:r>
            <a:r>
              <a:rPr dirty="0" sz="650" spc="30">
                <a:latin typeface="等线"/>
                <a:cs typeface="等线"/>
              </a:rPr>
              <a:t>公司 </a:t>
            </a:r>
            <a:r>
              <a:rPr dirty="0" sz="650" spc="40">
                <a:latin typeface="等线"/>
                <a:cs typeface="等线"/>
              </a:rPr>
              <a:t>研制氘丁苯那嗪片</a:t>
            </a:r>
            <a:r>
              <a:rPr dirty="0" sz="650" spc="4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用于治疗亨廷顿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40">
                <a:latin typeface="等线"/>
                <a:cs typeface="等线"/>
              </a:rPr>
              <a:t>关的舞蹈病及成人</a:t>
            </a:r>
            <a:r>
              <a:rPr dirty="0" sz="650" spc="20">
                <a:latin typeface="等线"/>
                <a:cs typeface="等线"/>
              </a:rPr>
              <a:t>迟 发性运动障</a:t>
            </a:r>
            <a:r>
              <a:rPr dirty="0" sz="650" spc="30">
                <a:latin typeface="等线"/>
                <a:cs typeface="等线"/>
              </a:rPr>
              <a:t>碍</a:t>
            </a:r>
            <a:r>
              <a:rPr dirty="0" sz="650" spc="20">
                <a:latin typeface="等线"/>
                <a:cs typeface="等线"/>
              </a:rPr>
              <a:t>，从</a:t>
            </a:r>
            <a:r>
              <a:rPr dirty="0" sz="650" spc="11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2019</a:t>
            </a:r>
            <a:r>
              <a:rPr dirty="0" sz="650" spc="114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12</a:t>
            </a:r>
            <a:r>
              <a:rPr dirty="0" sz="650" spc="11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月提交上市申请到</a:t>
            </a:r>
            <a:r>
              <a:rPr dirty="0" sz="650" spc="114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2020</a:t>
            </a:r>
            <a:r>
              <a:rPr dirty="0" sz="650" spc="114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5</a:t>
            </a:r>
            <a:endParaRPr sz="650">
              <a:latin typeface="等线"/>
              <a:cs typeface="等线"/>
            </a:endParaRPr>
          </a:p>
          <a:p>
            <a:pPr marL="12700" marR="93345">
              <a:lnSpc>
                <a:spcPts val="1110"/>
              </a:lnSpc>
              <a:spcBef>
                <a:spcPts val="85"/>
              </a:spcBef>
            </a:pPr>
            <a:r>
              <a:rPr dirty="0" sz="650" spc="20">
                <a:latin typeface="等线"/>
                <a:cs typeface="等线"/>
              </a:rPr>
              <a:t>月获批，再到</a:t>
            </a:r>
            <a:r>
              <a:rPr dirty="0" sz="650" spc="5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2020</a:t>
            </a:r>
            <a:r>
              <a:rPr dirty="0" sz="650" spc="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4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12</a:t>
            </a:r>
            <a:r>
              <a:rPr dirty="0" sz="650" spc="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月进</a:t>
            </a:r>
            <a:r>
              <a:rPr dirty="0" sz="650" spc="30">
                <a:latin typeface="等线"/>
                <a:cs typeface="等线"/>
              </a:rPr>
              <a:t>入</a:t>
            </a:r>
            <a:r>
              <a:rPr dirty="0" sz="650" spc="20">
                <a:latin typeface="等线"/>
                <a:cs typeface="等线"/>
              </a:rPr>
              <a:t>国家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保目录，仅用</a:t>
            </a:r>
            <a:r>
              <a:rPr dirty="0" sz="650" spc="5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</a:t>
            </a:r>
            <a:r>
              <a:rPr dirty="0" sz="650" spc="5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年时 间。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092" y="4081398"/>
            <a:ext cx="17907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多种政策性引进模式让更多患者有</a:t>
            </a:r>
            <a:r>
              <a:rPr dirty="0" sz="700" spc="5" b="1">
                <a:latin typeface="等线"/>
                <a:cs typeface="等线"/>
              </a:rPr>
              <a:t>药</a:t>
            </a:r>
            <a:r>
              <a:rPr dirty="0" sz="700" spc="-5" b="1">
                <a:latin typeface="等线"/>
                <a:cs typeface="等线"/>
              </a:rPr>
              <a:t>可用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0080" y="5637275"/>
            <a:ext cx="509270" cy="500380"/>
          </a:xfrm>
          <a:custGeom>
            <a:avLst/>
            <a:gdLst/>
            <a:ahLst/>
            <a:cxnLst/>
            <a:rect l="l" t="t" r="r" b="b"/>
            <a:pathLst>
              <a:path w="509269" h="500379">
                <a:moveTo>
                  <a:pt x="442417" y="255778"/>
                </a:moveTo>
                <a:lnTo>
                  <a:pt x="261721" y="421297"/>
                </a:lnTo>
                <a:lnTo>
                  <a:pt x="259041" y="423672"/>
                </a:lnTo>
                <a:lnTo>
                  <a:pt x="258343" y="426986"/>
                </a:lnTo>
                <a:lnTo>
                  <a:pt x="240322" y="499872"/>
                </a:lnTo>
                <a:lnTo>
                  <a:pt x="325640" y="484657"/>
                </a:lnTo>
                <a:lnTo>
                  <a:pt x="340389" y="471170"/>
                </a:lnTo>
                <a:lnTo>
                  <a:pt x="273786" y="471170"/>
                </a:lnTo>
                <a:lnTo>
                  <a:pt x="281660" y="434784"/>
                </a:lnTo>
                <a:lnTo>
                  <a:pt x="405523" y="321348"/>
                </a:lnTo>
                <a:lnTo>
                  <a:pt x="440355" y="321348"/>
                </a:lnTo>
                <a:lnTo>
                  <a:pt x="422960" y="305447"/>
                </a:lnTo>
                <a:lnTo>
                  <a:pt x="442467" y="287591"/>
                </a:lnTo>
                <a:lnTo>
                  <a:pt x="477158" y="287591"/>
                </a:lnTo>
                <a:lnTo>
                  <a:pt x="442417" y="255778"/>
                </a:lnTo>
                <a:close/>
              </a:path>
              <a:path w="509269" h="500379">
                <a:moveTo>
                  <a:pt x="440355" y="321348"/>
                </a:moveTo>
                <a:lnTo>
                  <a:pt x="405523" y="321348"/>
                </a:lnTo>
                <a:lnTo>
                  <a:pt x="437324" y="350469"/>
                </a:lnTo>
                <a:lnTo>
                  <a:pt x="313461" y="463905"/>
                </a:lnTo>
                <a:lnTo>
                  <a:pt x="273786" y="471170"/>
                </a:lnTo>
                <a:lnTo>
                  <a:pt x="340389" y="471170"/>
                </a:lnTo>
                <a:lnTo>
                  <a:pt x="489626" y="334505"/>
                </a:lnTo>
                <a:lnTo>
                  <a:pt x="454748" y="334505"/>
                </a:lnTo>
                <a:lnTo>
                  <a:pt x="440355" y="321348"/>
                </a:lnTo>
                <a:close/>
              </a:path>
              <a:path w="509269" h="500379">
                <a:moveTo>
                  <a:pt x="395871" y="0"/>
                </a:moveTo>
                <a:lnTo>
                  <a:pt x="0" y="0"/>
                </a:lnTo>
                <a:lnTo>
                  <a:pt x="0" y="397332"/>
                </a:lnTo>
                <a:lnTo>
                  <a:pt x="56565" y="430466"/>
                </a:lnTo>
                <a:lnTo>
                  <a:pt x="102465" y="430798"/>
                </a:lnTo>
                <a:lnTo>
                  <a:pt x="212064" y="430466"/>
                </a:lnTo>
                <a:lnTo>
                  <a:pt x="241568" y="402653"/>
                </a:lnTo>
                <a:lnTo>
                  <a:pt x="56565" y="402653"/>
                </a:lnTo>
                <a:lnTo>
                  <a:pt x="38346" y="398351"/>
                </a:lnTo>
                <a:lnTo>
                  <a:pt x="30148" y="387648"/>
                </a:lnTo>
                <a:lnTo>
                  <a:pt x="28081" y="376707"/>
                </a:lnTo>
                <a:lnTo>
                  <a:pt x="28257" y="371690"/>
                </a:lnTo>
                <a:lnTo>
                  <a:pt x="28257" y="25654"/>
                </a:lnTo>
                <a:lnTo>
                  <a:pt x="433849" y="25654"/>
                </a:lnTo>
                <a:lnTo>
                  <a:pt x="430996" y="19240"/>
                </a:lnTo>
                <a:lnTo>
                  <a:pt x="418155" y="6012"/>
                </a:lnTo>
                <a:lnTo>
                  <a:pt x="395871" y="0"/>
                </a:lnTo>
                <a:close/>
              </a:path>
              <a:path w="509269" h="500379">
                <a:moveTo>
                  <a:pt x="83109" y="402498"/>
                </a:moveTo>
                <a:lnTo>
                  <a:pt x="56565" y="402653"/>
                </a:lnTo>
                <a:lnTo>
                  <a:pt x="197916" y="402653"/>
                </a:lnTo>
                <a:lnTo>
                  <a:pt x="83109" y="402498"/>
                </a:lnTo>
                <a:close/>
              </a:path>
              <a:path w="509269" h="500379">
                <a:moveTo>
                  <a:pt x="433849" y="25654"/>
                </a:moveTo>
                <a:lnTo>
                  <a:pt x="395871" y="25654"/>
                </a:lnTo>
                <a:lnTo>
                  <a:pt x="405904" y="28197"/>
                </a:lnTo>
                <a:lnTo>
                  <a:pt x="409884" y="34575"/>
                </a:lnTo>
                <a:lnTo>
                  <a:pt x="410386" y="42906"/>
                </a:lnTo>
                <a:lnTo>
                  <a:pt x="409981" y="51308"/>
                </a:lnTo>
                <a:lnTo>
                  <a:pt x="409981" y="217932"/>
                </a:lnTo>
                <a:lnTo>
                  <a:pt x="197916" y="402653"/>
                </a:lnTo>
                <a:lnTo>
                  <a:pt x="241568" y="402653"/>
                </a:lnTo>
                <a:lnTo>
                  <a:pt x="244813" y="399594"/>
                </a:lnTo>
                <a:lnTo>
                  <a:pt x="322867" y="330908"/>
                </a:lnTo>
                <a:lnTo>
                  <a:pt x="339202" y="316712"/>
                </a:lnTo>
                <a:lnTo>
                  <a:pt x="438289" y="230759"/>
                </a:lnTo>
                <a:lnTo>
                  <a:pt x="438289" y="38481"/>
                </a:lnTo>
                <a:lnTo>
                  <a:pt x="436880" y="32468"/>
                </a:lnTo>
                <a:lnTo>
                  <a:pt x="433849" y="25654"/>
                </a:lnTo>
                <a:close/>
              </a:path>
              <a:path w="509269" h="500379">
                <a:moveTo>
                  <a:pt x="477158" y="287591"/>
                </a:moveTo>
                <a:lnTo>
                  <a:pt x="442467" y="287591"/>
                </a:lnTo>
                <a:lnTo>
                  <a:pt x="474268" y="316712"/>
                </a:lnTo>
                <a:lnTo>
                  <a:pt x="454748" y="334505"/>
                </a:lnTo>
                <a:lnTo>
                  <a:pt x="489626" y="334505"/>
                </a:lnTo>
                <a:lnTo>
                  <a:pt x="509016" y="316763"/>
                </a:lnTo>
                <a:lnTo>
                  <a:pt x="477158" y="287591"/>
                </a:lnTo>
                <a:close/>
              </a:path>
              <a:path w="509269" h="500379">
                <a:moveTo>
                  <a:pt x="226225" y="291592"/>
                </a:moveTo>
                <a:lnTo>
                  <a:pt x="197916" y="291592"/>
                </a:lnTo>
                <a:lnTo>
                  <a:pt x="197916" y="319341"/>
                </a:lnTo>
                <a:lnTo>
                  <a:pt x="226225" y="319341"/>
                </a:lnTo>
                <a:lnTo>
                  <a:pt x="226225" y="291592"/>
                </a:lnTo>
                <a:close/>
              </a:path>
              <a:path w="509269" h="500379">
                <a:moveTo>
                  <a:pt x="269214" y="97155"/>
                </a:moveTo>
                <a:lnTo>
                  <a:pt x="212064" y="97155"/>
                </a:lnTo>
                <a:lnTo>
                  <a:pt x="230575" y="100472"/>
                </a:lnTo>
                <a:lnTo>
                  <a:pt x="243498" y="108839"/>
                </a:lnTo>
                <a:lnTo>
                  <a:pt x="251242" y="121872"/>
                </a:lnTo>
                <a:lnTo>
                  <a:pt x="254215" y="139192"/>
                </a:lnTo>
                <a:lnTo>
                  <a:pt x="252366" y="149693"/>
                </a:lnTo>
                <a:lnTo>
                  <a:pt x="246821" y="161004"/>
                </a:lnTo>
                <a:lnTo>
                  <a:pt x="237585" y="173124"/>
                </a:lnTo>
                <a:lnTo>
                  <a:pt x="224663" y="186055"/>
                </a:lnTo>
                <a:lnTo>
                  <a:pt x="210914" y="199963"/>
                </a:lnTo>
                <a:lnTo>
                  <a:pt x="202784" y="212455"/>
                </a:lnTo>
                <a:lnTo>
                  <a:pt x="198906" y="224256"/>
                </a:lnTo>
                <a:lnTo>
                  <a:pt x="197916" y="236093"/>
                </a:lnTo>
                <a:lnTo>
                  <a:pt x="197916" y="263842"/>
                </a:lnTo>
                <a:lnTo>
                  <a:pt x="226225" y="263842"/>
                </a:lnTo>
                <a:lnTo>
                  <a:pt x="226225" y="236093"/>
                </a:lnTo>
                <a:lnTo>
                  <a:pt x="227226" y="228846"/>
                </a:lnTo>
                <a:lnTo>
                  <a:pt x="230614" y="220503"/>
                </a:lnTo>
                <a:lnTo>
                  <a:pt x="236967" y="211161"/>
                </a:lnTo>
                <a:lnTo>
                  <a:pt x="246862" y="200914"/>
                </a:lnTo>
                <a:lnTo>
                  <a:pt x="262355" y="185429"/>
                </a:lnTo>
                <a:lnTo>
                  <a:pt x="273434" y="170005"/>
                </a:lnTo>
                <a:lnTo>
                  <a:pt x="280088" y="154604"/>
                </a:lnTo>
                <a:lnTo>
                  <a:pt x="282308" y="139192"/>
                </a:lnTo>
                <a:lnTo>
                  <a:pt x="277704" y="110992"/>
                </a:lnTo>
                <a:lnTo>
                  <a:pt x="269214" y="97155"/>
                </a:lnTo>
                <a:close/>
              </a:path>
              <a:path w="509269" h="500379">
                <a:moveTo>
                  <a:pt x="212064" y="69469"/>
                </a:moveTo>
                <a:lnTo>
                  <a:pt x="174202" y="75574"/>
                </a:lnTo>
                <a:lnTo>
                  <a:pt x="147778" y="92694"/>
                </a:lnTo>
                <a:lnTo>
                  <a:pt x="132292" y="119028"/>
                </a:lnTo>
                <a:lnTo>
                  <a:pt x="127241" y="152781"/>
                </a:lnTo>
                <a:lnTo>
                  <a:pt x="155498" y="152781"/>
                </a:lnTo>
                <a:lnTo>
                  <a:pt x="160175" y="129480"/>
                </a:lnTo>
                <a:lnTo>
                  <a:pt x="171961" y="112204"/>
                </a:lnTo>
                <a:lnTo>
                  <a:pt x="189656" y="101310"/>
                </a:lnTo>
                <a:lnTo>
                  <a:pt x="212064" y="97155"/>
                </a:lnTo>
                <a:lnTo>
                  <a:pt x="269214" y="97155"/>
                </a:lnTo>
                <a:lnTo>
                  <a:pt x="264179" y="88947"/>
                </a:lnTo>
                <a:lnTo>
                  <a:pt x="242156" y="74594"/>
                </a:lnTo>
                <a:lnTo>
                  <a:pt x="212064" y="6946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63092" y="4264583"/>
            <a:ext cx="2322830" cy="14338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0900"/>
              </a:lnSpc>
              <a:spcBef>
                <a:spcPts val="85"/>
              </a:spcBef>
            </a:pPr>
            <a:r>
              <a:rPr dirty="0" sz="650" spc="40">
                <a:latin typeface="等线"/>
                <a:cs typeface="等线"/>
              </a:rPr>
              <a:t>在国家利好的政策推动</a:t>
            </a:r>
            <a:r>
              <a:rPr dirty="0" sz="650" spc="45">
                <a:latin typeface="等线"/>
                <a:cs typeface="等线"/>
              </a:rPr>
              <a:t>下</a:t>
            </a:r>
            <a:r>
              <a:rPr dirty="0" sz="650" spc="40">
                <a:latin typeface="等线"/>
                <a:cs typeface="等线"/>
              </a:rPr>
              <a:t>，对于境外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45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，境内无药或无有 效治疗药物，药企可通过直接引进国</a:t>
            </a:r>
            <a:r>
              <a:rPr dirty="0" sz="650" spc="30">
                <a:latin typeface="等线"/>
                <a:cs typeface="等线"/>
              </a:rPr>
              <a:t>外</a:t>
            </a:r>
            <a:r>
              <a:rPr dirty="0" sz="650" spc="40">
                <a:latin typeface="等线"/>
                <a:cs typeface="等线"/>
              </a:rPr>
              <a:t>产</a:t>
            </a:r>
            <a:r>
              <a:rPr dirty="0" sz="650" spc="45">
                <a:latin typeface="等线"/>
                <a:cs typeface="等线"/>
              </a:rPr>
              <a:t>品</a:t>
            </a:r>
            <a:r>
              <a:rPr dirty="0" sz="650" spc="40">
                <a:latin typeface="等线"/>
                <a:cs typeface="等线"/>
              </a:rPr>
              <a:t>，或生产仿制药 来推动产品早日在国内可</a:t>
            </a:r>
            <a:r>
              <a:rPr dirty="0" sz="650" spc="45">
                <a:latin typeface="等线"/>
                <a:cs typeface="等线"/>
              </a:rPr>
              <a:t>及</a:t>
            </a:r>
            <a:r>
              <a:rPr dirty="0" sz="650" spc="40">
                <a:latin typeface="等线"/>
                <a:cs typeface="等线"/>
              </a:rPr>
              <a:t>。此外，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40">
                <a:latin typeface="等线"/>
                <a:cs typeface="等线"/>
              </a:rPr>
              <a:t>家通过博鳌引进模</a:t>
            </a:r>
            <a:r>
              <a:rPr dirty="0" sz="650" spc="20">
                <a:latin typeface="等线"/>
                <a:cs typeface="等线"/>
              </a:rPr>
              <a:t>式 </a:t>
            </a:r>
            <a:r>
              <a:rPr dirty="0" sz="650" spc="40">
                <a:latin typeface="等线"/>
                <a:cs typeface="等线"/>
              </a:rPr>
              <a:t>设置更加快速的罕见病药物上市通</a:t>
            </a:r>
            <a:r>
              <a:rPr dirty="0" sz="650" spc="45">
                <a:latin typeface="等线"/>
                <a:cs typeface="等线"/>
              </a:rPr>
              <a:t>道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国外已上</a:t>
            </a:r>
            <a:r>
              <a:rPr dirty="0" sz="650" spc="45">
                <a:latin typeface="等线"/>
                <a:cs typeface="等线"/>
              </a:rPr>
              <a:t>市</a:t>
            </a:r>
            <a:r>
              <a:rPr dirty="0" sz="650" spc="40">
                <a:latin typeface="等线"/>
                <a:cs typeface="等线"/>
              </a:rPr>
              <a:t>，但国内 未获批上市的罕见病药物可以在海南</a:t>
            </a:r>
            <a:r>
              <a:rPr dirty="0" sz="650" spc="30">
                <a:latin typeface="等线"/>
                <a:cs typeface="等线"/>
              </a:rPr>
              <a:t>博</a:t>
            </a:r>
            <a:r>
              <a:rPr dirty="0" sz="650" spc="40">
                <a:latin typeface="等线"/>
                <a:cs typeface="等线"/>
              </a:rPr>
              <a:t>鳌先行区使</a:t>
            </a:r>
            <a:r>
              <a:rPr dirty="0" sz="650" spc="45">
                <a:latin typeface="等线"/>
                <a:cs typeface="等线"/>
              </a:rPr>
              <a:t>用</a:t>
            </a:r>
            <a:r>
              <a:rPr dirty="0" sz="650" spc="40">
                <a:latin typeface="等线"/>
                <a:cs typeface="等线"/>
              </a:rPr>
              <a:t>，这使 中国罕见病患者能够更早使用国外新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。博鳌患者用药的真 实世界证据也将加速国家药监局对于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物的审评审</a:t>
            </a:r>
            <a:r>
              <a:rPr dirty="0" sz="650" spc="45">
                <a:latin typeface="等线"/>
                <a:cs typeface="等线"/>
              </a:rPr>
              <a:t>批</a:t>
            </a:r>
            <a:r>
              <a:rPr dirty="0" sz="650" spc="40">
                <a:latin typeface="等线"/>
                <a:cs typeface="等线"/>
              </a:rPr>
              <a:t>，加速 </a:t>
            </a:r>
            <a:r>
              <a:rPr dirty="0" sz="650" spc="20">
                <a:latin typeface="等线"/>
                <a:cs typeface="等线"/>
              </a:rPr>
              <a:t>其在中国上市，惠及更多罕见病患者。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等线"/>
              <a:cs typeface="等线"/>
            </a:endParaRPr>
          </a:p>
          <a:p>
            <a:pPr marL="1438275">
              <a:lnSpc>
                <a:spcPct val="100000"/>
              </a:lnSpc>
              <a:spcBef>
                <a:spcPts val="5"/>
              </a:spcBef>
            </a:pPr>
            <a:r>
              <a:rPr dirty="0" sz="650" spc="20" b="1">
                <a:solidFill>
                  <a:srgbClr val="2A4882"/>
                </a:solidFill>
                <a:latin typeface="等线"/>
                <a:cs typeface="等线"/>
              </a:rPr>
              <a:t>引进许可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186" y="6161776"/>
            <a:ext cx="793750" cy="43688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650" spc="20" b="1">
                <a:solidFill>
                  <a:srgbClr val="2A4882"/>
                </a:solidFill>
                <a:latin typeface="等线"/>
                <a:cs typeface="等线"/>
              </a:rPr>
              <a:t>境外有药，境内无药</a:t>
            </a:r>
            <a:endParaRPr sz="6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700" spc="-30" b="1" i="1">
                <a:solidFill>
                  <a:srgbClr val="2A4882"/>
                </a:solidFill>
                <a:latin typeface="等线"/>
                <a:cs typeface="等线"/>
              </a:rPr>
              <a:t>或</a:t>
            </a:r>
            <a:endParaRPr sz="7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650" spc="20" b="1">
                <a:solidFill>
                  <a:srgbClr val="2A4882"/>
                </a:solidFill>
                <a:latin typeface="等线"/>
                <a:cs typeface="等线"/>
              </a:rPr>
              <a:t>无有效治疗药物？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04188" y="5551931"/>
            <a:ext cx="980440" cy="647700"/>
            <a:chOff x="1504188" y="5551931"/>
            <a:chExt cx="980440" cy="64770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676" y="5551931"/>
              <a:ext cx="178307" cy="1600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04188" y="5993891"/>
              <a:ext cx="980440" cy="205740"/>
            </a:xfrm>
            <a:custGeom>
              <a:avLst/>
              <a:gdLst/>
              <a:ahLst/>
              <a:cxnLst/>
              <a:rect l="l" t="t" r="r" b="b"/>
              <a:pathLst>
                <a:path w="980439" h="205739">
                  <a:moveTo>
                    <a:pt x="877062" y="0"/>
                  </a:moveTo>
                  <a:lnTo>
                    <a:pt x="102870" y="0"/>
                  </a:lnTo>
                  <a:lnTo>
                    <a:pt x="62847" y="8084"/>
                  </a:lnTo>
                  <a:lnTo>
                    <a:pt x="30146" y="30132"/>
                  </a:lnTo>
                  <a:lnTo>
                    <a:pt x="8090" y="62831"/>
                  </a:lnTo>
                  <a:lnTo>
                    <a:pt x="0" y="102869"/>
                  </a:lnTo>
                  <a:lnTo>
                    <a:pt x="8093" y="142914"/>
                  </a:lnTo>
                  <a:lnTo>
                    <a:pt x="30153" y="175612"/>
                  </a:lnTo>
                  <a:lnTo>
                    <a:pt x="62855" y="197656"/>
                  </a:lnTo>
                  <a:lnTo>
                    <a:pt x="102870" y="205739"/>
                  </a:lnTo>
                  <a:lnTo>
                    <a:pt x="877062" y="205739"/>
                  </a:lnTo>
                  <a:lnTo>
                    <a:pt x="917087" y="197655"/>
                  </a:lnTo>
                  <a:lnTo>
                    <a:pt x="949788" y="175607"/>
                  </a:lnTo>
                  <a:lnTo>
                    <a:pt x="971842" y="142908"/>
                  </a:lnTo>
                  <a:lnTo>
                    <a:pt x="979932" y="102869"/>
                  </a:lnTo>
                  <a:lnTo>
                    <a:pt x="971841" y="62831"/>
                  </a:lnTo>
                  <a:lnTo>
                    <a:pt x="949785" y="30132"/>
                  </a:lnTo>
                  <a:lnTo>
                    <a:pt x="917084" y="8084"/>
                  </a:lnTo>
                  <a:lnTo>
                    <a:pt x="877062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889251" y="6034227"/>
            <a:ext cx="36703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A4882"/>
                </a:solidFill>
                <a:latin typeface="等线"/>
                <a:cs typeface="等线"/>
              </a:rPr>
              <a:t>快速仿制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93519" y="6451091"/>
            <a:ext cx="980440" cy="205740"/>
          </a:xfrm>
          <a:custGeom>
            <a:avLst/>
            <a:gdLst/>
            <a:ahLst/>
            <a:cxnLst/>
            <a:rect l="l" t="t" r="r" b="b"/>
            <a:pathLst>
              <a:path w="980439" h="205740">
                <a:moveTo>
                  <a:pt x="877062" y="0"/>
                </a:moveTo>
                <a:lnTo>
                  <a:pt x="102870" y="0"/>
                </a:lnTo>
                <a:lnTo>
                  <a:pt x="62847" y="8084"/>
                </a:lnTo>
                <a:lnTo>
                  <a:pt x="30146" y="30132"/>
                </a:lnTo>
                <a:lnTo>
                  <a:pt x="8090" y="62831"/>
                </a:lnTo>
                <a:lnTo>
                  <a:pt x="0" y="102869"/>
                </a:lnTo>
                <a:lnTo>
                  <a:pt x="8093" y="142914"/>
                </a:lnTo>
                <a:lnTo>
                  <a:pt x="30153" y="175612"/>
                </a:lnTo>
                <a:lnTo>
                  <a:pt x="62855" y="197656"/>
                </a:lnTo>
                <a:lnTo>
                  <a:pt x="102870" y="205739"/>
                </a:lnTo>
                <a:lnTo>
                  <a:pt x="877062" y="205739"/>
                </a:lnTo>
                <a:lnTo>
                  <a:pt x="917087" y="197655"/>
                </a:lnTo>
                <a:lnTo>
                  <a:pt x="949788" y="175607"/>
                </a:lnTo>
                <a:lnTo>
                  <a:pt x="971842" y="142908"/>
                </a:lnTo>
                <a:lnTo>
                  <a:pt x="979932" y="102869"/>
                </a:lnTo>
                <a:lnTo>
                  <a:pt x="971841" y="62831"/>
                </a:lnTo>
                <a:lnTo>
                  <a:pt x="949785" y="30132"/>
                </a:lnTo>
                <a:lnTo>
                  <a:pt x="917084" y="8084"/>
                </a:lnTo>
                <a:lnTo>
                  <a:pt x="87706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92935" y="6484111"/>
            <a:ext cx="36703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A4882"/>
                </a:solidFill>
                <a:latin typeface="等线"/>
                <a:cs typeface="等线"/>
              </a:rPr>
              <a:t>博鳌乐城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98675" y="6030467"/>
            <a:ext cx="201295" cy="594360"/>
            <a:chOff x="1598675" y="6030467"/>
            <a:chExt cx="201295" cy="59436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6899" y="6030467"/>
              <a:ext cx="179227" cy="1463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8675" y="6481596"/>
              <a:ext cx="201168" cy="14323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170935" y="3036188"/>
            <a:ext cx="13970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7E7E7E"/>
                </a:solidFill>
                <a:latin typeface="等线"/>
                <a:cs typeface="等线"/>
              </a:rPr>
              <a:t>境外已上市罕见病药物优化的审批流程：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80588" y="2156459"/>
            <a:ext cx="512445" cy="152400"/>
          </a:xfrm>
          <a:custGeom>
            <a:avLst/>
            <a:gdLst/>
            <a:ahLst/>
            <a:cxnLst/>
            <a:rect l="l" t="t" r="r" b="b"/>
            <a:pathLst>
              <a:path w="512445" h="152400">
                <a:moveTo>
                  <a:pt x="486663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486663" y="152400"/>
                </a:lnTo>
                <a:lnTo>
                  <a:pt x="496526" y="150395"/>
                </a:lnTo>
                <a:lnTo>
                  <a:pt x="504602" y="144938"/>
                </a:lnTo>
                <a:lnTo>
                  <a:pt x="510059" y="136862"/>
                </a:lnTo>
                <a:lnTo>
                  <a:pt x="512063" y="127000"/>
                </a:lnTo>
                <a:lnTo>
                  <a:pt x="512063" y="25400"/>
                </a:lnTo>
                <a:lnTo>
                  <a:pt x="510059" y="15537"/>
                </a:lnTo>
                <a:lnTo>
                  <a:pt x="504602" y="7461"/>
                </a:lnTo>
                <a:lnTo>
                  <a:pt x="496526" y="2004"/>
                </a:lnTo>
                <a:lnTo>
                  <a:pt x="486663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271773" y="2169921"/>
            <a:ext cx="3302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2A4882"/>
                </a:solidFill>
                <a:latin typeface="等线"/>
                <a:cs typeface="等线"/>
              </a:rPr>
              <a:t>申请临床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49723" y="2505455"/>
            <a:ext cx="510540" cy="152400"/>
          </a:xfrm>
          <a:custGeom>
            <a:avLst/>
            <a:gdLst/>
            <a:ahLst/>
            <a:cxnLst/>
            <a:rect l="l" t="t" r="r" b="b"/>
            <a:pathLst>
              <a:path w="510539" h="152400">
                <a:moveTo>
                  <a:pt x="485139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485139" y="152400"/>
                </a:lnTo>
                <a:lnTo>
                  <a:pt x="495002" y="150395"/>
                </a:lnTo>
                <a:lnTo>
                  <a:pt x="503078" y="144938"/>
                </a:lnTo>
                <a:lnTo>
                  <a:pt x="508535" y="136862"/>
                </a:lnTo>
                <a:lnTo>
                  <a:pt x="510539" y="127000"/>
                </a:lnTo>
                <a:lnTo>
                  <a:pt x="510539" y="25400"/>
                </a:lnTo>
                <a:lnTo>
                  <a:pt x="508535" y="15537"/>
                </a:lnTo>
                <a:lnTo>
                  <a:pt x="503078" y="7461"/>
                </a:lnTo>
                <a:lnTo>
                  <a:pt x="495002" y="2004"/>
                </a:lnTo>
                <a:lnTo>
                  <a:pt x="485139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740021" y="2519298"/>
            <a:ext cx="3302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2A4882"/>
                </a:solidFill>
                <a:latin typeface="等线"/>
                <a:cs typeface="等线"/>
              </a:rPr>
              <a:t>申请上市</a:t>
            </a:r>
            <a:endParaRPr sz="600">
              <a:latin typeface="等线"/>
              <a:cs typeface="等线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15155" y="2505455"/>
            <a:ext cx="512445" cy="152400"/>
          </a:xfrm>
          <a:custGeom>
            <a:avLst/>
            <a:gdLst/>
            <a:ahLst/>
            <a:cxnLst/>
            <a:rect l="l" t="t" r="r" b="b"/>
            <a:pathLst>
              <a:path w="512445" h="152400">
                <a:moveTo>
                  <a:pt x="486664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486664" y="152400"/>
                </a:lnTo>
                <a:lnTo>
                  <a:pt x="496526" y="150395"/>
                </a:lnTo>
                <a:lnTo>
                  <a:pt x="504602" y="144938"/>
                </a:lnTo>
                <a:lnTo>
                  <a:pt x="510059" y="136862"/>
                </a:lnTo>
                <a:lnTo>
                  <a:pt x="512064" y="127000"/>
                </a:lnTo>
                <a:lnTo>
                  <a:pt x="512064" y="25400"/>
                </a:lnTo>
                <a:lnTo>
                  <a:pt x="510059" y="15537"/>
                </a:lnTo>
                <a:lnTo>
                  <a:pt x="504602" y="7461"/>
                </a:lnTo>
                <a:lnTo>
                  <a:pt x="496526" y="2004"/>
                </a:lnTo>
                <a:lnTo>
                  <a:pt x="486664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006088" y="2519298"/>
            <a:ext cx="3302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2A4882"/>
                </a:solidFill>
                <a:latin typeface="等线"/>
                <a:cs typeface="等线"/>
              </a:rPr>
              <a:t>上市审批</a:t>
            </a:r>
            <a:endParaRPr sz="600">
              <a:latin typeface="等线"/>
              <a:cs typeface="等线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80588" y="2505455"/>
            <a:ext cx="512445" cy="152400"/>
          </a:xfrm>
          <a:custGeom>
            <a:avLst/>
            <a:gdLst/>
            <a:ahLst/>
            <a:cxnLst/>
            <a:rect l="l" t="t" r="r" b="b"/>
            <a:pathLst>
              <a:path w="512445" h="152400">
                <a:moveTo>
                  <a:pt x="486663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486663" y="152400"/>
                </a:lnTo>
                <a:lnTo>
                  <a:pt x="496526" y="150395"/>
                </a:lnTo>
                <a:lnTo>
                  <a:pt x="504602" y="144938"/>
                </a:lnTo>
                <a:lnTo>
                  <a:pt x="510059" y="136862"/>
                </a:lnTo>
                <a:lnTo>
                  <a:pt x="512063" y="127000"/>
                </a:lnTo>
                <a:lnTo>
                  <a:pt x="512063" y="25400"/>
                </a:lnTo>
                <a:lnTo>
                  <a:pt x="510059" y="15537"/>
                </a:lnTo>
                <a:lnTo>
                  <a:pt x="504602" y="7461"/>
                </a:lnTo>
                <a:lnTo>
                  <a:pt x="496526" y="2004"/>
                </a:lnTo>
                <a:lnTo>
                  <a:pt x="486663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271773" y="2519298"/>
            <a:ext cx="3302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2A4882"/>
                </a:solidFill>
                <a:latin typeface="等线"/>
                <a:cs typeface="等线"/>
              </a:rPr>
              <a:t>批准上市</a:t>
            </a:r>
            <a:endParaRPr sz="600">
              <a:latin typeface="等线"/>
              <a:cs typeface="等线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15155" y="2156459"/>
            <a:ext cx="512445" cy="152400"/>
          </a:xfrm>
          <a:custGeom>
            <a:avLst/>
            <a:gdLst/>
            <a:ahLst/>
            <a:cxnLst/>
            <a:rect l="l" t="t" r="r" b="b"/>
            <a:pathLst>
              <a:path w="512445" h="152400">
                <a:moveTo>
                  <a:pt x="486664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486664" y="152400"/>
                </a:lnTo>
                <a:lnTo>
                  <a:pt x="496526" y="150395"/>
                </a:lnTo>
                <a:lnTo>
                  <a:pt x="504602" y="144938"/>
                </a:lnTo>
                <a:lnTo>
                  <a:pt x="510059" y="136862"/>
                </a:lnTo>
                <a:lnTo>
                  <a:pt x="512064" y="127000"/>
                </a:lnTo>
                <a:lnTo>
                  <a:pt x="512064" y="25400"/>
                </a:lnTo>
                <a:lnTo>
                  <a:pt x="510059" y="15537"/>
                </a:lnTo>
                <a:lnTo>
                  <a:pt x="504602" y="7461"/>
                </a:lnTo>
                <a:lnTo>
                  <a:pt x="496526" y="2004"/>
                </a:lnTo>
                <a:lnTo>
                  <a:pt x="486664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006088" y="2169921"/>
            <a:ext cx="3302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2A4882"/>
                </a:solidFill>
                <a:latin typeface="等线"/>
                <a:cs typeface="等线"/>
              </a:rPr>
              <a:t>临床审批</a:t>
            </a:r>
            <a:endParaRPr sz="600">
              <a:latin typeface="等线"/>
              <a:cs typeface="等线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49723" y="2156459"/>
            <a:ext cx="510540" cy="152400"/>
          </a:xfrm>
          <a:custGeom>
            <a:avLst/>
            <a:gdLst/>
            <a:ahLst/>
            <a:cxnLst/>
            <a:rect l="l" t="t" r="r" b="b"/>
            <a:pathLst>
              <a:path w="510539" h="152400">
                <a:moveTo>
                  <a:pt x="485139" y="0"/>
                </a:move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0" y="127000"/>
                </a:lnTo>
                <a:lnTo>
                  <a:pt x="2004" y="136862"/>
                </a:lnTo>
                <a:lnTo>
                  <a:pt x="7461" y="144938"/>
                </a:lnTo>
                <a:lnTo>
                  <a:pt x="15537" y="150395"/>
                </a:lnTo>
                <a:lnTo>
                  <a:pt x="25400" y="152400"/>
                </a:lnTo>
                <a:lnTo>
                  <a:pt x="485139" y="152400"/>
                </a:lnTo>
                <a:lnTo>
                  <a:pt x="495002" y="150395"/>
                </a:lnTo>
                <a:lnTo>
                  <a:pt x="503078" y="144938"/>
                </a:lnTo>
                <a:lnTo>
                  <a:pt x="508535" y="136862"/>
                </a:lnTo>
                <a:lnTo>
                  <a:pt x="510539" y="127000"/>
                </a:lnTo>
                <a:lnTo>
                  <a:pt x="510539" y="25400"/>
                </a:lnTo>
                <a:lnTo>
                  <a:pt x="508535" y="15537"/>
                </a:lnTo>
                <a:lnTo>
                  <a:pt x="503078" y="7461"/>
                </a:lnTo>
                <a:lnTo>
                  <a:pt x="495002" y="2004"/>
                </a:lnTo>
                <a:lnTo>
                  <a:pt x="485139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740021" y="2169921"/>
            <a:ext cx="3302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2A4882"/>
                </a:solidFill>
                <a:latin typeface="等线"/>
                <a:cs typeface="等线"/>
              </a:rPr>
              <a:t>临床试验</a:t>
            </a:r>
            <a:endParaRPr sz="600">
              <a:latin typeface="等线"/>
              <a:cs typeface="等线"/>
            </a:endParaRPr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01896" y="2199131"/>
            <a:ext cx="92963" cy="65531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44467" y="2199131"/>
            <a:ext cx="115824" cy="9143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91228" y="2555747"/>
            <a:ext cx="92963" cy="6553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44467" y="2538983"/>
            <a:ext cx="115824" cy="9296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24271" y="2250947"/>
            <a:ext cx="99060" cy="318515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3179064" y="3268979"/>
            <a:ext cx="512445" cy="241300"/>
          </a:xfrm>
          <a:custGeom>
            <a:avLst/>
            <a:gdLst/>
            <a:ahLst/>
            <a:cxnLst/>
            <a:rect l="l" t="t" r="r" b="b"/>
            <a:pathLst>
              <a:path w="512445" h="241300">
                <a:moveTo>
                  <a:pt x="471932" y="0"/>
                </a:moveTo>
                <a:lnTo>
                  <a:pt x="40131" y="0"/>
                </a:lnTo>
                <a:lnTo>
                  <a:pt x="24485" y="3145"/>
                </a:lnTo>
                <a:lnTo>
                  <a:pt x="11731" y="11731"/>
                </a:lnTo>
                <a:lnTo>
                  <a:pt x="3145" y="24485"/>
                </a:lnTo>
                <a:lnTo>
                  <a:pt x="0" y="40131"/>
                </a:lnTo>
                <a:lnTo>
                  <a:pt x="0" y="200660"/>
                </a:lnTo>
                <a:lnTo>
                  <a:pt x="3145" y="216306"/>
                </a:lnTo>
                <a:lnTo>
                  <a:pt x="11731" y="229060"/>
                </a:lnTo>
                <a:lnTo>
                  <a:pt x="24485" y="237646"/>
                </a:lnTo>
                <a:lnTo>
                  <a:pt x="40131" y="240791"/>
                </a:lnTo>
                <a:lnTo>
                  <a:pt x="471932" y="240791"/>
                </a:lnTo>
                <a:lnTo>
                  <a:pt x="487578" y="237646"/>
                </a:lnTo>
                <a:lnTo>
                  <a:pt x="500332" y="229060"/>
                </a:lnTo>
                <a:lnTo>
                  <a:pt x="508918" y="216306"/>
                </a:lnTo>
                <a:lnTo>
                  <a:pt x="512063" y="200660"/>
                </a:lnTo>
                <a:lnTo>
                  <a:pt x="512063" y="40131"/>
                </a:lnTo>
                <a:lnTo>
                  <a:pt x="508918" y="24485"/>
                </a:lnTo>
                <a:lnTo>
                  <a:pt x="500332" y="11731"/>
                </a:lnTo>
                <a:lnTo>
                  <a:pt x="487578" y="3145"/>
                </a:lnTo>
                <a:lnTo>
                  <a:pt x="47193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270630" y="3281298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2A4882"/>
                </a:solidFill>
                <a:latin typeface="等线"/>
                <a:cs typeface="等线"/>
              </a:rPr>
              <a:t>境外临床 试验数据</a:t>
            </a:r>
            <a:endParaRPr sz="600">
              <a:latin typeface="等线"/>
              <a:cs typeface="等线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95344" y="3313175"/>
            <a:ext cx="512445" cy="154305"/>
          </a:xfrm>
          <a:custGeom>
            <a:avLst/>
            <a:gdLst/>
            <a:ahLst/>
            <a:cxnLst/>
            <a:rect l="l" t="t" r="r" b="b"/>
            <a:pathLst>
              <a:path w="512445" h="154304">
                <a:moveTo>
                  <a:pt x="486409" y="0"/>
                </a:moveTo>
                <a:lnTo>
                  <a:pt x="25653" y="0"/>
                </a:lnTo>
                <a:lnTo>
                  <a:pt x="15644" y="2008"/>
                </a:lnTo>
                <a:lnTo>
                  <a:pt x="7492" y="7493"/>
                </a:lnTo>
                <a:lnTo>
                  <a:pt x="2008" y="15644"/>
                </a:lnTo>
                <a:lnTo>
                  <a:pt x="0" y="25654"/>
                </a:lnTo>
                <a:lnTo>
                  <a:pt x="0" y="128270"/>
                </a:lnTo>
                <a:lnTo>
                  <a:pt x="2008" y="138279"/>
                </a:lnTo>
                <a:lnTo>
                  <a:pt x="7493" y="146431"/>
                </a:lnTo>
                <a:lnTo>
                  <a:pt x="15644" y="151915"/>
                </a:lnTo>
                <a:lnTo>
                  <a:pt x="25653" y="153924"/>
                </a:lnTo>
                <a:lnTo>
                  <a:pt x="486409" y="153924"/>
                </a:lnTo>
                <a:lnTo>
                  <a:pt x="496419" y="151915"/>
                </a:lnTo>
                <a:lnTo>
                  <a:pt x="504571" y="146430"/>
                </a:lnTo>
                <a:lnTo>
                  <a:pt x="510055" y="138279"/>
                </a:lnTo>
                <a:lnTo>
                  <a:pt x="512063" y="128270"/>
                </a:lnTo>
                <a:lnTo>
                  <a:pt x="512063" y="25654"/>
                </a:lnTo>
                <a:lnTo>
                  <a:pt x="510055" y="15644"/>
                </a:lnTo>
                <a:lnTo>
                  <a:pt x="504571" y="7492"/>
                </a:lnTo>
                <a:lnTo>
                  <a:pt x="496419" y="2008"/>
                </a:lnTo>
                <a:lnTo>
                  <a:pt x="486409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986276" y="3327653"/>
            <a:ext cx="3302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2A4882"/>
                </a:solidFill>
                <a:latin typeface="等线"/>
                <a:cs typeface="等线"/>
              </a:rPr>
              <a:t>上市审批</a:t>
            </a:r>
            <a:endParaRPr sz="600">
              <a:latin typeface="等线"/>
              <a:cs typeface="等线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49723" y="3313175"/>
            <a:ext cx="512445" cy="154305"/>
          </a:xfrm>
          <a:custGeom>
            <a:avLst/>
            <a:gdLst/>
            <a:ahLst/>
            <a:cxnLst/>
            <a:rect l="l" t="t" r="r" b="b"/>
            <a:pathLst>
              <a:path w="512445" h="154304">
                <a:moveTo>
                  <a:pt x="486410" y="0"/>
                </a:moveTo>
                <a:lnTo>
                  <a:pt x="25653" y="0"/>
                </a:lnTo>
                <a:lnTo>
                  <a:pt x="15644" y="2008"/>
                </a:lnTo>
                <a:lnTo>
                  <a:pt x="7492" y="7493"/>
                </a:lnTo>
                <a:lnTo>
                  <a:pt x="2008" y="15644"/>
                </a:lnTo>
                <a:lnTo>
                  <a:pt x="0" y="25654"/>
                </a:lnTo>
                <a:lnTo>
                  <a:pt x="0" y="128270"/>
                </a:lnTo>
                <a:lnTo>
                  <a:pt x="2008" y="138279"/>
                </a:lnTo>
                <a:lnTo>
                  <a:pt x="7493" y="146431"/>
                </a:lnTo>
                <a:lnTo>
                  <a:pt x="15644" y="151915"/>
                </a:lnTo>
                <a:lnTo>
                  <a:pt x="25653" y="153924"/>
                </a:lnTo>
                <a:lnTo>
                  <a:pt x="486410" y="153924"/>
                </a:lnTo>
                <a:lnTo>
                  <a:pt x="496419" y="151915"/>
                </a:lnTo>
                <a:lnTo>
                  <a:pt x="504571" y="146430"/>
                </a:lnTo>
                <a:lnTo>
                  <a:pt x="510055" y="138279"/>
                </a:lnTo>
                <a:lnTo>
                  <a:pt x="512063" y="128270"/>
                </a:lnTo>
                <a:lnTo>
                  <a:pt x="512063" y="25654"/>
                </a:lnTo>
                <a:lnTo>
                  <a:pt x="510055" y="15644"/>
                </a:lnTo>
                <a:lnTo>
                  <a:pt x="504570" y="7492"/>
                </a:lnTo>
                <a:lnTo>
                  <a:pt x="496419" y="2008"/>
                </a:lnTo>
                <a:lnTo>
                  <a:pt x="486410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740402" y="3327653"/>
            <a:ext cx="3302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2A4882"/>
                </a:solidFill>
                <a:latin typeface="等线"/>
                <a:cs typeface="等线"/>
              </a:rPr>
              <a:t>批准上市</a:t>
            </a:r>
            <a:endParaRPr sz="600">
              <a:latin typeface="等线"/>
              <a:cs typeface="等线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87696" y="3357371"/>
            <a:ext cx="115824" cy="9143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765803" y="3361943"/>
            <a:ext cx="94487" cy="65531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3170935" y="1906015"/>
            <a:ext cx="8636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7E7E7E"/>
                </a:solidFill>
                <a:latin typeface="等线"/>
                <a:cs typeface="等线"/>
              </a:rPr>
              <a:t>进口药物注册审批流程：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51758" y="1584197"/>
            <a:ext cx="145986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进口常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规药物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与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罕见病药物审批流程对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比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133344" y="1741931"/>
            <a:ext cx="1788795" cy="2540"/>
          </a:xfrm>
          <a:custGeom>
            <a:avLst/>
            <a:gdLst/>
            <a:ahLst/>
            <a:cxnLst/>
            <a:rect l="l" t="t" r="r" b="b"/>
            <a:pathLst>
              <a:path w="1788795" h="2539">
                <a:moveTo>
                  <a:pt x="0" y="0"/>
                </a:moveTo>
                <a:lnTo>
                  <a:pt x="1788286" y="2412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4" name="object 5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489703" y="3361943"/>
            <a:ext cx="94487" cy="65531"/>
          </a:xfrm>
          <a:prstGeom prst="rect">
            <a:avLst/>
          </a:prstGeom>
        </p:spPr>
      </p:pic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3066264" y="4292345"/>
          <a:ext cx="2425700" cy="2360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700"/>
                <a:gridCol w="1226820"/>
              </a:tblGrid>
              <a:tr h="18288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疾病名称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557E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药物状态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HHH</a:t>
                      </a:r>
                      <a:r>
                        <a:rPr dirty="0" sz="6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综合征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境内无药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低磷酸酯酶症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博鳌乐城可使用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 Strensiq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16534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莱伦综合征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9054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境内无药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赖氨酸尿蛋白不耐受症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9055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境内无药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16534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溶酶体酸性脂肪酶缺乏症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9055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博鳌乐城可使用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kanum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卟啉病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9055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境内无药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16598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视网膜色素变性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9055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境内无药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495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Dravet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综合征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92075" marR="135255">
                        <a:lnSpc>
                          <a:spcPct val="152500"/>
                        </a:lnSpc>
                        <a:spcBef>
                          <a:spcPts val="21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氯巴占，因含有致瘾性成分未 在国内上市，国家卫健委近期 正协调组织集中申请和进口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7939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镰刀型细胞贫血病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9055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境内无药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540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3069082" y="4079494"/>
            <a:ext cx="129159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15" b="1">
                <a:solidFill>
                  <a:srgbClr val="7E7E7E"/>
                </a:solidFill>
                <a:latin typeface="等线"/>
                <a:cs typeface="等线"/>
              </a:rPr>
              <a:t>“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境外有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药，境内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无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药</a:t>
            </a:r>
            <a:r>
              <a:rPr dirty="0" sz="600" spc="15" b="1">
                <a:solidFill>
                  <a:srgbClr val="7E7E7E"/>
                </a:solidFill>
                <a:latin typeface="等线"/>
                <a:cs typeface="等线"/>
              </a:rPr>
              <a:t>”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疾病药物状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态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67811" y="4238243"/>
            <a:ext cx="1788795" cy="2540"/>
          </a:xfrm>
          <a:custGeom>
            <a:avLst/>
            <a:gdLst/>
            <a:ahLst/>
            <a:cxnLst/>
            <a:rect l="l" t="t" r="r" b="b"/>
            <a:pathLst>
              <a:path w="1788795" h="2539">
                <a:moveTo>
                  <a:pt x="0" y="0"/>
                </a:moveTo>
                <a:lnTo>
                  <a:pt x="1788287" y="2412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24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629" y="421639"/>
            <a:ext cx="253111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罕见病药物分析-“</a:t>
            </a:r>
            <a:r>
              <a:rPr dirty="0" sz="1600" spc="-10">
                <a:solidFill>
                  <a:srgbClr val="44536A"/>
                </a:solidFill>
              </a:rPr>
              <a:t>全球无药”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447243" y="1421129"/>
            <a:ext cx="16002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“全球无药”罕见病已有临床试验开展</a:t>
            </a:r>
            <a:endParaRPr sz="7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1479" y="1431162"/>
            <a:ext cx="129159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15" b="1">
                <a:solidFill>
                  <a:srgbClr val="7E7E7E"/>
                </a:solidFill>
                <a:latin typeface="等线"/>
                <a:cs typeface="等线"/>
              </a:rPr>
              <a:t>“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全球无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药</a:t>
            </a:r>
            <a:r>
              <a:rPr dirty="0" sz="600" spc="15" b="1">
                <a:solidFill>
                  <a:srgbClr val="7E7E7E"/>
                </a:solidFill>
                <a:latin typeface="等线"/>
                <a:cs typeface="等线"/>
              </a:rPr>
              <a:t>”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已开展药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物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临床的罕见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病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2844" y="1592579"/>
            <a:ext cx="1788795" cy="2540"/>
          </a:xfrm>
          <a:custGeom>
            <a:avLst/>
            <a:gdLst/>
            <a:ahLst/>
            <a:cxnLst/>
            <a:rect l="l" t="t" r="r" b="b"/>
            <a:pathLst>
              <a:path w="1788795" h="2540">
                <a:moveTo>
                  <a:pt x="0" y="0"/>
                </a:moveTo>
                <a:lnTo>
                  <a:pt x="1788286" y="2412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51226" y="4696764"/>
            <a:ext cx="2456815" cy="8623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40900"/>
              </a:lnSpc>
              <a:spcBef>
                <a:spcPts val="85"/>
              </a:spcBef>
            </a:pPr>
            <a:r>
              <a:rPr dirty="0" sz="650" spc="20">
                <a:latin typeface="等线"/>
                <a:cs typeface="等线"/>
              </a:rPr>
              <a:t>到</a:t>
            </a:r>
            <a:r>
              <a:rPr dirty="0" sz="650" spc="5">
                <a:latin typeface="等线"/>
                <a:cs typeface="等线"/>
              </a:rPr>
              <a:t>III</a:t>
            </a:r>
            <a:r>
              <a:rPr dirty="0" sz="650" spc="20">
                <a:latin typeface="等线"/>
                <a:cs typeface="等线"/>
              </a:rPr>
              <a:t>期罕见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药物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成</a:t>
            </a:r>
            <a:r>
              <a:rPr dirty="0" sz="650" spc="30">
                <a:latin typeface="等线"/>
                <a:cs typeface="等线"/>
              </a:rPr>
              <a:t>功</a:t>
            </a:r>
            <a:r>
              <a:rPr dirty="0" sz="650" spc="20">
                <a:latin typeface="等线"/>
                <a:cs typeface="等线"/>
              </a:rPr>
              <a:t>率为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44.6%，</a:t>
            </a:r>
            <a:r>
              <a:rPr dirty="0" sz="650" spc="20">
                <a:latin typeface="等线"/>
                <a:cs typeface="等线"/>
              </a:rPr>
              <a:t>而所有</a:t>
            </a:r>
            <a:r>
              <a:rPr dirty="0" sz="650" spc="30">
                <a:latin typeface="等线"/>
                <a:cs typeface="等线"/>
              </a:rPr>
              <a:t>疾</a:t>
            </a:r>
            <a:r>
              <a:rPr dirty="0" sz="650" spc="20">
                <a:latin typeface="等线"/>
                <a:cs typeface="等线"/>
              </a:rPr>
              <a:t>病药</a:t>
            </a:r>
            <a:r>
              <a:rPr dirty="0" sz="650" spc="30">
                <a:latin typeface="等线"/>
                <a:cs typeface="等线"/>
              </a:rPr>
              <a:t>物</a:t>
            </a:r>
            <a:r>
              <a:rPr dirty="0" sz="650" spc="20">
                <a:latin typeface="等线"/>
                <a:cs typeface="等线"/>
              </a:rPr>
              <a:t>为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28.9%</a:t>
            </a:r>
            <a:r>
              <a:rPr dirty="0" sz="650" spc="20">
                <a:latin typeface="等线"/>
                <a:cs typeface="等线"/>
              </a:rPr>
              <a:t>。 从研</a:t>
            </a:r>
            <a:r>
              <a:rPr dirty="0" sz="650" spc="30">
                <a:latin typeface="等线"/>
                <a:cs typeface="等线"/>
              </a:rPr>
              <a:t>发</a:t>
            </a:r>
            <a:r>
              <a:rPr dirty="0" sz="650" spc="20">
                <a:latin typeface="等线"/>
                <a:cs typeface="等线"/>
              </a:rPr>
              <a:t>到</a:t>
            </a:r>
            <a:r>
              <a:rPr dirty="0" sz="650" spc="30">
                <a:latin typeface="等线"/>
                <a:cs typeface="等线"/>
              </a:rPr>
              <a:t>上</a:t>
            </a:r>
            <a:r>
              <a:rPr dirty="0" sz="650" spc="20">
                <a:latin typeface="等线"/>
                <a:cs typeface="等线"/>
              </a:rPr>
              <a:t>市</a:t>
            </a:r>
            <a:r>
              <a:rPr dirty="0" sz="650" spc="30">
                <a:latin typeface="等线"/>
                <a:cs typeface="等线"/>
              </a:rPr>
              <a:t>全</a:t>
            </a:r>
            <a:r>
              <a:rPr dirty="0" sz="650" spc="20">
                <a:latin typeface="等线"/>
                <a:cs typeface="等线"/>
              </a:rPr>
              <a:t>周</a:t>
            </a:r>
            <a:r>
              <a:rPr dirty="0" sz="650" spc="30">
                <a:latin typeface="等线"/>
                <a:cs typeface="等线"/>
              </a:rPr>
              <a:t>期</a:t>
            </a:r>
            <a:r>
              <a:rPr dirty="0" sz="650" spc="20">
                <a:latin typeface="等线"/>
                <a:cs typeface="等线"/>
              </a:rPr>
              <a:t>来</a:t>
            </a:r>
            <a:r>
              <a:rPr dirty="0" sz="650" spc="30">
                <a:latin typeface="等线"/>
                <a:cs typeface="等线"/>
              </a:rPr>
              <a:t>看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物临</a:t>
            </a:r>
            <a:r>
              <a:rPr dirty="0" sz="650" spc="10">
                <a:latin typeface="等线"/>
                <a:cs typeface="等线"/>
              </a:rPr>
              <a:t>床</a:t>
            </a:r>
            <a:r>
              <a:rPr dirty="0" sz="650" spc="5">
                <a:latin typeface="等线"/>
                <a:cs typeface="等线"/>
              </a:rPr>
              <a:t>I</a:t>
            </a:r>
            <a:r>
              <a:rPr dirty="0" sz="650" spc="20">
                <a:latin typeface="等线"/>
                <a:cs typeface="等线"/>
              </a:rPr>
              <a:t>期</a:t>
            </a:r>
            <a:r>
              <a:rPr dirty="0" sz="650" spc="30">
                <a:latin typeface="等线"/>
                <a:cs typeface="等线"/>
              </a:rPr>
              <a:t>到</a:t>
            </a:r>
            <a:r>
              <a:rPr dirty="0" sz="650" spc="20">
                <a:latin typeface="等线"/>
                <a:cs typeface="等线"/>
              </a:rPr>
              <a:t>获批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成</a:t>
            </a:r>
            <a:r>
              <a:rPr dirty="0" sz="650" spc="30">
                <a:latin typeface="等线"/>
                <a:cs typeface="等线"/>
              </a:rPr>
              <a:t>功</a:t>
            </a:r>
            <a:r>
              <a:rPr dirty="0" sz="650" spc="20">
                <a:latin typeface="等线"/>
                <a:cs typeface="等线"/>
              </a:rPr>
              <a:t>率 </a:t>
            </a:r>
            <a:r>
              <a:rPr dirty="0" sz="650" spc="10">
                <a:latin typeface="等线"/>
                <a:cs typeface="等线"/>
              </a:rPr>
              <a:t>17.0%，</a:t>
            </a:r>
            <a:r>
              <a:rPr dirty="0" sz="650" spc="20">
                <a:latin typeface="等线"/>
                <a:cs typeface="等线"/>
              </a:rPr>
              <a:t>而所有疾病的研</a:t>
            </a:r>
            <a:r>
              <a:rPr dirty="0" sz="650" spc="30">
                <a:latin typeface="等线"/>
                <a:cs typeface="等线"/>
              </a:rPr>
              <a:t>发</a:t>
            </a:r>
            <a:r>
              <a:rPr dirty="0" sz="650" spc="20">
                <a:latin typeface="等线"/>
                <a:cs typeface="等线"/>
              </a:rPr>
              <a:t>成功率为</a:t>
            </a:r>
            <a:r>
              <a:rPr dirty="0" sz="650" spc="3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7.9%，</a:t>
            </a:r>
            <a:r>
              <a:rPr dirty="0" sz="650" spc="20">
                <a:latin typeface="等线"/>
                <a:cs typeface="等线"/>
              </a:rPr>
              <a:t>仅为罕见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药物的一 </a:t>
            </a:r>
            <a:r>
              <a:rPr dirty="0" sz="650" spc="30">
                <a:latin typeface="等线"/>
                <a:cs typeface="等线"/>
              </a:rPr>
              <a:t>半。罕见病药物较高的研发成功率将给予药企研发信心，同时 在罕见病药物临床试验优惠政策的背景下，未来将有更多药企 </a:t>
            </a:r>
            <a:r>
              <a:rPr dirty="0" sz="650" spc="20">
                <a:latin typeface="等线"/>
                <a:cs typeface="等线"/>
              </a:rPr>
              <a:t>开展罕见病药物研发。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5780" y="4966715"/>
            <a:ext cx="2174875" cy="678815"/>
            <a:chOff x="525780" y="4966715"/>
            <a:chExt cx="2174875" cy="678815"/>
          </a:xfrm>
        </p:grpSpPr>
        <p:sp>
          <p:nvSpPr>
            <p:cNvPr id="8" name="object 8"/>
            <p:cNvSpPr/>
            <p:nvPr/>
          </p:nvSpPr>
          <p:spPr>
            <a:xfrm>
              <a:off x="630936" y="4966715"/>
              <a:ext cx="1765300" cy="673735"/>
            </a:xfrm>
            <a:custGeom>
              <a:avLst/>
              <a:gdLst/>
              <a:ahLst/>
              <a:cxnLst/>
              <a:rect l="l" t="t" r="r" b="b"/>
              <a:pathLst>
                <a:path w="1765300" h="673735">
                  <a:moveTo>
                    <a:pt x="132588" y="188976"/>
                  </a:moveTo>
                  <a:lnTo>
                    <a:pt x="0" y="188976"/>
                  </a:lnTo>
                  <a:lnTo>
                    <a:pt x="0" y="673608"/>
                  </a:lnTo>
                  <a:lnTo>
                    <a:pt x="132588" y="673608"/>
                  </a:lnTo>
                  <a:lnTo>
                    <a:pt x="132588" y="188976"/>
                  </a:lnTo>
                  <a:close/>
                </a:path>
                <a:path w="1765300" h="673735">
                  <a:moveTo>
                    <a:pt x="676656" y="352044"/>
                  </a:moveTo>
                  <a:lnTo>
                    <a:pt x="544068" y="352044"/>
                  </a:lnTo>
                  <a:lnTo>
                    <a:pt x="544068" y="673608"/>
                  </a:lnTo>
                  <a:lnTo>
                    <a:pt x="676656" y="673608"/>
                  </a:lnTo>
                  <a:lnTo>
                    <a:pt x="676656" y="352044"/>
                  </a:lnTo>
                  <a:close/>
                </a:path>
                <a:path w="1765300" h="673735">
                  <a:moveTo>
                    <a:pt x="1220724" y="239268"/>
                  </a:moveTo>
                  <a:lnTo>
                    <a:pt x="1088136" y="239268"/>
                  </a:lnTo>
                  <a:lnTo>
                    <a:pt x="1088136" y="673608"/>
                  </a:lnTo>
                  <a:lnTo>
                    <a:pt x="1220724" y="673608"/>
                  </a:lnTo>
                  <a:lnTo>
                    <a:pt x="1220724" y="239268"/>
                  </a:lnTo>
                  <a:close/>
                </a:path>
                <a:path w="1765300" h="673735">
                  <a:moveTo>
                    <a:pt x="1764792" y="0"/>
                  </a:moveTo>
                  <a:lnTo>
                    <a:pt x="1632204" y="0"/>
                  </a:lnTo>
                  <a:lnTo>
                    <a:pt x="1632204" y="673608"/>
                  </a:lnTo>
                  <a:lnTo>
                    <a:pt x="1764792" y="673608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557E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5780" y="5640323"/>
              <a:ext cx="2174875" cy="0"/>
            </a:xfrm>
            <a:custGeom>
              <a:avLst/>
              <a:gdLst/>
              <a:ahLst/>
              <a:cxnLst/>
              <a:rect l="l" t="t" r="r" b="b"/>
              <a:pathLst>
                <a:path w="2174875" h="0">
                  <a:moveTo>
                    <a:pt x="0" y="0"/>
                  </a:moveTo>
                  <a:lnTo>
                    <a:pt x="2174747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86231" y="4968366"/>
            <a:ext cx="22352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5">
                <a:solidFill>
                  <a:srgbClr val="404040"/>
                </a:solidFill>
                <a:latin typeface="等线"/>
                <a:cs typeface="等线"/>
              </a:rPr>
              <a:t>67</a:t>
            </a:r>
            <a:r>
              <a:rPr dirty="0" sz="650" spc="-5">
                <a:solidFill>
                  <a:srgbClr val="404040"/>
                </a:solidFill>
                <a:latin typeface="等线"/>
                <a:cs typeface="等线"/>
              </a:rPr>
              <a:t>.</a:t>
            </a:r>
            <a:r>
              <a:rPr dirty="0" sz="650" spc="15">
                <a:solidFill>
                  <a:srgbClr val="404040"/>
                </a:solidFill>
                <a:latin typeface="等线"/>
                <a:cs typeface="等线"/>
              </a:rPr>
              <a:t>4</a:t>
            </a: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%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9995" y="5132323"/>
            <a:ext cx="22352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5">
                <a:solidFill>
                  <a:srgbClr val="404040"/>
                </a:solidFill>
                <a:latin typeface="等线"/>
                <a:cs typeface="等线"/>
              </a:rPr>
              <a:t>44</a:t>
            </a:r>
            <a:r>
              <a:rPr dirty="0" sz="650" spc="-5">
                <a:solidFill>
                  <a:srgbClr val="404040"/>
                </a:solidFill>
                <a:latin typeface="等线"/>
                <a:cs typeface="等线"/>
              </a:rPr>
              <a:t>.</a:t>
            </a:r>
            <a:r>
              <a:rPr dirty="0" sz="650" spc="15">
                <a:solidFill>
                  <a:srgbClr val="404040"/>
                </a:solidFill>
                <a:latin typeface="等线"/>
                <a:cs typeface="等线"/>
              </a:rPr>
              <a:t>6</a:t>
            </a: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%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4114" y="5018658"/>
            <a:ext cx="22352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5">
                <a:solidFill>
                  <a:srgbClr val="404040"/>
                </a:solidFill>
                <a:latin typeface="等线"/>
                <a:cs typeface="等线"/>
              </a:rPr>
              <a:t>60</a:t>
            </a:r>
            <a:r>
              <a:rPr dirty="0" sz="650" spc="-5">
                <a:solidFill>
                  <a:srgbClr val="404040"/>
                </a:solidFill>
                <a:latin typeface="等线"/>
                <a:cs typeface="等线"/>
              </a:rPr>
              <a:t>.</a:t>
            </a:r>
            <a:r>
              <a:rPr dirty="0" sz="650" spc="15">
                <a:solidFill>
                  <a:srgbClr val="404040"/>
                </a:solidFill>
                <a:latin typeface="等线"/>
                <a:cs typeface="等线"/>
              </a:rPr>
              <a:t>4</a:t>
            </a: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%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8182" y="4780025"/>
            <a:ext cx="22352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5">
                <a:solidFill>
                  <a:srgbClr val="404040"/>
                </a:solidFill>
                <a:latin typeface="等线"/>
                <a:cs typeface="等线"/>
              </a:rPr>
              <a:t>93</a:t>
            </a:r>
            <a:r>
              <a:rPr dirty="0" sz="650" spc="-5">
                <a:solidFill>
                  <a:srgbClr val="404040"/>
                </a:solidFill>
                <a:latin typeface="等线"/>
                <a:cs typeface="等线"/>
              </a:rPr>
              <a:t>.</a:t>
            </a:r>
            <a:r>
              <a:rPr dirty="0" sz="650" spc="15">
                <a:solidFill>
                  <a:srgbClr val="404040"/>
                </a:solidFill>
                <a:latin typeface="等线"/>
                <a:cs typeface="等线"/>
              </a:rPr>
              <a:t>6</a:t>
            </a: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%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5266" y="5452617"/>
            <a:ext cx="7048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5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0580" y="5265419"/>
            <a:ext cx="132715" cy="37020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50" spc="15">
                <a:solidFill>
                  <a:srgbClr val="404040"/>
                </a:solidFill>
                <a:latin typeface="等线"/>
                <a:cs typeface="等线"/>
              </a:rPr>
              <a:t>2</a:t>
            </a:r>
            <a:r>
              <a:rPr dirty="0" sz="650" spc="-5">
                <a:solidFill>
                  <a:srgbClr val="404040"/>
                </a:solidFill>
                <a:latin typeface="等线"/>
                <a:cs typeface="等线"/>
              </a:rPr>
              <a:t>.</a:t>
            </a: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0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0507" y="5452617"/>
            <a:ext cx="6858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%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4647" y="5431535"/>
            <a:ext cx="132715" cy="204470"/>
          </a:xfrm>
          <a:prstGeom prst="rect">
            <a:avLst/>
          </a:prstGeom>
          <a:solidFill>
            <a:srgbClr val="DAE2F3"/>
          </a:solidFill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650" spc="15">
                <a:solidFill>
                  <a:srgbClr val="404040"/>
                </a:solidFill>
                <a:latin typeface="等线"/>
                <a:cs typeface="等线"/>
              </a:rPr>
              <a:t>8</a:t>
            </a:r>
            <a:r>
              <a:rPr dirty="0" sz="650" spc="-5">
                <a:solidFill>
                  <a:srgbClr val="404040"/>
                </a:solidFill>
                <a:latin typeface="等线"/>
                <a:cs typeface="等线"/>
              </a:rPr>
              <a:t>.</a:t>
            </a: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9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9055" y="5452617"/>
            <a:ext cx="22352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2</a:t>
            </a:r>
            <a:r>
              <a:rPr dirty="0" sz="650" spc="35">
                <a:solidFill>
                  <a:srgbClr val="404040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%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73123" y="5452617"/>
            <a:ext cx="7048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5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18716" y="5215127"/>
            <a:ext cx="132715" cy="42100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50" spc="15">
                <a:solidFill>
                  <a:srgbClr val="404040"/>
                </a:solidFill>
                <a:latin typeface="等线"/>
                <a:cs typeface="等线"/>
              </a:rPr>
              <a:t>7</a:t>
            </a:r>
            <a:r>
              <a:rPr dirty="0" sz="650" spc="-5">
                <a:solidFill>
                  <a:srgbClr val="404040"/>
                </a:solidFill>
                <a:latin typeface="等线"/>
                <a:cs typeface="等线"/>
              </a:rPr>
              <a:t>.</a:t>
            </a: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8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28363" y="5452617"/>
            <a:ext cx="6858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%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61260" y="4977383"/>
            <a:ext cx="132715" cy="65849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dirty="0" sz="650" spc="15">
                <a:solidFill>
                  <a:srgbClr val="404040"/>
                </a:solidFill>
                <a:latin typeface="等线"/>
                <a:cs typeface="等线"/>
              </a:rPr>
              <a:t>0</a:t>
            </a:r>
            <a:r>
              <a:rPr dirty="0" sz="650" spc="-5">
                <a:solidFill>
                  <a:srgbClr val="404040"/>
                </a:solidFill>
                <a:latin typeface="等线"/>
                <a:cs typeface="等线"/>
              </a:rPr>
              <a:t>.</a:t>
            </a: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6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16810" y="5452617"/>
            <a:ext cx="22352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9</a:t>
            </a:r>
            <a:r>
              <a:rPr dirty="0" sz="650" spc="35">
                <a:solidFill>
                  <a:srgbClr val="404040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等线"/>
                <a:cs typeface="等线"/>
              </a:rPr>
              <a:t>%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960" y="5697092"/>
            <a:ext cx="311714" cy="31193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7549" y="5697473"/>
            <a:ext cx="337522" cy="33778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1383" y="5713729"/>
            <a:ext cx="479043" cy="46147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8923" y="5705728"/>
            <a:ext cx="383539" cy="378955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56259" y="4792979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5051" y="0"/>
                </a:moveTo>
                <a:lnTo>
                  <a:pt x="0" y="0"/>
                </a:lnTo>
                <a:lnTo>
                  <a:pt x="0" y="35051"/>
                </a:lnTo>
                <a:lnTo>
                  <a:pt x="35051" y="35051"/>
                </a:lnTo>
                <a:lnTo>
                  <a:pt x="35051" y="0"/>
                </a:lnTo>
                <a:close/>
              </a:path>
            </a:pathLst>
          </a:custGeom>
          <a:solidFill>
            <a:srgbClr val="557E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0683" y="4792979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30" h="35560">
                <a:moveTo>
                  <a:pt x="36575" y="0"/>
                </a:moveTo>
                <a:lnTo>
                  <a:pt x="0" y="0"/>
                </a:lnTo>
                <a:lnTo>
                  <a:pt x="0" y="35051"/>
                </a:lnTo>
                <a:lnTo>
                  <a:pt x="36575" y="35051"/>
                </a:lnTo>
                <a:lnTo>
                  <a:pt x="36575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2327" y="4743450"/>
            <a:ext cx="6756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585858"/>
                </a:solidFill>
                <a:latin typeface="等线"/>
                <a:cs typeface="等线"/>
              </a:rPr>
              <a:t>孤儿药 所有疾病</a:t>
            </a:r>
            <a:endParaRPr sz="600">
              <a:latin typeface="等线"/>
              <a:cs typeface="等线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9100" y="4485131"/>
            <a:ext cx="1788795" cy="2540"/>
          </a:xfrm>
          <a:custGeom>
            <a:avLst/>
            <a:gdLst/>
            <a:ahLst/>
            <a:cxnLst/>
            <a:rect l="l" t="t" r="r" b="b"/>
            <a:pathLst>
              <a:path w="1788795" h="2539">
                <a:moveTo>
                  <a:pt x="0" y="0"/>
                </a:moveTo>
                <a:lnTo>
                  <a:pt x="1788287" y="2412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16737" y="6416750"/>
            <a:ext cx="1303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来源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：BIO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、Pharma</a:t>
            </a:r>
            <a:r>
              <a:rPr dirty="0" sz="600" spc="-50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Intelligence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、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QLS</a:t>
            </a:r>
            <a:endParaRPr sz="600">
              <a:latin typeface="等线"/>
              <a:cs typeface="等线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949067" y="1684591"/>
          <a:ext cx="2355850" cy="220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015"/>
                <a:gridCol w="495299"/>
                <a:gridCol w="570230"/>
              </a:tblGrid>
              <a:tr h="18287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罕见病适应症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2A488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全球临床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中国临床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腓骨肌萎缩症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marL="479425" marR="13335" indent="-457200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先天性肌强直（非营养不良性肌强直 综合征）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半乳糖血症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遗传性大疱性表皮松解症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同型半胱氨酸血症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甲基丙二酸血症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线粒体脑肌病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肌强直性营养不良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成骨不全症（脆骨病）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肺泡蛋白沉积症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湿疹血小板减少伴免疫缺陷综合征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426516" y="1601266"/>
            <a:ext cx="5023485" cy="3119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3020" marR="2675255">
              <a:lnSpc>
                <a:spcPct val="141200"/>
              </a:lnSpc>
              <a:spcBef>
                <a:spcPts val="95"/>
              </a:spcBef>
            </a:pPr>
            <a:r>
              <a:rPr dirty="0" sz="650" spc="20">
                <a:latin typeface="等线"/>
                <a:cs typeface="等线"/>
              </a:rPr>
              <a:t>在第一批罕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病目录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10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121</a:t>
            </a:r>
            <a:r>
              <a:rPr dirty="0" sz="650" spc="10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种疾病</a:t>
            </a:r>
            <a:r>
              <a:rPr dirty="0" sz="650" spc="10">
                <a:latin typeface="等线"/>
                <a:cs typeface="等线"/>
              </a:rPr>
              <a:t>，35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种疾病在全球无治 </a:t>
            </a:r>
            <a:r>
              <a:rPr dirty="0" sz="650" spc="40">
                <a:latin typeface="等线"/>
                <a:cs typeface="等线"/>
              </a:rPr>
              <a:t>疗药物，虽</a:t>
            </a:r>
            <a:r>
              <a:rPr dirty="0" sz="650" spc="55">
                <a:latin typeface="等线"/>
                <a:cs typeface="等线"/>
              </a:rPr>
              <a:t>然</a:t>
            </a:r>
            <a:r>
              <a:rPr dirty="0" sz="650" spc="40">
                <a:latin typeface="等线"/>
                <a:cs typeface="等线"/>
              </a:rPr>
              <a:t>部分疾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可通过</a:t>
            </a:r>
            <a:r>
              <a:rPr dirty="0" sz="650" spc="55">
                <a:latin typeface="等线"/>
                <a:cs typeface="等线"/>
              </a:rPr>
              <a:t>饮</a:t>
            </a:r>
            <a:r>
              <a:rPr dirty="0" sz="650" spc="40">
                <a:latin typeface="等线"/>
                <a:cs typeface="等线"/>
              </a:rPr>
              <a:t>食治</a:t>
            </a:r>
            <a:r>
              <a:rPr dirty="0" sz="650" spc="55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或手术得到</a:t>
            </a:r>
            <a:r>
              <a:rPr dirty="0" sz="650" spc="55">
                <a:latin typeface="等线"/>
                <a:cs typeface="等线"/>
              </a:rPr>
              <a:t>控制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仍 </a:t>
            </a:r>
            <a:r>
              <a:rPr dirty="0" sz="650" spc="40">
                <a:latin typeface="等线"/>
                <a:cs typeface="等线"/>
              </a:rPr>
              <a:t>有一部分患</a:t>
            </a:r>
            <a:r>
              <a:rPr dirty="0" sz="650" spc="55">
                <a:latin typeface="等线"/>
                <a:cs typeface="等线"/>
              </a:rPr>
              <a:t>者</a:t>
            </a:r>
            <a:r>
              <a:rPr dirty="0" sz="650" spc="40">
                <a:latin typeface="等线"/>
                <a:cs typeface="等线"/>
              </a:rPr>
              <a:t>群体急</a:t>
            </a:r>
            <a:r>
              <a:rPr dirty="0" sz="650" spc="55">
                <a:latin typeface="等线"/>
                <a:cs typeface="等线"/>
              </a:rPr>
              <a:t>需</a:t>
            </a:r>
            <a:r>
              <a:rPr dirty="0" sz="650" spc="40">
                <a:latin typeface="等线"/>
                <a:cs typeface="等线"/>
              </a:rPr>
              <a:t>有效治</a:t>
            </a:r>
            <a:r>
              <a:rPr dirty="0" sz="650" spc="55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药</a:t>
            </a:r>
            <a:r>
              <a:rPr dirty="0" sz="650" spc="50">
                <a:latin typeface="等线"/>
                <a:cs typeface="等线"/>
              </a:rPr>
              <a:t>物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同时目录之</a:t>
            </a:r>
            <a:r>
              <a:rPr dirty="0" sz="650" spc="55">
                <a:latin typeface="等线"/>
                <a:cs typeface="等线"/>
              </a:rPr>
              <a:t>外</a:t>
            </a:r>
            <a:r>
              <a:rPr dirty="0" sz="650" spc="40">
                <a:latin typeface="等线"/>
                <a:cs typeface="等线"/>
              </a:rPr>
              <a:t>的许</a:t>
            </a:r>
            <a:r>
              <a:rPr dirty="0" sz="650" spc="20">
                <a:latin typeface="等线"/>
                <a:cs typeface="等线"/>
              </a:rPr>
              <a:t>多 </a:t>
            </a:r>
            <a:r>
              <a:rPr dirty="0" sz="650" spc="40">
                <a:latin typeface="等线"/>
                <a:cs typeface="等线"/>
              </a:rPr>
              <a:t>罕见病尚无</a:t>
            </a:r>
            <a:r>
              <a:rPr dirty="0" sz="650" spc="55">
                <a:latin typeface="等线"/>
                <a:cs typeface="等线"/>
              </a:rPr>
              <a:t>治</a:t>
            </a:r>
            <a:r>
              <a:rPr dirty="0" sz="650" spc="40">
                <a:latin typeface="等线"/>
                <a:cs typeface="等线"/>
              </a:rPr>
              <a:t>疗药</a:t>
            </a:r>
            <a:r>
              <a:rPr dirty="0" sz="650" spc="45">
                <a:latin typeface="等线"/>
                <a:cs typeface="等线"/>
              </a:rPr>
              <a:t>物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存在大</a:t>
            </a:r>
            <a:r>
              <a:rPr dirty="0" sz="650" spc="55">
                <a:latin typeface="等线"/>
                <a:cs typeface="等线"/>
              </a:rPr>
              <a:t>量</a:t>
            </a:r>
            <a:r>
              <a:rPr dirty="0" sz="650" spc="40">
                <a:latin typeface="等线"/>
                <a:cs typeface="等线"/>
              </a:rPr>
              <a:t>未满</a:t>
            </a:r>
            <a:r>
              <a:rPr dirty="0" sz="650" spc="55">
                <a:latin typeface="等线"/>
                <a:cs typeface="等线"/>
              </a:rPr>
              <a:t>足</a:t>
            </a:r>
            <a:r>
              <a:rPr dirty="0" sz="650" spc="40">
                <a:latin typeface="等线"/>
                <a:cs typeface="等线"/>
              </a:rPr>
              <a:t>的临床需</a:t>
            </a:r>
            <a:r>
              <a:rPr dirty="0" sz="650" spc="45">
                <a:latin typeface="等线"/>
                <a:cs typeface="等线"/>
              </a:rPr>
              <a:t>求</a:t>
            </a:r>
            <a:r>
              <a:rPr dirty="0" sz="650" spc="55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在目录 </a:t>
            </a:r>
            <a:r>
              <a:rPr dirty="0" sz="650" spc="20">
                <a:latin typeface="等线"/>
                <a:cs typeface="等线"/>
              </a:rPr>
              <a:t>内</a:t>
            </a:r>
            <a:r>
              <a:rPr dirty="0" sz="650" spc="-1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35</a:t>
            </a:r>
            <a:r>
              <a:rPr dirty="0" sz="6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全球无药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的疾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中，有</a:t>
            </a:r>
            <a:r>
              <a:rPr dirty="0" sz="65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11</a:t>
            </a:r>
            <a:r>
              <a:rPr dirty="0" sz="6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种疾病在全球有</a:t>
            </a:r>
            <a:r>
              <a:rPr dirty="0" sz="650" spc="30">
                <a:latin typeface="等线"/>
                <a:cs typeface="等线"/>
              </a:rPr>
              <a:t>在</a:t>
            </a:r>
            <a:r>
              <a:rPr dirty="0" sz="650" spc="20">
                <a:latin typeface="等线"/>
                <a:cs typeface="等线"/>
              </a:rPr>
              <a:t>研药物</a:t>
            </a:r>
            <a:endParaRPr sz="650">
              <a:latin typeface="等线"/>
              <a:cs typeface="等线"/>
            </a:endParaRPr>
          </a:p>
          <a:p>
            <a:pPr algn="just" marL="33020">
              <a:lnSpc>
                <a:spcPct val="100000"/>
              </a:lnSpc>
              <a:spcBef>
                <a:spcPts val="325"/>
              </a:spcBef>
            </a:pPr>
            <a:r>
              <a:rPr dirty="0" sz="650" spc="30">
                <a:latin typeface="等线"/>
                <a:cs typeface="等线"/>
              </a:rPr>
              <a:t>并进入临床阶段，仅</a:t>
            </a:r>
            <a:r>
              <a:rPr dirty="0" sz="650" spc="20">
                <a:latin typeface="等线"/>
                <a:cs typeface="等线"/>
              </a:rPr>
              <a:t>有</a:t>
            </a:r>
            <a:r>
              <a:rPr dirty="0" sz="650" spc="16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</a:t>
            </a:r>
            <a:r>
              <a:rPr dirty="0" sz="650" spc="16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种疾病在中</a:t>
            </a:r>
            <a:r>
              <a:rPr dirty="0" sz="650" spc="40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有药物开展临床试</a:t>
            </a:r>
            <a:r>
              <a:rPr dirty="0" sz="650" spc="40">
                <a:latin typeface="等线"/>
                <a:cs typeface="等线"/>
              </a:rPr>
              <a:t>验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  <a:p>
            <a:pPr algn="just" marL="33020" marR="2675255">
              <a:lnSpc>
                <a:spcPct val="141100"/>
              </a:lnSpc>
              <a:spcBef>
                <a:spcPts val="590"/>
              </a:spcBef>
            </a:pPr>
            <a:r>
              <a:rPr dirty="0" sz="650" spc="40">
                <a:latin typeface="等线"/>
                <a:cs typeface="等线"/>
              </a:rPr>
              <a:t>为了鼓励药</a:t>
            </a:r>
            <a:r>
              <a:rPr dirty="0" sz="650" spc="55">
                <a:latin typeface="等线"/>
                <a:cs typeface="等线"/>
              </a:rPr>
              <a:t>企</a:t>
            </a:r>
            <a:r>
              <a:rPr dirty="0" sz="650" spc="40">
                <a:latin typeface="等线"/>
                <a:cs typeface="等线"/>
              </a:rPr>
              <a:t>积极开</a:t>
            </a:r>
            <a:r>
              <a:rPr dirty="0" sz="650" spc="55">
                <a:latin typeface="等线"/>
                <a:cs typeface="等线"/>
              </a:rPr>
              <a:t>展</a:t>
            </a:r>
            <a:r>
              <a:rPr dirty="0" sz="650" spc="40">
                <a:latin typeface="等线"/>
                <a:cs typeface="等线"/>
              </a:rPr>
              <a:t>罕见病</a:t>
            </a:r>
            <a:r>
              <a:rPr dirty="0" sz="650" spc="55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物研</a:t>
            </a:r>
            <a:r>
              <a:rPr dirty="0" sz="650" spc="65">
                <a:latin typeface="等线"/>
                <a:cs typeface="等线"/>
              </a:rPr>
              <a:t>发</a:t>
            </a:r>
            <a:r>
              <a:rPr dirty="0" sz="650" spc="40">
                <a:latin typeface="等线"/>
                <a:cs typeface="等线"/>
              </a:rPr>
              <a:t>，提高临床</a:t>
            </a:r>
            <a:r>
              <a:rPr dirty="0" sz="650" spc="55">
                <a:latin typeface="等线"/>
                <a:cs typeface="等线"/>
              </a:rPr>
              <a:t>试</a:t>
            </a:r>
            <a:r>
              <a:rPr dirty="0" sz="650" spc="40">
                <a:latin typeface="等线"/>
                <a:cs typeface="等线"/>
              </a:rPr>
              <a:t>验效</a:t>
            </a:r>
            <a:r>
              <a:rPr dirty="0" sz="650" spc="20">
                <a:latin typeface="等线"/>
                <a:cs typeface="等线"/>
              </a:rPr>
              <a:t>率 </a:t>
            </a:r>
            <a:r>
              <a:rPr dirty="0" sz="650" spc="40">
                <a:latin typeface="等线"/>
                <a:cs typeface="等线"/>
              </a:rPr>
              <a:t>和质量，国</a:t>
            </a:r>
            <a:r>
              <a:rPr dirty="0" sz="650" spc="55">
                <a:latin typeface="等线"/>
                <a:cs typeface="等线"/>
              </a:rPr>
              <a:t>家</a:t>
            </a:r>
            <a:r>
              <a:rPr dirty="0" sz="650" spc="40">
                <a:latin typeface="等线"/>
                <a:cs typeface="等线"/>
              </a:rPr>
              <a:t>药监局</a:t>
            </a:r>
            <a:r>
              <a:rPr dirty="0" sz="650" spc="55">
                <a:latin typeface="等线"/>
                <a:cs typeface="等线"/>
              </a:rPr>
              <a:t>发</a:t>
            </a:r>
            <a:r>
              <a:rPr dirty="0" sz="650" spc="40">
                <a:latin typeface="等线"/>
                <a:cs typeface="等线"/>
              </a:rPr>
              <a:t>布</a:t>
            </a:r>
            <a:r>
              <a:rPr dirty="0" sz="650" spc="45">
                <a:latin typeface="等线"/>
                <a:cs typeface="等线"/>
              </a:rPr>
              <a:t>了</a:t>
            </a:r>
            <a:r>
              <a:rPr dirty="0" sz="650" spc="40">
                <a:latin typeface="等线"/>
                <a:cs typeface="等线"/>
              </a:rPr>
              <a:t>《</a:t>
            </a:r>
            <a:r>
              <a:rPr dirty="0" sz="650" spc="55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见疾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药物临床研</a:t>
            </a:r>
            <a:r>
              <a:rPr dirty="0" sz="650" spc="55">
                <a:latin typeface="等线"/>
                <a:cs typeface="等线"/>
              </a:rPr>
              <a:t>发</a:t>
            </a:r>
            <a:r>
              <a:rPr dirty="0" sz="650" spc="40">
                <a:latin typeface="等线"/>
                <a:cs typeface="等线"/>
              </a:rPr>
              <a:t>技术</a:t>
            </a:r>
            <a:r>
              <a:rPr dirty="0" sz="650" spc="20">
                <a:latin typeface="等线"/>
                <a:cs typeface="等线"/>
              </a:rPr>
              <a:t>指 </a:t>
            </a:r>
            <a:r>
              <a:rPr dirty="0" sz="650" spc="40">
                <a:latin typeface="等线"/>
                <a:cs typeface="等线"/>
              </a:rPr>
              <a:t>导原则》，</a:t>
            </a:r>
            <a:r>
              <a:rPr dirty="0" sz="650" spc="55">
                <a:latin typeface="等线"/>
                <a:cs typeface="等线"/>
              </a:rPr>
              <a:t>相</a:t>
            </a:r>
            <a:r>
              <a:rPr dirty="0" sz="650" spc="40">
                <a:latin typeface="等线"/>
                <a:cs typeface="等线"/>
              </a:rPr>
              <a:t>对放宽</a:t>
            </a:r>
            <a:r>
              <a:rPr dirty="0" sz="650" spc="55">
                <a:latin typeface="等线"/>
                <a:cs typeface="等线"/>
              </a:rPr>
              <a:t>了</a:t>
            </a:r>
            <a:r>
              <a:rPr dirty="0" sz="650" spc="40">
                <a:latin typeface="等线"/>
                <a:cs typeface="等线"/>
              </a:rPr>
              <a:t>临床试</a:t>
            </a:r>
            <a:r>
              <a:rPr dirty="0" sz="650" spc="55">
                <a:latin typeface="等线"/>
                <a:cs typeface="等线"/>
              </a:rPr>
              <a:t>验</a:t>
            </a:r>
            <a:r>
              <a:rPr dirty="0" sz="650" spc="40">
                <a:latin typeface="等线"/>
                <a:cs typeface="等线"/>
              </a:rPr>
              <a:t>的要</a:t>
            </a:r>
            <a:r>
              <a:rPr dirty="0" sz="650" spc="60">
                <a:latin typeface="等线"/>
                <a:cs typeface="等线"/>
              </a:rPr>
              <a:t>求</a:t>
            </a:r>
            <a:r>
              <a:rPr dirty="0" sz="650" spc="40">
                <a:latin typeface="等线"/>
                <a:cs typeface="等线"/>
              </a:rPr>
              <a:t>。明确应遵</a:t>
            </a:r>
            <a:r>
              <a:rPr dirty="0" sz="650" spc="55">
                <a:latin typeface="等线"/>
                <a:cs typeface="等线"/>
              </a:rPr>
              <a:t>循</a:t>
            </a:r>
            <a:r>
              <a:rPr dirty="0" sz="650" spc="40">
                <a:latin typeface="等线"/>
                <a:cs typeface="等线"/>
              </a:rPr>
              <a:t>一般</a:t>
            </a:r>
            <a:r>
              <a:rPr dirty="0" sz="650" spc="20">
                <a:latin typeface="等线"/>
                <a:cs typeface="等线"/>
              </a:rPr>
              <a:t>药 </a:t>
            </a:r>
            <a:r>
              <a:rPr dirty="0" sz="650" spc="40">
                <a:latin typeface="等线"/>
                <a:cs typeface="等线"/>
              </a:rPr>
              <a:t>物的研发规</a:t>
            </a:r>
            <a:r>
              <a:rPr dirty="0" sz="650" spc="55">
                <a:latin typeface="等线"/>
                <a:cs typeface="等线"/>
              </a:rPr>
              <a:t>律</a:t>
            </a:r>
            <a:r>
              <a:rPr dirty="0" sz="650" spc="40">
                <a:latin typeface="等线"/>
                <a:cs typeface="等线"/>
              </a:rPr>
              <a:t>，同时</a:t>
            </a:r>
            <a:r>
              <a:rPr dirty="0" sz="650" spc="55">
                <a:latin typeface="等线"/>
                <a:cs typeface="等线"/>
              </a:rPr>
              <a:t>更</a:t>
            </a:r>
            <a:r>
              <a:rPr dirty="0" sz="650" spc="40">
                <a:latin typeface="等线"/>
                <a:cs typeface="等线"/>
              </a:rPr>
              <a:t>应密切</a:t>
            </a:r>
            <a:r>
              <a:rPr dirty="0" sz="650" spc="55">
                <a:latin typeface="等线"/>
                <a:cs typeface="等线"/>
              </a:rPr>
              <a:t>结</a:t>
            </a:r>
            <a:r>
              <a:rPr dirty="0" sz="650" spc="40">
                <a:latin typeface="等线"/>
                <a:cs typeface="等线"/>
              </a:rPr>
              <a:t>合罕</a:t>
            </a:r>
            <a:r>
              <a:rPr dirty="0" sz="650" spc="55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病自身特</a:t>
            </a:r>
            <a:r>
              <a:rPr dirty="0" sz="650" spc="50">
                <a:latin typeface="等线"/>
                <a:cs typeface="等线"/>
              </a:rPr>
              <a:t>点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在确保 科学的基础</a:t>
            </a:r>
            <a:r>
              <a:rPr dirty="0" sz="650" spc="55">
                <a:latin typeface="等线"/>
                <a:cs typeface="等线"/>
              </a:rPr>
              <a:t>上</a:t>
            </a:r>
            <a:r>
              <a:rPr dirty="0" sz="650" spc="40">
                <a:latin typeface="等线"/>
                <a:cs typeface="等线"/>
              </a:rPr>
              <a:t>，采用</a:t>
            </a:r>
            <a:r>
              <a:rPr dirty="0" sz="650" spc="55">
                <a:latin typeface="等线"/>
                <a:cs typeface="等线"/>
              </a:rPr>
              <a:t>更</a:t>
            </a:r>
            <a:r>
              <a:rPr dirty="0" sz="650" spc="40">
                <a:latin typeface="等线"/>
                <a:cs typeface="等线"/>
              </a:rPr>
              <a:t>为灵活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设</a:t>
            </a:r>
            <a:r>
              <a:rPr dirty="0" sz="650" spc="50">
                <a:latin typeface="等线"/>
                <a:cs typeface="等线"/>
              </a:rPr>
              <a:t>计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充分利用有</a:t>
            </a:r>
            <a:r>
              <a:rPr dirty="0" sz="650" spc="55">
                <a:latin typeface="等线"/>
                <a:cs typeface="等线"/>
              </a:rPr>
              <a:t>限</a:t>
            </a:r>
            <a:r>
              <a:rPr dirty="0" sz="650" spc="40">
                <a:latin typeface="等线"/>
                <a:cs typeface="等线"/>
              </a:rPr>
              <a:t>的患</a:t>
            </a:r>
            <a:r>
              <a:rPr dirty="0" sz="650" spc="20">
                <a:latin typeface="等线"/>
                <a:cs typeface="等线"/>
              </a:rPr>
              <a:t>者 </a:t>
            </a:r>
            <a:r>
              <a:rPr dirty="0" sz="650" spc="40">
                <a:latin typeface="等线"/>
                <a:cs typeface="等线"/>
              </a:rPr>
              <a:t>数据。原则</a:t>
            </a:r>
            <a:r>
              <a:rPr dirty="0" sz="650" spc="55">
                <a:latin typeface="等线"/>
                <a:cs typeface="等线"/>
              </a:rPr>
              <a:t>建</a:t>
            </a:r>
            <a:r>
              <a:rPr dirty="0" sz="650" spc="40">
                <a:latin typeface="等线"/>
                <a:cs typeface="等线"/>
              </a:rPr>
              <a:t>议罕见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临床数</a:t>
            </a:r>
            <a:r>
              <a:rPr dirty="0" sz="650" spc="55">
                <a:latin typeface="等线"/>
                <a:cs typeface="等线"/>
              </a:rPr>
              <a:t>据</a:t>
            </a:r>
            <a:r>
              <a:rPr dirty="0" sz="650" spc="40">
                <a:latin typeface="等线"/>
                <a:cs typeface="等线"/>
              </a:rPr>
              <a:t>可通</a:t>
            </a:r>
            <a:r>
              <a:rPr dirty="0" sz="650" spc="55">
                <a:latin typeface="等线"/>
                <a:cs typeface="等线"/>
              </a:rPr>
              <a:t>过</a:t>
            </a:r>
            <a:r>
              <a:rPr dirty="0" sz="650" spc="40">
                <a:latin typeface="等线"/>
                <a:cs typeface="等线"/>
              </a:rPr>
              <a:t>疾病自然史</a:t>
            </a:r>
            <a:r>
              <a:rPr dirty="0" sz="650" spc="55">
                <a:latin typeface="等线"/>
                <a:cs typeface="等线"/>
              </a:rPr>
              <a:t>研究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公 </a:t>
            </a:r>
            <a:r>
              <a:rPr dirty="0" sz="650" spc="40">
                <a:latin typeface="等线"/>
                <a:cs typeface="等线"/>
              </a:rPr>
              <a:t>开文献报道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患者登</a:t>
            </a:r>
            <a:r>
              <a:rPr dirty="0" sz="650" spc="55">
                <a:latin typeface="等线"/>
                <a:cs typeface="等线"/>
              </a:rPr>
              <a:t>记</a:t>
            </a:r>
            <a:r>
              <a:rPr dirty="0" sz="650" spc="40">
                <a:latin typeface="等线"/>
                <a:cs typeface="等线"/>
              </a:rPr>
              <a:t>平</a:t>
            </a:r>
            <a:r>
              <a:rPr dirty="0" sz="650" spc="45">
                <a:latin typeface="等线"/>
                <a:cs typeface="等线"/>
              </a:rPr>
              <a:t>台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55">
                <a:latin typeface="等线"/>
                <a:cs typeface="等线"/>
              </a:rPr>
              <a:t>临</a:t>
            </a:r>
            <a:r>
              <a:rPr dirty="0" sz="650" spc="40">
                <a:latin typeface="等线"/>
                <a:cs typeface="等线"/>
              </a:rPr>
              <a:t>床工</a:t>
            </a:r>
            <a:r>
              <a:rPr dirty="0" sz="650" spc="55">
                <a:latin typeface="等线"/>
                <a:cs typeface="等线"/>
              </a:rPr>
              <a:t>作</a:t>
            </a:r>
            <a:r>
              <a:rPr dirty="0" sz="650" spc="40">
                <a:latin typeface="等线"/>
                <a:cs typeface="等线"/>
              </a:rPr>
              <a:t>人员调研以</a:t>
            </a:r>
            <a:r>
              <a:rPr dirty="0" sz="650" spc="55">
                <a:latin typeface="等线"/>
                <a:cs typeface="等线"/>
              </a:rPr>
              <a:t>及</a:t>
            </a:r>
            <a:r>
              <a:rPr dirty="0" sz="650" spc="40">
                <a:latin typeface="等线"/>
                <a:cs typeface="等线"/>
              </a:rPr>
              <a:t>患者</a:t>
            </a:r>
            <a:r>
              <a:rPr dirty="0" sz="650" spc="20">
                <a:latin typeface="等线"/>
                <a:cs typeface="等线"/>
              </a:rPr>
              <a:t>调 </a:t>
            </a:r>
            <a:r>
              <a:rPr dirty="0" sz="650" spc="40">
                <a:latin typeface="等线"/>
                <a:cs typeface="等线"/>
              </a:rPr>
              <a:t>查等；更明</a:t>
            </a:r>
            <a:r>
              <a:rPr dirty="0" sz="650" spc="55">
                <a:latin typeface="等线"/>
                <a:cs typeface="等线"/>
              </a:rPr>
              <a:t>确</a:t>
            </a:r>
            <a:r>
              <a:rPr dirty="0" sz="650" spc="40">
                <a:latin typeface="等线"/>
                <a:cs typeface="等线"/>
              </a:rPr>
              <a:t>了当目</a:t>
            </a:r>
            <a:r>
              <a:rPr dirty="0" sz="650" spc="55">
                <a:latin typeface="等线"/>
                <a:cs typeface="等线"/>
              </a:rPr>
              <a:t>标</a:t>
            </a:r>
            <a:r>
              <a:rPr dirty="0" sz="650" spc="40">
                <a:latin typeface="等线"/>
                <a:cs typeface="等线"/>
              </a:rPr>
              <a:t>适应症</a:t>
            </a:r>
            <a:r>
              <a:rPr dirty="0" sz="650" spc="55">
                <a:latin typeface="等线"/>
                <a:cs typeface="等线"/>
              </a:rPr>
              <a:t>发</a:t>
            </a:r>
            <a:r>
              <a:rPr dirty="0" sz="650" spc="40">
                <a:latin typeface="等线"/>
                <a:cs typeface="等线"/>
              </a:rPr>
              <a:t>病率</a:t>
            </a:r>
            <a:r>
              <a:rPr dirty="0" sz="650" spc="55">
                <a:latin typeface="等线"/>
                <a:cs typeface="等线"/>
              </a:rPr>
              <a:t>极</a:t>
            </a:r>
            <a:r>
              <a:rPr dirty="0" sz="650" spc="50">
                <a:latin typeface="等线"/>
                <a:cs typeface="等线"/>
              </a:rPr>
              <a:t>低</a:t>
            </a:r>
            <a:r>
              <a:rPr dirty="0" sz="650" spc="40">
                <a:latin typeface="等线"/>
                <a:cs typeface="等线"/>
              </a:rPr>
              <a:t>、可招募</a:t>
            </a:r>
            <a:r>
              <a:rPr dirty="0" sz="650" spc="55">
                <a:latin typeface="等线"/>
                <a:cs typeface="等线"/>
              </a:rPr>
              <a:t>患</a:t>
            </a:r>
            <a:r>
              <a:rPr dirty="0" sz="650" spc="40">
                <a:latin typeface="等线"/>
                <a:cs typeface="等线"/>
              </a:rPr>
              <a:t>者极</a:t>
            </a:r>
            <a:r>
              <a:rPr dirty="0" sz="650" spc="20">
                <a:latin typeface="等线"/>
                <a:cs typeface="等线"/>
              </a:rPr>
              <a:t>少 </a:t>
            </a:r>
            <a:r>
              <a:rPr dirty="0" sz="650" spc="40">
                <a:latin typeface="等线"/>
                <a:cs typeface="等线"/>
              </a:rPr>
              <a:t>时，可考虑</a:t>
            </a:r>
            <a:r>
              <a:rPr dirty="0" sz="650" spc="55">
                <a:latin typeface="等线"/>
                <a:cs typeface="等线"/>
              </a:rPr>
              <a:t>采</a:t>
            </a:r>
            <a:r>
              <a:rPr dirty="0" sz="650" spc="40">
                <a:latin typeface="等线"/>
                <a:cs typeface="等线"/>
              </a:rPr>
              <a:t>用单臂</a:t>
            </a:r>
            <a:r>
              <a:rPr dirty="0" sz="650" spc="55">
                <a:latin typeface="等线"/>
                <a:cs typeface="等线"/>
              </a:rPr>
              <a:t>试</a:t>
            </a:r>
            <a:r>
              <a:rPr dirty="0" sz="650" spc="40">
                <a:latin typeface="等线"/>
                <a:cs typeface="等线"/>
              </a:rPr>
              <a:t>验设</a:t>
            </a:r>
            <a:r>
              <a:rPr dirty="0" sz="650" spc="50">
                <a:latin typeface="等线"/>
                <a:cs typeface="等线"/>
              </a:rPr>
              <a:t>计</a:t>
            </a:r>
            <a:r>
              <a:rPr dirty="0" sz="650" spc="55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政策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利好将持续</a:t>
            </a:r>
            <a:r>
              <a:rPr dirty="0" sz="650" spc="55">
                <a:latin typeface="等线"/>
                <a:cs typeface="等线"/>
              </a:rPr>
              <a:t>推</a:t>
            </a:r>
            <a:r>
              <a:rPr dirty="0" sz="650" spc="40">
                <a:latin typeface="等线"/>
                <a:cs typeface="等线"/>
              </a:rPr>
              <a:t>进药</a:t>
            </a:r>
            <a:r>
              <a:rPr dirty="0" sz="650" spc="20">
                <a:latin typeface="等线"/>
                <a:cs typeface="等线"/>
              </a:rPr>
              <a:t>企 在国内进行罕见病药物的研发。</a:t>
            </a:r>
            <a:endParaRPr sz="650">
              <a:latin typeface="等线"/>
              <a:cs typeface="等线"/>
            </a:endParaRPr>
          </a:p>
          <a:p>
            <a:pPr marL="2440305">
              <a:lnSpc>
                <a:spcPct val="100000"/>
              </a:lnSpc>
              <a:spcBef>
                <a:spcPts val="14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注：“全球无药”（在美国、欧盟或日本针对该疾病适应症未有药物获批上市）</a:t>
            </a:r>
            <a:endParaRPr sz="600">
              <a:latin typeface="等线"/>
              <a:cs typeface="等线"/>
            </a:endParaRPr>
          </a:p>
          <a:p>
            <a:pPr>
              <a:lnSpc>
                <a:spcPct val="100000"/>
              </a:lnSpc>
            </a:pPr>
            <a:endParaRPr sz="6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>
              <a:latin typeface="等线"/>
              <a:cs typeface="等线"/>
            </a:endParaRPr>
          </a:p>
          <a:p>
            <a:pPr marL="2709545" indent="-173355">
              <a:lnSpc>
                <a:spcPts val="790"/>
              </a:lnSpc>
              <a:buClr>
                <a:srgbClr val="44536A"/>
              </a:buClr>
              <a:buFont typeface="Wingdings"/>
              <a:buChar char=""/>
              <a:tabLst>
                <a:tab pos="2710180" algn="l"/>
              </a:tabLst>
            </a:pPr>
            <a:r>
              <a:rPr dirty="0" sz="700" spc="-5" b="1">
                <a:latin typeface="等线"/>
                <a:cs typeface="等线"/>
              </a:rPr>
              <a:t>罕见病药物研发成功率激励药企研发</a:t>
            </a:r>
            <a:endParaRPr sz="700">
              <a:latin typeface="等线"/>
              <a:cs typeface="等线"/>
            </a:endParaRPr>
          </a:p>
          <a:p>
            <a:pPr marL="12700">
              <a:lnSpc>
                <a:spcPts val="670"/>
              </a:lnSpc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孤儿药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与所有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疾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病药物各期研发成功率对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比</a:t>
            </a:r>
            <a:endParaRPr sz="600">
              <a:latin typeface="等线"/>
              <a:cs typeface="等线"/>
            </a:endParaRPr>
          </a:p>
          <a:p>
            <a:pPr marL="2536825" marR="131445">
              <a:lnSpc>
                <a:spcPts val="1100"/>
              </a:lnSpc>
              <a:spcBef>
                <a:spcPts val="55"/>
              </a:spcBef>
            </a:pP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物</a:t>
            </a:r>
            <a:r>
              <a:rPr dirty="0" sz="650" spc="40">
                <a:latin typeface="等线"/>
                <a:cs typeface="等线"/>
              </a:rPr>
              <a:t>临床</a:t>
            </a:r>
            <a:r>
              <a:rPr dirty="0" sz="650" spc="30">
                <a:latin typeface="等线"/>
                <a:cs typeface="等线"/>
              </a:rPr>
              <a:t>研</a:t>
            </a:r>
            <a:r>
              <a:rPr dirty="0" sz="650" spc="40">
                <a:latin typeface="等线"/>
                <a:cs typeface="等线"/>
              </a:rPr>
              <a:t>发</a:t>
            </a:r>
            <a:r>
              <a:rPr dirty="0" sz="650" spc="30">
                <a:latin typeface="等线"/>
                <a:cs typeface="等线"/>
              </a:rPr>
              <a:t>成</a:t>
            </a:r>
            <a:r>
              <a:rPr dirty="0" sz="650" spc="40">
                <a:latin typeface="等线"/>
                <a:cs typeface="等线"/>
              </a:rPr>
              <a:t>功率</a:t>
            </a:r>
            <a:r>
              <a:rPr dirty="0" sz="650" spc="30">
                <a:latin typeface="等线"/>
                <a:cs typeface="等线"/>
              </a:rPr>
              <a:t>高</a:t>
            </a:r>
            <a:r>
              <a:rPr dirty="0" sz="650" spc="40">
                <a:latin typeface="等线"/>
                <a:cs typeface="等线"/>
              </a:rPr>
              <a:t>于</a:t>
            </a:r>
            <a:r>
              <a:rPr dirty="0" sz="650" spc="30">
                <a:latin typeface="等线"/>
                <a:cs typeface="等线"/>
              </a:rPr>
              <a:t>其</a:t>
            </a:r>
            <a:r>
              <a:rPr dirty="0" sz="650" spc="40">
                <a:latin typeface="等线"/>
                <a:cs typeface="等线"/>
              </a:rPr>
              <a:t>他疾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药物，</a:t>
            </a:r>
            <a:r>
              <a:rPr dirty="0" sz="650" spc="30">
                <a:latin typeface="等线"/>
                <a:cs typeface="等线"/>
              </a:rPr>
              <a:t>临床I期到</a:t>
            </a:r>
            <a:r>
              <a:rPr dirty="0" sz="650" spc="10">
                <a:latin typeface="等线"/>
                <a:cs typeface="等线"/>
              </a:rPr>
              <a:t>II</a:t>
            </a:r>
            <a:r>
              <a:rPr dirty="0" sz="650" spc="20">
                <a:latin typeface="等线"/>
                <a:cs typeface="等线"/>
              </a:rPr>
              <a:t>期 罕见病药物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成功率为</a:t>
            </a:r>
            <a:r>
              <a:rPr dirty="0" sz="650" spc="75">
                <a:latin typeface="等线"/>
                <a:cs typeface="等线"/>
              </a:rPr>
              <a:t> </a:t>
            </a:r>
            <a:r>
              <a:rPr dirty="0" sz="650" spc="15">
                <a:latin typeface="等线"/>
                <a:cs typeface="等线"/>
              </a:rPr>
              <a:t>67%，</a:t>
            </a:r>
            <a:r>
              <a:rPr dirty="0" sz="650" spc="20">
                <a:latin typeface="等线"/>
                <a:cs typeface="等线"/>
              </a:rPr>
              <a:t>而所有疾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药物为</a:t>
            </a:r>
            <a:r>
              <a:rPr dirty="0" sz="650" spc="65">
                <a:latin typeface="等线"/>
                <a:cs typeface="等线"/>
              </a:rPr>
              <a:t> </a:t>
            </a:r>
            <a:r>
              <a:rPr dirty="0" sz="650" spc="15">
                <a:latin typeface="等线"/>
                <a:cs typeface="等线"/>
              </a:rPr>
              <a:t>52%，</a:t>
            </a:r>
            <a:r>
              <a:rPr dirty="0" sz="650" spc="20">
                <a:latin typeface="等线"/>
                <a:cs typeface="等线"/>
              </a:rPr>
              <a:t>临床</a:t>
            </a:r>
            <a:r>
              <a:rPr dirty="0" sz="650" spc="5">
                <a:latin typeface="等线"/>
                <a:cs typeface="等线"/>
              </a:rPr>
              <a:t>II</a:t>
            </a:r>
            <a:r>
              <a:rPr dirty="0" sz="650" spc="20">
                <a:latin typeface="等线"/>
                <a:cs typeface="等线"/>
              </a:rPr>
              <a:t>期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10355" y="5923787"/>
            <a:ext cx="0" cy="536575"/>
          </a:xfrm>
          <a:custGeom>
            <a:avLst/>
            <a:gdLst/>
            <a:ahLst/>
            <a:cxnLst/>
            <a:rect l="l" t="t" r="r" b="b"/>
            <a:pathLst>
              <a:path w="0" h="536575">
                <a:moveTo>
                  <a:pt x="0" y="536448"/>
                </a:moveTo>
                <a:lnTo>
                  <a:pt x="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610355" y="6224015"/>
            <a:ext cx="943610" cy="123825"/>
          </a:xfrm>
          <a:prstGeom prst="rect">
            <a:avLst/>
          </a:prstGeom>
          <a:solidFill>
            <a:srgbClr val="557EC9"/>
          </a:solidFill>
        </p:spPr>
        <p:txBody>
          <a:bodyPr wrap="square" lIns="0" tIns="4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650" spc="10">
                <a:solidFill>
                  <a:srgbClr val="FFFFFF"/>
                </a:solidFill>
                <a:latin typeface="等线"/>
                <a:cs typeface="等线"/>
              </a:rPr>
              <a:t>17.0%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15118" y="6038087"/>
            <a:ext cx="425450" cy="12382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444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35"/>
              </a:spcBef>
            </a:pPr>
            <a:r>
              <a:rPr dirty="0" sz="650" spc="10">
                <a:latin typeface="等线"/>
                <a:cs typeface="等线"/>
              </a:rPr>
              <a:t>7.9%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97200" y="6119571"/>
            <a:ext cx="56007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5">
                <a:solidFill>
                  <a:srgbClr val="585858"/>
                </a:solidFill>
                <a:latin typeface="等线"/>
                <a:cs typeface="等线"/>
              </a:rPr>
              <a:t>临床I期到获批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43628" y="6077711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39624" y="0"/>
                </a:moveTo>
                <a:lnTo>
                  <a:pt x="0" y="0"/>
                </a:lnTo>
                <a:lnTo>
                  <a:pt x="0" y="41148"/>
                </a:lnTo>
                <a:lnTo>
                  <a:pt x="39624" y="41148"/>
                </a:lnTo>
                <a:lnTo>
                  <a:pt x="39624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687315" y="6025387"/>
            <a:ext cx="36703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所有疾病</a:t>
            </a:r>
            <a:endParaRPr sz="650">
              <a:latin typeface="等线"/>
              <a:cs typeface="等线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643628" y="62682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39624" y="0"/>
                </a:moveTo>
                <a:lnTo>
                  <a:pt x="0" y="0"/>
                </a:lnTo>
                <a:lnTo>
                  <a:pt x="0" y="39624"/>
                </a:lnTo>
                <a:lnTo>
                  <a:pt x="39624" y="39624"/>
                </a:lnTo>
                <a:lnTo>
                  <a:pt x="39624" y="0"/>
                </a:lnTo>
                <a:close/>
              </a:path>
            </a:pathLst>
          </a:custGeom>
          <a:solidFill>
            <a:srgbClr val="557E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687315" y="6215278"/>
            <a:ext cx="28194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孤儿药</a:t>
            </a:r>
            <a:endParaRPr sz="650">
              <a:latin typeface="等线"/>
              <a:cs typeface="等线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42869" y="5684646"/>
            <a:ext cx="2040889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所有疾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病药物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临</a:t>
            </a:r>
            <a:r>
              <a:rPr dirty="0" sz="600" spc="25" b="1">
                <a:solidFill>
                  <a:srgbClr val="7E7E7E"/>
                </a:solidFill>
                <a:latin typeface="等线"/>
                <a:cs typeface="等线"/>
              </a:rPr>
              <a:t>床</a:t>
            </a:r>
            <a:r>
              <a:rPr dirty="0" sz="600" b="1">
                <a:solidFill>
                  <a:srgbClr val="7E7E7E"/>
                </a:solidFill>
                <a:latin typeface="等线"/>
                <a:cs typeface="等线"/>
              </a:rPr>
              <a:t>I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期至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获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批成功率仅为罕见病药物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的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一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半</a:t>
            </a:r>
            <a:endParaRPr sz="600">
              <a:latin typeface="等线"/>
              <a:cs typeface="等线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043171" y="604265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975"/>
                </a:lnTo>
              </a:path>
            </a:pathLst>
          </a:custGeom>
          <a:ln w="6350">
            <a:solidFill>
              <a:srgbClr val="4471C4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51815" y="1075689"/>
            <a:ext cx="24301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持续鼓励创新研发，开辟罕见病领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域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新战场</a:t>
            </a:r>
            <a:endParaRPr sz="1000">
              <a:latin typeface="等线 Light"/>
              <a:cs typeface="等线 Light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24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629" y="421639"/>
            <a:ext cx="124206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特医食品现状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445719" y="1075689"/>
            <a:ext cx="2903855" cy="439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国内特医食品注册壁垒高，患者儿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童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面临“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断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粮”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问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题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等线 Light"/>
              <a:cs typeface="等线 Light"/>
            </a:endParaRPr>
          </a:p>
          <a:p>
            <a:pPr marL="184785" indent="-172720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特医食品与罕见病</a:t>
            </a:r>
            <a:endParaRPr sz="7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719" y="1563674"/>
            <a:ext cx="2464435" cy="10045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100"/>
              </a:lnSpc>
              <a:spcBef>
                <a:spcPts val="100"/>
              </a:spcBef>
            </a:pPr>
            <a:r>
              <a:rPr dirty="0" sz="650" spc="20">
                <a:latin typeface="等线"/>
                <a:cs typeface="等线"/>
              </a:rPr>
              <a:t>特殊医学用</a:t>
            </a:r>
            <a:r>
              <a:rPr dirty="0" sz="650" spc="30">
                <a:latin typeface="等线"/>
                <a:cs typeface="等线"/>
              </a:rPr>
              <a:t>途</a:t>
            </a:r>
            <a:r>
              <a:rPr dirty="0" sz="650" spc="20">
                <a:latin typeface="等线"/>
                <a:cs typeface="等线"/>
              </a:rPr>
              <a:t>配方食</a:t>
            </a:r>
            <a:r>
              <a:rPr dirty="0" sz="650" spc="30">
                <a:latin typeface="等线"/>
                <a:cs typeface="等线"/>
              </a:rPr>
              <a:t>品</a:t>
            </a:r>
            <a:r>
              <a:rPr dirty="0" sz="650" spc="10">
                <a:latin typeface="等线"/>
                <a:cs typeface="等线"/>
              </a:rPr>
              <a:t>（Foods</a:t>
            </a:r>
            <a:r>
              <a:rPr dirty="0" sz="650" spc="135">
                <a:latin typeface="等线"/>
                <a:cs typeface="等线"/>
              </a:rPr>
              <a:t> </a:t>
            </a:r>
            <a:r>
              <a:rPr dirty="0" sz="650">
                <a:latin typeface="等线"/>
                <a:cs typeface="等线"/>
              </a:rPr>
              <a:t>for</a:t>
            </a:r>
            <a:r>
              <a:rPr dirty="0" sz="650" spc="114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Special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Medical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Purpose，  </a:t>
            </a:r>
            <a:r>
              <a:rPr dirty="0" sz="650" spc="15">
                <a:latin typeface="等线"/>
                <a:cs typeface="等线"/>
              </a:rPr>
              <a:t>FSMP），</a:t>
            </a:r>
            <a:r>
              <a:rPr dirty="0" sz="650" spc="20">
                <a:latin typeface="等线"/>
                <a:cs typeface="等线"/>
              </a:rPr>
              <a:t>简称</a:t>
            </a:r>
            <a:r>
              <a:rPr dirty="0" sz="650" spc="30">
                <a:latin typeface="等线"/>
                <a:cs typeface="等线"/>
              </a:rPr>
              <a:t>特</a:t>
            </a: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食</a:t>
            </a:r>
            <a:r>
              <a:rPr dirty="0" sz="650" spc="20">
                <a:latin typeface="等线"/>
                <a:cs typeface="等线"/>
              </a:rPr>
              <a:t>品，</a:t>
            </a:r>
            <a:r>
              <a:rPr dirty="0" sz="650" spc="30">
                <a:latin typeface="等线"/>
                <a:cs typeface="等线"/>
              </a:rPr>
              <a:t>是</a:t>
            </a:r>
            <a:r>
              <a:rPr dirty="0" sz="650" spc="20">
                <a:latin typeface="等线"/>
                <a:cs typeface="等线"/>
              </a:rPr>
              <a:t>指为</a:t>
            </a:r>
            <a:r>
              <a:rPr dirty="0" sz="650" spc="30">
                <a:latin typeface="等线"/>
                <a:cs typeface="等线"/>
              </a:rPr>
              <a:t>了</a:t>
            </a:r>
            <a:r>
              <a:rPr dirty="0" sz="650" spc="20">
                <a:latin typeface="等线"/>
                <a:cs typeface="等线"/>
              </a:rPr>
              <a:t>满</a:t>
            </a:r>
            <a:r>
              <a:rPr dirty="0" sz="650" spc="30">
                <a:latin typeface="等线"/>
                <a:cs typeface="等线"/>
              </a:rPr>
              <a:t>足</a:t>
            </a:r>
            <a:r>
              <a:rPr dirty="0" sz="650" spc="20">
                <a:latin typeface="等线"/>
                <a:cs typeface="等线"/>
              </a:rPr>
              <a:t>进食受</a:t>
            </a:r>
            <a:r>
              <a:rPr dirty="0" sz="650" spc="35">
                <a:latin typeface="等线"/>
                <a:cs typeface="等线"/>
              </a:rPr>
              <a:t>限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消</a:t>
            </a:r>
            <a:r>
              <a:rPr dirty="0" sz="650" spc="20">
                <a:latin typeface="等线"/>
                <a:cs typeface="等线"/>
              </a:rPr>
              <a:t>化吸</a:t>
            </a:r>
            <a:r>
              <a:rPr dirty="0" sz="650" spc="30">
                <a:latin typeface="等线"/>
                <a:cs typeface="等线"/>
              </a:rPr>
              <a:t>收</a:t>
            </a:r>
            <a:r>
              <a:rPr dirty="0" sz="650" spc="20">
                <a:latin typeface="等线"/>
                <a:cs typeface="等线"/>
              </a:rPr>
              <a:t>障 </a:t>
            </a:r>
            <a:r>
              <a:rPr dirty="0" sz="650" spc="30">
                <a:latin typeface="等线"/>
                <a:cs typeface="等线"/>
              </a:rPr>
              <a:t>碍、代谢紊</a:t>
            </a:r>
            <a:r>
              <a:rPr dirty="0" sz="650" spc="40">
                <a:latin typeface="等线"/>
                <a:cs typeface="等线"/>
              </a:rPr>
              <a:t>乱</a:t>
            </a:r>
            <a:r>
              <a:rPr dirty="0" sz="650" spc="30">
                <a:latin typeface="等线"/>
                <a:cs typeface="等线"/>
              </a:rPr>
              <a:t>或特定疾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状态人群</a:t>
            </a:r>
            <a:r>
              <a:rPr dirty="0" sz="650" spc="40">
                <a:latin typeface="等线"/>
                <a:cs typeface="等线"/>
              </a:rPr>
              <a:t>对营</a:t>
            </a:r>
            <a:r>
              <a:rPr dirty="0" sz="650" spc="30">
                <a:latin typeface="等线"/>
                <a:cs typeface="等线"/>
              </a:rPr>
              <a:t>养素或膳食的</a:t>
            </a:r>
            <a:r>
              <a:rPr dirty="0" sz="650" spc="40">
                <a:latin typeface="等线"/>
                <a:cs typeface="等线"/>
              </a:rPr>
              <a:t>特</a:t>
            </a:r>
            <a:r>
              <a:rPr dirty="0" sz="650" spc="30">
                <a:latin typeface="等线"/>
                <a:cs typeface="等线"/>
              </a:rPr>
              <a:t>殊需</a:t>
            </a:r>
            <a:r>
              <a:rPr dirty="0" sz="650" spc="45">
                <a:latin typeface="等线"/>
                <a:cs typeface="等线"/>
              </a:rPr>
              <a:t>要</a:t>
            </a:r>
            <a:r>
              <a:rPr dirty="0" sz="650" spc="10">
                <a:latin typeface="等线"/>
                <a:cs typeface="等线"/>
              </a:rPr>
              <a:t>， </a:t>
            </a:r>
            <a:r>
              <a:rPr dirty="0" sz="650" spc="20">
                <a:latin typeface="等线"/>
                <a:cs typeface="等线"/>
              </a:rPr>
              <a:t>专门加</a:t>
            </a:r>
            <a:r>
              <a:rPr dirty="0" sz="650" spc="30">
                <a:latin typeface="等线"/>
                <a:cs typeface="等线"/>
              </a:rPr>
              <a:t>工</a:t>
            </a:r>
            <a:r>
              <a:rPr dirty="0" sz="650" spc="20">
                <a:latin typeface="等线"/>
                <a:cs typeface="等线"/>
              </a:rPr>
              <a:t>配</a:t>
            </a:r>
            <a:r>
              <a:rPr dirty="0" sz="650" spc="30">
                <a:latin typeface="等线"/>
                <a:cs typeface="等线"/>
              </a:rPr>
              <a:t>制</a:t>
            </a:r>
            <a:r>
              <a:rPr dirty="0" sz="650" spc="20">
                <a:latin typeface="等线"/>
                <a:cs typeface="等线"/>
              </a:rPr>
              <a:t>而成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配方</a:t>
            </a:r>
            <a:r>
              <a:rPr dirty="0" sz="650" spc="30">
                <a:latin typeface="等线"/>
                <a:cs typeface="等线"/>
              </a:rPr>
              <a:t>食</a:t>
            </a:r>
            <a:r>
              <a:rPr dirty="0" sz="650" spc="20">
                <a:latin typeface="等线"/>
                <a:cs typeface="等线"/>
              </a:rPr>
              <a:t>品。</a:t>
            </a:r>
            <a:r>
              <a:rPr dirty="0" sz="650" spc="10">
                <a:latin typeface="等线"/>
                <a:cs typeface="等线"/>
              </a:rPr>
              <a:t>FSMP</a:t>
            </a:r>
            <a:r>
              <a:rPr dirty="0" sz="650" spc="30">
                <a:latin typeface="等线"/>
                <a:cs typeface="等线"/>
              </a:rPr>
              <a:t>可</a:t>
            </a:r>
            <a:r>
              <a:rPr dirty="0" sz="650" spc="20">
                <a:latin typeface="等线"/>
                <a:cs typeface="等线"/>
              </a:rPr>
              <a:t>以部分</a:t>
            </a:r>
            <a:r>
              <a:rPr dirty="0" sz="650" spc="30">
                <a:latin typeface="等线"/>
                <a:cs typeface="等线"/>
              </a:rPr>
              <a:t>或</a:t>
            </a:r>
            <a:r>
              <a:rPr dirty="0" sz="650" spc="20">
                <a:latin typeface="等线"/>
                <a:cs typeface="等线"/>
              </a:rPr>
              <a:t>全</a:t>
            </a:r>
            <a:r>
              <a:rPr dirty="0" sz="650" spc="30">
                <a:latin typeface="等线"/>
                <a:cs typeface="等线"/>
              </a:rPr>
              <a:t>部</a:t>
            </a:r>
            <a:r>
              <a:rPr dirty="0" sz="650" spc="20">
                <a:latin typeface="等线"/>
                <a:cs typeface="等线"/>
              </a:rPr>
              <a:t>取代</a:t>
            </a:r>
            <a:r>
              <a:rPr dirty="0" sz="650" spc="30">
                <a:latin typeface="等线"/>
                <a:cs typeface="等线"/>
              </a:rPr>
              <a:t>正</a:t>
            </a:r>
            <a:r>
              <a:rPr dirty="0" sz="650" spc="20">
                <a:latin typeface="等线"/>
                <a:cs typeface="等线"/>
              </a:rPr>
              <a:t>常 </a:t>
            </a:r>
            <a:r>
              <a:rPr dirty="0" sz="650" spc="30">
                <a:latin typeface="等线"/>
                <a:cs typeface="等线"/>
              </a:rPr>
              <a:t>饮食，为</a:t>
            </a:r>
            <a:r>
              <a:rPr dirty="0" sz="650" spc="4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者提供</a:t>
            </a:r>
            <a:r>
              <a:rPr dirty="0" sz="650" spc="40">
                <a:latin typeface="等线"/>
                <a:cs typeface="等线"/>
              </a:rPr>
              <a:t>生</a:t>
            </a:r>
            <a:r>
              <a:rPr dirty="0" sz="650" spc="35">
                <a:latin typeface="等线"/>
                <a:cs typeface="等线"/>
              </a:rPr>
              <a:t>存</a:t>
            </a:r>
            <a:r>
              <a:rPr dirty="0" sz="650" spc="30">
                <a:latin typeface="等线"/>
                <a:cs typeface="等线"/>
              </a:rPr>
              <a:t>，恢</a:t>
            </a:r>
            <a:r>
              <a:rPr dirty="0" sz="650" spc="40">
                <a:latin typeface="等线"/>
                <a:cs typeface="等线"/>
              </a:rPr>
              <a:t>复</a:t>
            </a:r>
            <a:r>
              <a:rPr dirty="0" sz="650" spc="30">
                <a:latin typeface="等线"/>
                <a:cs typeface="等线"/>
              </a:rPr>
              <a:t>和茁壮</a:t>
            </a:r>
            <a:r>
              <a:rPr dirty="0" sz="650" spc="40">
                <a:latin typeface="等线"/>
                <a:cs typeface="等线"/>
              </a:rPr>
              <a:t>成</a:t>
            </a:r>
            <a:r>
              <a:rPr dirty="0" sz="650" spc="30">
                <a:latin typeface="等线"/>
                <a:cs typeface="等线"/>
              </a:rPr>
              <a:t>长所需的必</a:t>
            </a:r>
            <a:r>
              <a:rPr dirty="0" sz="650" spc="40">
                <a:latin typeface="等线"/>
                <a:cs typeface="等线"/>
              </a:rPr>
              <a:t>需</a:t>
            </a:r>
            <a:r>
              <a:rPr dirty="0" sz="650" spc="30">
                <a:latin typeface="等线"/>
                <a:cs typeface="等线"/>
              </a:rPr>
              <a:t>营养</a:t>
            </a:r>
            <a:r>
              <a:rPr dirty="0" sz="650" spc="40">
                <a:latin typeface="等线"/>
                <a:cs typeface="等线"/>
              </a:rPr>
              <a:t>素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30">
                <a:latin typeface="等线"/>
                <a:cs typeface="等线"/>
              </a:rPr>
              <a:t>不同于普</a:t>
            </a:r>
            <a:r>
              <a:rPr dirty="0" sz="650" spc="40">
                <a:latin typeface="等线"/>
                <a:cs typeface="等线"/>
              </a:rPr>
              <a:t>通</a:t>
            </a:r>
            <a:r>
              <a:rPr dirty="0" sz="650" spc="30">
                <a:latin typeface="等线"/>
                <a:cs typeface="等线"/>
              </a:rPr>
              <a:t>食</a:t>
            </a:r>
            <a:r>
              <a:rPr dirty="0" sz="650" spc="35">
                <a:latin typeface="等线"/>
                <a:cs typeface="等线"/>
              </a:rPr>
              <a:t>品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健品和</a:t>
            </a:r>
            <a:r>
              <a:rPr dirty="0" sz="650" spc="40">
                <a:latin typeface="等线"/>
                <a:cs typeface="等线"/>
              </a:rPr>
              <a:t>药</a:t>
            </a:r>
            <a:r>
              <a:rPr dirty="0" sz="650" spc="35">
                <a:latin typeface="等线"/>
                <a:cs typeface="等线"/>
              </a:rPr>
              <a:t>品</a:t>
            </a:r>
            <a:r>
              <a:rPr dirty="0" sz="650" spc="30">
                <a:latin typeface="等线"/>
                <a:cs typeface="等线"/>
              </a:rPr>
              <a:t>，该</a:t>
            </a:r>
            <a:r>
              <a:rPr dirty="0" sz="650" spc="40">
                <a:latin typeface="等线"/>
                <a:cs typeface="等线"/>
              </a:rPr>
              <a:t>类</a:t>
            </a:r>
            <a:r>
              <a:rPr dirty="0" sz="650" spc="30">
                <a:latin typeface="等线"/>
                <a:cs typeface="等线"/>
              </a:rPr>
              <a:t>产品必须在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生或临</a:t>
            </a:r>
            <a:r>
              <a:rPr dirty="0" sz="650" spc="20">
                <a:latin typeface="等线"/>
                <a:cs typeface="等线"/>
              </a:rPr>
              <a:t>床 营养师指导下，单独食用或与其他食品配合食</a:t>
            </a:r>
            <a:r>
              <a:rPr dirty="0" sz="650" spc="30">
                <a:latin typeface="等线"/>
                <a:cs typeface="等线"/>
              </a:rPr>
              <a:t>用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719" y="2618663"/>
            <a:ext cx="2380615" cy="725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1200"/>
              </a:lnSpc>
              <a:spcBef>
                <a:spcPts val="95"/>
              </a:spcBef>
            </a:pPr>
            <a:r>
              <a:rPr dirty="0" sz="650" spc="10">
                <a:latin typeface="等线"/>
                <a:cs typeface="等线"/>
              </a:rPr>
              <a:t>FS</a:t>
            </a:r>
            <a:r>
              <a:rPr dirty="0" sz="650" spc="5">
                <a:latin typeface="等线"/>
                <a:cs typeface="等线"/>
              </a:rPr>
              <a:t>M</a:t>
            </a:r>
            <a:r>
              <a:rPr dirty="0" sz="650" spc="15">
                <a:latin typeface="等线"/>
                <a:cs typeface="等线"/>
              </a:rPr>
              <a:t>P可</a:t>
            </a:r>
            <a:r>
              <a:rPr dirty="0" sz="650" spc="30">
                <a:latin typeface="等线"/>
                <a:cs typeface="等线"/>
              </a:rPr>
              <a:t>以</a:t>
            </a:r>
            <a:r>
              <a:rPr dirty="0" sz="650" spc="20">
                <a:latin typeface="等线"/>
                <a:cs typeface="等线"/>
              </a:rPr>
              <a:t>为所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30">
                <a:latin typeface="等线"/>
                <a:cs typeface="等线"/>
              </a:rPr>
              <a:t>龄</a:t>
            </a:r>
            <a:r>
              <a:rPr dirty="0" sz="650" spc="20">
                <a:latin typeface="等线"/>
                <a:cs typeface="等线"/>
              </a:rPr>
              <a:t>段患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20">
                <a:latin typeface="等线"/>
                <a:cs typeface="等线"/>
              </a:rPr>
              <a:t>的生</a:t>
            </a:r>
            <a:r>
              <a:rPr dirty="0" sz="650" spc="30">
                <a:latin typeface="等线"/>
                <a:cs typeface="等线"/>
              </a:rPr>
              <a:t>命</a:t>
            </a:r>
            <a:r>
              <a:rPr dirty="0" sz="650" spc="20">
                <a:latin typeface="等线"/>
                <a:cs typeface="等线"/>
              </a:rPr>
              <a:t>必</a:t>
            </a:r>
            <a:r>
              <a:rPr dirty="0" sz="650" spc="30">
                <a:latin typeface="等线"/>
                <a:cs typeface="等线"/>
              </a:rPr>
              <a:t>需</a:t>
            </a:r>
            <a:r>
              <a:rPr dirty="0" sz="650" spc="20">
                <a:latin typeface="等线"/>
                <a:cs typeface="等线"/>
              </a:rPr>
              <a:t>提供营</a:t>
            </a:r>
            <a:r>
              <a:rPr dirty="0" sz="650" spc="35">
                <a:latin typeface="等线"/>
                <a:cs typeface="等线"/>
              </a:rPr>
              <a:t>养</a:t>
            </a:r>
            <a:r>
              <a:rPr dirty="0" sz="650" spc="2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在</a:t>
            </a:r>
            <a:r>
              <a:rPr dirty="0" sz="650" spc="20">
                <a:latin typeface="等线"/>
                <a:cs typeface="等线"/>
              </a:rPr>
              <a:t>国内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10">
                <a:latin typeface="等线"/>
                <a:cs typeface="等线"/>
              </a:rPr>
              <a:t>根 </a:t>
            </a:r>
            <a:r>
              <a:rPr dirty="0" sz="650" spc="20">
                <a:latin typeface="等线"/>
                <a:cs typeface="等线"/>
              </a:rPr>
              <a:t>据《特殊医</a:t>
            </a:r>
            <a:r>
              <a:rPr dirty="0" sz="650" spc="30">
                <a:latin typeface="等线"/>
                <a:cs typeface="等线"/>
              </a:rPr>
              <a:t>学</a:t>
            </a:r>
            <a:r>
              <a:rPr dirty="0" sz="650" spc="20">
                <a:latin typeface="等线"/>
                <a:cs typeface="等线"/>
              </a:rPr>
              <a:t>用途配</a:t>
            </a:r>
            <a:r>
              <a:rPr dirty="0" sz="650" spc="30">
                <a:latin typeface="等线"/>
                <a:cs typeface="等线"/>
              </a:rPr>
              <a:t>方</a:t>
            </a:r>
            <a:r>
              <a:rPr dirty="0" sz="650" spc="20">
                <a:latin typeface="等线"/>
                <a:cs typeface="等线"/>
              </a:rPr>
              <a:t>食品注</a:t>
            </a:r>
            <a:r>
              <a:rPr dirty="0" sz="650" spc="30">
                <a:latin typeface="等线"/>
                <a:cs typeface="等线"/>
              </a:rPr>
              <a:t>册</a:t>
            </a:r>
            <a:r>
              <a:rPr dirty="0" sz="650" spc="20">
                <a:latin typeface="等线"/>
                <a:cs typeface="等线"/>
              </a:rPr>
              <a:t>管理办</a:t>
            </a:r>
            <a:r>
              <a:rPr dirty="0" sz="650" spc="35">
                <a:latin typeface="等线"/>
                <a:cs typeface="等线"/>
              </a:rPr>
              <a:t>法</a:t>
            </a:r>
            <a:r>
              <a:rPr dirty="0" sz="650" spc="20">
                <a:latin typeface="等线"/>
                <a:cs typeface="等线"/>
              </a:rPr>
              <a:t>》，可分为</a:t>
            </a:r>
            <a:r>
              <a:rPr dirty="0" sz="650" spc="30">
                <a:latin typeface="等线"/>
                <a:cs typeface="等线"/>
              </a:rPr>
              <a:t>适</a:t>
            </a:r>
            <a:r>
              <a:rPr dirty="0" sz="650" spc="20">
                <a:latin typeface="等线"/>
                <a:cs typeface="等线"/>
              </a:rPr>
              <a:t>用于</a:t>
            </a:r>
            <a:r>
              <a:rPr dirty="0" sz="650" spc="10">
                <a:latin typeface="等线"/>
                <a:cs typeface="等线"/>
              </a:rPr>
              <a:t>0</a:t>
            </a:r>
            <a:r>
              <a:rPr dirty="0" sz="650" spc="7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-  </a:t>
            </a:r>
            <a:r>
              <a:rPr dirty="0" sz="650" spc="20">
                <a:latin typeface="等线"/>
                <a:cs typeface="等线"/>
              </a:rPr>
              <a:t>12</a:t>
            </a:r>
            <a:r>
              <a:rPr dirty="0" sz="650" spc="30">
                <a:latin typeface="等线"/>
                <a:cs typeface="等线"/>
              </a:rPr>
              <a:t>月龄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特</a:t>
            </a:r>
            <a:r>
              <a:rPr dirty="0" sz="650" spc="40">
                <a:latin typeface="等线"/>
                <a:cs typeface="等线"/>
              </a:rPr>
              <a:t>殊医</a:t>
            </a:r>
            <a:r>
              <a:rPr dirty="0" sz="650" spc="30">
                <a:latin typeface="等线"/>
                <a:cs typeface="等线"/>
              </a:rPr>
              <a:t>学</a:t>
            </a:r>
            <a:r>
              <a:rPr dirty="0" sz="650" spc="40">
                <a:latin typeface="等线"/>
                <a:cs typeface="等线"/>
              </a:rPr>
              <a:t>用途婴</a:t>
            </a:r>
            <a:r>
              <a:rPr dirty="0" sz="650" spc="30">
                <a:latin typeface="等线"/>
                <a:cs typeface="等线"/>
              </a:rPr>
              <a:t>儿</a:t>
            </a:r>
            <a:r>
              <a:rPr dirty="0" sz="650" spc="40">
                <a:latin typeface="等线"/>
                <a:cs typeface="等线"/>
              </a:rPr>
              <a:t>配方</a:t>
            </a:r>
            <a:r>
              <a:rPr dirty="0" sz="650" spc="30">
                <a:latin typeface="等线"/>
                <a:cs typeface="等线"/>
              </a:rPr>
              <a:t>食</a:t>
            </a:r>
            <a:r>
              <a:rPr dirty="0" sz="650" spc="50">
                <a:latin typeface="等线"/>
                <a:cs typeface="等线"/>
              </a:rPr>
              <a:t>品</a:t>
            </a:r>
            <a:r>
              <a:rPr dirty="0" sz="650" spc="10">
                <a:latin typeface="等线"/>
                <a:cs typeface="等线"/>
              </a:rPr>
              <a:t>（GB25596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—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15">
                <a:latin typeface="等线"/>
                <a:cs typeface="等线"/>
              </a:rPr>
              <a:t>2010）</a:t>
            </a:r>
            <a:r>
              <a:rPr dirty="0" sz="650" spc="20">
                <a:latin typeface="等线"/>
                <a:cs typeface="等线"/>
              </a:rPr>
              <a:t>和 </a:t>
            </a:r>
            <a:r>
              <a:rPr dirty="0" sz="650" spc="65">
                <a:latin typeface="等线"/>
                <a:cs typeface="等线"/>
              </a:rPr>
              <a:t>适用于</a:t>
            </a:r>
            <a:r>
              <a:rPr dirty="0" sz="650" spc="60">
                <a:latin typeface="等线"/>
                <a:cs typeface="等线"/>
              </a:rPr>
              <a:t>1</a:t>
            </a:r>
            <a:r>
              <a:rPr dirty="0" sz="650" spc="75">
                <a:latin typeface="等线"/>
                <a:cs typeface="等线"/>
              </a:rPr>
              <a:t>岁</a:t>
            </a:r>
            <a:r>
              <a:rPr dirty="0" sz="650" spc="65">
                <a:latin typeface="等线"/>
                <a:cs typeface="等线"/>
              </a:rPr>
              <a:t>以上</a:t>
            </a:r>
            <a:r>
              <a:rPr dirty="0" sz="650" spc="75">
                <a:latin typeface="等线"/>
                <a:cs typeface="等线"/>
              </a:rPr>
              <a:t>人</a:t>
            </a:r>
            <a:r>
              <a:rPr dirty="0" sz="650" spc="65">
                <a:latin typeface="等线"/>
                <a:cs typeface="等线"/>
              </a:rPr>
              <a:t>群</a:t>
            </a:r>
            <a:r>
              <a:rPr dirty="0" sz="650" spc="75">
                <a:latin typeface="等线"/>
                <a:cs typeface="等线"/>
              </a:rPr>
              <a:t>的</a:t>
            </a:r>
            <a:r>
              <a:rPr dirty="0" sz="650" spc="65">
                <a:latin typeface="等线"/>
                <a:cs typeface="等线"/>
              </a:rPr>
              <a:t>特</a:t>
            </a:r>
            <a:r>
              <a:rPr dirty="0" sz="650" spc="75">
                <a:latin typeface="等线"/>
                <a:cs typeface="等线"/>
              </a:rPr>
              <a:t>殊</a:t>
            </a:r>
            <a:r>
              <a:rPr dirty="0" sz="650" spc="65">
                <a:latin typeface="等线"/>
                <a:cs typeface="等线"/>
              </a:rPr>
              <a:t>医学</a:t>
            </a:r>
            <a:r>
              <a:rPr dirty="0" sz="650" spc="75">
                <a:latin typeface="等线"/>
                <a:cs typeface="等线"/>
              </a:rPr>
              <a:t>用</a:t>
            </a:r>
            <a:r>
              <a:rPr dirty="0" sz="650" spc="65">
                <a:latin typeface="等线"/>
                <a:cs typeface="等线"/>
              </a:rPr>
              <a:t>途</a:t>
            </a:r>
            <a:r>
              <a:rPr dirty="0" sz="650" spc="75">
                <a:latin typeface="等线"/>
                <a:cs typeface="等线"/>
              </a:rPr>
              <a:t>配</a:t>
            </a:r>
            <a:r>
              <a:rPr dirty="0" sz="650" spc="65">
                <a:latin typeface="等线"/>
                <a:cs typeface="等线"/>
              </a:rPr>
              <a:t>方食</a:t>
            </a:r>
            <a:r>
              <a:rPr dirty="0" sz="650" spc="95">
                <a:latin typeface="等线"/>
                <a:cs typeface="等线"/>
              </a:rPr>
              <a:t>品</a:t>
            </a:r>
            <a:r>
              <a:rPr dirty="0" sz="650" spc="15">
                <a:latin typeface="等线"/>
                <a:cs typeface="等线"/>
              </a:rPr>
              <a:t>（GB29922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—  </a:t>
            </a:r>
            <a:r>
              <a:rPr dirty="0" sz="650" spc="15">
                <a:latin typeface="等线"/>
                <a:cs typeface="等线"/>
              </a:rPr>
              <a:t>2013）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719" y="3392855"/>
            <a:ext cx="2464435" cy="10045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100"/>
              </a:lnSpc>
              <a:spcBef>
                <a:spcPts val="100"/>
              </a:spcBef>
            </a:pPr>
            <a:r>
              <a:rPr dirty="0" sz="650" spc="20">
                <a:latin typeface="等线"/>
                <a:cs typeface="等线"/>
              </a:rPr>
              <a:t>全球首个真</a:t>
            </a:r>
            <a:r>
              <a:rPr dirty="0" sz="650" spc="30">
                <a:latin typeface="等线"/>
                <a:cs typeface="等线"/>
              </a:rPr>
              <a:t>正</a:t>
            </a:r>
            <a:r>
              <a:rPr dirty="0" sz="650" spc="20">
                <a:latin typeface="等线"/>
                <a:cs typeface="等线"/>
              </a:rPr>
              <a:t>意义上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特医食</a:t>
            </a:r>
            <a:r>
              <a:rPr dirty="0" sz="650" spc="30">
                <a:latin typeface="等线"/>
                <a:cs typeface="等线"/>
              </a:rPr>
              <a:t>品</a:t>
            </a:r>
            <a:r>
              <a:rPr dirty="0" sz="650" spc="20">
                <a:latin typeface="等线"/>
                <a:cs typeface="等线"/>
              </a:rPr>
              <a:t>产于 </a:t>
            </a:r>
            <a:r>
              <a:rPr dirty="0" sz="650" spc="5">
                <a:latin typeface="等线"/>
                <a:cs typeface="等线"/>
              </a:rPr>
              <a:t>1957</a:t>
            </a:r>
            <a:r>
              <a:rPr dirty="0" sz="650" spc="1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年，当时经</a:t>
            </a:r>
            <a:r>
              <a:rPr dirty="0" sz="650" spc="30">
                <a:latin typeface="等线"/>
                <a:cs typeface="等线"/>
              </a:rPr>
              <a:t>美</a:t>
            </a:r>
            <a:r>
              <a:rPr dirty="0" sz="650" spc="20">
                <a:latin typeface="等线"/>
                <a:cs typeface="等线"/>
              </a:rPr>
              <a:t>国</a:t>
            </a:r>
            <a:r>
              <a:rPr dirty="0" sz="650" spc="10">
                <a:latin typeface="等线"/>
                <a:cs typeface="等线"/>
              </a:rPr>
              <a:t>FDA  </a:t>
            </a:r>
            <a:r>
              <a:rPr dirty="0" sz="650" spc="40">
                <a:latin typeface="等线"/>
                <a:cs typeface="等线"/>
              </a:rPr>
              <a:t>批准作为</a:t>
            </a:r>
            <a:r>
              <a:rPr dirty="0" sz="650" spc="55">
                <a:latin typeface="等线"/>
                <a:cs typeface="等线"/>
              </a:rPr>
              <a:t>孤</a:t>
            </a:r>
            <a:r>
              <a:rPr dirty="0" sz="650" spc="40">
                <a:latin typeface="等线"/>
                <a:cs typeface="等线"/>
              </a:rPr>
              <a:t>儿药上</a:t>
            </a:r>
            <a:r>
              <a:rPr dirty="0" sz="650" spc="55">
                <a:latin typeface="等线"/>
                <a:cs typeface="等线"/>
              </a:rPr>
              <a:t>市</a:t>
            </a:r>
            <a:r>
              <a:rPr dirty="0" sz="650" spc="40">
                <a:latin typeface="等线"/>
                <a:cs typeface="等线"/>
              </a:rPr>
              <a:t>，用于</a:t>
            </a:r>
            <a:r>
              <a:rPr dirty="0" sz="650" spc="55">
                <a:latin typeface="等线"/>
                <a:cs typeface="等线"/>
              </a:rPr>
              <a:t>苯</a:t>
            </a:r>
            <a:r>
              <a:rPr dirty="0" sz="650" spc="40">
                <a:latin typeface="等线"/>
                <a:cs typeface="等线"/>
              </a:rPr>
              <a:t>丙酮尿</a:t>
            </a:r>
            <a:r>
              <a:rPr dirty="0" sz="650" spc="55">
                <a:latin typeface="等线"/>
                <a:cs typeface="等线"/>
              </a:rPr>
              <a:t>症</a:t>
            </a:r>
            <a:r>
              <a:rPr dirty="0" sz="650" spc="40">
                <a:latin typeface="等线"/>
                <a:cs typeface="等线"/>
              </a:rPr>
              <a:t>的膳食治</a:t>
            </a:r>
            <a:r>
              <a:rPr dirty="0" sz="650" spc="50">
                <a:latin typeface="等线"/>
                <a:cs typeface="等线"/>
              </a:rPr>
              <a:t>疗</a:t>
            </a:r>
            <a:r>
              <a:rPr dirty="0" sz="650" spc="55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在</a:t>
            </a:r>
            <a:r>
              <a:rPr dirty="0" sz="650" spc="18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1988  </a:t>
            </a:r>
            <a:r>
              <a:rPr dirty="0" sz="650" spc="30">
                <a:latin typeface="等线"/>
                <a:cs typeface="等线"/>
              </a:rPr>
              <a:t>年修订的</a:t>
            </a:r>
            <a:r>
              <a:rPr dirty="0" sz="650" spc="40">
                <a:latin typeface="等线"/>
                <a:cs typeface="等线"/>
              </a:rPr>
              <a:t>《</a:t>
            </a:r>
            <a:r>
              <a:rPr dirty="0" sz="650" spc="30">
                <a:latin typeface="等线"/>
                <a:cs typeface="等线"/>
              </a:rPr>
              <a:t>孤儿药</a:t>
            </a:r>
            <a:r>
              <a:rPr dirty="0" sz="650" spc="40">
                <a:latin typeface="等线"/>
                <a:cs typeface="等线"/>
              </a:rPr>
              <a:t>法</a:t>
            </a:r>
            <a:r>
              <a:rPr dirty="0" sz="650" spc="30">
                <a:latin typeface="等线"/>
                <a:cs typeface="等线"/>
              </a:rPr>
              <a:t>案》中</a:t>
            </a:r>
            <a:r>
              <a:rPr dirty="0" sz="650" spc="45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特医食</a:t>
            </a:r>
            <a:r>
              <a:rPr dirty="0" sz="650" spc="40">
                <a:latin typeface="等线"/>
                <a:cs typeface="等线"/>
              </a:rPr>
              <a:t>品</a:t>
            </a:r>
            <a:r>
              <a:rPr dirty="0" sz="650" spc="30">
                <a:latin typeface="等线"/>
                <a:cs typeface="等线"/>
              </a:rPr>
              <a:t>首次被明确</a:t>
            </a:r>
            <a:r>
              <a:rPr dirty="0" sz="650" spc="40">
                <a:latin typeface="等线"/>
                <a:cs typeface="等线"/>
              </a:rPr>
              <a:t>定</a:t>
            </a:r>
            <a:r>
              <a:rPr dirty="0" sz="650" spc="35">
                <a:latin typeface="等线"/>
                <a:cs typeface="等线"/>
              </a:rPr>
              <a:t>义</a:t>
            </a:r>
            <a:r>
              <a:rPr dirty="0" sz="650" spc="30">
                <a:latin typeface="等线"/>
                <a:cs typeface="等线"/>
              </a:rPr>
              <a:t>，并强 调医用食</a:t>
            </a:r>
            <a:r>
              <a:rPr dirty="0" sz="650" spc="40">
                <a:latin typeface="等线"/>
                <a:cs typeface="等线"/>
              </a:rPr>
              <a:t>品</a:t>
            </a:r>
            <a:r>
              <a:rPr dirty="0" sz="650" spc="30">
                <a:latin typeface="等线"/>
                <a:cs typeface="等线"/>
              </a:rPr>
              <a:t>应以备</a:t>
            </a:r>
            <a:r>
              <a:rPr dirty="0" sz="650" spc="40">
                <a:latin typeface="等线"/>
                <a:cs typeface="等线"/>
              </a:rPr>
              <a:t>案</a:t>
            </a:r>
            <a:r>
              <a:rPr dirty="0" sz="650" spc="30">
                <a:latin typeface="等线"/>
                <a:cs typeface="等线"/>
              </a:rPr>
              <a:t>机</a:t>
            </a:r>
            <a:r>
              <a:rPr dirty="0" sz="650" spc="35">
                <a:latin typeface="等线"/>
                <a:cs typeface="等线"/>
              </a:rPr>
              <a:t>制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5">
                <a:latin typeface="等线"/>
                <a:cs typeface="等线"/>
              </a:rPr>
              <a:t>而</a:t>
            </a:r>
            <a:r>
              <a:rPr dirty="0" sz="650" spc="30">
                <a:latin typeface="等线"/>
                <a:cs typeface="等线"/>
              </a:rPr>
              <a:t>非注册</a:t>
            </a:r>
            <a:r>
              <a:rPr dirty="0" sz="650" spc="45">
                <a:latin typeface="等线"/>
                <a:cs typeface="等线"/>
              </a:rPr>
              <a:t>机</a:t>
            </a:r>
            <a:r>
              <a:rPr dirty="0" sz="650" spc="30">
                <a:latin typeface="等线"/>
                <a:cs typeface="等线"/>
              </a:rPr>
              <a:t>制进行监</a:t>
            </a:r>
            <a:r>
              <a:rPr dirty="0" sz="650" spc="20">
                <a:latin typeface="等线"/>
                <a:cs typeface="等线"/>
              </a:rPr>
              <a:t>管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从而改善 </a:t>
            </a:r>
            <a:r>
              <a:rPr dirty="0" sz="650" spc="30">
                <a:latin typeface="等线"/>
                <a:cs typeface="等线"/>
              </a:rPr>
              <a:t>特医食品在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见病群体</a:t>
            </a:r>
            <a:r>
              <a:rPr dirty="0" sz="650" spc="40">
                <a:latin typeface="等线"/>
                <a:cs typeface="等线"/>
              </a:rPr>
              <a:t>中</a:t>
            </a:r>
            <a:r>
              <a:rPr dirty="0" sz="650" spc="30">
                <a:latin typeface="等线"/>
                <a:cs typeface="等线"/>
              </a:rPr>
              <a:t>的可及</a:t>
            </a:r>
            <a:r>
              <a:rPr dirty="0" sz="650" spc="40">
                <a:latin typeface="等线"/>
                <a:cs typeface="等线"/>
              </a:rPr>
              <a:t>性，加</a:t>
            </a:r>
            <a:r>
              <a:rPr dirty="0" sz="650" spc="30">
                <a:latin typeface="等线"/>
                <a:cs typeface="等线"/>
              </a:rPr>
              <a:t>快上市效率。</a:t>
            </a:r>
            <a:r>
              <a:rPr dirty="0" sz="650" spc="40">
                <a:latin typeface="等线"/>
                <a:cs typeface="等线"/>
              </a:rPr>
              <a:t>截</a:t>
            </a:r>
            <a:r>
              <a:rPr dirty="0" sz="650" spc="30">
                <a:latin typeface="等线"/>
                <a:cs typeface="等线"/>
              </a:rPr>
              <a:t>至目</a:t>
            </a:r>
            <a:r>
              <a:rPr dirty="0" sz="650" spc="35">
                <a:latin typeface="等线"/>
                <a:cs typeface="等线"/>
              </a:rPr>
              <a:t>前</a:t>
            </a:r>
            <a:r>
              <a:rPr dirty="0" sz="650" spc="10">
                <a:latin typeface="等线"/>
                <a:cs typeface="等线"/>
              </a:rPr>
              <a:t>， </a:t>
            </a:r>
            <a:r>
              <a:rPr dirty="0" sz="650" spc="20">
                <a:latin typeface="等线"/>
                <a:cs typeface="等线"/>
              </a:rPr>
              <a:t>全球有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700</a:t>
            </a:r>
            <a:r>
              <a:rPr dirty="0" sz="650" spc="13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余款特医食品上市，</a:t>
            </a:r>
            <a:r>
              <a:rPr dirty="0" sz="650" spc="30">
                <a:latin typeface="等线"/>
                <a:cs typeface="等线"/>
              </a:rPr>
              <a:t>但</a:t>
            </a:r>
            <a:r>
              <a:rPr dirty="0" sz="650" spc="20">
                <a:latin typeface="等线"/>
                <a:cs typeface="等线"/>
              </a:rPr>
              <a:t>我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20">
                <a:latin typeface="等线"/>
                <a:cs typeface="等线"/>
              </a:rPr>
              <a:t>仅有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81</a:t>
            </a:r>
            <a:r>
              <a:rPr dirty="0" sz="650" spc="13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款特医食品获 批，其中多数为婴幼儿配方奶粉。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719" y="4447717"/>
            <a:ext cx="2379345" cy="725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1200"/>
              </a:lnSpc>
              <a:spcBef>
                <a:spcPts val="95"/>
              </a:spcBef>
            </a:pPr>
            <a:r>
              <a:rPr dirty="0" sz="650" spc="30">
                <a:latin typeface="等线"/>
                <a:cs typeface="等线"/>
              </a:rPr>
              <a:t>在《第一</a:t>
            </a:r>
            <a:r>
              <a:rPr dirty="0" sz="650" spc="40">
                <a:latin typeface="等线"/>
                <a:cs typeface="等线"/>
              </a:rPr>
              <a:t>批</a:t>
            </a:r>
            <a:r>
              <a:rPr dirty="0" sz="650" spc="30">
                <a:latin typeface="等线"/>
                <a:cs typeface="等线"/>
              </a:rPr>
              <a:t>罕见病</a:t>
            </a:r>
            <a:r>
              <a:rPr dirty="0" sz="650" spc="40">
                <a:latin typeface="等线"/>
                <a:cs typeface="等线"/>
              </a:rPr>
              <a:t>目</a:t>
            </a:r>
            <a:r>
              <a:rPr dirty="0" sz="650" spc="35">
                <a:latin typeface="等线"/>
                <a:cs typeface="等线"/>
              </a:rPr>
              <a:t>录</a:t>
            </a:r>
            <a:r>
              <a:rPr dirty="0" sz="650" spc="30">
                <a:latin typeface="等线"/>
                <a:cs typeface="等线"/>
              </a:rPr>
              <a:t>》中</a:t>
            </a:r>
            <a:r>
              <a:rPr dirty="0" sz="650" spc="45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收录了</a:t>
            </a:r>
            <a:r>
              <a:rPr dirty="0" sz="650" spc="40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种先天性代</a:t>
            </a:r>
            <a:r>
              <a:rPr dirty="0" sz="650" spc="40">
                <a:latin typeface="等线"/>
                <a:cs typeface="等线"/>
              </a:rPr>
              <a:t>谢</a:t>
            </a:r>
            <a:r>
              <a:rPr dirty="0" sz="650" spc="30">
                <a:latin typeface="等线"/>
                <a:cs typeface="等线"/>
              </a:rPr>
              <a:t>疾</a:t>
            </a:r>
            <a:r>
              <a:rPr dirty="0" sz="650" spc="35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如 </a:t>
            </a:r>
            <a:r>
              <a:rPr dirty="0" sz="650" spc="30">
                <a:latin typeface="等线"/>
                <a:cs typeface="等线"/>
              </a:rPr>
              <a:t>苯丙酮尿</a:t>
            </a:r>
            <a:r>
              <a:rPr dirty="0" sz="650" spc="40">
                <a:latin typeface="等线"/>
                <a:cs typeface="等线"/>
              </a:rPr>
              <a:t>症</a:t>
            </a:r>
            <a:r>
              <a:rPr dirty="0" sz="650" spc="30">
                <a:latin typeface="等线"/>
                <a:cs typeface="等线"/>
              </a:rPr>
              <a:t>、甲基</a:t>
            </a:r>
            <a:r>
              <a:rPr dirty="0" sz="650" spc="40">
                <a:latin typeface="等线"/>
                <a:cs typeface="等线"/>
              </a:rPr>
              <a:t>丙</a:t>
            </a:r>
            <a:r>
              <a:rPr dirty="0" sz="650" spc="30">
                <a:latin typeface="等线"/>
                <a:cs typeface="等线"/>
              </a:rPr>
              <a:t>二酸血</a:t>
            </a:r>
            <a:r>
              <a:rPr dirty="0" sz="650" spc="45">
                <a:latin typeface="等线"/>
                <a:cs typeface="等线"/>
              </a:rPr>
              <a:t>症</a:t>
            </a:r>
            <a:r>
              <a:rPr dirty="0" sz="650" spc="30">
                <a:latin typeface="等线"/>
                <a:cs typeface="等线"/>
              </a:rPr>
              <a:t>、丙酸</a:t>
            </a:r>
            <a:r>
              <a:rPr dirty="0" sz="650" spc="40">
                <a:latin typeface="等线"/>
                <a:cs typeface="等线"/>
              </a:rPr>
              <a:t>血</a:t>
            </a:r>
            <a:r>
              <a:rPr dirty="0" sz="650" spc="30">
                <a:latin typeface="等线"/>
                <a:cs typeface="等线"/>
              </a:rPr>
              <a:t>症、枫糖尿</a:t>
            </a:r>
            <a:r>
              <a:rPr dirty="0" sz="650" spc="40">
                <a:latin typeface="等线"/>
                <a:cs typeface="等线"/>
              </a:rPr>
              <a:t>症</a:t>
            </a:r>
            <a:r>
              <a:rPr dirty="0" sz="650" spc="30">
                <a:latin typeface="等线"/>
                <a:cs typeface="等线"/>
              </a:rPr>
              <a:t>等。在这 </a:t>
            </a:r>
            <a:r>
              <a:rPr dirty="0" sz="650" spc="30">
                <a:latin typeface="等线"/>
                <a:cs typeface="等线"/>
              </a:rPr>
              <a:t>些疾病的</a:t>
            </a:r>
            <a:r>
              <a:rPr dirty="0" sz="650" spc="40">
                <a:latin typeface="等线"/>
                <a:cs typeface="等线"/>
              </a:rPr>
              <a:t>临</a:t>
            </a:r>
            <a:r>
              <a:rPr dirty="0" sz="650" spc="30">
                <a:latin typeface="等线"/>
                <a:cs typeface="等线"/>
              </a:rPr>
              <a:t>床治疗</a:t>
            </a:r>
            <a:r>
              <a:rPr dirty="0" sz="650" spc="45">
                <a:latin typeface="等线"/>
                <a:cs typeface="等线"/>
              </a:rPr>
              <a:t>中</a:t>
            </a:r>
            <a:r>
              <a:rPr dirty="0" sz="650" spc="30">
                <a:latin typeface="等线"/>
                <a:cs typeface="等线"/>
              </a:rPr>
              <a:t>，特医</a:t>
            </a:r>
            <a:r>
              <a:rPr dirty="0" sz="650" spc="40">
                <a:latin typeface="等线"/>
                <a:cs typeface="等线"/>
              </a:rPr>
              <a:t>食</a:t>
            </a:r>
            <a:r>
              <a:rPr dirty="0" sz="650" spc="30">
                <a:latin typeface="等线"/>
                <a:cs typeface="等线"/>
              </a:rPr>
              <a:t>品是主</a:t>
            </a:r>
            <a:r>
              <a:rPr dirty="0" sz="650" spc="40">
                <a:latin typeface="等线"/>
                <a:cs typeface="等线"/>
              </a:rPr>
              <a:t>要</a:t>
            </a:r>
            <a:r>
              <a:rPr dirty="0" sz="650" spc="30">
                <a:latin typeface="等线"/>
                <a:cs typeface="等线"/>
              </a:rPr>
              <a:t>的治疗方</a:t>
            </a:r>
            <a:r>
              <a:rPr dirty="0" sz="650" spc="40">
                <a:latin typeface="等线"/>
                <a:cs typeface="等线"/>
              </a:rPr>
              <a:t>式，</a:t>
            </a:r>
            <a:r>
              <a:rPr dirty="0" sz="650" spc="25">
                <a:latin typeface="等线"/>
                <a:cs typeface="等线"/>
              </a:rPr>
              <a:t>并且能有 </a:t>
            </a:r>
            <a:r>
              <a:rPr dirty="0" sz="650" spc="30">
                <a:latin typeface="等线"/>
                <a:cs typeface="等线"/>
              </a:rPr>
              <a:t>效改善患</a:t>
            </a:r>
            <a:r>
              <a:rPr dirty="0" sz="650" spc="40">
                <a:latin typeface="等线"/>
                <a:cs typeface="等线"/>
              </a:rPr>
              <a:t>者</a:t>
            </a:r>
            <a:r>
              <a:rPr dirty="0" sz="650" spc="30">
                <a:latin typeface="等线"/>
                <a:cs typeface="等线"/>
              </a:rPr>
              <a:t>预</a:t>
            </a:r>
            <a:r>
              <a:rPr dirty="0" sz="650" spc="35">
                <a:latin typeface="等线"/>
                <a:cs typeface="等线"/>
              </a:rPr>
              <a:t>后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目</a:t>
            </a:r>
            <a:r>
              <a:rPr dirty="0" sz="650" spc="30">
                <a:latin typeface="等线"/>
                <a:cs typeface="等线"/>
              </a:rPr>
              <a:t>前，我</a:t>
            </a:r>
            <a:r>
              <a:rPr dirty="0" sz="650" spc="40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在用于</a:t>
            </a:r>
            <a:r>
              <a:rPr dirty="0" sz="650" spc="40">
                <a:latin typeface="等线"/>
                <a:cs typeface="等线"/>
              </a:rPr>
              <a:t>治</a:t>
            </a:r>
            <a:r>
              <a:rPr dirty="0" sz="650" spc="30">
                <a:latin typeface="等线"/>
                <a:cs typeface="等线"/>
              </a:rPr>
              <a:t>疗罕见病的</a:t>
            </a:r>
            <a:r>
              <a:rPr dirty="0" sz="650" spc="40">
                <a:latin typeface="等线"/>
                <a:cs typeface="等线"/>
              </a:rPr>
              <a:t>特</a:t>
            </a:r>
            <a:r>
              <a:rPr dirty="0" sz="650" spc="30">
                <a:latin typeface="等线"/>
                <a:cs typeface="等线"/>
              </a:rPr>
              <a:t>医食品</a:t>
            </a:r>
            <a:r>
              <a:rPr dirty="0" sz="650" spc="20">
                <a:latin typeface="等线"/>
                <a:cs typeface="等线"/>
              </a:rPr>
              <a:t>领 域仍存在众多患者需求难以满足的情况。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80944" y="1662683"/>
            <a:ext cx="2409825" cy="3350260"/>
            <a:chOff x="2980944" y="1662683"/>
            <a:chExt cx="2409825" cy="33502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4012" y="1679447"/>
              <a:ext cx="2246376" cy="33329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80944" y="1662683"/>
              <a:ext cx="2280285" cy="3235960"/>
            </a:xfrm>
            <a:custGeom>
              <a:avLst/>
              <a:gdLst/>
              <a:ahLst/>
              <a:cxnLst/>
              <a:rect l="l" t="t" r="r" b="b"/>
              <a:pathLst>
                <a:path w="2280285" h="3235960">
                  <a:moveTo>
                    <a:pt x="2172716" y="0"/>
                  </a:moveTo>
                  <a:lnTo>
                    <a:pt x="107187" y="0"/>
                  </a:lnTo>
                  <a:lnTo>
                    <a:pt x="65472" y="8425"/>
                  </a:lnTo>
                  <a:lnTo>
                    <a:pt x="31400" y="31400"/>
                  </a:lnTo>
                  <a:lnTo>
                    <a:pt x="8425" y="65472"/>
                  </a:lnTo>
                  <a:lnTo>
                    <a:pt x="0" y="107187"/>
                  </a:lnTo>
                  <a:lnTo>
                    <a:pt x="0" y="3128264"/>
                  </a:lnTo>
                  <a:lnTo>
                    <a:pt x="8425" y="3169979"/>
                  </a:lnTo>
                  <a:lnTo>
                    <a:pt x="31400" y="3204051"/>
                  </a:lnTo>
                  <a:lnTo>
                    <a:pt x="65472" y="3227026"/>
                  </a:lnTo>
                  <a:lnTo>
                    <a:pt x="107187" y="3235452"/>
                  </a:lnTo>
                  <a:lnTo>
                    <a:pt x="2172716" y="3235452"/>
                  </a:lnTo>
                  <a:lnTo>
                    <a:pt x="2214431" y="3227026"/>
                  </a:lnTo>
                  <a:lnTo>
                    <a:pt x="2248503" y="3204051"/>
                  </a:lnTo>
                  <a:lnTo>
                    <a:pt x="2271478" y="3169979"/>
                  </a:lnTo>
                  <a:lnTo>
                    <a:pt x="2279904" y="3128264"/>
                  </a:lnTo>
                  <a:lnTo>
                    <a:pt x="2279904" y="107187"/>
                  </a:lnTo>
                  <a:lnTo>
                    <a:pt x="2271478" y="65472"/>
                  </a:lnTo>
                  <a:lnTo>
                    <a:pt x="2248503" y="31400"/>
                  </a:lnTo>
                  <a:lnTo>
                    <a:pt x="2214431" y="8425"/>
                  </a:lnTo>
                  <a:lnTo>
                    <a:pt x="217271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053588" y="1719198"/>
            <a:ext cx="112331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案例：“不食人间烟火的天使”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24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049523" y="1883663"/>
            <a:ext cx="2143125" cy="294132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8575" rIns="0" bIns="0" rtlCol="0" vert="horz">
            <a:spAutoFit/>
          </a:bodyPr>
          <a:lstStyle/>
          <a:p>
            <a:pPr algn="just" marL="92075" marR="85090">
              <a:lnSpc>
                <a:spcPct val="140800"/>
              </a:lnSpc>
              <a:spcBef>
                <a:spcPts val="225"/>
              </a:spcBef>
            </a:pPr>
            <a:r>
              <a:rPr dirty="0" sz="650" spc="40">
                <a:latin typeface="等线"/>
                <a:cs typeface="等线"/>
              </a:rPr>
              <a:t>有</a:t>
            </a:r>
            <a:r>
              <a:rPr dirty="0" sz="650" spc="55">
                <a:latin typeface="等线"/>
                <a:cs typeface="等线"/>
              </a:rPr>
              <a:t>这</a:t>
            </a:r>
            <a:r>
              <a:rPr dirty="0" sz="650" spc="40">
                <a:latin typeface="等线"/>
                <a:cs typeface="等线"/>
              </a:rPr>
              <a:t>样</a:t>
            </a:r>
            <a:r>
              <a:rPr dirty="0" sz="650" spc="55">
                <a:latin typeface="等线"/>
                <a:cs typeface="等线"/>
              </a:rPr>
              <a:t>一</a:t>
            </a:r>
            <a:r>
              <a:rPr dirty="0" sz="650" spc="40">
                <a:latin typeface="等线"/>
                <a:cs typeface="等线"/>
              </a:rPr>
              <a:t>个</a:t>
            </a:r>
            <a:r>
              <a:rPr dirty="0" sz="650" spc="55">
                <a:latin typeface="等线"/>
                <a:cs typeface="等线"/>
              </a:rPr>
              <a:t>群</a:t>
            </a:r>
            <a:r>
              <a:rPr dirty="0" sz="650" spc="45">
                <a:latin typeface="等线"/>
                <a:cs typeface="等线"/>
              </a:rPr>
              <a:t>体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从</a:t>
            </a:r>
            <a:r>
              <a:rPr dirty="0" sz="650" spc="55">
                <a:latin typeface="等线"/>
                <a:cs typeface="等线"/>
              </a:rPr>
              <a:t>出</a:t>
            </a:r>
            <a:r>
              <a:rPr dirty="0" sz="650" spc="40">
                <a:latin typeface="等线"/>
                <a:cs typeface="等线"/>
              </a:rPr>
              <a:t>生</a:t>
            </a:r>
            <a:r>
              <a:rPr dirty="0" sz="650" spc="55">
                <a:latin typeface="等线"/>
                <a:cs typeface="等线"/>
              </a:rPr>
              <a:t>那天</a:t>
            </a:r>
            <a:r>
              <a:rPr dirty="0" sz="650" spc="40">
                <a:latin typeface="等线"/>
                <a:cs typeface="等线"/>
              </a:rPr>
              <a:t>开</a:t>
            </a:r>
            <a:r>
              <a:rPr dirty="0" sz="650" spc="55">
                <a:latin typeface="等线"/>
                <a:cs typeface="等线"/>
              </a:rPr>
              <a:t>始</a:t>
            </a:r>
            <a:r>
              <a:rPr dirty="0" sz="650" spc="40">
                <a:latin typeface="等线"/>
                <a:cs typeface="等线"/>
              </a:rPr>
              <a:t>就</a:t>
            </a:r>
            <a:r>
              <a:rPr dirty="0" sz="650" spc="55">
                <a:latin typeface="等线"/>
                <a:cs typeface="等线"/>
              </a:rPr>
              <a:t>不</a:t>
            </a:r>
            <a:r>
              <a:rPr dirty="0" sz="650" spc="40">
                <a:latin typeface="等线"/>
                <a:cs typeface="等线"/>
              </a:rPr>
              <a:t>能够</a:t>
            </a:r>
            <a:r>
              <a:rPr dirty="0" sz="650" spc="55">
                <a:latin typeface="等线"/>
                <a:cs typeface="等线"/>
              </a:rPr>
              <a:t>吃</a:t>
            </a:r>
            <a:r>
              <a:rPr dirty="0" sz="650" spc="40">
                <a:latin typeface="等线"/>
                <a:cs typeface="等线"/>
              </a:rPr>
              <a:t>正</a:t>
            </a:r>
            <a:r>
              <a:rPr dirty="0" sz="650" spc="10">
                <a:latin typeface="等线"/>
                <a:cs typeface="等线"/>
              </a:rPr>
              <a:t>常 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饮</a:t>
            </a:r>
            <a:r>
              <a:rPr dirty="0" sz="650" spc="30">
                <a:latin typeface="等线"/>
                <a:cs typeface="等线"/>
              </a:rPr>
              <a:t>食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特</a:t>
            </a:r>
            <a:r>
              <a:rPr dirty="0" sz="650" spc="40">
                <a:latin typeface="等线"/>
                <a:cs typeface="等线"/>
              </a:rPr>
              <a:t>殊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食</a:t>
            </a:r>
            <a:r>
              <a:rPr dirty="0" sz="650" spc="30">
                <a:latin typeface="等线"/>
                <a:cs typeface="等线"/>
              </a:rPr>
              <a:t>品</a:t>
            </a:r>
            <a:r>
              <a:rPr dirty="0" sz="650" spc="40">
                <a:latin typeface="等线"/>
                <a:cs typeface="等线"/>
              </a:rPr>
              <a:t>成</a:t>
            </a:r>
            <a:r>
              <a:rPr dirty="0" sz="650" spc="30">
                <a:latin typeface="等线"/>
                <a:cs typeface="等线"/>
              </a:rPr>
              <a:t>为</a:t>
            </a:r>
            <a:r>
              <a:rPr dirty="0" sz="650" spc="40">
                <a:latin typeface="等线"/>
                <a:cs typeface="等线"/>
              </a:rPr>
              <a:t>终身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代</a:t>
            </a:r>
            <a:r>
              <a:rPr dirty="0" sz="650" spc="35">
                <a:latin typeface="等线"/>
                <a:cs typeface="等线"/>
              </a:rPr>
              <a:t>餐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被称</a:t>
            </a:r>
            <a:r>
              <a:rPr dirty="0" sz="650" spc="40">
                <a:latin typeface="等线"/>
                <a:cs typeface="等线"/>
              </a:rPr>
              <a:t>之</a:t>
            </a:r>
            <a:r>
              <a:rPr dirty="0" sz="650" spc="35">
                <a:latin typeface="等线"/>
                <a:cs typeface="等线"/>
              </a:rPr>
              <a:t>为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10">
                <a:latin typeface="等线"/>
                <a:cs typeface="等线"/>
              </a:rPr>
              <a:t>不 </a:t>
            </a:r>
            <a:r>
              <a:rPr dirty="0" sz="650" spc="20">
                <a:latin typeface="等线"/>
                <a:cs typeface="等线"/>
              </a:rPr>
              <a:t>食人间烟火的天使</a:t>
            </a:r>
            <a:r>
              <a:rPr dirty="0" sz="650" spc="10">
                <a:latin typeface="等线"/>
                <a:cs typeface="等线"/>
              </a:rPr>
              <a:t>”，</a:t>
            </a:r>
            <a:r>
              <a:rPr dirty="0" sz="650" spc="20">
                <a:latin typeface="等线"/>
                <a:cs typeface="等线"/>
              </a:rPr>
              <a:t>他们就是苯丙酮尿症宝宝。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等线"/>
              <a:cs typeface="等线"/>
            </a:endParaRPr>
          </a:p>
          <a:p>
            <a:pPr marL="92075">
              <a:lnSpc>
                <a:spcPct val="141200"/>
              </a:lnSpc>
            </a:pPr>
            <a:r>
              <a:rPr dirty="0" sz="650" spc="55" b="1">
                <a:latin typeface="等线"/>
                <a:cs typeface="等线"/>
              </a:rPr>
              <a:t>苯丙酮尿症</a:t>
            </a:r>
            <a:r>
              <a:rPr dirty="0" sz="650" spc="15" b="1">
                <a:latin typeface="等线"/>
                <a:cs typeface="等线"/>
              </a:rPr>
              <a:t>（Phenylketonuria，PKU）</a:t>
            </a:r>
            <a:r>
              <a:rPr dirty="0" sz="650" spc="55">
                <a:latin typeface="等线"/>
                <a:cs typeface="等线"/>
              </a:rPr>
              <a:t>是一种罕见 </a:t>
            </a:r>
            <a:r>
              <a:rPr dirty="0" sz="650" spc="40">
                <a:latin typeface="等线"/>
                <a:cs typeface="等线"/>
              </a:rPr>
              <a:t>的常</a:t>
            </a:r>
            <a:r>
              <a:rPr dirty="0" sz="650" spc="55">
                <a:latin typeface="等线"/>
                <a:cs typeface="等线"/>
              </a:rPr>
              <a:t>染</a:t>
            </a:r>
            <a:r>
              <a:rPr dirty="0" sz="650" spc="40">
                <a:latin typeface="等线"/>
                <a:cs typeface="等线"/>
              </a:rPr>
              <a:t>色</a:t>
            </a:r>
            <a:r>
              <a:rPr dirty="0" sz="650" spc="55">
                <a:latin typeface="等线"/>
                <a:cs typeface="等线"/>
              </a:rPr>
              <a:t>体</a:t>
            </a:r>
            <a:r>
              <a:rPr dirty="0" sz="650" spc="40">
                <a:latin typeface="等线"/>
                <a:cs typeface="等线"/>
              </a:rPr>
              <a:t>隐</a:t>
            </a:r>
            <a:r>
              <a:rPr dirty="0" sz="650" spc="55">
                <a:latin typeface="等线"/>
                <a:cs typeface="等线"/>
              </a:rPr>
              <a:t>性</a:t>
            </a:r>
            <a:r>
              <a:rPr dirty="0" sz="650" spc="40">
                <a:latin typeface="等线"/>
                <a:cs typeface="等线"/>
              </a:rPr>
              <a:t>遗传</a:t>
            </a:r>
            <a:r>
              <a:rPr dirty="0" sz="650" spc="60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由</a:t>
            </a:r>
            <a:r>
              <a:rPr dirty="0" sz="650" spc="40">
                <a:latin typeface="等线"/>
                <a:cs typeface="等线"/>
              </a:rPr>
              <a:t>于苯</a:t>
            </a:r>
            <a:r>
              <a:rPr dirty="0" sz="650" spc="55">
                <a:latin typeface="等线"/>
                <a:cs typeface="等线"/>
              </a:rPr>
              <a:t>丙</a:t>
            </a:r>
            <a:r>
              <a:rPr dirty="0" sz="650" spc="40">
                <a:latin typeface="等线"/>
                <a:cs typeface="等线"/>
              </a:rPr>
              <a:t>氨</a:t>
            </a:r>
            <a:r>
              <a:rPr dirty="0" sz="650" spc="55">
                <a:latin typeface="等线"/>
                <a:cs typeface="等线"/>
              </a:rPr>
              <a:t>酸</a:t>
            </a:r>
            <a:r>
              <a:rPr dirty="0" sz="650" spc="40">
                <a:latin typeface="等线"/>
                <a:cs typeface="等线"/>
              </a:rPr>
              <a:t>羟化</a:t>
            </a:r>
            <a:r>
              <a:rPr dirty="0" sz="650" spc="55">
                <a:latin typeface="等线"/>
                <a:cs typeface="等线"/>
              </a:rPr>
              <a:t>酶</a:t>
            </a:r>
            <a:r>
              <a:rPr dirty="0" sz="650" spc="40">
                <a:latin typeface="等线"/>
                <a:cs typeface="等线"/>
              </a:rPr>
              <a:t>缺</a:t>
            </a:r>
            <a:r>
              <a:rPr dirty="0" sz="650" spc="50">
                <a:latin typeface="等线"/>
                <a:cs typeface="等线"/>
              </a:rPr>
              <a:t>乏</a:t>
            </a:r>
            <a:r>
              <a:rPr dirty="0" sz="650" spc="10">
                <a:latin typeface="等线"/>
                <a:cs typeface="等线"/>
              </a:rPr>
              <a:t>， </a:t>
            </a:r>
            <a:r>
              <a:rPr dirty="0" sz="650" spc="40">
                <a:latin typeface="等线"/>
                <a:cs typeface="等线"/>
              </a:rPr>
              <a:t>导</a:t>
            </a:r>
            <a:r>
              <a:rPr dirty="0" sz="650" spc="55">
                <a:latin typeface="等线"/>
                <a:cs typeface="等线"/>
              </a:rPr>
              <a:t>致</a:t>
            </a:r>
            <a:r>
              <a:rPr dirty="0" sz="650" spc="40">
                <a:latin typeface="等线"/>
                <a:cs typeface="等线"/>
              </a:rPr>
              <a:t>苯</a:t>
            </a:r>
            <a:r>
              <a:rPr dirty="0" sz="650" spc="55">
                <a:latin typeface="等线"/>
                <a:cs typeface="等线"/>
              </a:rPr>
              <a:t>丙</a:t>
            </a:r>
            <a:r>
              <a:rPr dirty="0" sz="650" spc="40">
                <a:latin typeface="等线"/>
                <a:cs typeface="等线"/>
              </a:rPr>
              <a:t>氨</a:t>
            </a:r>
            <a:r>
              <a:rPr dirty="0" sz="650" spc="55">
                <a:latin typeface="等线"/>
                <a:cs typeface="等线"/>
              </a:rPr>
              <a:t>酸</a:t>
            </a:r>
            <a:r>
              <a:rPr dirty="0" sz="650" spc="40">
                <a:latin typeface="等线"/>
                <a:cs typeface="等线"/>
              </a:rPr>
              <a:t>及</a:t>
            </a:r>
            <a:r>
              <a:rPr dirty="0" sz="650" spc="55">
                <a:latin typeface="等线"/>
                <a:cs typeface="等线"/>
              </a:rPr>
              <a:t>其</a:t>
            </a:r>
            <a:r>
              <a:rPr dirty="0" sz="650" spc="40">
                <a:latin typeface="等线"/>
                <a:cs typeface="等线"/>
              </a:rPr>
              <a:t>代</a:t>
            </a:r>
            <a:r>
              <a:rPr dirty="0" sz="650" spc="55">
                <a:latin typeface="等线"/>
                <a:cs typeface="等线"/>
              </a:rPr>
              <a:t>谢</a:t>
            </a:r>
            <a:r>
              <a:rPr dirty="0" sz="650" spc="40">
                <a:latin typeface="等线"/>
                <a:cs typeface="等线"/>
              </a:rPr>
              <a:t>产</a:t>
            </a:r>
            <a:r>
              <a:rPr dirty="0" sz="650" spc="55">
                <a:latin typeface="等线"/>
                <a:cs typeface="等线"/>
              </a:rPr>
              <a:t>物在</a:t>
            </a:r>
            <a:r>
              <a:rPr dirty="0" sz="650" spc="40">
                <a:latin typeface="等线"/>
                <a:cs typeface="等线"/>
              </a:rPr>
              <a:t>患</a:t>
            </a:r>
            <a:r>
              <a:rPr dirty="0" sz="650" spc="55">
                <a:latin typeface="等线"/>
                <a:cs typeface="等线"/>
              </a:rPr>
              <a:t>儿</a:t>
            </a:r>
            <a:r>
              <a:rPr dirty="0" sz="650" spc="40">
                <a:latin typeface="等线"/>
                <a:cs typeface="等线"/>
              </a:rPr>
              <a:t>体</a:t>
            </a:r>
            <a:r>
              <a:rPr dirty="0" sz="650" spc="55">
                <a:latin typeface="等线"/>
                <a:cs typeface="等线"/>
              </a:rPr>
              <a:t>内</a:t>
            </a:r>
            <a:r>
              <a:rPr dirty="0" sz="650" spc="40">
                <a:latin typeface="等线"/>
                <a:cs typeface="等线"/>
              </a:rPr>
              <a:t>蓄</a:t>
            </a:r>
            <a:r>
              <a:rPr dirty="0" sz="650" spc="55">
                <a:latin typeface="等线"/>
                <a:cs typeface="等线"/>
              </a:rPr>
              <a:t>积，</a:t>
            </a:r>
            <a:r>
              <a:rPr dirty="0" sz="650" spc="40">
                <a:latin typeface="等线"/>
                <a:cs typeface="等线"/>
              </a:rPr>
              <a:t>从而 </a:t>
            </a:r>
            <a:r>
              <a:rPr dirty="0" sz="650" spc="20">
                <a:latin typeface="等线"/>
                <a:cs typeface="等线"/>
              </a:rPr>
              <a:t>导致疾病。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等线"/>
              <a:cs typeface="等线"/>
            </a:endParaRPr>
          </a:p>
          <a:p>
            <a:pPr algn="just" marL="92075" marR="85090">
              <a:lnSpc>
                <a:spcPct val="141000"/>
              </a:lnSpc>
            </a:pPr>
            <a:r>
              <a:rPr dirty="0" sz="650" spc="20">
                <a:latin typeface="等线"/>
                <a:cs typeface="等线"/>
              </a:rPr>
              <a:t>中国发病率为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1/11,000，</a:t>
            </a:r>
            <a:r>
              <a:rPr dirty="0" sz="650" spc="20">
                <a:latin typeface="等线"/>
                <a:cs typeface="等线"/>
              </a:rPr>
              <a:t>据不完全统计</a:t>
            </a:r>
            <a:r>
              <a:rPr dirty="0" sz="650">
                <a:latin typeface="等线"/>
                <a:cs typeface="等线"/>
              </a:rPr>
              <a:t>,</a:t>
            </a:r>
            <a:r>
              <a:rPr dirty="0" sz="650" spc="11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国内已筛查 出约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12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万新</a:t>
            </a:r>
            <a:r>
              <a:rPr dirty="0" sz="650" spc="30">
                <a:latin typeface="等线"/>
                <a:cs typeface="等线"/>
              </a:rPr>
              <a:t>生</a:t>
            </a:r>
            <a:r>
              <a:rPr dirty="0" sz="650" spc="20">
                <a:latin typeface="等线"/>
                <a:cs typeface="等线"/>
              </a:rPr>
              <a:t>儿患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20">
                <a:latin typeface="等线"/>
                <a:cs typeface="等线"/>
              </a:rPr>
              <a:t>这</a:t>
            </a:r>
            <a:r>
              <a:rPr dirty="0" sz="650" spc="30">
                <a:latin typeface="等线"/>
                <a:cs typeface="等线"/>
              </a:rPr>
              <a:t>种</a:t>
            </a:r>
            <a:r>
              <a:rPr dirty="0" sz="650" spc="20">
                <a:latin typeface="等线"/>
                <a:cs typeface="等线"/>
              </a:rPr>
              <a:t>疾病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10">
                <a:latin typeface="等线"/>
                <a:cs typeface="等线"/>
              </a:rPr>
              <a:t>PKU</a:t>
            </a:r>
            <a:r>
              <a:rPr dirty="0" sz="650" spc="30">
                <a:latin typeface="等线"/>
                <a:cs typeface="等线"/>
              </a:rPr>
              <a:t>作</a:t>
            </a:r>
            <a:r>
              <a:rPr dirty="0" sz="650" spc="20">
                <a:latin typeface="等线"/>
                <a:cs typeface="等线"/>
              </a:rPr>
              <a:t>为罕见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中 </a:t>
            </a:r>
            <a:r>
              <a:rPr dirty="0" sz="650" spc="40">
                <a:latin typeface="等线"/>
                <a:cs typeface="等线"/>
              </a:rPr>
              <a:t>少</a:t>
            </a:r>
            <a:r>
              <a:rPr dirty="0" sz="650" spc="55">
                <a:latin typeface="等线"/>
                <a:cs typeface="等线"/>
              </a:rPr>
              <a:t>数</a:t>
            </a:r>
            <a:r>
              <a:rPr dirty="0" sz="650" spc="40">
                <a:latin typeface="等线"/>
                <a:cs typeface="等线"/>
              </a:rPr>
              <a:t>可</a:t>
            </a:r>
            <a:r>
              <a:rPr dirty="0" sz="650" spc="55">
                <a:latin typeface="等线"/>
                <a:cs typeface="等线"/>
              </a:rPr>
              <a:t>治</a:t>
            </a:r>
            <a:r>
              <a:rPr dirty="0" sz="650" spc="40">
                <a:latin typeface="等线"/>
                <a:cs typeface="等线"/>
              </a:rPr>
              <a:t>疗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遗</a:t>
            </a:r>
            <a:r>
              <a:rPr dirty="0" sz="650" spc="55">
                <a:latin typeface="等线"/>
                <a:cs typeface="等线"/>
              </a:rPr>
              <a:t>传</a:t>
            </a:r>
            <a:r>
              <a:rPr dirty="0" sz="650" spc="45">
                <a:latin typeface="等线"/>
                <a:cs typeface="等线"/>
              </a:rPr>
              <a:t>病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早</a:t>
            </a:r>
            <a:r>
              <a:rPr dirty="0" sz="650" spc="55">
                <a:latin typeface="等线"/>
                <a:cs typeface="等线"/>
              </a:rPr>
              <a:t>期诊</a:t>
            </a:r>
            <a:r>
              <a:rPr dirty="0" sz="650" spc="40">
                <a:latin typeface="等线"/>
                <a:cs typeface="等线"/>
              </a:rPr>
              <a:t>断</a:t>
            </a:r>
            <a:r>
              <a:rPr dirty="0" sz="650" spc="55">
                <a:latin typeface="等线"/>
                <a:cs typeface="等线"/>
              </a:rPr>
              <a:t>并</a:t>
            </a:r>
            <a:r>
              <a:rPr dirty="0" sz="650" spc="40">
                <a:latin typeface="等线"/>
                <a:cs typeface="等线"/>
              </a:rPr>
              <a:t>通</a:t>
            </a:r>
            <a:r>
              <a:rPr dirty="0" sz="650" spc="55">
                <a:latin typeface="等线"/>
                <a:cs typeface="等线"/>
              </a:rPr>
              <a:t>过</a:t>
            </a:r>
            <a:r>
              <a:rPr dirty="0" sz="650" spc="40">
                <a:latin typeface="等线"/>
                <a:cs typeface="等线"/>
              </a:rPr>
              <a:t>终身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饮</a:t>
            </a:r>
            <a:r>
              <a:rPr dirty="0" sz="650" spc="10">
                <a:latin typeface="等线"/>
                <a:cs typeface="等线"/>
              </a:rPr>
              <a:t>食 </a:t>
            </a:r>
            <a:r>
              <a:rPr dirty="0" sz="650" spc="20">
                <a:latin typeface="等线"/>
                <a:cs typeface="等线"/>
              </a:rPr>
              <a:t>治疗，患者可以拥有正常的健康和寿命</a:t>
            </a:r>
            <a:r>
              <a:rPr dirty="0" sz="650" spc="20" b="1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等线"/>
              <a:cs typeface="等线"/>
            </a:endParaRPr>
          </a:p>
          <a:p>
            <a:pPr marL="92075">
              <a:lnSpc>
                <a:spcPct val="141000"/>
              </a:lnSpc>
            </a:pPr>
            <a:r>
              <a:rPr dirty="0" sz="650" spc="40">
                <a:latin typeface="等线"/>
                <a:cs typeface="等线"/>
              </a:rPr>
              <a:t>新</a:t>
            </a:r>
            <a:r>
              <a:rPr dirty="0" sz="650" spc="55">
                <a:latin typeface="等线"/>
                <a:cs typeface="等线"/>
              </a:rPr>
              <a:t>生</a:t>
            </a:r>
            <a:r>
              <a:rPr dirty="0" sz="650" spc="40">
                <a:latin typeface="等线"/>
                <a:cs typeface="等线"/>
              </a:rPr>
              <a:t>儿</a:t>
            </a:r>
            <a:r>
              <a:rPr dirty="0" sz="650" spc="55">
                <a:latin typeface="等线"/>
                <a:cs typeface="等线"/>
              </a:rPr>
              <a:t>期</a:t>
            </a:r>
            <a:r>
              <a:rPr dirty="0" sz="650" spc="40">
                <a:latin typeface="等线"/>
                <a:cs typeface="等线"/>
              </a:rPr>
              <a:t>给</a:t>
            </a:r>
            <a:r>
              <a:rPr dirty="0" sz="650" spc="55">
                <a:latin typeface="等线"/>
                <a:cs typeface="等线"/>
              </a:rPr>
              <a:t>予</a:t>
            </a:r>
            <a:r>
              <a:rPr dirty="0" sz="650" spc="40">
                <a:latin typeface="等线"/>
                <a:cs typeface="等线"/>
              </a:rPr>
              <a:t>低</a:t>
            </a:r>
            <a:r>
              <a:rPr dirty="0" sz="650" spc="55">
                <a:latin typeface="等线"/>
                <a:cs typeface="等线"/>
              </a:rPr>
              <a:t>苯</a:t>
            </a:r>
            <a:r>
              <a:rPr dirty="0" sz="650" spc="40">
                <a:latin typeface="等线"/>
                <a:cs typeface="等线"/>
              </a:rPr>
              <a:t>丙</a:t>
            </a:r>
            <a:r>
              <a:rPr dirty="0" sz="650" spc="55">
                <a:latin typeface="等线"/>
                <a:cs typeface="等线"/>
              </a:rPr>
              <a:t>氨</a:t>
            </a:r>
            <a:r>
              <a:rPr dirty="0" sz="650" spc="40">
                <a:latin typeface="等线"/>
                <a:cs typeface="等线"/>
              </a:rPr>
              <a:t>酸</a:t>
            </a:r>
            <a:r>
              <a:rPr dirty="0" sz="650" spc="55">
                <a:latin typeface="等线"/>
                <a:cs typeface="等线"/>
              </a:rPr>
              <a:t>饮</a:t>
            </a:r>
            <a:r>
              <a:rPr dirty="0" sz="650" spc="60">
                <a:latin typeface="等线"/>
                <a:cs typeface="等线"/>
              </a:rPr>
              <a:t>食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通</a:t>
            </a:r>
            <a:r>
              <a:rPr dirty="0" sz="650" spc="40">
                <a:latin typeface="等线"/>
                <a:cs typeface="等线"/>
              </a:rPr>
              <a:t>过</a:t>
            </a:r>
            <a:r>
              <a:rPr dirty="0" sz="650" spc="55">
                <a:latin typeface="等线"/>
                <a:cs typeface="等线"/>
              </a:rPr>
              <a:t>特</a:t>
            </a:r>
            <a:r>
              <a:rPr dirty="0" sz="650" spc="40">
                <a:latin typeface="等线"/>
                <a:cs typeface="等线"/>
              </a:rPr>
              <a:t>殊奶</a:t>
            </a:r>
            <a:r>
              <a:rPr dirty="0" sz="650" spc="55">
                <a:latin typeface="等线"/>
                <a:cs typeface="等线"/>
              </a:rPr>
              <a:t>粉</a:t>
            </a:r>
            <a:r>
              <a:rPr dirty="0" sz="650" spc="40">
                <a:latin typeface="等线"/>
                <a:cs typeface="等线"/>
              </a:rPr>
              <a:t>补</a:t>
            </a:r>
            <a:r>
              <a:rPr dirty="0" sz="650" spc="20">
                <a:latin typeface="等线"/>
                <a:cs typeface="等线"/>
              </a:rPr>
              <a:t>充 </a:t>
            </a:r>
            <a:r>
              <a:rPr dirty="0" sz="650" spc="40">
                <a:latin typeface="等线"/>
                <a:cs typeface="等线"/>
              </a:rPr>
              <a:t>营养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可</a:t>
            </a:r>
            <a:r>
              <a:rPr dirty="0" sz="650" spc="55">
                <a:latin typeface="等线"/>
                <a:cs typeface="等线"/>
              </a:rPr>
              <a:t>避</a:t>
            </a:r>
            <a:r>
              <a:rPr dirty="0" sz="650" spc="40">
                <a:latin typeface="等线"/>
                <a:cs typeface="等线"/>
              </a:rPr>
              <a:t>免</a:t>
            </a:r>
            <a:r>
              <a:rPr dirty="0" sz="650" spc="55">
                <a:latin typeface="等线"/>
                <a:cs typeface="等线"/>
              </a:rPr>
              <a:t>患</a:t>
            </a:r>
            <a:r>
              <a:rPr dirty="0" sz="650" spc="40">
                <a:latin typeface="等线"/>
                <a:cs typeface="等线"/>
              </a:rPr>
              <a:t>儿的</a:t>
            </a:r>
            <a:r>
              <a:rPr dirty="0" sz="650" spc="55">
                <a:latin typeface="等线"/>
                <a:cs typeface="等线"/>
              </a:rPr>
              <a:t>智</a:t>
            </a:r>
            <a:r>
              <a:rPr dirty="0" sz="650" spc="40">
                <a:latin typeface="等线"/>
                <a:cs typeface="等线"/>
              </a:rPr>
              <a:t>力</a:t>
            </a:r>
            <a:r>
              <a:rPr dirty="0" sz="650" spc="55">
                <a:latin typeface="等线"/>
                <a:cs typeface="等线"/>
              </a:rPr>
              <a:t>损</a:t>
            </a:r>
            <a:r>
              <a:rPr dirty="0" sz="650" spc="45">
                <a:latin typeface="等线"/>
                <a:cs typeface="等线"/>
              </a:rPr>
              <a:t>害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如</a:t>
            </a:r>
            <a:r>
              <a:rPr dirty="0" sz="650" spc="40">
                <a:latin typeface="等线"/>
                <a:cs typeface="等线"/>
              </a:rPr>
              <a:t>未</a:t>
            </a:r>
            <a:r>
              <a:rPr dirty="0" sz="650" spc="55">
                <a:latin typeface="等线"/>
                <a:cs typeface="等线"/>
              </a:rPr>
              <a:t>得</a:t>
            </a:r>
            <a:r>
              <a:rPr dirty="0" sz="650" spc="40">
                <a:latin typeface="等线"/>
                <a:cs typeface="等线"/>
              </a:rPr>
              <a:t>到及</a:t>
            </a:r>
            <a:r>
              <a:rPr dirty="0" sz="650" spc="55">
                <a:latin typeface="等线"/>
                <a:cs typeface="等线"/>
              </a:rPr>
              <a:t>时</a:t>
            </a:r>
            <a:r>
              <a:rPr dirty="0" sz="650" spc="40">
                <a:latin typeface="等线"/>
                <a:cs typeface="等线"/>
              </a:rPr>
              <a:t>治</a:t>
            </a:r>
            <a:r>
              <a:rPr dirty="0" sz="650" spc="50">
                <a:latin typeface="等线"/>
                <a:cs typeface="等线"/>
              </a:rPr>
              <a:t>疗</a:t>
            </a:r>
            <a:r>
              <a:rPr dirty="0" sz="650" spc="10">
                <a:latin typeface="等线"/>
                <a:cs typeface="等线"/>
              </a:rPr>
              <a:t>， </a:t>
            </a:r>
            <a:r>
              <a:rPr dirty="0" sz="650" spc="30">
                <a:latin typeface="等线"/>
                <a:cs typeface="等线"/>
              </a:rPr>
              <a:t>则导致患者在出</a:t>
            </a:r>
            <a:r>
              <a:rPr dirty="0" sz="650" spc="20">
                <a:latin typeface="等线"/>
                <a:cs typeface="等线"/>
              </a:rPr>
              <a:t>生</a:t>
            </a:r>
            <a:r>
              <a:rPr dirty="0" sz="650" spc="16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3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个月后表现</a:t>
            </a:r>
            <a:r>
              <a:rPr dirty="0" sz="650" spc="40">
                <a:latin typeface="等线"/>
                <a:cs typeface="等线"/>
              </a:rPr>
              <a:t>出</a:t>
            </a:r>
            <a:r>
              <a:rPr dirty="0" sz="650" spc="30">
                <a:latin typeface="等线"/>
                <a:cs typeface="等线"/>
              </a:rPr>
              <a:t>头</a:t>
            </a:r>
            <a:r>
              <a:rPr dirty="0" sz="650" spc="40">
                <a:latin typeface="等线"/>
                <a:cs typeface="等线"/>
              </a:rPr>
              <a:t>发</a:t>
            </a:r>
            <a:r>
              <a:rPr dirty="0" sz="650" spc="30">
                <a:latin typeface="等线"/>
                <a:cs typeface="等线"/>
              </a:rPr>
              <a:t>由黑变</a:t>
            </a:r>
            <a:r>
              <a:rPr dirty="0" sz="650" spc="40">
                <a:latin typeface="等线"/>
                <a:cs typeface="等线"/>
              </a:rPr>
              <a:t>黄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40">
                <a:latin typeface="等线"/>
                <a:cs typeface="等线"/>
              </a:rPr>
              <a:t>皮</a:t>
            </a:r>
            <a:r>
              <a:rPr dirty="0" sz="650" spc="55">
                <a:latin typeface="等线"/>
                <a:cs typeface="等线"/>
              </a:rPr>
              <a:t>肤</a:t>
            </a:r>
            <a:r>
              <a:rPr dirty="0" sz="650" spc="40">
                <a:latin typeface="等线"/>
                <a:cs typeface="等线"/>
              </a:rPr>
              <a:t>颜</a:t>
            </a:r>
            <a:r>
              <a:rPr dirty="0" sz="650" spc="55">
                <a:latin typeface="等线"/>
                <a:cs typeface="等线"/>
              </a:rPr>
              <a:t>色</a:t>
            </a:r>
            <a:r>
              <a:rPr dirty="0" sz="650" spc="40">
                <a:latin typeface="等线"/>
                <a:cs typeface="等线"/>
              </a:rPr>
              <a:t>浅</a:t>
            </a:r>
            <a:r>
              <a:rPr dirty="0" sz="650" spc="60">
                <a:latin typeface="等线"/>
                <a:cs typeface="等线"/>
              </a:rPr>
              <a:t>淡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全</a:t>
            </a:r>
            <a:r>
              <a:rPr dirty="0" sz="650" spc="40">
                <a:latin typeface="等线"/>
                <a:cs typeface="等线"/>
              </a:rPr>
              <a:t>身</a:t>
            </a:r>
            <a:r>
              <a:rPr dirty="0" sz="650" spc="55">
                <a:latin typeface="等线"/>
                <a:cs typeface="等线"/>
              </a:rPr>
              <a:t>和</a:t>
            </a:r>
            <a:r>
              <a:rPr dirty="0" sz="650" spc="40">
                <a:latin typeface="等线"/>
                <a:cs typeface="等线"/>
              </a:rPr>
              <a:t>尿</a:t>
            </a:r>
            <a:r>
              <a:rPr dirty="0" sz="650" spc="55">
                <a:latin typeface="等线"/>
                <a:cs typeface="等线"/>
              </a:rPr>
              <a:t>液有</a:t>
            </a:r>
            <a:r>
              <a:rPr dirty="0" sz="650" spc="40">
                <a:latin typeface="等线"/>
                <a:cs typeface="等线"/>
              </a:rPr>
              <a:t>特</a:t>
            </a:r>
            <a:r>
              <a:rPr dirty="0" sz="650" spc="55">
                <a:latin typeface="等线"/>
                <a:cs typeface="等线"/>
              </a:rPr>
              <a:t>殊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55">
                <a:latin typeface="等线"/>
                <a:cs typeface="等线"/>
              </a:rPr>
              <a:t>鼠</a:t>
            </a:r>
            <a:r>
              <a:rPr dirty="0" sz="650" spc="40">
                <a:latin typeface="等线"/>
                <a:cs typeface="等线"/>
              </a:rPr>
              <a:t>臭</a:t>
            </a:r>
            <a:r>
              <a:rPr dirty="0" sz="650" spc="50">
                <a:latin typeface="等线"/>
                <a:cs typeface="等线"/>
              </a:rPr>
              <a:t>味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随着 年</a:t>
            </a:r>
            <a:r>
              <a:rPr dirty="0" sz="650" spc="55">
                <a:latin typeface="等线"/>
                <a:cs typeface="等线"/>
              </a:rPr>
              <a:t>龄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55">
                <a:latin typeface="等线"/>
                <a:cs typeface="等线"/>
              </a:rPr>
              <a:t>增</a:t>
            </a:r>
            <a:r>
              <a:rPr dirty="0" sz="650" spc="45">
                <a:latin typeface="等线"/>
                <a:cs typeface="等线"/>
              </a:rPr>
              <a:t>长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逐</a:t>
            </a:r>
            <a:r>
              <a:rPr dirty="0" sz="650" spc="55">
                <a:latin typeface="等线"/>
                <a:cs typeface="等线"/>
              </a:rPr>
              <a:t>渐</a:t>
            </a:r>
            <a:r>
              <a:rPr dirty="0" sz="650" spc="40">
                <a:latin typeface="等线"/>
                <a:cs typeface="等线"/>
              </a:rPr>
              <a:t>出</a:t>
            </a:r>
            <a:r>
              <a:rPr dirty="0" sz="650" spc="55">
                <a:latin typeface="等线"/>
                <a:cs typeface="等线"/>
              </a:rPr>
              <a:t>现</a:t>
            </a:r>
            <a:r>
              <a:rPr dirty="0" sz="650" spc="40">
                <a:latin typeface="等线"/>
                <a:cs typeface="等线"/>
              </a:rPr>
              <a:t>智</a:t>
            </a:r>
            <a:r>
              <a:rPr dirty="0" sz="650" spc="55">
                <a:latin typeface="等线"/>
                <a:cs typeface="等线"/>
              </a:rPr>
              <a:t>力发</a:t>
            </a:r>
            <a:r>
              <a:rPr dirty="0" sz="650" spc="40">
                <a:latin typeface="等线"/>
                <a:cs typeface="等线"/>
              </a:rPr>
              <a:t>育</a:t>
            </a:r>
            <a:r>
              <a:rPr dirty="0" sz="650" spc="55">
                <a:latin typeface="等线"/>
                <a:cs typeface="等线"/>
              </a:rPr>
              <a:t>落</a:t>
            </a:r>
            <a:r>
              <a:rPr dirty="0" sz="650" spc="45">
                <a:latin typeface="等线"/>
                <a:cs typeface="等线"/>
              </a:rPr>
              <a:t>后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小头</a:t>
            </a:r>
            <a:r>
              <a:rPr dirty="0" sz="650" spc="55">
                <a:latin typeface="等线"/>
                <a:cs typeface="等线"/>
              </a:rPr>
              <a:t>畸</a:t>
            </a:r>
            <a:r>
              <a:rPr dirty="0" sz="650" spc="45">
                <a:latin typeface="等线"/>
                <a:cs typeface="等线"/>
              </a:rPr>
              <a:t>形</a:t>
            </a:r>
            <a:r>
              <a:rPr dirty="0" sz="650" spc="20">
                <a:latin typeface="等线"/>
                <a:cs typeface="等线"/>
              </a:rPr>
              <a:t>、 癫痫发作。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243" y="5331332"/>
            <a:ext cx="4954270" cy="1324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国内特医食品注册壁垒高，患者需</a:t>
            </a:r>
            <a:r>
              <a:rPr dirty="0" sz="700" spc="5" b="1">
                <a:latin typeface="等线"/>
                <a:cs typeface="等线"/>
              </a:rPr>
              <a:t>求</a:t>
            </a:r>
            <a:r>
              <a:rPr dirty="0" sz="700" spc="-5" b="1">
                <a:latin typeface="等线"/>
                <a:cs typeface="等线"/>
              </a:rPr>
              <a:t>难满足</a:t>
            </a:r>
            <a:endParaRPr sz="700">
              <a:latin typeface="等线"/>
              <a:cs typeface="等线"/>
            </a:endParaRPr>
          </a:p>
          <a:p>
            <a:pPr marL="12700" marR="5080">
              <a:lnSpc>
                <a:spcPct val="141100"/>
              </a:lnSpc>
              <a:spcBef>
                <a:spcPts val="580"/>
              </a:spcBef>
            </a:pPr>
            <a:r>
              <a:rPr dirty="0" sz="650" spc="30">
                <a:latin typeface="等线"/>
                <a:cs typeface="等线"/>
              </a:rPr>
              <a:t>对于罕见病群</a:t>
            </a:r>
            <a:r>
              <a:rPr dirty="0" sz="650" spc="20">
                <a:latin typeface="等线"/>
                <a:cs typeface="等线"/>
              </a:rPr>
              <a:t>体</a:t>
            </a:r>
            <a:r>
              <a:rPr dirty="0" sz="650" spc="30">
                <a:latin typeface="等线"/>
                <a:cs typeface="等线"/>
              </a:rPr>
              <a:t>的特医</a:t>
            </a:r>
            <a:r>
              <a:rPr dirty="0" sz="650" spc="20">
                <a:latin typeface="等线"/>
                <a:cs typeface="等线"/>
              </a:rPr>
              <a:t>食</a:t>
            </a:r>
            <a:r>
              <a:rPr dirty="0" sz="650" spc="35">
                <a:latin typeface="等线"/>
                <a:cs typeface="等线"/>
              </a:rPr>
              <a:t>品</a:t>
            </a:r>
            <a:r>
              <a:rPr dirty="0" sz="650" spc="30">
                <a:latin typeface="等线"/>
                <a:cs typeface="等线"/>
              </a:rPr>
              <a:t>，在我</a:t>
            </a:r>
            <a:r>
              <a:rPr dirty="0" sz="650" spc="20">
                <a:latin typeface="等线"/>
                <a:cs typeface="等线"/>
              </a:rPr>
              <a:t>国能</a:t>
            </a:r>
            <a:r>
              <a:rPr dirty="0" sz="650" spc="30">
                <a:latin typeface="等线"/>
                <a:cs typeface="等线"/>
              </a:rPr>
              <a:t>够</a:t>
            </a:r>
            <a:r>
              <a:rPr dirty="0" sz="650" spc="20">
                <a:latin typeface="等线"/>
                <a:cs typeface="等线"/>
              </a:rPr>
              <a:t>买</a:t>
            </a:r>
            <a:r>
              <a:rPr dirty="0" sz="650" spc="30">
                <a:latin typeface="等线"/>
                <a:cs typeface="等线"/>
              </a:rPr>
              <a:t>到的产</a:t>
            </a:r>
            <a:r>
              <a:rPr dirty="0" sz="650" spc="20">
                <a:latin typeface="等线"/>
                <a:cs typeface="等线"/>
              </a:rPr>
              <a:t>品</a:t>
            </a:r>
            <a:r>
              <a:rPr dirty="0" sz="650" spc="30">
                <a:latin typeface="等线"/>
                <a:cs typeface="等线"/>
              </a:rPr>
              <a:t>种类非</a:t>
            </a:r>
            <a:r>
              <a:rPr dirty="0" sz="650" spc="20">
                <a:latin typeface="等线"/>
                <a:cs typeface="等线"/>
              </a:rPr>
              <a:t>常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35">
                <a:latin typeface="等线"/>
                <a:cs typeface="等线"/>
              </a:rPr>
              <a:t>限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大</a:t>
            </a:r>
            <a:r>
              <a:rPr dirty="0" sz="650" spc="30">
                <a:latin typeface="等线"/>
                <a:cs typeface="等线"/>
              </a:rPr>
              <a:t>量患者</a:t>
            </a:r>
            <a:r>
              <a:rPr dirty="0" sz="650" spc="20">
                <a:latin typeface="等线"/>
                <a:cs typeface="等线"/>
              </a:rPr>
              <a:t>通</a:t>
            </a:r>
            <a:r>
              <a:rPr dirty="0" sz="650" spc="30">
                <a:latin typeface="等线"/>
                <a:cs typeface="等线"/>
              </a:rPr>
              <a:t>过</a:t>
            </a:r>
            <a:r>
              <a:rPr dirty="0" sz="650" spc="20">
                <a:latin typeface="等线"/>
                <a:cs typeface="等线"/>
              </a:rPr>
              <a:t>代</a:t>
            </a:r>
            <a:r>
              <a:rPr dirty="0" sz="650" spc="30">
                <a:latin typeface="等线"/>
                <a:cs typeface="等线"/>
              </a:rPr>
              <a:t>购等方</a:t>
            </a:r>
            <a:r>
              <a:rPr dirty="0" sz="650" spc="20">
                <a:latin typeface="等线"/>
                <a:cs typeface="等线"/>
              </a:rPr>
              <a:t>式</a:t>
            </a:r>
            <a:r>
              <a:rPr dirty="0" sz="650" spc="30">
                <a:latin typeface="等线"/>
                <a:cs typeface="等线"/>
              </a:rPr>
              <a:t>购买产</a:t>
            </a:r>
            <a:r>
              <a:rPr dirty="0" sz="650" spc="25">
                <a:latin typeface="等线"/>
                <a:cs typeface="等线"/>
              </a:rPr>
              <a:t>品</a:t>
            </a:r>
            <a:r>
              <a:rPr dirty="0" sz="650" spc="30">
                <a:latin typeface="等线"/>
                <a:cs typeface="等线"/>
              </a:rPr>
              <a:t>，渠道</a:t>
            </a:r>
            <a:r>
              <a:rPr dirty="0" sz="650" spc="20">
                <a:latin typeface="等线"/>
                <a:cs typeface="等线"/>
              </a:rPr>
              <a:t>不</a:t>
            </a:r>
            <a:r>
              <a:rPr dirty="0" sz="650" spc="30">
                <a:latin typeface="等线"/>
                <a:cs typeface="等线"/>
              </a:rPr>
              <a:t>稳</a:t>
            </a:r>
            <a:r>
              <a:rPr dirty="0" sz="650" spc="35">
                <a:latin typeface="等线"/>
                <a:cs typeface="等线"/>
              </a:rPr>
              <a:t>定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货</a:t>
            </a:r>
            <a:r>
              <a:rPr dirty="0" sz="650" spc="30">
                <a:latin typeface="等线"/>
                <a:cs typeface="等线"/>
              </a:rPr>
              <a:t>品</a:t>
            </a:r>
            <a:r>
              <a:rPr dirty="0" sz="650" spc="20">
                <a:latin typeface="等线"/>
                <a:cs typeface="等线"/>
              </a:rPr>
              <a:t>供应 </a:t>
            </a:r>
            <a:r>
              <a:rPr dirty="0" sz="650" spc="30">
                <a:latin typeface="等线"/>
                <a:cs typeface="等线"/>
              </a:rPr>
              <a:t>不足，新冠肺</a:t>
            </a:r>
            <a:r>
              <a:rPr dirty="0" sz="650" spc="20">
                <a:latin typeface="等线"/>
                <a:cs typeface="等线"/>
              </a:rPr>
              <a:t>炎</a:t>
            </a:r>
            <a:r>
              <a:rPr dirty="0" sz="650" spc="30">
                <a:latin typeface="等线"/>
                <a:cs typeface="等线"/>
              </a:rPr>
              <a:t>疫情期</a:t>
            </a:r>
            <a:r>
              <a:rPr dirty="0" sz="650" spc="20">
                <a:latin typeface="等线"/>
                <a:cs typeface="等线"/>
              </a:rPr>
              <a:t>间</a:t>
            </a:r>
            <a:r>
              <a:rPr dirty="0" sz="650" spc="30">
                <a:latin typeface="等线"/>
                <a:cs typeface="等线"/>
              </a:rPr>
              <a:t>因为代购</a:t>
            </a:r>
            <a:r>
              <a:rPr dirty="0" sz="650" spc="20">
                <a:latin typeface="等线"/>
                <a:cs typeface="等线"/>
              </a:rPr>
              <a:t>渠道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25">
                <a:latin typeface="等线"/>
                <a:cs typeface="等线"/>
              </a:rPr>
              <a:t>断</a:t>
            </a:r>
            <a:r>
              <a:rPr dirty="0" sz="650" spc="30">
                <a:latin typeface="等线"/>
                <a:cs typeface="等线"/>
              </a:rPr>
              <a:t>，很多</a:t>
            </a:r>
            <a:r>
              <a:rPr dirty="0" sz="650" spc="2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者因此</a:t>
            </a:r>
            <a:r>
              <a:rPr dirty="0" sz="650" spc="20">
                <a:latin typeface="等线"/>
                <a:cs typeface="等线"/>
              </a:rPr>
              <a:t>面</a:t>
            </a:r>
            <a:r>
              <a:rPr dirty="0" sz="650" spc="30">
                <a:latin typeface="等线"/>
                <a:cs typeface="等线"/>
              </a:rPr>
              <a:t>临生命</a:t>
            </a:r>
            <a:r>
              <a:rPr dirty="0" sz="650" spc="20">
                <a:latin typeface="等线"/>
                <a:cs typeface="等线"/>
              </a:rPr>
              <a:t>危</a:t>
            </a:r>
            <a:r>
              <a:rPr dirty="0" sz="650" spc="35">
                <a:latin typeface="等线"/>
                <a:cs typeface="等线"/>
              </a:rPr>
              <a:t>险</a:t>
            </a:r>
            <a:r>
              <a:rPr dirty="0" sz="650" spc="30">
                <a:latin typeface="等线"/>
                <a:cs typeface="等线"/>
              </a:rPr>
              <a:t>，与</a:t>
            </a:r>
            <a:r>
              <a:rPr dirty="0" sz="650" spc="20">
                <a:latin typeface="等线"/>
                <a:cs typeface="等线"/>
              </a:rPr>
              <a:t>此</a:t>
            </a:r>
            <a:r>
              <a:rPr dirty="0" sz="650" spc="30">
                <a:latin typeface="等线"/>
                <a:cs typeface="等线"/>
              </a:rPr>
              <a:t>同</a:t>
            </a:r>
            <a:r>
              <a:rPr dirty="0" sz="650" spc="20">
                <a:latin typeface="等线"/>
                <a:cs typeface="等线"/>
              </a:rPr>
              <a:t>时</a:t>
            </a:r>
            <a:r>
              <a:rPr dirty="0" sz="650" spc="30">
                <a:latin typeface="等线"/>
                <a:cs typeface="等线"/>
              </a:rPr>
              <a:t>代购等</a:t>
            </a:r>
            <a:r>
              <a:rPr dirty="0" sz="650" spc="20">
                <a:latin typeface="等线"/>
                <a:cs typeface="等线"/>
              </a:rPr>
              <a:t>途</a:t>
            </a:r>
            <a:r>
              <a:rPr dirty="0" sz="650" spc="30">
                <a:latin typeface="等线"/>
                <a:cs typeface="等线"/>
              </a:rPr>
              <a:t>径价格</a:t>
            </a:r>
            <a:r>
              <a:rPr dirty="0" sz="650" spc="20">
                <a:latin typeface="等线"/>
                <a:cs typeface="等线"/>
              </a:rPr>
              <a:t>高</a:t>
            </a:r>
            <a:r>
              <a:rPr dirty="0" sz="650" spc="35">
                <a:latin typeface="等线"/>
                <a:cs typeface="等线"/>
              </a:rPr>
              <a:t>昂</a:t>
            </a:r>
            <a:r>
              <a:rPr dirty="0" sz="650" spc="30">
                <a:latin typeface="等线"/>
                <a:cs typeface="等线"/>
              </a:rPr>
              <a:t>，给</a:t>
            </a:r>
            <a:r>
              <a:rPr dirty="0" sz="650" spc="2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者家庭</a:t>
            </a:r>
            <a:r>
              <a:rPr dirty="0" sz="650" spc="20">
                <a:latin typeface="等线"/>
                <a:cs typeface="等线"/>
              </a:rPr>
              <a:t>造</a:t>
            </a:r>
            <a:r>
              <a:rPr dirty="0" sz="650" spc="30">
                <a:latin typeface="等线"/>
                <a:cs typeface="等线"/>
              </a:rPr>
              <a:t>成</a:t>
            </a:r>
            <a:r>
              <a:rPr dirty="0" sz="650" spc="20">
                <a:latin typeface="等线"/>
                <a:cs typeface="等线"/>
              </a:rPr>
              <a:t>了巨 大负担。这</a:t>
            </a:r>
            <a:r>
              <a:rPr dirty="0" sz="650" spc="30">
                <a:latin typeface="等线"/>
                <a:cs typeface="等线"/>
              </a:rPr>
              <a:t>主</a:t>
            </a:r>
            <a:r>
              <a:rPr dirty="0" sz="650" spc="20">
                <a:latin typeface="等线"/>
                <a:cs typeface="等线"/>
              </a:rPr>
              <a:t>要由于</a:t>
            </a:r>
            <a:r>
              <a:rPr dirty="0" sz="650" spc="30">
                <a:latin typeface="等线"/>
                <a:cs typeface="等线"/>
              </a:rPr>
              <a:t>我</a:t>
            </a:r>
            <a:r>
              <a:rPr dirty="0" sz="650" spc="20">
                <a:latin typeface="等线"/>
                <a:cs typeface="等线"/>
              </a:rPr>
              <a:t>国对于</a:t>
            </a:r>
            <a:r>
              <a:rPr dirty="0" sz="650" spc="30">
                <a:latin typeface="等线"/>
                <a:cs typeface="等线"/>
              </a:rPr>
              <a:t>特</a:t>
            </a:r>
            <a:r>
              <a:rPr dirty="0" sz="650" spc="20">
                <a:latin typeface="等线"/>
                <a:cs typeface="等线"/>
              </a:rPr>
              <a:t>医食品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20">
                <a:latin typeface="等线"/>
                <a:cs typeface="等线"/>
              </a:rPr>
              <a:t>着严格的注</a:t>
            </a:r>
            <a:r>
              <a:rPr dirty="0" sz="650" spc="30">
                <a:latin typeface="等线"/>
                <a:cs typeface="等线"/>
              </a:rPr>
              <a:t>册</a:t>
            </a:r>
            <a:r>
              <a:rPr dirty="0" sz="650" spc="20">
                <a:latin typeface="等线"/>
                <a:cs typeface="等线"/>
              </a:rPr>
              <a:t>标</a:t>
            </a:r>
            <a:r>
              <a:rPr dirty="0" sz="650" spc="25">
                <a:latin typeface="等线"/>
                <a:cs typeface="等线"/>
              </a:rPr>
              <a:t>准</a:t>
            </a:r>
            <a:r>
              <a:rPr dirty="0" sz="650" spc="20">
                <a:latin typeface="等线"/>
                <a:cs typeface="等线"/>
              </a:rPr>
              <a:t>。</a:t>
            </a:r>
            <a:r>
              <a:rPr dirty="0" sz="650" spc="10">
                <a:latin typeface="等线"/>
                <a:cs typeface="等线"/>
              </a:rPr>
              <a:t>2010</a:t>
            </a:r>
            <a:r>
              <a:rPr dirty="0" sz="650" spc="20">
                <a:latin typeface="等线"/>
                <a:cs typeface="等线"/>
              </a:rPr>
              <a:t>年，国家公布</a:t>
            </a:r>
            <a:r>
              <a:rPr dirty="0" sz="650" spc="30">
                <a:latin typeface="等线"/>
                <a:cs typeface="等线"/>
              </a:rPr>
              <a:t>了</a:t>
            </a:r>
            <a:r>
              <a:rPr dirty="0" sz="650" spc="20">
                <a:latin typeface="等线"/>
                <a:cs typeface="等线"/>
              </a:rPr>
              <a:t>特医食品国</a:t>
            </a:r>
            <a:r>
              <a:rPr dirty="0" sz="650" spc="30">
                <a:latin typeface="等线"/>
                <a:cs typeface="等线"/>
              </a:rPr>
              <a:t>家</a:t>
            </a:r>
            <a:r>
              <a:rPr dirty="0" sz="650" spc="20">
                <a:latin typeface="等线"/>
                <a:cs typeface="等线"/>
              </a:rPr>
              <a:t>标准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GB255962010；2017</a:t>
            </a:r>
            <a:r>
              <a:rPr dirty="0" sz="650" spc="20">
                <a:latin typeface="等线"/>
                <a:cs typeface="等线"/>
              </a:rPr>
              <a:t>年，政 </a:t>
            </a:r>
            <a:r>
              <a:rPr dirty="0" sz="650" spc="30">
                <a:latin typeface="等线"/>
                <a:cs typeface="等线"/>
              </a:rPr>
              <a:t>策继续细化，</a:t>
            </a:r>
            <a:r>
              <a:rPr dirty="0" sz="650" spc="20">
                <a:latin typeface="等线"/>
                <a:cs typeface="等线"/>
              </a:rPr>
              <a:t>要</a:t>
            </a:r>
            <a:r>
              <a:rPr dirty="0" sz="650" spc="30">
                <a:latin typeface="等线"/>
                <a:cs typeface="等线"/>
              </a:rPr>
              <a:t>求特医</a:t>
            </a:r>
            <a:r>
              <a:rPr dirty="0" sz="650" spc="20">
                <a:latin typeface="等线"/>
                <a:cs typeface="等线"/>
              </a:rPr>
              <a:t>食</a:t>
            </a:r>
            <a:r>
              <a:rPr dirty="0" sz="650" spc="30">
                <a:latin typeface="等线"/>
                <a:cs typeface="等线"/>
              </a:rPr>
              <a:t>品的生产</a:t>
            </a:r>
            <a:r>
              <a:rPr dirty="0" sz="650" spc="20">
                <a:latin typeface="等线"/>
                <a:cs typeface="等线"/>
              </a:rPr>
              <a:t>必须</a:t>
            </a:r>
            <a:r>
              <a:rPr dirty="0" sz="650" spc="30">
                <a:latin typeface="等线"/>
                <a:cs typeface="等线"/>
              </a:rPr>
              <a:t>进</a:t>
            </a:r>
            <a:r>
              <a:rPr dirty="0" sz="650" spc="20">
                <a:latin typeface="等线"/>
                <a:cs typeface="等线"/>
              </a:rPr>
              <a:t>行</a:t>
            </a:r>
            <a:r>
              <a:rPr dirty="0" sz="650" spc="30">
                <a:latin typeface="等线"/>
                <a:cs typeface="等线"/>
              </a:rPr>
              <a:t>注册审</a:t>
            </a:r>
            <a:r>
              <a:rPr dirty="0" sz="650" spc="25">
                <a:latin typeface="等线"/>
                <a:cs typeface="等线"/>
              </a:rPr>
              <a:t>批</a:t>
            </a:r>
            <a:r>
              <a:rPr dirty="0" sz="650" spc="30">
                <a:latin typeface="等线"/>
                <a:cs typeface="等线"/>
              </a:rPr>
              <a:t>，然而</a:t>
            </a:r>
            <a:r>
              <a:rPr dirty="0" sz="650" spc="20">
                <a:latin typeface="等线"/>
                <a:cs typeface="等线"/>
              </a:rPr>
              <a:t>申</a:t>
            </a:r>
            <a:r>
              <a:rPr dirty="0" sz="650" spc="30">
                <a:latin typeface="等线"/>
                <a:cs typeface="等线"/>
              </a:rPr>
              <a:t>报注册</a:t>
            </a:r>
            <a:r>
              <a:rPr dirty="0" sz="650" spc="20">
                <a:latin typeface="等线"/>
                <a:cs typeface="等线"/>
              </a:rPr>
              <a:t>一</a:t>
            </a:r>
            <a:r>
              <a:rPr dirty="0" sz="650" spc="30">
                <a:latin typeface="等线"/>
                <a:cs typeface="等线"/>
              </a:rPr>
              <a:t>个产品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成</a:t>
            </a:r>
            <a:r>
              <a:rPr dirty="0" sz="650" spc="20">
                <a:latin typeface="等线"/>
                <a:cs typeface="等线"/>
              </a:rPr>
              <a:t>本</a:t>
            </a:r>
            <a:r>
              <a:rPr dirty="0" sz="650" spc="30">
                <a:latin typeface="等线"/>
                <a:cs typeface="等线"/>
              </a:rPr>
              <a:t>动辄数</a:t>
            </a:r>
            <a:r>
              <a:rPr dirty="0" sz="650" spc="20">
                <a:latin typeface="等线"/>
                <a:cs typeface="等线"/>
              </a:rPr>
              <a:t>百</a:t>
            </a:r>
            <a:r>
              <a:rPr dirty="0" sz="650" spc="30">
                <a:latin typeface="等线"/>
                <a:cs typeface="等线"/>
              </a:rPr>
              <a:t>万</a:t>
            </a:r>
            <a:r>
              <a:rPr dirty="0" sz="650" spc="40">
                <a:latin typeface="等线"/>
                <a:cs typeface="等线"/>
              </a:rPr>
              <a:t>元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一</a:t>
            </a:r>
            <a:r>
              <a:rPr dirty="0" sz="650" spc="30">
                <a:latin typeface="等线"/>
                <a:cs typeface="等线"/>
              </a:rPr>
              <a:t>些成人</a:t>
            </a:r>
            <a:r>
              <a:rPr dirty="0" sz="650" spc="20">
                <a:latin typeface="等线"/>
                <a:cs typeface="等线"/>
              </a:rPr>
              <a:t>特</a:t>
            </a:r>
            <a:r>
              <a:rPr dirty="0" sz="650" spc="30">
                <a:latin typeface="等线"/>
                <a:cs typeface="等线"/>
              </a:rPr>
              <a:t>殊疾病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特</a:t>
            </a:r>
            <a:r>
              <a:rPr dirty="0" sz="650" spc="20">
                <a:latin typeface="等线"/>
                <a:cs typeface="等线"/>
              </a:rPr>
              <a:t>定全 </a:t>
            </a:r>
            <a:r>
              <a:rPr dirty="0" sz="650" spc="30">
                <a:latin typeface="等线"/>
                <a:cs typeface="等线"/>
              </a:rPr>
              <a:t>营养产品还需</a:t>
            </a:r>
            <a:r>
              <a:rPr dirty="0" sz="650" spc="20">
                <a:latin typeface="等线"/>
                <a:cs typeface="等线"/>
              </a:rPr>
              <a:t>要</a:t>
            </a:r>
            <a:r>
              <a:rPr dirty="0" sz="650" spc="30">
                <a:latin typeface="等线"/>
                <a:cs typeface="等线"/>
              </a:rPr>
              <a:t>按照药</a:t>
            </a:r>
            <a:r>
              <a:rPr dirty="0" sz="650" spc="20">
                <a:latin typeface="等线"/>
                <a:cs typeface="等线"/>
              </a:rPr>
              <a:t>品</a:t>
            </a:r>
            <a:r>
              <a:rPr dirty="0" sz="650" spc="30">
                <a:latin typeface="等线"/>
                <a:cs typeface="等线"/>
              </a:rPr>
              <a:t>注册要求</a:t>
            </a:r>
            <a:r>
              <a:rPr dirty="0" sz="650" spc="20">
                <a:latin typeface="等线"/>
                <a:cs typeface="等线"/>
              </a:rPr>
              <a:t>开展</a:t>
            </a:r>
            <a:r>
              <a:rPr dirty="0" sz="650" spc="30">
                <a:latin typeface="等线"/>
                <a:cs typeface="等线"/>
              </a:rPr>
              <a:t>临</a:t>
            </a:r>
            <a:r>
              <a:rPr dirty="0" sz="650" spc="20">
                <a:latin typeface="等线"/>
                <a:cs typeface="等线"/>
              </a:rPr>
              <a:t>床</a:t>
            </a:r>
            <a:r>
              <a:rPr dirty="0" sz="650" spc="30">
                <a:latin typeface="等线"/>
                <a:cs typeface="等线"/>
              </a:rPr>
              <a:t>试</a:t>
            </a:r>
            <a:r>
              <a:rPr dirty="0" sz="650" spc="40">
                <a:latin typeface="等线"/>
                <a:cs typeface="等线"/>
              </a:rPr>
              <a:t>验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高</a:t>
            </a:r>
            <a:r>
              <a:rPr dirty="0" sz="650" spc="30">
                <a:latin typeface="等线"/>
                <a:cs typeface="等线"/>
              </a:rPr>
              <a:t>昂的市</a:t>
            </a:r>
            <a:r>
              <a:rPr dirty="0" sz="650" spc="20">
                <a:latin typeface="等线"/>
                <a:cs typeface="等线"/>
              </a:rPr>
              <a:t>场</a:t>
            </a:r>
            <a:r>
              <a:rPr dirty="0" sz="650" spc="30">
                <a:latin typeface="等线"/>
                <a:cs typeface="等线"/>
              </a:rPr>
              <a:t>准入成</a:t>
            </a:r>
            <a:r>
              <a:rPr dirty="0" sz="650" spc="25">
                <a:latin typeface="等线"/>
                <a:cs typeface="等线"/>
              </a:rPr>
              <a:t>本</a:t>
            </a:r>
            <a:r>
              <a:rPr dirty="0" sz="650" spc="30">
                <a:latin typeface="等线"/>
                <a:cs typeface="等线"/>
              </a:rPr>
              <a:t>，导致</a:t>
            </a:r>
            <a:r>
              <a:rPr dirty="0" sz="650" spc="20">
                <a:latin typeface="等线"/>
                <a:cs typeface="等线"/>
              </a:rPr>
              <a:t>市</a:t>
            </a:r>
            <a:r>
              <a:rPr dirty="0" sz="650" spc="30">
                <a:latin typeface="等线"/>
                <a:cs typeface="等线"/>
              </a:rPr>
              <a:t>场</a:t>
            </a:r>
            <a:r>
              <a:rPr dirty="0" sz="650" spc="20">
                <a:latin typeface="等线"/>
                <a:cs typeface="等线"/>
              </a:rPr>
              <a:t>上</a:t>
            </a:r>
            <a:r>
              <a:rPr dirty="0" sz="650" spc="30">
                <a:latin typeface="等线"/>
                <a:cs typeface="等线"/>
              </a:rPr>
              <a:t>可选择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特医食</a:t>
            </a:r>
            <a:r>
              <a:rPr dirty="0" sz="650" spc="20">
                <a:latin typeface="等线"/>
                <a:cs typeface="等线"/>
              </a:rPr>
              <a:t>品</a:t>
            </a:r>
            <a:r>
              <a:rPr dirty="0" sz="650" spc="30">
                <a:latin typeface="等线"/>
                <a:cs typeface="等线"/>
              </a:rPr>
              <a:t>种类较</a:t>
            </a:r>
            <a:r>
              <a:rPr dirty="0" sz="650" spc="25">
                <a:latin typeface="等线"/>
                <a:cs typeface="等线"/>
              </a:rPr>
              <a:t>少</a:t>
            </a:r>
            <a:r>
              <a:rPr dirty="0" sz="650" spc="30">
                <a:latin typeface="等线"/>
                <a:cs typeface="等线"/>
              </a:rPr>
              <a:t>。相较</a:t>
            </a:r>
            <a:r>
              <a:rPr dirty="0" sz="650" spc="20">
                <a:latin typeface="等线"/>
                <a:cs typeface="等线"/>
              </a:rPr>
              <a:t>国</a:t>
            </a:r>
            <a:r>
              <a:rPr dirty="0" sz="650" spc="25">
                <a:latin typeface="等线"/>
                <a:cs typeface="等线"/>
              </a:rPr>
              <a:t>内</a:t>
            </a:r>
            <a:r>
              <a:rPr dirty="0" sz="650" spc="20">
                <a:latin typeface="等线"/>
                <a:cs typeface="等线"/>
              </a:rPr>
              <a:t>，特 </a:t>
            </a:r>
            <a:r>
              <a:rPr dirty="0" sz="650" spc="30">
                <a:latin typeface="等线"/>
                <a:cs typeface="等线"/>
              </a:rPr>
              <a:t>医食品在全世</a:t>
            </a:r>
            <a:r>
              <a:rPr dirty="0" sz="650" spc="20">
                <a:latin typeface="等线"/>
                <a:cs typeface="等线"/>
              </a:rPr>
              <a:t>界</a:t>
            </a:r>
            <a:r>
              <a:rPr dirty="0" sz="650" spc="30">
                <a:latin typeface="等线"/>
                <a:cs typeface="等线"/>
              </a:rPr>
              <a:t>尤其是</a:t>
            </a:r>
            <a:r>
              <a:rPr dirty="0" sz="650" spc="20">
                <a:latin typeface="等线"/>
                <a:cs typeface="等线"/>
              </a:rPr>
              <a:t>欧</a:t>
            </a:r>
            <a:r>
              <a:rPr dirty="0" sz="650" spc="30">
                <a:latin typeface="等线"/>
                <a:cs typeface="等线"/>
              </a:rPr>
              <a:t>美等发达</a:t>
            </a:r>
            <a:r>
              <a:rPr dirty="0" sz="650" spc="20">
                <a:latin typeface="等线"/>
                <a:cs typeface="等线"/>
              </a:rPr>
              <a:t>国家</a:t>
            </a:r>
            <a:r>
              <a:rPr dirty="0" sz="650" spc="30">
                <a:latin typeface="等线"/>
                <a:cs typeface="等线"/>
              </a:rPr>
              <a:t>已</a:t>
            </a:r>
            <a:r>
              <a:rPr dirty="0" sz="650" spc="20">
                <a:latin typeface="等线"/>
                <a:cs typeface="等线"/>
              </a:rPr>
              <a:t>经</a:t>
            </a:r>
            <a:r>
              <a:rPr dirty="0" sz="650" spc="30">
                <a:latin typeface="等线"/>
                <a:cs typeface="等线"/>
              </a:rPr>
              <a:t>形成完</a:t>
            </a:r>
            <a:r>
              <a:rPr dirty="0" sz="650" spc="20">
                <a:latin typeface="等线"/>
                <a:cs typeface="等线"/>
              </a:rPr>
              <a:t>整</a:t>
            </a:r>
            <a:r>
              <a:rPr dirty="0" sz="650" spc="30">
                <a:latin typeface="等线"/>
                <a:cs typeface="等线"/>
              </a:rPr>
              <a:t>体</a:t>
            </a:r>
            <a:r>
              <a:rPr dirty="0" sz="650" spc="45">
                <a:latin typeface="等线"/>
                <a:cs typeface="等线"/>
              </a:rPr>
              <a:t>系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比</a:t>
            </a:r>
            <a:r>
              <a:rPr dirty="0" sz="650" spc="30">
                <a:latin typeface="等线"/>
                <a:cs typeface="等线"/>
              </a:rPr>
              <a:t>如，和</a:t>
            </a:r>
            <a:r>
              <a:rPr dirty="0" sz="650" spc="20">
                <a:latin typeface="等线"/>
                <a:cs typeface="等线"/>
              </a:rPr>
              <a:t>中</a:t>
            </a:r>
            <a:r>
              <a:rPr dirty="0" sz="650" spc="30">
                <a:latin typeface="等线"/>
                <a:cs typeface="等线"/>
              </a:rPr>
              <a:t>国严格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注</a:t>
            </a:r>
            <a:r>
              <a:rPr dirty="0" sz="650" spc="20">
                <a:latin typeface="等线"/>
                <a:cs typeface="等线"/>
              </a:rPr>
              <a:t>册</a:t>
            </a:r>
            <a:r>
              <a:rPr dirty="0" sz="650" spc="30">
                <a:latin typeface="等线"/>
                <a:cs typeface="等线"/>
              </a:rPr>
              <a:t>审核制</a:t>
            </a:r>
            <a:r>
              <a:rPr dirty="0" sz="650" spc="20">
                <a:latin typeface="等线"/>
                <a:cs typeface="等线"/>
              </a:rPr>
              <a:t>度</a:t>
            </a:r>
            <a:r>
              <a:rPr dirty="0" sz="650" spc="30">
                <a:latin typeface="等线"/>
                <a:cs typeface="等线"/>
              </a:rPr>
              <a:t>不</a:t>
            </a:r>
            <a:r>
              <a:rPr dirty="0" sz="650" spc="40">
                <a:latin typeface="等线"/>
                <a:cs typeface="等线"/>
              </a:rPr>
              <a:t>同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欧</a:t>
            </a:r>
            <a:r>
              <a:rPr dirty="0" sz="650" spc="30">
                <a:latin typeface="等线"/>
                <a:cs typeface="等线"/>
              </a:rPr>
              <a:t>盟对于</a:t>
            </a:r>
            <a:r>
              <a:rPr dirty="0" sz="650" spc="20">
                <a:latin typeface="等线"/>
                <a:cs typeface="等线"/>
              </a:rPr>
              <a:t>特</a:t>
            </a:r>
            <a:r>
              <a:rPr dirty="0" sz="650" spc="30">
                <a:latin typeface="等线"/>
                <a:cs typeface="等线"/>
              </a:rPr>
              <a:t>医食品</a:t>
            </a:r>
            <a:r>
              <a:rPr dirty="0" sz="650" spc="20">
                <a:latin typeface="等线"/>
                <a:cs typeface="等线"/>
              </a:rPr>
              <a:t>没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20">
                <a:latin typeface="等线"/>
                <a:cs typeface="等线"/>
              </a:rPr>
              <a:t>注册 要</a:t>
            </a:r>
            <a:r>
              <a:rPr dirty="0" sz="650" spc="30">
                <a:latin typeface="等线"/>
                <a:cs typeface="等线"/>
              </a:rPr>
              <a:t>求，</a:t>
            </a:r>
            <a:r>
              <a:rPr dirty="0" sz="650" spc="20">
                <a:latin typeface="等线"/>
                <a:cs typeface="等线"/>
              </a:rPr>
              <a:t>产</a:t>
            </a:r>
            <a:r>
              <a:rPr dirty="0" sz="650" spc="30">
                <a:latin typeface="等线"/>
                <a:cs typeface="等线"/>
              </a:rPr>
              <a:t>品上</a:t>
            </a:r>
            <a:r>
              <a:rPr dirty="0" sz="650" spc="20">
                <a:latin typeface="等线"/>
                <a:cs typeface="等线"/>
              </a:rPr>
              <a:t>市</a:t>
            </a:r>
            <a:r>
              <a:rPr dirty="0" sz="650" spc="30">
                <a:latin typeface="等线"/>
                <a:cs typeface="等线"/>
              </a:rPr>
              <a:t>前仅</a:t>
            </a:r>
            <a:r>
              <a:rPr dirty="0" sz="650" spc="20">
                <a:latin typeface="等线"/>
                <a:cs typeface="等线"/>
              </a:rPr>
              <a:t>须</a:t>
            </a:r>
            <a:r>
              <a:rPr dirty="0" sz="650" spc="30">
                <a:latin typeface="等线"/>
                <a:cs typeface="等线"/>
              </a:rPr>
              <a:t>通</a:t>
            </a:r>
            <a:r>
              <a:rPr dirty="0" sz="650" spc="35">
                <a:latin typeface="等线"/>
                <a:cs typeface="等线"/>
              </a:rPr>
              <a:t>报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即向</a:t>
            </a:r>
            <a:r>
              <a:rPr dirty="0" sz="650" spc="20">
                <a:latin typeface="等线"/>
                <a:cs typeface="等线"/>
              </a:rPr>
              <a:t>主</a:t>
            </a:r>
            <a:r>
              <a:rPr dirty="0" sz="650" spc="30">
                <a:latin typeface="等线"/>
                <a:cs typeface="等线"/>
              </a:rPr>
              <a:t>管部</a:t>
            </a:r>
            <a:r>
              <a:rPr dirty="0" sz="650" spc="20">
                <a:latin typeface="等线"/>
                <a:cs typeface="等线"/>
              </a:rPr>
              <a:t>门</a:t>
            </a:r>
            <a:r>
              <a:rPr dirty="0" sz="650" spc="30">
                <a:latin typeface="等线"/>
                <a:cs typeface="等线"/>
              </a:rPr>
              <a:t>提交</a:t>
            </a:r>
            <a:r>
              <a:rPr dirty="0" sz="650" spc="20">
                <a:latin typeface="等线"/>
                <a:cs typeface="等线"/>
              </a:rPr>
              <a:t>备</a:t>
            </a:r>
            <a:r>
              <a:rPr dirty="0" sz="650" spc="30">
                <a:latin typeface="等线"/>
                <a:cs typeface="等线"/>
              </a:rPr>
              <a:t>案表</a:t>
            </a:r>
            <a:r>
              <a:rPr dirty="0" sz="650" spc="20">
                <a:latin typeface="等线"/>
                <a:cs typeface="等线"/>
              </a:rPr>
              <a:t>格</a:t>
            </a:r>
            <a:r>
              <a:rPr dirty="0" sz="650" spc="30">
                <a:latin typeface="等线"/>
                <a:cs typeface="等线"/>
              </a:rPr>
              <a:t>和标</a:t>
            </a:r>
            <a:r>
              <a:rPr dirty="0" sz="650" spc="25">
                <a:latin typeface="等线"/>
                <a:cs typeface="等线"/>
              </a:rPr>
              <a:t>签</a:t>
            </a:r>
            <a:r>
              <a:rPr dirty="0" sz="650" spc="30">
                <a:latin typeface="等线"/>
                <a:cs typeface="等线"/>
              </a:rPr>
              <a:t>。因</a:t>
            </a:r>
            <a:r>
              <a:rPr dirty="0" sz="650" spc="20">
                <a:latin typeface="等线"/>
                <a:cs typeface="等线"/>
              </a:rPr>
              <a:t>此</a:t>
            </a:r>
            <a:r>
              <a:rPr dirty="0" sz="650" spc="30">
                <a:latin typeface="等线"/>
                <a:cs typeface="等线"/>
              </a:rPr>
              <a:t>，对</a:t>
            </a:r>
            <a:r>
              <a:rPr dirty="0" sz="650" spc="20">
                <a:latin typeface="等线"/>
                <a:cs typeface="等线"/>
              </a:rPr>
              <a:t>于</a:t>
            </a:r>
            <a:r>
              <a:rPr dirty="0" sz="650" spc="30">
                <a:latin typeface="等线"/>
                <a:cs typeface="等线"/>
              </a:rPr>
              <a:t>需特</a:t>
            </a: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奶粉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罕见</a:t>
            </a:r>
            <a:r>
              <a:rPr dirty="0" sz="650" spc="25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如</a:t>
            </a:r>
            <a:r>
              <a:rPr dirty="0" sz="650" spc="15">
                <a:latin typeface="等线"/>
                <a:cs typeface="等线"/>
              </a:rPr>
              <a:t>PKU</a:t>
            </a:r>
            <a:r>
              <a:rPr dirty="0" sz="650" spc="20">
                <a:latin typeface="等线"/>
                <a:cs typeface="等线"/>
              </a:rPr>
              <a:t>和</a:t>
            </a:r>
            <a:r>
              <a:rPr dirty="0" sz="650" spc="15">
                <a:latin typeface="等线"/>
                <a:cs typeface="等线"/>
              </a:rPr>
              <a:t>MMA，</a:t>
            </a:r>
            <a:r>
              <a:rPr dirty="0" sz="650" spc="30">
                <a:latin typeface="等线"/>
                <a:cs typeface="等线"/>
              </a:rPr>
              <a:t>政府</a:t>
            </a:r>
            <a:r>
              <a:rPr dirty="0" sz="650" spc="20">
                <a:latin typeface="等线"/>
                <a:cs typeface="等线"/>
              </a:rPr>
              <a:t>可以制 </a:t>
            </a:r>
            <a:r>
              <a:rPr dirty="0" sz="650" spc="30">
                <a:latin typeface="等线"/>
                <a:cs typeface="等线"/>
              </a:rPr>
              <a:t>定合格</a:t>
            </a:r>
            <a:r>
              <a:rPr dirty="0" sz="650" spc="20">
                <a:latin typeface="等线"/>
                <a:cs typeface="等线"/>
              </a:rPr>
              <a:t>企</a:t>
            </a:r>
            <a:r>
              <a:rPr dirty="0" sz="650" spc="30">
                <a:latin typeface="等线"/>
                <a:cs typeface="等线"/>
              </a:rPr>
              <a:t>业</a:t>
            </a:r>
            <a:r>
              <a:rPr dirty="0" sz="650" spc="20">
                <a:latin typeface="等线"/>
                <a:cs typeface="等线"/>
              </a:rPr>
              <a:t>名</a:t>
            </a:r>
            <a:r>
              <a:rPr dirty="0" sz="650" spc="30">
                <a:latin typeface="等线"/>
                <a:cs typeface="等线"/>
              </a:rPr>
              <a:t>单交由</a:t>
            </a:r>
            <a:r>
              <a:rPr dirty="0" sz="650" spc="20">
                <a:latin typeface="等线"/>
                <a:cs typeface="等线"/>
              </a:rPr>
              <a:t>清</a:t>
            </a:r>
            <a:r>
              <a:rPr dirty="0" sz="650" spc="30">
                <a:latin typeface="等线"/>
                <a:cs typeface="等线"/>
              </a:rPr>
              <a:t>单内企</a:t>
            </a:r>
            <a:r>
              <a:rPr dirty="0" sz="650" spc="20">
                <a:latin typeface="等线"/>
                <a:cs typeface="等线"/>
              </a:rPr>
              <a:t>业</a:t>
            </a:r>
            <a:r>
              <a:rPr dirty="0" sz="650" spc="30">
                <a:latin typeface="等线"/>
                <a:cs typeface="等线"/>
              </a:rPr>
              <a:t>进行生</a:t>
            </a:r>
            <a:r>
              <a:rPr dirty="0" sz="650" spc="40">
                <a:latin typeface="等线"/>
                <a:cs typeface="等线"/>
              </a:rPr>
              <a:t>产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政府引</a:t>
            </a:r>
            <a:r>
              <a:rPr dirty="0" sz="650" spc="20">
                <a:latin typeface="等线"/>
                <a:cs typeface="等线"/>
              </a:rPr>
              <a:t>导</a:t>
            </a:r>
            <a:r>
              <a:rPr dirty="0" sz="650" spc="30">
                <a:latin typeface="等线"/>
                <a:cs typeface="等线"/>
              </a:rPr>
              <a:t>和监管</a:t>
            </a:r>
            <a:r>
              <a:rPr dirty="0" sz="650" spc="20">
                <a:latin typeface="等线"/>
                <a:cs typeface="等线"/>
              </a:rPr>
              <a:t>既</a:t>
            </a:r>
            <a:r>
              <a:rPr dirty="0" sz="650" spc="30">
                <a:latin typeface="等线"/>
                <a:cs typeface="等线"/>
              </a:rPr>
              <a:t>可保证</a:t>
            </a:r>
            <a:r>
              <a:rPr dirty="0" sz="650" spc="20">
                <a:latin typeface="等线"/>
                <a:cs typeface="等线"/>
              </a:rPr>
              <a:t>质</a:t>
            </a:r>
            <a:r>
              <a:rPr dirty="0" sz="650" spc="30">
                <a:latin typeface="等线"/>
                <a:cs typeface="等线"/>
              </a:rPr>
              <a:t>量也能</a:t>
            </a:r>
            <a:r>
              <a:rPr dirty="0" sz="650" spc="20">
                <a:latin typeface="等线"/>
                <a:cs typeface="等线"/>
              </a:rPr>
              <a:t>满</a:t>
            </a:r>
            <a:r>
              <a:rPr dirty="0" sz="650" spc="30">
                <a:latin typeface="等线"/>
                <a:cs typeface="等线"/>
              </a:rPr>
              <a:t>足</a:t>
            </a:r>
            <a:r>
              <a:rPr dirty="0" sz="650" spc="20">
                <a:latin typeface="等线"/>
                <a:cs typeface="等线"/>
              </a:rPr>
              <a:t>需</a:t>
            </a:r>
            <a:r>
              <a:rPr dirty="0" sz="650" spc="40">
                <a:latin typeface="等线"/>
                <a:cs typeface="等线"/>
              </a:rPr>
              <a:t>求</a:t>
            </a:r>
            <a:r>
              <a:rPr dirty="0" sz="650" spc="30">
                <a:latin typeface="等线"/>
                <a:cs typeface="等线"/>
              </a:rPr>
              <a:t>，单</a:t>
            </a:r>
            <a:r>
              <a:rPr dirty="0" sz="650" spc="20">
                <a:latin typeface="等线"/>
                <a:cs typeface="等线"/>
              </a:rPr>
              <a:t>独</a:t>
            </a:r>
            <a:r>
              <a:rPr dirty="0" sz="650" spc="30">
                <a:latin typeface="等线"/>
                <a:cs typeface="等线"/>
              </a:rPr>
              <a:t>的企业</a:t>
            </a:r>
            <a:r>
              <a:rPr dirty="0" sz="650" spc="20">
                <a:latin typeface="等线"/>
                <a:cs typeface="等线"/>
              </a:rPr>
              <a:t>资</a:t>
            </a:r>
            <a:r>
              <a:rPr dirty="0" sz="650" spc="30">
                <a:latin typeface="等线"/>
                <a:cs typeface="等线"/>
              </a:rPr>
              <a:t>质审批</a:t>
            </a:r>
            <a:r>
              <a:rPr dirty="0" sz="650" spc="20">
                <a:latin typeface="等线"/>
                <a:cs typeface="等线"/>
              </a:rPr>
              <a:t>也</a:t>
            </a:r>
            <a:r>
              <a:rPr dirty="0" sz="650" spc="30">
                <a:latin typeface="等线"/>
                <a:cs typeface="等线"/>
              </a:rPr>
              <a:t>降低了</a:t>
            </a:r>
            <a:r>
              <a:rPr dirty="0" sz="650" spc="20">
                <a:latin typeface="等线"/>
                <a:cs typeface="等线"/>
              </a:rPr>
              <a:t>注</a:t>
            </a:r>
            <a:r>
              <a:rPr dirty="0" sz="650" spc="30">
                <a:latin typeface="等线"/>
                <a:cs typeface="等线"/>
              </a:rPr>
              <a:t>册</a:t>
            </a:r>
            <a:r>
              <a:rPr dirty="0" sz="650" spc="20">
                <a:latin typeface="等线"/>
                <a:cs typeface="等线"/>
              </a:rPr>
              <a:t>成</a:t>
            </a:r>
            <a:r>
              <a:rPr dirty="0" sz="650" spc="40">
                <a:latin typeface="等线"/>
                <a:cs typeface="等线"/>
              </a:rPr>
              <a:t>本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" y="0"/>
            <a:ext cx="5734812" cy="7168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24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516" y="1030604"/>
            <a:ext cx="3446779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国内逐渐形成多层次医疗保障体系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，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逐步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完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善罕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见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病用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药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保障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等线 Light"/>
              <a:cs typeface="等线 Light"/>
            </a:endParaRPr>
          </a:p>
          <a:p>
            <a:pPr marL="275590" indent="-229235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275590" algn="l"/>
                <a:tab pos="276225" algn="l"/>
              </a:tabLst>
            </a:pPr>
            <a:r>
              <a:rPr dirty="0" sz="700" spc="-5" b="1">
                <a:latin typeface="等线"/>
                <a:cs typeface="等线"/>
              </a:rPr>
              <a:t>基本医疗保险“保基本”，带动多层次</a:t>
            </a:r>
            <a:r>
              <a:rPr dirty="0" sz="700" spc="5" b="1">
                <a:latin typeface="等线"/>
                <a:cs typeface="等线"/>
              </a:rPr>
              <a:t>保</a:t>
            </a:r>
            <a:r>
              <a:rPr dirty="0" sz="700" spc="-5" b="1">
                <a:latin typeface="等线"/>
                <a:cs typeface="等线"/>
              </a:rPr>
              <a:t>障</a:t>
            </a:r>
            <a:endParaRPr sz="7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959" y="1500047"/>
            <a:ext cx="2405380" cy="1982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100"/>
              </a:lnSpc>
              <a:spcBef>
                <a:spcPts val="100"/>
              </a:spcBef>
            </a:pPr>
            <a:r>
              <a:rPr dirty="0" sz="650" spc="40">
                <a:latin typeface="等线"/>
                <a:cs typeface="等线"/>
              </a:rPr>
              <a:t>自基本医疗保险制度建立以</a:t>
            </a:r>
            <a:r>
              <a:rPr dirty="0" sz="650" spc="45">
                <a:latin typeface="等线"/>
                <a:cs typeface="等线"/>
              </a:rPr>
              <a:t>来</a:t>
            </a:r>
            <a:r>
              <a:rPr dirty="0" sz="650" spc="40">
                <a:latin typeface="等线"/>
                <a:cs typeface="等线"/>
              </a:rPr>
              <a:t>，医保</a:t>
            </a:r>
            <a:r>
              <a:rPr dirty="0" sz="650" spc="30">
                <a:latin typeface="等线"/>
                <a:cs typeface="等线"/>
              </a:rPr>
              <a:t>部</a:t>
            </a:r>
            <a:r>
              <a:rPr dirty="0" sz="650" spc="40">
                <a:latin typeface="等线"/>
                <a:cs typeface="等线"/>
              </a:rPr>
              <a:t>门高度重视罕见病</a:t>
            </a:r>
            <a:r>
              <a:rPr dirty="0" sz="650" spc="20">
                <a:latin typeface="等线"/>
                <a:cs typeface="等线"/>
              </a:rPr>
              <a:t>的 用药保</a:t>
            </a:r>
            <a:r>
              <a:rPr dirty="0" sz="650" spc="30">
                <a:latin typeface="等线"/>
                <a:cs typeface="等线"/>
              </a:rPr>
              <a:t>障</a:t>
            </a:r>
            <a:r>
              <a:rPr dirty="0" sz="650" spc="20">
                <a:latin typeface="等线"/>
                <a:cs typeface="等线"/>
              </a:rPr>
              <a:t>工作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国家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保局</a:t>
            </a:r>
            <a:r>
              <a:rPr dirty="0" sz="650" spc="30">
                <a:latin typeface="等线"/>
                <a:cs typeface="等线"/>
              </a:rPr>
              <a:t>立</a:t>
            </a:r>
            <a:r>
              <a:rPr dirty="0" sz="650" spc="20">
                <a:latin typeface="等线"/>
                <a:cs typeface="等线"/>
              </a:rPr>
              <a:t>足基</a:t>
            </a:r>
            <a:r>
              <a:rPr dirty="0" sz="650" spc="30">
                <a:latin typeface="等线"/>
                <a:cs typeface="等线"/>
              </a:rPr>
              <a:t>本</a:t>
            </a: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35">
                <a:latin typeface="等线"/>
                <a:cs typeface="等线"/>
              </a:rPr>
              <a:t>保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保基本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定</a:t>
            </a:r>
            <a:r>
              <a:rPr dirty="0" sz="650" spc="20">
                <a:latin typeface="等线"/>
                <a:cs typeface="等线"/>
              </a:rPr>
              <a:t>位，结 </a:t>
            </a:r>
            <a:r>
              <a:rPr dirty="0" sz="650" spc="40">
                <a:latin typeface="等线"/>
                <a:cs typeface="等线"/>
              </a:rPr>
              <a:t>合参保人用药需</a:t>
            </a:r>
            <a:r>
              <a:rPr dirty="0" sz="650" spc="45">
                <a:latin typeface="等线"/>
                <a:cs typeface="等线"/>
              </a:rPr>
              <a:t>求</a:t>
            </a:r>
            <a:r>
              <a:rPr dirty="0" sz="650" spc="40">
                <a:latin typeface="等线"/>
                <a:cs typeface="等线"/>
              </a:rPr>
              <a:t>、医保筹资能力等</a:t>
            </a:r>
            <a:r>
              <a:rPr dirty="0" sz="650" spc="30">
                <a:latin typeface="等线"/>
                <a:cs typeface="等线"/>
              </a:rPr>
              <a:t>因</a:t>
            </a:r>
            <a:r>
              <a:rPr dirty="0" sz="650" spc="45">
                <a:latin typeface="等线"/>
                <a:cs typeface="等线"/>
              </a:rPr>
              <a:t>素</a:t>
            </a:r>
            <a:r>
              <a:rPr dirty="0" sz="650" spc="40">
                <a:latin typeface="等线"/>
                <a:cs typeface="等线"/>
              </a:rPr>
              <a:t>，通过严格的专家 评审</a:t>
            </a:r>
            <a:r>
              <a:rPr dirty="0" sz="650" spc="4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逐步将疗效确切、医保基金能</a:t>
            </a:r>
            <a:r>
              <a:rPr dirty="0" sz="650" spc="30">
                <a:latin typeface="等线"/>
                <a:cs typeface="等线"/>
              </a:rPr>
              <a:t>够</a:t>
            </a:r>
            <a:r>
              <a:rPr dirty="0" sz="650" spc="40">
                <a:latin typeface="等线"/>
                <a:cs typeface="等线"/>
              </a:rPr>
              <a:t>承担的罕见病药物</a:t>
            </a:r>
            <a:r>
              <a:rPr dirty="0" sz="650" spc="20">
                <a:latin typeface="等线"/>
                <a:cs typeface="等线"/>
              </a:rPr>
              <a:t>纳 </a:t>
            </a:r>
            <a:r>
              <a:rPr dirty="0" sz="650" spc="40">
                <a:latin typeface="等线"/>
                <a:cs typeface="等线"/>
              </a:rPr>
              <a:t>入医保支付范</a:t>
            </a:r>
            <a:r>
              <a:rPr dirty="0" sz="650" spc="45">
                <a:latin typeface="等线"/>
                <a:cs typeface="等线"/>
              </a:rPr>
              <a:t>围</a:t>
            </a:r>
            <a:r>
              <a:rPr dirty="0" sz="650" spc="40">
                <a:latin typeface="等线"/>
                <a:cs typeface="等线"/>
              </a:rPr>
              <a:t>。在此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40">
                <a:latin typeface="等线"/>
                <a:cs typeface="等线"/>
              </a:rPr>
              <a:t>础</a:t>
            </a:r>
            <a:r>
              <a:rPr dirty="0" sz="650" spc="45">
                <a:latin typeface="等线"/>
                <a:cs typeface="等线"/>
              </a:rPr>
              <a:t>上</a:t>
            </a:r>
            <a:r>
              <a:rPr dirty="0" sz="650" spc="40">
                <a:latin typeface="等线"/>
                <a:cs typeface="等线"/>
              </a:rPr>
              <a:t>，进一</a:t>
            </a:r>
            <a:r>
              <a:rPr dirty="0" sz="650" spc="30">
                <a:latin typeface="等线"/>
                <a:cs typeface="等线"/>
              </a:rPr>
              <a:t>步</a:t>
            </a:r>
            <a:r>
              <a:rPr dirty="0" sz="650" spc="40">
                <a:latin typeface="等线"/>
                <a:cs typeface="等线"/>
              </a:rPr>
              <a:t>健全多层次医保</a:t>
            </a:r>
            <a:r>
              <a:rPr dirty="0" sz="650" spc="30">
                <a:latin typeface="等线"/>
                <a:cs typeface="等线"/>
              </a:rPr>
              <a:t>体</a:t>
            </a:r>
            <a:r>
              <a:rPr dirty="0" sz="650" spc="50">
                <a:latin typeface="等线"/>
                <a:cs typeface="等线"/>
              </a:rPr>
              <a:t>系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40">
                <a:latin typeface="等线"/>
                <a:cs typeface="等线"/>
              </a:rPr>
              <a:t>积极研究罕见病用药保障措</a:t>
            </a:r>
            <a:r>
              <a:rPr dirty="0" sz="650" spc="45">
                <a:latin typeface="等线"/>
                <a:cs typeface="等线"/>
              </a:rPr>
              <a:t>施</a:t>
            </a:r>
            <a:r>
              <a:rPr dirty="0" sz="650" spc="40">
                <a:latin typeface="等线"/>
                <a:cs typeface="等线"/>
              </a:rPr>
              <a:t>，着力</a:t>
            </a:r>
            <a:r>
              <a:rPr dirty="0" sz="650" spc="30">
                <a:latin typeface="等线"/>
                <a:cs typeface="等线"/>
              </a:rPr>
              <a:t>提</a:t>
            </a:r>
            <a:r>
              <a:rPr dirty="0" sz="650" spc="40">
                <a:latin typeface="等线"/>
                <a:cs typeface="等线"/>
              </a:rPr>
              <a:t>升罕见病用药保障</a:t>
            </a:r>
            <a:r>
              <a:rPr dirty="0" sz="650" spc="20">
                <a:latin typeface="等线"/>
                <a:cs typeface="等线"/>
              </a:rPr>
              <a:t>水 </a:t>
            </a:r>
            <a:r>
              <a:rPr dirty="0" sz="650" spc="40">
                <a:latin typeface="等线"/>
                <a:cs typeface="等线"/>
              </a:rPr>
              <a:t>平。</a:t>
            </a:r>
            <a:r>
              <a:rPr dirty="0" sz="650" spc="45">
                <a:latin typeface="等线"/>
                <a:cs typeface="等线"/>
              </a:rPr>
              <a:t>基本医保制度定位是保障基</a:t>
            </a:r>
            <a:r>
              <a:rPr dirty="0" sz="650" spc="15">
                <a:latin typeface="等线"/>
                <a:cs typeface="等线"/>
              </a:rPr>
              <a:t>本</a:t>
            </a:r>
            <a:r>
              <a:rPr dirty="0" sz="650" spc="45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坚</a:t>
            </a:r>
            <a:r>
              <a:rPr dirty="0" sz="650" spc="40">
                <a:latin typeface="等线"/>
                <a:cs typeface="等线"/>
              </a:rPr>
              <a:t>持尽力而</a:t>
            </a:r>
            <a:r>
              <a:rPr dirty="0" sz="650" spc="45">
                <a:latin typeface="等线"/>
                <a:cs typeface="等线"/>
              </a:rPr>
              <a:t>为</a:t>
            </a:r>
            <a:r>
              <a:rPr dirty="0" sz="650" spc="40">
                <a:latin typeface="等线"/>
                <a:cs typeface="等线"/>
              </a:rPr>
              <a:t>、量力而 </a:t>
            </a:r>
            <a:r>
              <a:rPr dirty="0" sz="650" spc="20">
                <a:latin typeface="等线"/>
                <a:cs typeface="等线"/>
              </a:rPr>
              <a:t>行。</a:t>
            </a:r>
            <a:r>
              <a:rPr dirty="0" sz="650" spc="30">
                <a:latin typeface="等线"/>
                <a:cs typeface="等线"/>
              </a:rPr>
              <a:t>截</a:t>
            </a:r>
            <a:r>
              <a:rPr dirty="0" sz="650" spc="20">
                <a:latin typeface="等线"/>
                <a:cs typeface="等线"/>
              </a:rPr>
              <a:t>至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2021</a:t>
            </a:r>
            <a:r>
              <a:rPr dirty="0" sz="650" spc="15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年国家医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谈</a:t>
            </a:r>
            <a:r>
              <a:rPr dirty="0" sz="650" spc="30">
                <a:latin typeface="等线"/>
                <a:cs typeface="等线"/>
              </a:rPr>
              <a:t>判</a:t>
            </a:r>
            <a:r>
              <a:rPr dirty="0" sz="650" spc="20">
                <a:latin typeface="等线"/>
                <a:cs typeface="等线"/>
              </a:rPr>
              <a:t>之</a:t>
            </a:r>
            <a:r>
              <a:rPr dirty="0" sz="650" spc="30">
                <a:latin typeface="等线"/>
                <a:cs typeface="等线"/>
              </a:rPr>
              <a:t>后</a:t>
            </a:r>
            <a:r>
              <a:rPr dirty="0" sz="650" spc="20">
                <a:latin typeface="等线"/>
                <a:cs typeface="等线"/>
              </a:rPr>
              <a:t>，有</a:t>
            </a:r>
            <a:r>
              <a:rPr dirty="0" sz="650" spc="16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29</a:t>
            </a:r>
            <a:r>
              <a:rPr dirty="0" sz="650" spc="16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病的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15">
                <a:latin typeface="等线"/>
                <a:cs typeface="等线"/>
              </a:rPr>
              <a:t>58  </a:t>
            </a:r>
            <a:r>
              <a:rPr dirty="0" sz="650" spc="40">
                <a:latin typeface="等线"/>
                <a:cs typeface="等线"/>
              </a:rPr>
              <a:t>种药物已纳入国家医保目录</a:t>
            </a:r>
            <a:r>
              <a:rPr dirty="0" sz="650" spc="45">
                <a:latin typeface="等线"/>
                <a:cs typeface="等线"/>
              </a:rPr>
              <a:t>中</a:t>
            </a:r>
            <a:r>
              <a:rPr dirty="0" sz="650" spc="40">
                <a:latin typeface="等线"/>
                <a:cs typeface="等线"/>
              </a:rPr>
              <a:t>。其</a:t>
            </a:r>
            <a:r>
              <a:rPr dirty="0" sz="650" spc="45">
                <a:latin typeface="等线"/>
                <a:cs typeface="等线"/>
              </a:rPr>
              <a:t>中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引人注目地是高值罕 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诺</a:t>
            </a:r>
            <a:r>
              <a:rPr dirty="0" sz="650" spc="20">
                <a:latin typeface="等线"/>
                <a:cs typeface="等线"/>
              </a:rPr>
              <a:t>西</a:t>
            </a:r>
            <a:r>
              <a:rPr dirty="0" sz="650" spc="30">
                <a:latin typeface="等线"/>
                <a:cs typeface="等线"/>
              </a:rPr>
              <a:t>那生</a:t>
            </a:r>
            <a:r>
              <a:rPr dirty="0" sz="650" spc="20">
                <a:latin typeface="等线"/>
                <a:cs typeface="等线"/>
              </a:rPr>
              <a:t>钠</a:t>
            </a:r>
            <a:r>
              <a:rPr dirty="0" sz="650" spc="30">
                <a:latin typeface="等线"/>
                <a:cs typeface="等线"/>
              </a:rPr>
              <a:t>注</a:t>
            </a:r>
            <a:r>
              <a:rPr dirty="0" sz="650" spc="20">
                <a:latin typeface="等线"/>
                <a:cs typeface="等线"/>
              </a:rPr>
              <a:t>射</a:t>
            </a:r>
            <a:r>
              <a:rPr dirty="0" sz="650" spc="30">
                <a:latin typeface="等线"/>
                <a:cs typeface="等线"/>
              </a:rPr>
              <a:t>液和</a:t>
            </a:r>
            <a:r>
              <a:rPr dirty="0" sz="650" spc="20">
                <a:latin typeface="等线"/>
                <a:cs typeface="等线"/>
              </a:rPr>
              <a:t>阿</a:t>
            </a:r>
            <a:r>
              <a:rPr dirty="0" sz="650" spc="30">
                <a:latin typeface="等线"/>
                <a:cs typeface="等线"/>
              </a:rPr>
              <a:t>加</a:t>
            </a:r>
            <a:r>
              <a:rPr dirty="0" sz="650" spc="20">
                <a:latin typeface="等线"/>
                <a:cs typeface="等线"/>
              </a:rPr>
              <a:t>糖</a:t>
            </a:r>
            <a:r>
              <a:rPr dirty="0" sz="650" spc="25">
                <a:latin typeface="等线"/>
                <a:cs typeface="等线"/>
              </a:rPr>
              <a:t>酶α</a:t>
            </a:r>
            <a:r>
              <a:rPr dirty="0" sz="650" spc="30">
                <a:latin typeface="等线"/>
                <a:cs typeface="等线"/>
              </a:rPr>
              <a:t>注</a:t>
            </a:r>
            <a:r>
              <a:rPr dirty="0" sz="650" spc="20">
                <a:latin typeface="等线"/>
                <a:cs typeface="等线"/>
              </a:rPr>
              <a:t>射</a:t>
            </a:r>
            <a:r>
              <a:rPr dirty="0" sz="650" spc="30">
                <a:latin typeface="等线"/>
                <a:cs typeface="等线"/>
              </a:rPr>
              <a:t>用</a:t>
            </a:r>
            <a:r>
              <a:rPr dirty="0" sz="650" spc="20">
                <a:latin typeface="等线"/>
                <a:cs typeface="等线"/>
              </a:rPr>
              <a:t>浓</a:t>
            </a:r>
            <a:r>
              <a:rPr dirty="0" sz="650" spc="30">
                <a:latin typeface="等线"/>
                <a:cs typeface="等线"/>
              </a:rPr>
              <a:t>溶</a:t>
            </a:r>
            <a:r>
              <a:rPr dirty="0" sz="650" spc="20">
                <a:latin typeface="等线"/>
                <a:cs typeface="等线"/>
              </a:rPr>
              <a:t>液</a:t>
            </a:r>
            <a:r>
              <a:rPr dirty="0" sz="650" spc="30">
                <a:latin typeface="等线"/>
                <a:cs typeface="等线"/>
              </a:rPr>
              <a:t>被</a:t>
            </a:r>
            <a:r>
              <a:rPr dirty="0" sz="650" spc="20">
                <a:latin typeface="等线"/>
                <a:cs typeface="等线"/>
              </a:rPr>
              <a:t>纳</a:t>
            </a:r>
            <a:r>
              <a:rPr dirty="0" sz="650" spc="30">
                <a:latin typeface="等线"/>
                <a:cs typeface="等线"/>
              </a:rPr>
              <a:t>入</a:t>
            </a:r>
            <a:r>
              <a:rPr dirty="0" sz="650" spc="20">
                <a:latin typeface="等线"/>
                <a:cs typeface="等线"/>
              </a:rPr>
              <a:t>医 </a:t>
            </a:r>
            <a:r>
              <a:rPr dirty="0" sz="650" spc="40">
                <a:latin typeface="等线"/>
                <a:cs typeface="等线"/>
              </a:rPr>
              <a:t>保，</a:t>
            </a:r>
            <a:r>
              <a:rPr dirty="0" sz="650" spc="45">
                <a:latin typeface="等线"/>
                <a:cs typeface="等线"/>
              </a:rPr>
              <a:t>体现出国家对于每一个患者生命</a:t>
            </a:r>
            <a:r>
              <a:rPr dirty="0" sz="650" spc="30">
                <a:latin typeface="等线"/>
                <a:cs typeface="等线"/>
              </a:rPr>
              <a:t>健</a:t>
            </a:r>
            <a:r>
              <a:rPr dirty="0" sz="650" spc="45">
                <a:latin typeface="等线"/>
                <a:cs typeface="等线"/>
              </a:rPr>
              <a:t>康的尊</a:t>
            </a:r>
            <a:r>
              <a:rPr dirty="0" sz="650" spc="5">
                <a:latin typeface="等线"/>
                <a:cs typeface="等线"/>
              </a:rPr>
              <a:t>重</a:t>
            </a:r>
            <a:r>
              <a:rPr dirty="0" sz="650" spc="40">
                <a:latin typeface="等线"/>
                <a:cs typeface="等线"/>
              </a:rPr>
              <a:t>，在兼顾患 者需求和医保基金承担能力的同时扩</a:t>
            </a:r>
            <a:r>
              <a:rPr dirty="0" sz="650" spc="30">
                <a:latin typeface="等线"/>
                <a:cs typeface="等线"/>
              </a:rPr>
              <a:t>大</a:t>
            </a:r>
            <a:r>
              <a:rPr dirty="0" sz="650" spc="40">
                <a:latin typeface="等线"/>
                <a:cs typeface="等线"/>
              </a:rPr>
              <a:t>普惠</a:t>
            </a:r>
            <a:r>
              <a:rPr dirty="0" sz="650" spc="45">
                <a:latin typeface="等线"/>
                <a:cs typeface="等线"/>
              </a:rPr>
              <a:t>性</a:t>
            </a:r>
            <a:r>
              <a:rPr dirty="0" sz="650" spc="40">
                <a:latin typeface="等线"/>
                <a:cs typeface="等线"/>
              </a:rPr>
              <a:t>。此外，以基 本医疗保障为根</a:t>
            </a:r>
            <a:r>
              <a:rPr dirty="0" sz="650" spc="45">
                <a:latin typeface="等线"/>
                <a:cs typeface="等线"/>
              </a:rPr>
              <a:t>本</a:t>
            </a:r>
            <a:r>
              <a:rPr dirty="0" sz="650" spc="40">
                <a:latin typeface="等线"/>
                <a:cs typeface="等线"/>
              </a:rPr>
              <a:t>，我国各地形成了</a:t>
            </a:r>
            <a:r>
              <a:rPr dirty="0" sz="650" spc="30">
                <a:latin typeface="等线"/>
                <a:cs typeface="等线"/>
              </a:rPr>
              <a:t>多</a:t>
            </a:r>
            <a:r>
              <a:rPr dirty="0" sz="650" spc="40">
                <a:latin typeface="等线"/>
                <a:cs typeface="等线"/>
              </a:rPr>
              <a:t>层次医保体</a:t>
            </a:r>
            <a:r>
              <a:rPr dirty="0" sz="650" spc="45">
                <a:latin typeface="等线"/>
                <a:cs typeface="等线"/>
              </a:rPr>
              <a:t>系</a:t>
            </a:r>
            <a:r>
              <a:rPr dirty="0" sz="650" spc="40">
                <a:latin typeface="等线"/>
                <a:cs typeface="等线"/>
              </a:rPr>
              <a:t>，包括 医疗救</a:t>
            </a:r>
            <a:r>
              <a:rPr dirty="0" sz="650" spc="45">
                <a:latin typeface="等线"/>
                <a:cs typeface="等线"/>
              </a:rPr>
              <a:t>助</a:t>
            </a:r>
            <a:r>
              <a:rPr dirty="0" sz="650" spc="40">
                <a:latin typeface="等线"/>
                <a:cs typeface="等线"/>
              </a:rPr>
              <a:t>、大病谈判、</a:t>
            </a:r>
            <a:r>
              <a:rPr dirty="0" sz="650" spc="30">
                <a:latin typeface="等线"/>
                <a:cs typeface="等线"/>
              </a:rPr>
              <a:t>商</a:t>
            </a:r>
            <a:r>
              <a:rPr dirty="0" sz="650" spc="40">
                <a:latin typeface="等线"/>
                <a:cs typeface="等线"/>
              </a:rPr>
              <a:t>业健康保</a:t>
            </a:r>
            <a:r>
              <a:rPr dirty="0" sz="650" spc="45">
                <a:latin typeface="等线"/>
                <a:cs typeface="等线"/>
              </a:rPr>
              <a:t>险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慈善互助等多个</a:t>
            </a:r>
            <a:r>
              <a:rPr dirty="0" sz="650" spc="30">
                <a:latin typeface="等线"/>
                <a:cs typeface="等线"/>
              </a:rPr>
              <a:t>模</a:t>
            </a:r>
            <a:r>
              <a:rPr dirty="0" sz="650" spc="40">
                <a:latin typeface="等线"/>
                <a:cs typeface="等线"/>
              </a:rPr>
              <a:t>式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19271" y="1947671"/>
            <a:ext cx="1545590" cy="1362710"/>
            <a:chOff x="3319271" y="1947671"/>
            <a:chExt cx="1545590" cy="1362710"/>
          </a:xfrm>
        </p:grpSpPr>
        <p:sp>
          <p:nvSpPr>
            <p:cNvPr id="5" name="object 5"/>
            <p:cNvSpPr/>
            <p:nvPr/>
          </p:nvSpPr>
          <p:spPr>
            <a:xfrm>
              <a:off x="3550919" y="2147315"/>
              <a:ext cx="1123315" cy="1100455"/>
            </a:xfrm>
            <a:custGeom>
              <a:avLst/>
              <a:gdLst/>
              <a:ahLst/>
              <a:cxnLst/>
              <a:rect l="l" t="t" r="r" b="b"/>
              <a:pathLst>
                <a:path w="1123314" h="1100455">
                  <a:moveTo>
                    <a:pt x="0" y="550163"/>
                  </a:moveTo>
                  <a:lnTo>
                    <a:pt x="2061" y="502702"/>
                  </a:lnTo>
                  <a:lnTo>
                    <a:pt x="8133" y="456360"/>
                  </a:lnTo>
                  <a:lnTo>
                    <a:pt x="18048" y="411303"/>
                  </a:lnTo>
                  <a:lnTo>
                    <a:pt x="31636" y="367696"/>
                  </a:lnTo>
                  <a:lnTo>
                    <a:pt x="48729" y="325704"/>
                  </a:lnTo>
                  <a:lnTo>
                    <a:pt x="69157" y="285493"/>
                  </a:lnTo>
                  <a:lnTo>
                    <a:pt x="92754" y="247227"/>
                  </a:lnTo>
                  <a:lnTo>
                    <a:pt x="119349" y="211073"/>
                  </a:lnTo>
                  <a:lnTo>
                    <a:pt x="148775" y="177196"/>
                  </a:lnTo>
                  <a:lnTo>
                    <a:pt x="180862" y="145760"/>
                  </a:lnTo>
                  <a:lnTo>
                    <a:pt x="215442" y="116932"/>
                  </a:lnTo>
                  <a:lnTo>
                    <a:pt x="252347" y="90876"/>
                  </a:lnTo>
                  <a:lnTo>
                    <a:pt x="291407" y="67758"/>
                  </a:lnTo>
                  <a:lnTo>
                    <a:pt x="332454" y="47743"/>
                  </a:lnTo>
                  <a:lnTo>
                    <a:pt x="375320" y="30996"/>
                  </a:lnTo>
                  <a:lnTo>
                    <a:pt x="419835" y="17683"/>
                  </a:lnTo>
                  <a:lnTo>
                    <a:pt x="465832" y="7969"/>
                  </a:lnTo>
                  <a:lnTo>
                    <a:pt x="513141" y="2019"/>
                  </a:lnTo>
                  <a:lnTo>
                    <a:pt x="561593" y="0"/>
                  </a:lnTo>
                  <a:lnTo>
                    <a:pt x="610046" y="2019"/>
                  </a:lnTo>
                  <a:lnTo>
                    <a:pt x="657355" y="7969"/>
                  </a:lnTo>
                  <a:lnTo>
                    <a:pt x="703352" y="17683"/>
                  </a:lnTo>
                  <a:lnTo>
                    <a:pt x="747867" y="30996"/>
                  </a:lnTo>
                  <a:lnTo>
                    <a:pt x="790733" y="47743"/>
                  </a:lnTo>
                  <a:lnTo>
                    <a:pt x="831780" y="67758"/>
                  </a:lnTo>
                  <a:lnTo>
                    <a:pt x="870840" y="90876"/>
                  </a:lnTo>
                  <a:lnTo>
                    <a:pt x="907745" y="116932"/>
                  </a:lnTo>
                  <a:lnTo>
                    <a:pt x="942325" y="145760"/>
                  </a:lnTo>
                  <a:lnTo>
                    <a:pt x="974412" y="177196"/>
                  </a:lnTo>
                  <a:lnTo>
                    <a:pt x="1003838" y="211073"/>
                  </a:lnTo>
                  <a:lnTo>
                    <a:pt x="1030433" y="247227"/>
                  </a:lnTo>
                  <a:lnTo>
                    <a:pt x="1054030" y="285493"/>
                  </a:lnTo>
                  <a:lnTo>
                    <a:pt x="1074458" y="325704"/>
                  </a:lnTo>
                  <a:lnTo>
                    <a:pt x="1091551" y="367696"/>
                  </a:lnTo>
                  <a:lnTo>
                    <a:pt x="1105139" y="411303"/>
                  </a:lnTo>
                  <a:lnTo>
                    <a:pt x="1115054" y="456360"/>
                  </a:lnTo>
                  <a:lnTo>
                    <a:pt x="1121126" y="502702"/>
                  </a:lnTo>
                  <a:lnTo>
                    <a:pt x="1123188" y="550163"/>
                  </a:lnTo>
                  <a:lnTo>
                    <a:pt x="1121126" y="597625"/>
                  </a:lnTo>
                  <a:lnTo>
                    <a:pt x="1115054" y="643967"/>
                  </a:lnTo>
                  <a:lnTo>
                    <a:pt x="1105139" y="689024"/>
                  </a:lnTo>
                  <a:lnTo>
                    <a:pt x="1091551" y="732631"/>
                  </a:lnTo>
                  <a:lnTo>
                    <a:pt x="1074458" y="774623"/>
                  </a:lnTo>
                  <a:lnTo>
                    <a:pt x="1054030" y="814834"/>
                  </a:lnTo>
                  <a:lnTo>
                    <a:pt x="1030433" y="853100"/>
                  </a:lnTo>
                  <a:lnTo>
                    <a:pt x="1003838" y="889254"/>
                  </a:lnTo>
                  <a:lnTo>
                    <a:pt x="974412" y="923131"/>
                  </a:lnTo>
                  <a:lnTo>
                    <a:pt x="942325" y="954567"/>
                  </a:lnTo>
                  <a:lnTo>
                    <a:pt x="907745" y="983395"/>
                  </a:lnTo>
                  <a:lnTo>
                    <a:pt x="870840" y="1009451"/>
                  </a:lnTo>
                  <a:lnTo>
                    <a:pt x="831780" y="1032569"/>
                  </a:lnTo>
                  <a:lnTo>
                    <a:pt x="790733" y="1052584"/>
                  </a:lnTo>
                  <a:lnTo>
                    <a:pt x="747867" y="1069331"/>
                  </a:lnTo>
                  <a:lnTo>
                    <a:pt x="703352" y="1082644"/>
                  </a:lnTo>
                  <a:lnTo>
                    <a:pt x="657355" y="1092358"/>
                  </a:lnTo>
                  <a:lnTo>
                    <a:pt x="610046" y="1098308"/>
                  </a:lnTo>
                  <a:lnTo>
                    <a:pt x="561593" y="1100327"/>
                  </a:lnTo>
                  <a:lnTo>
                    <a:pt x="513141" y="1098308"/>
                  </a:lnTo>
                  <a:lnTo>
                    <a:pt x="465832" y="1092358"/>
                  </a:lnTo>
                  <a:lnTo>
                    <a:pt x="419835" y="1082644"/>
                  </a:lnTo>
                  <a:lnTo>
                    <a:pt x="375320" y="1069331"/>
                  </a:lnTo>
                  <a:lnTo>
                    <a:pt x="332454" y="1052584"/>
                  </a:lnTo>
                  <a:lnTo>
                    <a:pt x="291407" y="1032569"/>
                  </a:lnTo>
                  <a:lnTo>
                    <a:pt x="252347" y="1009451"/>
                  </a:lnTo>
                  <a:lnTo>
                    <a:pt x="215442" y="983395"/>
                  </a:lnTo>
                  <a:lnTo>
                    <a:pt x="180862" y="954567"/>
                  </a:lnTo>
                  <a:lnTo>
                    <a:pt x="148775" y="923131"/>
                  </a:lnTo>
                  <a:lnTo>
                    <a:pt x="119349" y="889254"/>
                  </a:lnTo>
                  <a:lnTo>
                    <a:pt x="92754" y="853100"/>
                  </a:lnTo>
                  <a:lnTo>
                    <a:pt x="69157" y="814834"/>
                  </a:lnTo>
                  <a:lnTo>
                    <a:pt x="48729" y="774623"/>
                  </a:lnTo>
                  <a:lnTo>
                    <a:pt x="31636" y="732631"/>
                  </a:lnTo>
                  <a:lnTo>
                    <a:pt x="18048" y="689024"/>
                  </a:lnTo>
                  <a:lnTo>
                    <a:pt x="8133" y="643967"/>
                  </a:lnTo>
                  <a:lnTo>
                    <a:pt x="2061" y="597625"/>
                  </a:lnTo>
                  <a:lnTo>
                    <a:pt x="0" y="550163"/>
                  </a:lnTo>
                  <a:close/>
                </a:path>
              </a:pathLst>
            </a:custGeom>
            <a:ln w="9525">
              <a:solidFill>
                <a:srgbClr val="2E528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16451" y="195529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832" y="0"/>
                  </a:move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1"/>
                  </a:lnTo>
                  <a:lnTo>
                    <a:pt x="6424" y="227636"/>
                  </a:lnTo>
                  <a:lnTo>
                    <a:pt x="24553" y="270594"/>
                  </a:lnTo>
                  <a:lnTo>
                    <a:pt x="52673" y="306990"/>
                  </a:lnTo>
                  <a:lnTo>
                    <a:pt x="89069" y="335110"/>
                  </a:lnTo>
                  <a:lnTo>
                    <a:pt x="132027" y="353239"/>
                  </a:lnTo>
                  <a:lnTo>
                    <a:pt x="179832" y="359663"/>
                  </a:lnTo>
                  <a:lnTo>
                    <a:pt x="227636" y="353239"/>
                  </a:lnTo>
                  <a:lnTo>
                    <a:pt x="270594" y="335110"/>
                  </a:lnTo>
                  <a:lnTo>
                    <a:pt x="306990" y="306990"/>
                  </a:lnTo>
                  <a:lnTo>
                    <a:pt x="335110" y="270594"/>
                  </a:lnTo>
                  <a:lnTo>
                    <a:pt x="353239" y="227636"/>
                  </a:lnTo>
                  <a:lnTo>
                    <a:pt x="359663" y="179831"/>
                  </a:lnTo>
                  <a:lnTo>
                    <a:pt x="353239" y="132027"/>
                  </a:lnTo>
                  <a:lnTo>
                    <a:pt x="335110" y="89069"/>
                  </a:lnTo>
                  <a:lnTo>
                    <a:pt x="306990" y="52673"/>
                  </a:lnTo>
                  <a:lnTo>
                    <a:pt x="270594" y="24553"/>
                  </a:lnTo>
                  <a:lnTo>
                    <a:pt x="227636" y="642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2A48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19271" y="2459735"/>
              <a:ext cx="361315" cy="361315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180593" y="0"/>
                  </a:moveTo>
                  <a:lnTo>
                    <a:pt x="132600" y="6454"/>
                  </a:lnTo>
                  <a:lnTo>
                    <a:pt x="89464" y="24666"/>
                  </a:lnTo>
                  <a:lnTo>
                    <a:pt x="52911" y="52911"/>
                  </a:lnTo>
                  <a:lnTo>
                    <a:pt x="24666" y="89464"/>
                  </a:lnTo>
                  <a:lnTo>
                    <a:pt x="6454" y="132600"/>
                  </a:lnTo>
                  <a:lnTo>
                    <a:pt x="0" y="180594"/>
                  </a:lnTo>
                  <a:lnTo>
                    <a:pt x="6454" y="228587"/>
                  </a:lnTo>
                  <a:lnTo>
                    <a:pt x="24666" y="271723"/>
                  </a:lnTo>
                  <a:lnTo>
                    <a:pt x="52911" y="308276"/>
                  </a:lnTo>
                  <a:lnTo>
                    <a:pt x="89464" y="336521"/>
                  </a:lnTo>
                  <a:lnTo>
                    <a:pt x="132600" y="354733"/>
                  </a:lnTo>
                  <a:lnTo>
                    <a:pt x="180593" y="361188"/>
                  </a:lnTo>
                  <a:lnTo>
                    <a:pt x="228587" y="354733"/>
                  </a:lnTo>
                  <a:lnTo>
                    <a:pt x="271723" y="336521"/>
                  </a:lnTo>
                  <a:lnTo>
                    <a:pt x="308276" y="308276"/>
                  </a:lnTo>
                  <a:lnTo>
                    <a:pt x="336521" y="271723"/>
                  </a:lnTo>
                  <a:lnTo>
                    <a:pt x="354733" y="228587"/>
                  </a:lnTo>
                  <a:lnTo>
                    <a:pt x="361188" y="180594"/>
                  </a:lnTo>
                  <a:lnTo>
                    <a:pt x="354733" y="132600"/>
                  </a:lnTo>
                  <a:lnTo>
                    <a:pt x="336521" y="89464"/>
                  </a:lnTo>
                  <a:lnTo>
                    <a:pt x="308276" y="52911"/>
                  </a:lnTo>
                  <a:lnTo>
                    <a:pt x="271723" y="24666"/>
                  </a:lnTo>
                  <a:lnTo>
                    <a:pt x="228587" y="6454"/>
                  </a:lnTo>
                  <a:lnTo>
                    <a:pt x="180593" y="0"/>
                  </a:lnTo>
                  <a:close/>
                </a:path>
              </a:pathLst>
            </a:custGeom>
            <a:solidFill>
              <a:srgbClr val="557E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74235" y="1947671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1" y="0"/>
                  </a:moveTo>
                  <a:lnTo>
                    <a:pt x="132027" y="6454"/>
                  </a:lnTo>
                  <a:lnTo>
                    <a:pt x="89069" y="24666"/>
                  </a:lnTo>
                  <a:lnTo>
                    <a:pt x="52673" y="52911"/>
                  </a:lnTo>
                  <a:lnTo>
                    <a:pt x="24553" y="89464"/>
                  </a:lnTo>
                  <a:lnTo>
                    <a:pt x="6424" y="132600"/>
                  </a:lnTo>
                  <a:lnTo>
                    <a:pt x="0" y="180594"/>
                  </a:lnTo>
                  <a:lnTo>
                    <a:pt x="6424" y="228587"/>
                  </a:lnTo>
                  <a:lnTo>
                    <a:pt x="24553" y="271723"/>
                  </a:lnTo>
                  <a:lnTo>
                    <a:pt x="52673" y="308276"/>
                  </a:lnTo>
                  <a:lnTo>
                    <a:pt x="89069" y="336521"/>
                  </a:lnTo>
                  <a:lnTo>
                    <a:pt x="132027" y="354733"/>
                  </a:lnTo>
                  <a:lnTo>
                    <a:pt x="179831" y="361188"/>
                  </a:lnTo>
                  <a:lnTo>
                    <a:pt x="227636" y="354733"/>
                  </a:lnTo>
                  <a:lnTo>
                    <a:pt x="270594" y="336521"/>
                  </a:lnTo>
                  <a:lnTo>
                    <a:pt x="306990" y="308276"/>
                  </a:lnTo>
                  <a:lnTo>
                    <a:pt x="335110" y="271723"/>
                  </a:lnTo>
                  <a:lnTo>
                    <a:pt x="353239" y="228587"/>
                  </a:lnTo>
                  <a:lnTo>
                    <a:pt x="359663" y="180594"/>
                  </a:lnTo>
                  <a:lnTo>
                    <a:pt x="353239" y="132600"/>
                  </a:lnTo>
                  <a:lnTo>
                    <a:pt x="335110" y="89464"/>
                  </a:lnTo>
                  <a:lnTo>
                    <a:pt x="306990" y="52911"/>
                  </a:lnTo>
                  <a:lnTo>
                    <a:pt x="270594" y="24666"/>
                  </a:lnTo>
                  <a:lnTo>
                    <a:pt x="227636" y="645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3863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04943" y="244297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831" y="0"/>
                  </a:move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2"/>
                  </a:lnTo>
                  <a:lnTo>
                    <a:pt x="6424" y="227636"/>
                  </a:lnTo>
                  <a:lnTo>
                    <a:pt x="24553" y="270594"/>
                  </a:lnTo>
                  <a:lnTo>
                    <a:pt x="52673" y="306990"/>
                  </a:lnTo>
                  <a:lnTo>
                    <a:pt x="89069" y="335110"/>
                  </a:lnTo>
                  <a:lnTo>
                    <a:pt x="132027" y="353239"/>
                  </a:lnTo>
                  <a:lnTo>
                    <a:pt x="179831" y="359663"/>
                  </a:lnTo>
                  <a:lnTo>
                    <a:pt x="227636" y="353239"/>
                  </a:lnTo>
                  <a:lnTo>
                    <a:pt x="270594" y="335110"/>
                  </a:lnTo>
                  <a:lnTo>
                    <a:pt x="306990" y="306990"/>
                  </a:lnTo>
                  <a:lnTo>
                    <a:pt x="335110" y="270594"/>
                  </a:lnTo>
                  <a:lnTo>
                    <a:pt x="353239" y="227636"/>
                  </a:lnTo>
                  <a:lnTo>
                    <a:pt x="359663" y="179832"/>
                  </a:lnTo>
                  <a:lnTo>
                    <a:pt x="353239" y="132027"/>
                  </a:lnTo>
                  <a:lnTo>
                    <a:pt x="335110" y="89069"/>
                  </a:lnTo>
                  <a:lnTo>
                    <a:pt x="306990" y="52673"/>
                  </a:lnTo>
                  <a:lnTo>
                    <a:pt x="270594" y="24553"/>
                  </a:lnTo>
                  <a:lnTo>
                    <a:pt x="227636" y="642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30623" y="2948939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1" y="0"/>
                  </a:moveTo>
                  <a:lnTo>
                    <a:pt x="132027" y="6454"/>
                  </a:lnTo>
                  <a:lnTo>
                    <a:pt x="89069" y="24666"/>
                  </a:lnTo>
                  <a:lnTo>
                    <a:pt x="52673" y="52911"/>
                  </a:lnTo>
                  <a:lnTo>
                    <a:pt x="24553" y="89464"/>
                  </a:lnTo>
                  <a:lnTo>
                    <a:pt x="6424" y="132600"/>
                  </a:lnTo>
                  <a:lnTo>
                    <a:pt x="0" y="180593"/>
                  </a:lnTo>
                  <a:lnTo>
                    <a:pt x="6424" y="228587"/>
                  </a:lnTo>
                  <a:lnTo>
                    <a:pt x="24553" y="271723"/>
                  </a:lnTo>
                  <a:lnTo>
                    <a:pt x="52673" y="308276"/>
                  </a:lnTo>
                  <a:lnTo>
                    <a:pt x="89069" y="336521"/>
                  </a:lnTo>
                  <a:lnTo>
                    <a:pt x="132027" y="354733"/>
                  </a:lnTo>
                  <a:lnTo>
                    <a:pt x="179831" y="361188"/>
                  </a:lnTo>
                  <a:lnTo>
                    <a:pt x="227636" y="354733"/>
                  </a:lnTo>
                  <a:lnTo>
                    <a:pt x="270594" y="336521"/>
                  </a:lnTo>
                  <a:lnTo>
                    <a:pt x="306990" y="308276"/>
                  </a:lnTo>
                  <a:lnTo>
                    <a:pt x="335110" y="271723"/>
                  </a:lnTo>
                  <a:lnTo>
                    <a:pt x="353239" y="228587"/>
                  </a:lnTo>
                  <a:lnTo>
                    <a:pt x="359663" y="180593"/>
                  </a:lnTo>
                  <a:lnTo>
                    <a:pt x="353239" y="132600"/>
                  </a:lnTo>
                  <a:lnTo>
                    <a:pt x="335110" y="89464"/>
                  </a:lnTo>
                  <a:lnTo>
                    <a:pt x="306990" y="52911"/>
                  </a:lnTo>
                  <a:lnTo>
                    <a:pt x="270594" y="24666"/>
                  </a:lnTo>
                  <a:lnTo>
                    <a:pt x="227636" y="645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60875" y="2459735"/>
              <a:ext cx="269875" cy="230504"/>
            </a:xfrm>
            <a:custGeom>
              <a:avLst/>
              <a:gdLst/>
              <a:ahLst/>
              <a:cxnLst/>
              <a:rect l="l" t="t" r="r" b="b"/>
              <a:pathLst>
                <a:path w="269875" h="230505">
                  <a:moveTo>
                    <a:pt x="9016" y="188213"/>
                  </a:moveTo>
                  <a:lnTo>
                    <a:pt x="0" y="188213"/>
                  </a:lnTo>
                  <a:lnTo>
                    <a:pt x="0" y="230124"/>
                  </a:lnTo>
                  <a:lnTo>
                    <a:pt x="269748" y="230124"/>
                  </a:lnTo>
                  <a:lnTo>
                    <a:pt x="269748" y="219583"/>
                  </a:lnTo>
                  <a:lnTo>
                    <a:pt x="9144" y="219583"/>
                  </a:lnTo>
                  <a:lnTo>
                    <a:pt x="9144" y="198882"/>
                  </a:lnTo>
                  <a:lnTo>
                    <a:pt x="269748" y="198882"/>
                  </a:lnTo>
                  <a:lnTo>
                    <a:pt x="9016" y="198755"/>
                  </a:lnTo>
                  <a:lnTo>
                    <a:pt x="9016" y="188213"/>
                  </a:lnTo>
                  <a:close/>
                </a:path>
                <a:path w="269875" h="230505">
                  <a:moveTo>
                    <a:pt x="269748" y="198882"/>
                  </a:moveTo>
                  <a:lnTo>
                    <a:pt x="260603" y="198882"/>
                  </a:lnTo>
                  <a:lnTo>
                    <a:pt x="260603" y="219583"/>
                  </a:lnTo>
                  <a:lnTo>
                    <a:pt x="269748" y="219583"/>
                  </a:lnTo>
                  <a:lnTo>
                    <a:pt x="269748" y="198882"/>
                  </a:lnTo>
                  <a:close/>
                </a:path>
                <a:path w="269875" h="230505">
                  <a:moveTo>
                    <a:pt x="152908" y="125602"/>
                  </a:moveTo>
                  <a:lnTo>
                    <a:pt x="116839" y="125602"/>
                  </a:lnTo>
                  <a:lnTo>
                    <a:pt x="116839" y="198755"/>
                  </a:lnTo>
                  <a:lnTo>
                    <a:pt x="152908" y="198755"/>
                  </a:lnTo>
                  <a:lnTo>
                    <a:pt x="152908" y="188213"/>
                  </a:lnTo>
                  <a:lnTo>
                    <a:pt x="125984" y="188213"/>
                  </a:lnTo>
                  <a:lnTo>
                    <a:pt x="125984" y="136144"/>
                  </a:lnTo>
                  <a:lnTo>
                    <a:pt x="152908" y="136144"/>
                  </a:lnTo>
                  <a:lnTo>
                    <a:pt x="152908" y="125602"/>
                  </a:lnTo>
                  <a:close/>
                </a:path>
                <a:path w="269875" h="230505">
                  <a:moveTo>
                    <a:pt x="269748" y="188213"/>
                  </a:moveTo>
                  <a:lnTo>
                    <a:pt x="260731" y="188213"/>
                  </a:lnTo>
                  <a:lnTo>
                    <a:pt x="260731" y="198755"/>
                  </a:lnTo>
                  <a:lnTo>
                    <a:pt x="269748" y="198755"/>
                  </a:lnTo>
                  <a:lnTo>
                    <a:pt x="269748" y="188213"/>
                  </a:lnTo>
                  <a:close/>
                </a:path>
                <a:path w="269875" h="230505">
                  <a:moveTo>
                    <a:pt x="62991" y="20955"/>
                  </a:moveTo>
                  <a:lnTo>
                    <a:pt x="9016" y="20955"/>
                  </a:lnTo>
                  <a:lnTo>
                    <a:pt x="9016" y="188213"/>
                  </a:lnTo>
                  <a:lnTo>
                    <a:pt x="18034" y="188213"/>
                  </a:lnTo>
                  <a:lnTo>
                    <a:pt x="18034" y="31496"/>
                  </a:lnTo>
                  <a:lnTo>
                    <a:pt x="260731" y="31496"/>
                  </a:lnTo>
                  <a:lnTo>
                    <a:pt x="62991" y="31369"/>
                  </a:lnTo>
                  <a:lnTo>
                    <a:pt x="62991" y="20955"/>
                  </a:lnTo>
                  <a:close/>
                </a:path>
                <a:path w="269875" h="230505">
                  <a:moveTo>
                    <a:pt x="152908" y="136144"/>
                  </a:moveTo>
                  <a:lnTo>
                    <a:pt x="143763" y="136144"/>
                  </a:lnTo>
                  <a:lnTo>
                    <a:pt x="143763" y="188213"/>
                  </a:lnTo>
                  <a:lnTo>
                    <a:pt x="152908" y="188213"/>
                  </a:lnTo>
                  <a:lnTo>
                    <a:pt x="152908" y="136144"/>
                  </a:lnTo>
                  <a:close/>
                </a:path>
                <a:path w="269875" h="230505">
                  <a:moveTo>
                    <a:pt x="260731" y="31496"/>
                  </a:moveTo>
                  <a:lnTo>
                    <a:pt x="251587" y="31496"/>
                  </a:lnTo>
                  <a:lnTo>
                    <a:pt x="251587" y="188213"/>
                  </a:lnTo>
                  <a:lnTo>
                    <a:pt x="260731" y="188213"/>
                  </a:lnTo>
                  <a:lnTo>
                    <a:pt x="260731" y="31496"/>
                  </a:lnTo>
                  <a:close/>
                </a:path>
                <a:path w="269875" h="230505">
                  <a:moveTo>
                    <a:pt x="53975" y="146431"/>
                  </a:moveTo>
                  <a:lnTo>
                    <a:pt x="27050" y="146431"/>
                  </a:lnTo>
                  <a:lnTo>
                    <a:pt x="27050" y="177800"/>
                  </a:lnTo>
                  <a:lnTo>
                    <a:pt x="53975" y="177800"/>
                  </a:lnTo>
                  <a:lnTo>
                    <a:pt x="53975" y="167259"/>
                  </a:lnTo>
                  <a:lnTo>
                    <a:pt x="36068" y="167259"/>
                  </a:lnTo>
                  <a:lnTo>
                    <a:pt x="36068" y="157099"/>
                  </a:lnTo>
                  <a:lnTo>
                    <a:pt x="53975" y="157099"/>
                  </a:lnTo>
                  <a:lnTo>
                    <a:pt x="53975" y="146431"/>
                  </a:lnTo>
                  <a:close/>
                </a:path>
                <a:path w="269875" h="230505">
                  <a:moveTo>
                    <a:pt x="98933" y="146431"/>
                  </a:moveTo>
                  <a:lnTo>
                    <a:pt x="71882" y="146431"/>
                  </a:lnTo>
                  <a:lnTo>
                    <a:pt x="71882" y="177800"/>
                  </a:lnTo>
                  <a:lnTo>
                    <a:pt x="98933" y="177800"/>
                  </a:lnTo>
                  <a:lnTo>
                    <a:pt x="98933" y="167259"/>
                  </a:lnTo>
                  <a:lnTo>
                    <a:pt x="81025" y="167259"/>
                  </a:lnTo>
                  <a:lnTo>
                    <a:pt x="81025" y="157099"/>
                  </a:lnTo>
                  <a:lnTo>
                    <a:pt x="98933" y="157099"/>
                  </a:lnTo>
                  <a:lnTo>
                    <a:pt x="98933" y="146431"/>
                  </a:lnTo>
                  <a:close/>
                </a:path>
                <a:path w="269875" h="230505">
                  <a:moveTo>
                    <a:pt x="197865" y="146431"/>
                  </a:moveTo>
                  <a:lnTo>
                    <a:pt x="170814" y="146431"/>
                  </a:lnTo>
                  <a:lnTo>
                    <a:pt x="170814" y="177800"/>
                  </a:lnTo>
                  <a:lnTo>
                    <a:pt x="197865" y="177800"/>
                  </a:lnTo>
                  <a:lnTo>
                    <a:pt x="197865" y="167259"/>
                  </a:lnTo>
                  <a:lnTo>
                    <a:pt x="179959" y="167259"/>
                  </a:lnTo>
                  <a:lnTo>
                    <a:pt x="179959" y="157099"/>
                  </a:lnTo>
                  <a:lnTo>
                    <a:pt x="197865" y="157099"/>
                  </a:lnTo>
                  <a:lnTo>
                    <a:pt x="197865" y="146431"/>
                  </a:lnTo>
                  <a:close/>
                </a:path>
                <a:path w="269875" h="230505">
                  <a:moveTo>
                    <a:pt x="242697" y="146431"/>
                  </a:moveTo>
                  <a:lnTo>
                    <a:pt x="215773" y="146431"/>
                  </a:lnTo>
                  <a:lnTo>
                    <a:pt x="215773" y="177800"/>
                  </a:lnTo>
                  <a:lnTo>
                    <a:pt x="242697" y="177800"/>
                  </a:lnTo>
                  <a:lnTo>
                    <a:pt x="242697" y="167259"/>
                  </a:lnTo>
                  <a:lnTo>
                    <a:pt x="224916" y="167259"/>
                  </a:lnTo>
                  <a:lnTo>
                    <a:pt x="224916" y="157099"/>
                  </a:lnTo>
                  <a:lnTo>
                    <a:pt x="242697" y="157099"/>
                  </a:lnTo>
                  <a:lnTo>
                    <a:pt x="242697" y="146431"/>
                  </a:lnTo>
                  <a:close/>
                </a:path>
                <a:path w="269875" h="230505">
                  <a:moveTo>
                    <a:pt x="53975" y="157099"/>
                  </a:moveTo>
                  <a:lnTo>
                    <a:pt x="44831" y="157099"/>
                  </a:lnTo>
                  <a:lnTo>
                    <a:pt x="44831" y="167259"/>
                  </a:lnTo>
                  <a:lnTo>
                    <a:pt x="53975" y="167259"/>
                  </a:lnTo>
                  <a:lnTo>
                    <a:pt x="53975" y="157099"/>
                  </a:lnTo>
                  <a:close/>
                </a:path>
                <a:path w="269875" h="230505">
                  <a:moveTo>
                    <a:pt x="98933" y="157099"/>
                  </a:moveTo>
                  <a:lnTo>
                    <a:pt x="89788" y="157099"/>
                  </a:lnTo>
                  <a:lnTo>
                    <a:pt x="89788" y="167259"/>
                  </a:lnTo>
                  <a:lnTo>
                    <a:pt x="98933" y="167259"/>
                  </a:lnTo>
                  <a:lnTo>
                    <a:pt x="98933" y="157099"/>
                  </a:lnTo>
                  <a:close/>
                </a:path>
                <a:path w="269875" h="230505">
                  <a:moveTo>
                    <a:pt x="197865" y="157099"/>
                  </a:moveTo>
                  <a:lnTo>
                    <a:pt x="188722" y="157099"/>
                  </a:lnTo>
                  <a:lnTo>
                    <a:pt x="188722" y="167259"/>
                  </a:lnTo>
                  <a:lnTo>
                    <a:pt x="197865" y="167259"/>
                  </a:lnTo>
                  <a:lnTo>
                    <a:pt x="197865" y="157099"/>
                  </a:lnTo>
                  <a:close/>
                </a:path>
                <a:path w="269875" h="230505">
                  <a:moveTo>
                    <a:pt x="242697" y="157099"/>
                  </a:moveTo>
                  <a:lnTo>
                    <a:pt x="233679" y="157099"/>
                  </a:lnTo>
                  <a:lnTo>
                    <a:pt x="233679" y="167259"/>
                  </a:lnTo>
                  <a:lnTo>
                    <a:pt x="242697" y="167259"/>
                  </a:lnTo>
                  <a:lnTo>
                    <a:pt x="242697" y="157099"/>
                  </a:lnTo>
                  <a:close/>
                </a:path>
                <a:path w="269875" h="230505">
                  <a:moveTo>
                    <a:pt x="53975" y="94107"/>
                  </a:moveTo>
                  <a:lnTo>
                    <a:pt x="27050" y="94107"/>
                  </a:lnTo>
                  <a:lnTo>
                    <a:pt x="27050" y="125602"/>
                  </a:lnTo>
                  <a:lnTo>
                    <a:pt x="53975" y="125602"/>
                  </a:lnTo>
                  <a:lnTo>
                    <a:pt x="53975" y="114935"/>
                  </a:lnTo>
                  <a:lnTo>
                    <a:pt x="36068" y="114935"/>
                  </a:lnTo>
                  <a:lnTo>
                    <a:pt x="36068" y="104775"/>
                  </a:lnTo>
                  <a:lnTo>
                    <a:pt x="53975" y="104775"/>
                  </a:lnTo>
                  <a:lnTo>
                    <a:pt x="53975" y="94107"/>
                  </a:lnTo>
                  <a:close/>
                </a:path>
                <a:path w="269875" h="230505">
                  <a:moveTo>
                    <a:pt x="98933" y="94107"/>
                  </a:moveTo>
                  <a:lnTo>
                    <a:pt x="71882" y="94107"/>
                  </a:lnTo>
                  <a:lnTo>
                    <a:pt x="71882" y="125602"/>
                  </a:lnTo>
                  <a:lnTo>
                    <a:pt x="98933" y="125602"/>
                  </a:lnTo>
                  <a:lnTo>
                    <a:pt x="98933" y="114935"/>
                  </a:lnTo>
                  <a:lnTo>
                    <a:pt x="81025" y="114935"/>
                  </a:lnTo>
                  <a:lnTo>
                    <a:pt x="81025" y="104775"/>
                  </a:lnTo>
                  <a:lnTo>
                    <a:pt x="98933" y="104775"/>
                  </a:lnTo>
                  <a:lnTo>
                    <a:pt x="98933" y="94107"/>
                  </a:lnTo>
                  <a:close/>
                </a:path>
                <a:path w="269875" h="230505">
                  <a:moveTo>
                    <a:pt x="197865" y="94107"/>
                  </a:moveTo>
                  <a:lnTo>
                    <a:pt x="170814" y="94107"/>
                  </a:lnTo>
                  <a:lnTo>
                    <a:pt x="170814" y="125602"/>
                  </a:lnTo>
                  <a:lnTo>
                    <a:pt x="197865" y="125602"/>
                  </a:lnTo>
                  <a:lnTo>
                    <a:pt x="197865" y="114935"/>
                  </a:lnTo>
                  <a:lnTo>
                    <a:pt x="179959" y="114935"/>
                  </a:lnTo>
                  <a:lnTo>
                    <a:pt x="179959" y="104775"/>
                  </a:lnTo>
                  <a:lnTo>
                    <a:pt x="197865" y="104775"/>
                  </a:lnTo>
                  <a:lnTo>
                    <a:pt x="197865" y="94107"/>
                  </a:lnTo>
                  <a:close/>
                </a:path>
                <a:path w="269875" h="230505">
                  <a:moveTo>
                    <a:pt x="242697" y="94107"/>
                  </a:moveTo>
                  <a:lnTo>
                    <a:pt x="215773" y="94107"/>
                  </a:lnTo>
                  <a:lnTo>
                    <a:pt x="215773" y="125602"/>
                  </a:lnTo>
                  <a:lnTo>
                    <a:pt x="242697" y="125602"/>
                  </a:lnTo>
                  <a:lnTo>
                    <a:pt x="242697" y="114935"/>
                  </a:lnTo>
                  <a:lnTo>
                    <a:pt x="224916" y="114935"/>
                  </a:lnTo>
                  <a:lnTo>
                    <a:pt x="224916" y="104775"/>
                  </a:lnTo>
                  <a:lnTo>
                    <a:pt x="242697" y="104775"/>
                  </a:lnTo>
                  <a:lnTo>
                    <a:pt x="242697" y="94107"/>
                  </a:lnTo>
                  <a:close/>
                </a:path>
                <a:path w="269875" h="230505">
                  <a:moveTo>
                    <a:pt x="53975" y="104775"/>
                  </a:moveTo>
                  <a:lnTo>
                    <a:pt x="44831" y="104775"/>
                  </a:lnTo>
                  <a:lnTo>
                    <a:pt x="44831" y="114935"/>
                  </a:lnTo>
                  <a:lnTo>
                    <a:pt x="53975" y="114935"/>
                  </a:lnTo>
                  <a:lnTo>
                    <a:pt x="53975" y="104775"/>
                  </a:lnTo>
                  <a:close/>
                </a:path>
                <a:path w="269875" h="230505">
                  <a:moveTo>
                    <a:pt x="98933" y="104775"/>
                  </a:moveTo>
                  <a:lnTo>
                    <a:pt x="89788" y="104775"/>
                  </a:lnTo>
                  <a:lnTo>
                    <a:pt x="89788" y="114935"/>
                  </a:lnTo>
                  <a:lnTo>
                    <a:pt x="98933" y="114935"/>
                  </a:lnTo>
                  <a:lnTo>
                    <a:pt x="98933" y="104775"/>
                  </a:lnTo>
                  <a:close/>
                </a:path>
                <a:path w="269875" h="230505">
                  <a:moveTo>
                    <a:pt x="197865" y="104775"/>
                  </a:moveTo>
                  <a:lnTo>
                    <a:pt x="188722" y="104775"/>
                  </a:lnTo>
                  <a:lnTo>
                    <a:pt x="188722" y="114935"/>
                  </a:lnTo>
                  <a:lnTo>
                    <a:pt x="197865" y="114935"/>
                  </a:lnTo>
                  <a:lnTo>
                    <a:pt x="197865" y="104775"/>
                  </a:lnTo>
                  <a:close/>
                </a:path>
                <a:path w="269875" h="230505">
                  <a:moveTo>
                    <a:pt x="242697" y="104775"/>
                  </a:moveTo>
                  <a:lnTo>
                    <a:pt x="233679" y="104775"/>
                  </a:lnTo>
                  <a:lnTo>
                    <a:pt x="233679" y="114935"/>
                  </a:lnTo>
                  <a:lnTo>
                    <a:pt x="242697" y="114935"/>
                  </a:lnTo>
                  <a:lnTo>
                    <a:pt x="242697" y="104775"/>
                  </a:lnTo>
                  <a:close/>
                </a:path>
                <a:path w="269875" h="230505">
                  <a:moveTo>
                    <a:pt x="152908" y="41910"/>
                  </a:moveTo>
                  <a:lnTo>
                    <a:pt x="116839" y="41910"/>
                  </a:lnTo>
                  <a:lnTo>
                    <a:pt x="116839" y="83693"/>
                  </a:lnTo>
                  <a:lnTo>
                    <a:pt x="152908" y="83693"/>
                  </a:lnTo>
                  <a:lnTo>
                    <a:pt x="152908" y="73151"/>
                  </a:lnTo>
                  <a:lnTo>
                    <a:pt x="125984" y="73151"/>
                  </a:lnTo>
                  <a:lnTo>
                    <a:pt x="125984" y="52450"/>
                  </a:lnTo>
                  <a:lnTo>
                    <a:pt x="152908" y="52450"/>
                  </a:lnTo>
                  <a:lnTo>
                    <a:pt x="152908" y="41910"/>
                  </a:lnTo>
                  <a:close/>
                </a:path>
                <a:path w="269875" h="230505">
                  <a:moveTo>
                    <a:pt x="53975" y="41910"/>
                  </a:moveTo>
                  <a:lnTo>
                    <a:pt x="27050" y="41910"/>
                  </a:lnTo>
                  <a:lnTo>
                    <a:pt x="27050" y="73279"/>
                  </a:lnTo>
                  <a:lnTo>
                    <a:pt x="53975" y="73279"/>
                  </a:lnTo>
                  <a:lnTo>
                    <a:pt x="53975" y="62611"/>
                  </a:lnTo>
                  <a:lnTo>
                    <a:pt x="36068" y="62611"/>
                  </a:lnTo>
                  <a:lnTo>
                    <a:pt x="36068" y="52450"/>
                  </a:lnTo>
                  <a:lnTo>
                    <a:pt x="53975" y="52450"/>
                  </a:lnTo>
                  <a:lnTo>
                    <a:pt x="53975" y="41910"/>
                  </a:lnTo>
                  <a:close/>
                </a:path>
                <a:path w="269875" h="230505">
                  <a:moveTo>
                    <a:pt x="98933" y="41910"/>
                  </a:moveTo>
                  <a:lnTo>
                    <a:pt x="71882" y="41910"/>
                  </a:lnTo>
                  <a:lnTo>
                    <a:pt x="71882" y="73279"/>
                  </a:lnTo>
                  <a:lnTo>
                    <a:pt x="98933" y="73279"/>
                  </a:lnTo>
                  <a:lnTo>
                    <a:pt x="98933" y="62611"/>
                  </a:lnTo>
                  <a:lnTo>
                    <a:pt x="81025" y="62611"/>
                  </a:lnTo>
                  <a:lnTo>
                    <a:pt x="81025" y="52450"/>
                  </a:lnTo>
                  <a:lnTo>
                    <a:pt x="98933" y="52450"/>
                  </a:lnTo>
                  <a:lnTo>
                    <a:pt x="98933" y="41910"/>
                  </a:lnTo>
                  <a:close/>
                </a:path>
                <a:path w="269875" h="230505">
                  <a:moveTo>
                    <a:pt x="197865" y="41910"/>
                  </a:moveTo>
                  <a:lnTo>
                    <a:pt x="170814" y="41910"/>
                  </a:lnTo>
                  <a:lnTo>
                    <a:pt x="170814" y="73279"/>
                  </a:lnTo>
                  <a:lnTo>
                    <a:pt x="197865" y="73279"/>
                  </a:lnTo>
                  <a:lnTo>
                    <a:pt x="197865" y="62611"/>
                  </a:lnTo>
                  <a:lnTo>
                    <a:pt x="179959" y="62611"/>
                  </a:lnTo>
                  <a:lnTo>
                    <a:pt x="179959" y="52450"/>
                  </a:lnTo>
                  <a:lnTo>
                    <a:pt x="197865" y="52450"/>
                  </a:lnTo>
                  <a:lnTo>
                    <a:pt x="197865" y="41910"/>
                  </a:lnTo>
                  <a:close/>
                </a:path>
                <a:path w="269875" h="230505">
                  <a:moveTo>
                    <a:pt x="242697" y="41910"/>
                  </a:moveTo>
                  <a:lnTo>
                    <a:pt x="215773" y="41910"/>
                  </a:lnTo>
                  <a:lnTo>
                    <a:pt x="215773" y="73279"/>
                  </a:lnTo>
                  <a:lnTo>
                    <a:pt x="242697" y="73279"/>
                  </a:lnTo>
                  <a:lnTo>
                    <a:pt x="242697" y="62611"/>
                  </a:lnTo>
                  <a:lnTo>
                    <a:pt x="224916" y="62611"/>
                  </a:lnTo>
                  <a:lnTo>
                    <a:pt x="224916" y="52450"/>
                  </a:lnTo>
                  <a:lnTo>
                    <a:pt x="242697" y="52450"/>
                  </a:lnTo>
                  <a:lnTo>
                    <a:pt x="242697" y="41910"/>
                  </a:lnTo>
                  <a:close/>
                </a:path>
                <a:path w="269875" h="230505">
                  <a:moveTo>
                    <a:pt x="152908" y="52450"/>
                  </a:moveTo>
                  <a:lnTo>
                    <a:pt x="143763" y="52450"/>
                  </a:lnTo>
                  <a:lnTo>
                    <a:pt x="143763" y="73151"/>
                  </a:lnTo>
                  <a:lnTo>
                    <a:pt x="152908" y="73151"/>
                  </a:lnTo>
                  <a:lnTo>
                    <a:pt x="152908" y="52450"/>
                  </a:lnTo>
                  <a:close/>
                </a:path>
                <a:path w="269875" h="230505">
                  <a:moveTo>
                    <a:pt x="53975" y="52450"/>
                  </a:moveTo>
                  <a:lnTo>
                    <a:pt x="44831" y="52450"/>
                  </a:lnTo>
                  <a:lnTo>
                    <a:pt x="44831" y="62611"/>
                  </a:lnTo>
                  <a:lnTo>
                    <a:pt x="53975" y="62611"/>
                  </a:lnTo>
                  <a:lnTo>
                    <a:pt x="53975" y="52450"/>
                  </a:lnTo>
                  <a:close/>
                </a:path>
                <a:path w="269875" h="230505">
                  <a:moveTo>
                    <a:pt x="98933" y="52450"/>
                  </a:moveTo>
                  <a:lnTo>
                    <a:pt x="89788" y="52450"/>
                  </a:lnTo>
                  <a:lnTo>
                    <a:pt x="89788" y="62611"/>
                  </a:lnTo>
                  <a:lnTo>
                    <a:pt x="98933" y="62611"/>
                  </a:lnTo>
                  <a:lnTo>
                    <a:pt x="98933" y="52450"/>
                  </a:lnTo>
                  <a:close/>
                </a:path>
                <a:path w="269875" h="230505">
                  <a:moveTo>
                    <a:pt x="197865" y="52450"/>
                  </a:moveTo>
                  <a:lnTo>
                    <a:pt x="188722" y="52450"/>
                  </a:lnTo>
                  <a:lnTo>
                    <a:pt x="188722" y="62611"/>
                  </a:lnTo>
                  <a:lnTo>
                    <a:pt x="197865" y="62611"/>
                  </a:lnTo>
                  <a:lnTo>
                    <a:pt x="197865" y="52450"/>
                  </a:lnTo>
                  <a:close/>
                </a:path>
                <a:path w="269875" h="230505">
                  <a:moveTo>
                    <a:pt x="242697" y="52450"/>
                  </a:moveTo>
                  <a:lnTo>
                    <a:pt x="233679" y="52450"/>
                  </a:lnTo>
                  <a:lnTo>
                    <a:pt x="233679" y="62611"/>
                  </a:lnTo>
                  <a:lnTo>
                    <a:pt x="242697" y="62611"/>
                  </a:lnTo>
                  <a:lnTo>
                    <a:pt x="242697" y="52450"/>
                  </a:lnTo>
                  <a:close/>
                </a:path>
                <a:path w="269875" h="230505">
                  <a:moveTo>
                    <a:pt x="260731" y="20955"/>
                  </a:moveTo>
                  <a:lnTo>
                    <a:pt x="206756" y="20955"/>
                  </a:lnTo>
                  <a:lnTo>
                    <a:pt x="206756" y="31369"/>
                  </a:lnTo>
                  <a:lnTo>
                    <a:pt x="260731" y="31369"/>
                  </a:lnTo>
                  <a:lnTo>
                    <a:pt x="260731" y="20955"/>
                  </a:lnTo>
                  <a:close/>
                </a:path>
                <a:path w="269875" h="230505">
                  <a:moveTo>
                    <a:pt x="206756" y="0"/>
                  </a:moveTo>
                  <a:lnTo>
                    <a:pt x="62991" y="0"/>
                  </a:lnTo>
                  <a:lnTo>
                    <a:pt x="62991" y="20955"/>
                  </a:lnTo>
                  <a:lnTo>
                    <a:pt x="206756" y="20955"/>
                  </a:lnTo>
                  <a:lnTo>
                    <a:pt x="206756" y="20827"/>
                  </a:lnTo>
                  <a:lnTo>
                    <a:pt x="72009" y="20827"/>
                  </a:lnTo>
                  <a:lnTo>
                    <a:pt x="72009" y="10668"/>
                  </a:lnTo>
                  <a:lnTo>
                    <a:pt x="206756" y="10668"/>
                  </a:lnTo>
                  <a:lnTo>
                    <a:pt x="206756" y="0"/>
                  </a:lnTo>
                  <a:close/>
                </a:path>
                <a:path w="269875" h="230505">
                  <a:moveTo>
                    <a:pt x="206756" y="10668"/>
                  </a:moveTo>
                  <a:lnTo>
                    <a:pt x="197738" y="10668"/>
                  </a:lnTo>
                  <a:lnTo>
                    <a:pt x="197738" y="20827"/>
                  </a:lnTo>
                  <a:lnTo>
                    <a:pt x="206756" y="20827"/>
                  </a:lnTo>
                  <a:lnTo>
                    <a:pt x="206756" y="10668"/>
                  </a:lnTo>
                  <a:close/>
                </a:path>
              </a:pathLst>
            </a:custGeom>
            <a:solidFill>
              <a:srgbClr val="3863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840607" y="2723133"/>
            <a:ext cx="53784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latin typeface="等线"/>
                <a:cs typeface="等线"/>
              </a:rPr>
              <a:t>基本医疗保险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16452" y="294893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98875" y="201879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FFFFFF"/>
                </a:solidFill>
                <a:latin typeface="等线"/>
                <a:cs typeface="等线"/>
              </a:rPr>
              <a:t>大病 医保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6659" y="1972817"/>
            <a:ext cx="177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FFFFFF"/>
                </a:solidFill>
                <a:latin typeface="等线"/>
                <a:cs typeface="等线"/>
              </a:rPr>
              <a:t>医疗 救助 专项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0171" y="252717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FFFFFF"/>
                </a:solidFill>
                <a:latin typeface="等线"/>
                <a:cs typeface="等线"/>
              </a:rPr>
              <a:t>商业 保险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11370" y="2521965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FFFFFF"/>
                </a:solidFill>
                <a:latin typeface="等线"/>
                <a:cs typeface="等线"/>
              </a:rPr>
              <a:t>患者 自费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6080" y="301828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等线"/>
                <a:cs typeface="等线"/>
              </a:rPr>
              <a:t>企业 共担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9396" y="3018281"/>
            <a:ext cx="178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等线"/>
                <a:cs typeface="等线"/>
              </a:rPr>
              <a:t>慈善 帮扶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58083" y="1598675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 h="0">
                <a:moveTo>
                  <a:pt x="0" y="0"/>
                </a:moveTo>
                <a:lnTo>
                  <a:pt x="2247646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959100" y="1433321"/>
            <a:ext cx="154432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以国家</a:t>
            </a:r>
            <a:r>
              <a:rPr dirty="0" sz="600" spc="25" b="1">
                <a:solidFill>
                  <a:srgbClr val="7E7E7E"/>
                </a:solidFill>
                <a:latin typeface="等线"/>
                <a:cs typeface="等线"/>
              </a:rPr>
              <a:t>基本医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疗</a:t>
            </a:r>
            <a:r>
              <a:rPr dirty="0" sz="600" spc="25" b="1">
                <a:solidFill>
                  <a:srgbClr val="7E7E7E"/>
                </a:solidFill>
                <a:latin typeface="等线"/>
                <a:cs typeface="等线"/>
              </a:rPr>
              <a:t>保险为核心的多方保障体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系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6051" y="3893819"/>
            <a:ext cx="2681605" cy="0"/>
          </a:xfrm>
          <a:custGeom>
            <a:avLst/>
            <a:gdLst/>
            <a:ahLst/>
            <a:cxnLst/>
            <a:rect l="l" t="t" r="r" b="b"/>
            <a:pathLst>
              <a:path w="2681605" h="0">
                <a:moveTo>
                  <a:pt x="0" y="0"/>
                </a:moveTo>
                <a:lnTo>
                  <a:pt x="2681224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26516" y="3736975"/>
            <a:ext cx="106362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我国地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方罕见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病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医疗保障模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式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573" y="6072708"/>
            <a:ext cx="4958080" cy="548005"/>
          </a:xfrm>
          <a:custGeom>
            <a:avLst/>
            <a:gdLst/>
            <a:ahLst/>
            <a:cxnLst/>
            <a:rect l="l" t="t" r="r" b="b"/>
            <a:pathLst>
              <a:path w="4958080" h="548004">
                <a:moveTo>
                  <a:pt x="3299790" y="0"/>
                </a:moveTo>
                <a:lnTo>
                  <a:pt x="3299790" y="0"/>
                </a:lnTo>
                <a:lnTo>
                  <a:pt x="0" y="0"/>
                </a:lnTo>
                <a:lnTo>
                  <a:pt x="0" y="547649"/>
                </a:lnTo>
                <a:lnTo>
                  <a:pt x="3299790" y="547649"/>
                </a:lnTo>
                <a:lnTo>
                  <a:pt x="3299790" y="0"/>
                </a:lnTo>
                <a:close/>
              </a:path>
              <a:path w="4958080" h="548004">
                <a:moveTo>
                  <a:pt x="4957508" y="0"/>
                </a:moveTo>
                <a:lnTo>
                  <a:pt x="4128706" y="0"/>
                </a:lnTo>
                <a:lnTo>
                  <a:pt x="3299904" y="0"/>
                </a:lnTo>
                <a:lnTo>
                  <a:pt x="3299904" y="547649"/>
                </a:lnTo>
                <a:lnTo>
                  <a:pt x="4128706" y="547649"/>
                </a:lnTo>
                <a:lnTo>
                  <a:pt x="4957508" y="547649"/>
                </a:lnTo>
                <a:lnTo>
                  <a:pt x="4957508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68998" y="4038409"/>
          <a:ext cx="5015230" cy="259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405"/>
                <a:gridCol w="828675"/>
                <a:gridCol w="828675"/>
                <a:gridCol w="828674"/>
                <a:gridCol w="828675"/>
                <a:gridCol w="828675"/>
              </a:tblGrid>
              <a:tr h="219075"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50" spc="2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保障模式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5244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50" spc="2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专项基金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2A4882"/>
                    </a:solidFill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50" spc="2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大病谈判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863B1"/>
                    </a:solidFill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50" spc="2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医疗救助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57EC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50" spc="2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零星增补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50" spc="20" b="1">
                          <a:solidFill>
                            <a:srgbClr val="1F3863"/>
                          </a:solidFill>
                          <a:latin typeface="等线"/>
                          <a:cs typeface="等线"/>
                        </a:rPr>
                        <a:t>政策型商业保险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AE2F3"/>
                    </a:solidFill>
                  </a:tcPr>
                </a:tc>
              </a:tr>
              <a:tr h="2349271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24</a:t>
            </a:fld>
          </a:p>
        </p:txBody>
      </p:sp>
      <p:sp>
        <p:nvSpPr>
          <p:cNvPr id="26" name="object 26"/>
          <p:cNvSpPr txBox="1"/>
          <p:nvPr/>
        </p:nvSpPr>
        <p:spPr>
          <a:xfrm>
            <a:off x="1202842" y="4637023"/>
            <a:ext cx="219583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95"/>
              </a:spcBef>
              <a:tabLst>
                <a:tab pos="1670685" algn="l"/>
              </a:tabLst>
            </a:pPr>
            <a:r>
              <a:rPr dirty="0" sz="650" spc="20">
                <a:latin typeface="等线"/>
                <a:cs typeface="等线"/>
              </a:rPr>
              <a:t>见病用药保障专项基</a:t>
            </a:r>
            <a:r>
              <a:rPr dirty="0" sz="650" spc="20">
                <a:latin typeface="等线"/>
                <a:cs typeface="等线"/>
              </a:rPr>
              <a:t>	</a:t>
            </a:r>
            <a:r>
              <a:rPr dirty="0" sz="650" spc="15">
                <a:latin typeface="等线"/>
                <a:cs typeface="等线"/>
              </a:rPr>
              <a:t>救助统一衔接 </a:t>
            </a:r>
            <a:r>
              <a:rPr dirty="0" sz="650" spc="20">
                <a:latin typeface="等线"/>
                <a:cs typeface="等线"/>
              </a:rPr>
              <a:t>金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7442" y="4330700"/>
            <a:ext cx="3303270" cy="23050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latin typeface="等线"/>
                <a:cs typeface="等线"/>
              </a:rPr>
              <a:t>浙江：</a:t>
            </a:r>
            <a:r>
              <a:rPr dirty="0" sz="650" spc="20">
                <a:latin typeface="等线"/>
                <a:cs typeface="等线"/>
              </a:rPr>
              <a:t>以极低的个人</a:t>
            </a:r>
            <a:endParaRPr sz="650">
              <a:latin typeface="等线"/>
              <a:cs typeface="等线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650" spc="20">
                <a:latin typeface="等线"/>
                <a:cs typeface="等线"/>
              </a:rPr>
              <a:t>年缴费，建立了国内</a:t>
            </a:r>
            <a:r>
              <a:rPr dirty="0" sz="650" spc="95">
                <a:latin typeface="等线"/>
                <a:cs typeface="等线"/>
              </a:rPr>
              <a:t> </a:t>
            </a:r>
            <a:r>
              <a:rPr dirty="0" baseline="-34188" sz="975" spc="30" b="1">
                <a:latin typeface="等线"/>
                <a:cs typeface="等线"/>
              </a:rPr>
              <a:t>山东：</a:t>
            </a:r>
            <a:r>
              <a:rPr dirty="0" baseline="-34188" sz="975" spc="30">
                <a:latin typeface="等线"/>
                <a:cs typeface="等线"/>
              </a:rPr>
              <a:t>药品谈判进入</a:t>
            </a:r>
            <a:r>
              <a:rPr dirty="0" baseline="-34188" sz="975" spc="120">
                <a:latin typeface="等线"/>
                <a:cs typeface="等线"/>
              </a:rPr>
              <a:t> </a:t>
            </a:r>
            <a:r>
              <a:rPr dirty="0" sz="650" spc="20" b="1">
                <a:latin typeface="等线"/>
                <a:cs typeface="等线"/>
              </a:rPr>
              <a:t>广州佛山：</a:t>
            </a:r>
            <a:r>
              <a:rPr dirty="0" sz="650" spc="20">
                <a:latin typeface="等线"/>
                <a:cs typeface="等线"/>
              </a:rPr>
              <a:t>率先建立</a:t>
            </a:r>
            <a:r>
              <a:rPr dirty="0" sz="650" spc="90">
                <a:latin typeface="等线"/>
                <a:cs typeface="等线"/>
              </a:rPr>
              <a:t> </a:t>
            </a:r>
            <a:r>
              <a:rPr dirty="0" baseline="-34188" sz="975" spc="30" b="1">
                <a:latin typeface="等线"/>
                <a:cs typeface="等线"/>
              </a:rPr>
              <a:t>上海：</a:t>
            </a:r>
            <a:r>
              <a:rPr dirty="0" baseline="-34188" sz="975" spc="30">
                <a:latin typeface="等线"/>
                <a:cs typeface="等线"/>
              </a:rPr>
              <a:t>慈善基金</a:t>
            </a:r>
            <a:r>
              <a:rPr dirty="0" baseline="-34188" sz="975" spc="7">
                <a:latin typeface="等线"/>
                <a:cs typeface="等线"/>
              </a:rPr>
              <a:t>+</a:t>
            </a:r>
            <a:r>
              <a:rPr dirty="0" baseline="-34188" sz="975" spc="30">
                <a:latin typeface="等线"/>
                <a:cs typeface="等线"/>
              </a:rPr>
              <a:t>多</a:t>
            </a:r>
            <a:endParaRPr baseline="-34188" sz="975">
              <a:latin typeface="等线"/>
              <a:cs typeface="等线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8263" y="4534915"/>
            <a:ext cx="3408679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626745" algn="l"/>
                <a:tab pos="2284730" algn="l"/>
              </a:tabLst>
            </a:pPr>
            <a:r>
              <a:rPr dirty="0" sz="650" spc="20" b="1">
                <a:latin typeface="等线"/>
                <a:cs typeface="等线"/>
              </a:rPr>
              <a:t>典型代表	</a:t>
            </a:r>
            <a:r>
              <a:rPr dirty="0" sz="650" spc="20">
                <a:latin typeface="等线"/>
                <a:cs typeface="等线"/>
              </a:rPr>
              <a:t>第一个省级统筹的罕 </a:t>
            </a:r>
            <a:r>
              <a:rPr dirty="0" sz="650" spc="114">
                <a:latin typeface="等线"/>
                <a:cs typeface="等线"/>
              </a:rPr>
              <a:t> </a:t>
            </a:r>
            <a:r>
              <a:rPr dirty="0" baseline="-34188" sz="975" spc="30">
                <a:latin typeface="等线"/>
                <a:cs typeface="等线"/>
              </a:rPr>
              <a:t>大病保险范畴	</a:t>
            </a:r>
            <a:r>
              <a:rPr dirty="0" sz="650" spc="20">
                <a:latin typeface="等线"/>
                <a:cs typeface="等线"/>
              </a:rPr>
              <a:t>基本医疗保险和医疗</a:t>
            </a:r>
            <a:r>
              <a:rPr dirty="0" sz="650" spc="55">
                <a:latin typeface="等线"/>
                <a:cs typeface="等线"/>
              </a:rPr>
              <a:t> </a:t>
            </a:r>
            <a:r>
              <a:rPr dirty="0" baseline="-34188" sz="975" spc="30">
                <a:latin typeface="等线"/>
                <a:cs typeface="等线"/>
              </a:rPr>
              <a:t>方共助</a:t>
            </a:r>
            <a:endParaRPr baseline="-34188" sz="975">
              <a:latin typeface="等线"/>
              <a:cs typeface="等线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19040" y="4381626"/>
            <a:ext cx="855980" cy="434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95"/>
              </a:spcBef>
            </a:pPr>
            <a:r>
              <a:rPr dirty="0" sz="650" spc="20" b="1">
                <a:latin typeface="等线"/>
                <a:cs typeface="等线"/>
              </a:rPr>
              <a:t>广东广州：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穗</a:t>
            </a:r>
            <a:r>
              <a:rPr dirty="0" sz="650" spc="15">
                <a:latin typeface="等线"/>
                <a:cs typeface="等线"/>
              </a:rPr>
              <a:t>岁康”， </a:t>
            </a:r>
            <a:r>
              <a:rPr dirty="0" sz="650" spc="20">
                <a:latin typeface="等线"/>
                <a:cs typeface="等线"/>
              </a:rPr>
              <a:t>政府购买服务，提供 政策背书支持，商保 运营</a:t>
            </a:r>
            <a:endParaRPr sz="650">
              <a:latin typeface="等线"/>
              <a:cs typeface="等线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97573" y="4937531"/>
          <a:ext cx="4994910" cy="74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055"/>
                <a:gridCol w="930909"/>
                <a:gridCol w="834389"/>
                <a:gridCol w="828675"/>
                <a:gridCol w="815339"/>
                <a:gridCol w="890905"/>
              </a:tblGrid>
              <a:tr h="749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50" spc="20" b="1">
                          <a:latin typeface="等线"/>
                          <a:cs typeface="等线"/>
                        </a:rPr>
                        <a:t>资金来源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罕见病用药保障基金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 marL="123825" marR="13970">
                        <a:lnSpc>
                          <a:spcPct val="103099"/>
                        </a:lnSpc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+</a:t>
                      </a:r>
                      <a:r>
                        <a:rPr dirty="0" sz="65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医疗救助基金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+</a:t>
                      </a:r>
                      <a:r>
                        <a:rPr dirty="0" sz="65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慈 善帮扶募集资金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1590" marR="8255">
                        <a:lnSpc>
                          <a:spcPct val="103099"/>
                        </a:lnSpc>
                        <a:spcBef>
                          <a:spcPts val="484"/>
                        </a:spcBef>
                      </a:pPr>
                      <a:r>
                        <a:rPr dirty="0" sz="650">
                          <a:latin typeface="等线"/>
                          <a:cs typeface="等线"/>
                        </a:rPr>
                        <a:t>基本医保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+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大病保险+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医疗救助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+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社会援助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5875" marR="8890">
                        <a:lnSpc>
                          <a:spcPct val="103099"/>
                        </a:lnSpc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财政投入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+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彩票公益 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金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+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社会捐助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+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救助金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利息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少儿住院互助基金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 algn="just" marL="16510" marR="23495">
                        <a:lnSpc>
                          <a:spcPct val="103099"/>
                        </a:lnSpc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（家长缴费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）+</a:t>
                      </a:r>
                      <a:r>
                        <a:rPr dirty="0" sz="65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罕见 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病防治基金会（慈善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捐助）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3099"/>
                        </a:lnSpc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中国人寿寿险、平安 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养老、中国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人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保财险、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太平洋寿险联合承保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solidFill>
                      <a:srgbClr val="DAE2F3"/>
                    </a:solidFill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85648" y="5810198"/>
            <a:ext cx="146558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27405" algn="l"/>
              </a:tabLst>
            </a:pPr>
            <a:r>
              <a:rPr dirty="0" sz="650" spc="20" b="1">
                <a:latin typeface="等线"/>
                <a:cs typeface="等线"/>
              </a:rPr>
              <a:t>覆盖药品及病种	</a:t>
            </a:r>
            <a:r>
              <a:rPr dirty="0" sz="650" spc="10">
                <a:latin typeface="等线"/>
                <a:cs typeface="等线"/>
              </a:rPr>
              <a:t>10</a:t>
            </a:r>
            <a:r>
              <a:rPr dirty="0" sz="650" spc="-5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种罕见病药品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86432" y="5861100"/>
            <a:ext cx="53784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latin typeface="等线"/>
                <a:cs typeface="等线"/>
              </a:rPr>
              <a:t>种罕见病药品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36064" y="5758941"/>
            <a:ext cx="167068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latin typeface="等线"/>
                <a:cs typeface="等线"/>
              </a:rPr>
              <a:t>治疗</a:t>
            </a:r>
            <a:r>
              <a:rPr dirty="0" sz="65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3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种罕见病的</a:t>
            </a:r>
            <a:r>
              <a:rPr dirty="0" sz="650" spc="1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4</a:t>
            </a:r>
            <a:r>
              <a:rPr dirty="0" sz="650" spc="114">
                <a:latin typeface="等线"/>
                <a:cs typeface="等线"/>
              </a:rPr>
              <a:t> </a:t>
            </a:r>
            <a:r>
              <a:rPr dirty="0" baseline="-34188" sz="975" spc="30">
                <a:latin typeface="等线"/>
                <a:cs typeface="等线"/>
              </a:rPr>
              <a:t>国家罕见病目录病种</a:t>
            </a:r>
            <a:endParaRPr baseline="-34188" sz="975">
              <a:latin typeface="等线"/>
              <a:cs typeface="等线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09491" y="5810198"/>
            <a:ext cx="60642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latin typeface="等线"/>
                <a:cs typeface="等线"/>
              </a:rPr>
              <a:t>5</a:t>
            </a:r>
            <a:r>
              <a:rPr dirty="0" sz="650" spc="-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种罕见病药品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58944" y="5810198"/>
            <a:ext cx="36703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latin typeface="等线"/>
                <a:cs typeface="等线"/>
              </a:rPr>
              <a:t>不限病种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3663" y="6277152"/>
            <a:ext cx="36703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latin typeface="等线"/>
                <a:cs typeface="等线"/>
              </a:rPr>
              <a:t>保障对象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02842" y="6225946"/>
            <a:ext cx="419671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95"/>
              </a:spcBef>
              <a:tabLst>
                <a:tab pos="841375" algn="l"/>
                <a:tab pos="1670685" algn="l"/>
                <a:tab pos="2499360" algn="l"/>
                <a:tab pos="3328670" algn="l"/>
              </a:tabLst>
            </a:pPr>
            <a:r>
              <a:rPr dirty="0" sz="650" spc="20">
                <a:latin typeface="等线"/>
                <a:cs typeface="等线"/>
              </a:rPr>
              <a:t>基本医疗保</a:t>
            </a:r>
            <a:r>
              <a:rPr dirty="0" sz="650" spc="30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参保人</a:t>
            </a:r>
            <a:r>
              <a:rPr dirty="0" sz="650" spc="-185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基本医疗保</a:t>
            </a:r>
            <a:r>
              <a:rPr dirty="0" sz="650" spc="30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参保人</a:t>
            </a:r>
            <a:r>
              <a:rPr dirty="0" sz="650" spc="-185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重点保障对象、贫困</a:t>
            </a:r>
            <a:r>
              <a:rPr dirty="0" sz="650" spc="10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基本医疗保</a:t>
            </a:r>
            <a:r>
              <a:rPr dirty="0" sz="650" spc="30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参保人</a:t>
            </a:r>
            <a:r>
              <a:rPr dirty="0" sz="650" spc="-185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基本医疗保</a:t>
            </a:r>
            <a:r>
              <a:rPr dirty="0" sz="650" spc="30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参保人，  有户籍限制	有户籍限制	人口、有户籍限制	有户籍限制	有户籍限制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414629" y="421639"/>
            <a:ext cx="225552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中国罕见病保障体系概览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3032" y="1321307"/>
            <a:ext cx="2437130" cy="1784985"/>
            <a:chOff x="2923032" y="1321307"/>
            <a:chExt cx="2437130" cy="1784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132" y="1380743"/>
              <a:ext cx="2398776" cy="172516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23032" y="1321307"/>
              <a:ext cx="2360930" cy="1687195"/>
            </a:xfrm>
            <a:custGeom>
              <a:avLst/>
              <a:gdLst/>
              <a:ahLst/>
              <a:cxnLst/>
              <a:rect l="l" t="t" r="r" b="b"/>
              <a:pathLst>
                <a:path w="2360929" h="1687195">
                  <a:moveTo>
                    <a:pt x="2281428" y="0"/>
                  </a:moveTo>
                  <a:lnTo>
                    <a:pt x="79248" y="0"/>
                  </a:lnTo>
                  <a:lnTo>
                    <a:pt x="48434" y="6238"/>
                  </a:lnTo>
                  <a:lnTo>
                    <a:pt x="23241" y="23241"/>
                  </a:lnTo>
                  <a:lnTo>
                    <a:pt x="6238" y="48434"/>
                  </a:lnTo>
                  <a:lnTo>
                    <a:pt x="0" y="79248"/>
                  </a:lnTo>
                  <a:lnTo>
                    <a:pt x="0" y="1607820"/>
                  </a:lnTo>
                  <a:lnTo>
                    <a:pt x="6238" y="1638633"/>
                  </a:lnTo>
                  <a:lnTo>
                    <a:pt x="23240" y="1663827"/>
                  </a:lnTo>
                  <a:lnTo>
                    <a:pt x="48434" y="1680829"/>
                  </a:lnTo>
                  <a:lnTo>
                    <a:pt x="79248" y="1687067"/>
                  </a:lnTo>
                  <a:lnTo>
                    <a:pt x="2281428" y="1687067"/>
                  </a:lnTo>
                  <a:lnTo>
                    <a:pt x="2312241" y="1680829"/>
                  </a:lnTo>
                  <a:lnTo>
                    <a:pt x="2337435" y="1663827"/>
                  </a:lnTo>
                  <a:lnTo>
                    <a:pt x="2354437" y="1638633"/>
                  </a:lnTo>
                  <a:lnTo>
                    <a:pt x="2360676" y="1607820"/>
                  </a:lnTo>
                  <a:lnTo>
                    <a:pt x="2360676" y="79248"/>
                  </a:lnTo>
                  <a:lnTo>
                    <a:pt x="2354437" y="48434"/>
                  </a:lnTo>
                  <a:lnTo>
                    <a:pt x="2337435" y="23240"/>
                  </a:lnTo>
                  <a:lnTo>
                    <a:pt x="2312241" y="6238"/>
                  </a:lnTo>
                  <a:lnTo>
                    <a:pt x="228142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003295" y="1386077"/>
            <a:ext cx="178562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案例：高值药阿加糖酶</a:t>
            </a:r>
            <a:r>
              <a:rPr dirty="0" sz="650" spc="10" b="1">
                <a:solidFill>
                  <a:srgbClr val="28394A"/>
                </a:solidFill>
                <a:latin typeface="等线"/>
                <a:cs typeface="等线"/>
              </a:rPr>
              <a:t>α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注射用浓溶液纳入医保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24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3006851" y="1575815"/>
            <a:ext cx="2199640" cy="133858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9209" rIns="0" bIns="0" rtlCol="0" vert="horz">
            <a:spAutoFit/>
          </a:bodyPr>
          <a:lstStyle/>
          <a:p>
            <a:pPr algn="just" marL="92075" marR="81915">
              <a:lnSpc>
                <a:spcPct val="140800"/>
              </a:lnSpc>
              <a:spcBef>
                <a:spcPts val="229"/>
              </a:spcBef>
            </a:pPr>
            <a:r>
              <a:rPr dirty="0" sz="650" spc="20">
                <a:latin typeface="等线"/>
                <a:cs typeface="等线"/>
              </a:rPr>
              <a:t>法布雷病</a:t>
            </a:r>
            <a:r>
              <a:rPr dirty="0" sz="650" spc="15">
                <a:latin typeface="等线"/>
                <a:cs typeface="等线"/>
              </a:rPr>
              <a:t>（α-</a:t>
            </a:r>
            <a:r>
              <a:rPr dirty="0" sz="650" spc="20">
                <a:latin typeface="等线"/>
                <a:cs typeface="等线"/>
              </a:rPr>
              <a:t>半乳</a:t>
            </a:r>
            <a:r>
              <a:rPr dirty="0" sz="650" spc="30">
                <a:latin typeface="等线"/>
                <a:cs typeface="等线"/>
              </a:rPr>
              <a:t>糖</a:t>
            </a:r>
            <a:r>
              <a:rPr dirty="0" sz="650" spc="20">
                <a:latin typeface="等线"/>
                <a:cs typeface="等线"/>
              </a:rPr>
              <a:t>苷酶</a:t>
            </a:r>
            <a:r>
              <a:rPr dirty="0" sz="650" spc="8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A</a:t>
            </a:r>
            <a:r>
              <a:rPr dirty="0" sz="650" spc="7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缺</a:t>
            </a:r>
            <a:r>
              <a:rPr dirty="0" sz="650" spc="20">
                <a:latin typeface="等线"/>
                <a:cs typeface="等线"/>
              </a:rPr>
              <a:t>乏症）</a:t>
            </a:r>
            <a:r>
              <a:rPr dirty="0" sz="650" spc="30">
                <a:latin typeface="等线"/>
                <a:cs typeface="等线"/>
              </a:rPr>
              <a:t>是</a:t>
            </a:r>
            <a:r>
              <a:rPr dirty="0" sz="650" spc="20">
                <a:latin typeface="等线"/>
                <a:cs typeface="等线"/>
              </a:rPr>
              <a:t>一种罕见的</a:t>
            </a:r>
            <a:r>
              <a:rPr dirty="0" sz="650" spc="8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X  </a:t>
            </a:r>
            <a:r>
              <a:rPr dirty="0" sz="650" spc="30">
                <a:latin typeface="等线"/>
                <a:cs typeface="等线"/>
              </a:rPr>
              <a:t>连</a:t>
            </a:r>
            <a:r>
              <a:rPr dirty="0" sz="650" spc="40">
                <a:latin typeface="等线"/>
                <a:cs typeface="等线"/>
              </a:rPr>
              <a:t>锁</a:t>
            </a:r>
            <a:r>
              <a:rPr dirty="0" sz="650" spc="30">
                <a:latin typeface="等线"/>
                <a:cs typeface="等线"/>
              </a:rPr>
              <a:t>遗</a:t>
            </a:r>
            <a:r>
              <a:rPr dirty="0" sz="650" spc="40">
                <a:latin typeface="等线"/>
                <a:cs typeface="等线"/>
              </a:rPr>
              <a:t>传</a:t>
            </a:r>
            <a:r>
              <a:rPr dirty="0" sz="650" spc="30">
                <a:latin typeface="等线"/>
                <a:cs typeface="等线"/>
              </a:rPr>
              <a:t>溶</a:t>
            </a:r>
            <a:r>
              <a:rPr dirty="0" sz="650" spc="40">
                <a:latin typeface="等线"/>
                <a:cs typeface="等线"/>
              </a:rPr>
              <a:t>酶体</a:t>
            </a:r>
            <a:r>
              <a:rPr dirty="0" sz="650" spc="30">
                <a:latin typeface="等线"/>
                <a:cs typeface="等线"/>
              </a:rPr>
              <a:t>贮</a:t>
            </a:r>
            <a:r>
              <a:rPr dirty="0" sz="650" spc="40">
                <a:latin typeface="等线"/>
                <a:cs typeface="等线"/>
              </a:rPr>
              <a:t>积</a:t>
            </a:r>
            <a:r>
              <a:rPr dirty="0" sz="650" spc="35">
                <a:latin typeface="等线"/>
                <a:cs typeface="等线"/>
              </a:rPr>
              <a:t>症</a:t>
            </a:r>
            <a:r>
              <a:rPr dirty="0" sz="650" spc="40">
                <a:latin typeface="等线"/>
                <a:cs typeface="等线"/>
              </a:rPr>
              <a:t>，引</a:t>
            </a:r>
            <a:r>
              <a:rPr dirty="0" sz="650" spc="30">
                <a:latin typeface="等线"/>
                <a:cs typeface="等线"/>
              </a:rPr>
              <a:t>起</a:t>
            </a:r>
            <a:r>
              <a:rPr dirty="0" sz="650" spc="40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脏</a:t>
            </a:r>
            <a:r>
              <a:rPr dirty="0" sz="650" spc="40">
                <a:latin typeface="等线"/>
                <a:cs typeface="等线"/>
              </a:rPr>
              <a:t>器病</a:t>
            </a:r>
            <a:r>
              <a:rPr dirty="0" sz="650" spc="30">
                <a:latin typeface="等线"/>
                <a:cs typeface="等线"/>
              </a:rPr>
              <a:t>变</a:t>
            </a:r>
            <a:r>
              <a:rPr dirty="0" sz="650" spc="40">
                <a:latin typeface="等线"/>
                <a:cs typeface="等线"/>
              </a:rPr>
              <a:t>甚</a:t>
            </a:r>
            <a:r>
              <a:rPr dirty="0" sz="650" spc="30">
                <a:latin typeface="等线"/>
                <a:cs typeface="等线"/>
              </a:rPr>
              <a:t>至</a:t>
            </a:r>
            <a:r>
              <a:rPr dirty="0" sz="650" spc="40">
                <a:latin typeface="等线"/>
                <a:cs typeface="等线"/>
              </a:rPr>
              <a:t>引</a:t>
            </a:r>
            <a:r>
              <a:rPr dirty="0" sz="650" spc="30">
                <a:latin typeface="等线"/>
                <a:cs typeface="等线"/>
              </a:rPr>
              <a:t>发</a:t>
            </a:r>
            <a:r>
              <a:rPr dirty="0" sz="650" spc="20">
                <a:latin typeface="等线"/>
                <a:cs typeface="等线"/>
              </a:rPr>
              <a:t>危 及生命的并</a:t>
            </a:r>
            <a:r>
              <a:rPr dirty="0" sz="650" spc="30">
                <a:latin typeface="等线"/>
                <a:cs typeface="等线"/>
              </a:rPr>
              <a:t>发</a:t>
            </a:r>
            <a:r>
              <a:rPr dirty="0" sz="650" spc="20">
                <a:latin typeface="等线"/>
                <a:cs typeface="等线"/>
              </a:rPr>
              <a:t>症。阿</a:t>
            </a:r>
            <a:r>
              <a:rPr dirty="0" sz="650" spc="30">
                <a:latin typeface="等线"/>
                <a:cs typeface="等线"/>
              </a:rPr>
              <a:t>加</a:t>
            </a:r>
            <a:r>
              <a:rPr dirty="0" sz="650" spc="20">
                <a:latin typeface="等线"/>
                <a:cs typeface="等线"/>
              </a:rPr>
              <a:t>糖酶</a:t>
            </a:r>
            <a:r>
              <a:rPr dirty="0" sz="650" spc="10">
                <a:latin typeface="等线"/>
                <a:cs typeface="等线"/>
              </a:rPr>
              <a:t>α</a:t>
            </a:r>
            <a:r>
              <a:rPr dirty="0" sz="650" spc="20">
                <a:latin typeface="等线"/>
                <a:cs typeface="等线"/>
              </a:rPr>
              <a:t>注射用</a:t>
            </a:r>
            <a:r>
              <a:rPr dirty="0" sz="650" spc="30">
                <a:latin typeface="等线"/>
                <a:cs typeface="等线"/>
              </a:rPr>
              <a:t>浓溶</a:t>
            </a:r>
            <a:r>
              <a:rPr dirty="0" sz="650" spc="20">
                <a:latin typeface="等线"/>
                <a:cs typeface="等线"/>
              </a:rPr>
              <a:t>液于</a:t>
            </a:r>
            <a:r>
              <a:rPr dirty="0" sz="650" spc="7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2020</a:t>
            </a:r>
            <a:r>
              <a:rPr dirty="0" sz="650" spc="8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endParaRPr sz="650">
              <a:latin typeface="等线"/>
              <a:cs typeface="等线"/>
            </a:endParaRPr>
          </a:p>
          <a:p>
            <a:pPr algn="just" marL="92075" marR="83820">
              <a:lnSpc>
                <a:spcPct val="141000"/>
              </a:lnSpc>
            </a:pPr>
            <a:r>
              <a:rPr dirty="0" sz="650" spc="10">
                <a:latin typeface="等线"/>
                <a:cs typeface="等线"/>
              </a:rPr>
              <a:t>8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月在</a:t>
            </a:r>
            <a:r>
              <a:rPr dirty="0" sz="650" spc="45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内</a:t>
            </a:r>
            <a:r>
              <a:rPr dirty="0" sz="650" spc="45">
                <a:latin typeface="等线"/>
                <a:cs typeface="等线"/>
              </a:rPr>
              <a:t>获</a:t>
            </a:r>
            <a:r>
              <a:rPr dirty="0" sz="650" spc="30">
                <a:latin typeface="等线"/>
                <a:cs typeface="等线"/>
              </a:rPr>
              <a:t>批</a:t>
            </a:r>
            <a:r>
              <a:rPr dirty="0" sz="650" spc="45">
                <a:latin typeface="等线"/>
                <a:cs typeface="等线"/>
              </a:rPr>
              <a:t>上</a:t>
            </a:r>
            <a:r>
              <a:rPr dirty="0" sz="650" spc="20">
                <a:latin typeface="等线"/>
                <a:cs typeface="等线"/>
              </a:rPr>
              <a:t>市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用</a:t>
            </a:r>
            <a:r>
              <a:rPr dirty="0" sz="650" spc="40">
                <a:latin typeface="等线"/>
                <a:cs typeface="等线"/>
              </a:rPr>
              <a:t>于</a:t>
            </a:r>
            <a:r>
              <a:rPr dirty="0" sz="650" spc="30">
                <a:latin typeface="等线"/>
                <a:cs typeface="等线"/>
              </a:rPr>
              <a:t>确</a:t>
            </a:r>
            <a:r>
              <a:rPr dirty="0" sz="650" spc="40">
                <a:latin typeface="等线"/>
                <a:cs typeface="等线"/>
              </a:rPr>
              <a:t>诊</a:t>
            </a:r>
            <a:r>
              <a:rPr dirty="0" sz="650" spc="30">
                <a:latin typeface="等线"/>
                <a:cs typeface="等线"/>
              </a:rPr>
              <a:t>为</a:t>
            </a:r>
            <a:r>
              <a:rPr dirty="0" sz="650" spc="40">
                <a:latin typeface="等线"/>
                <a:cs typeface="等线"/>
              </a:rPr>
              <a:t>法布</a:t>
            </a:r>
            <a:r>
              <a:rPr dirty="0" sz="650" spc="30">
                <a:latin typeface="等线"/>
                <a:cs typeface="等线"/>
              </a:rPr>
              <a:t>雷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患</a:t>
            </a:r>
            <a:r>
              <a:rPr dirty="0" sz="650" spc="40">
                <a:latin typeface="等线"/>
                <a:cs typeface="等线"/>
              </a:rPr>
              <a:t>者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长 </a:t>
            </a:r>
            <a:r>
              <a:rPr dirty="0" sz="650" spc="30">
                <a:latin typeface="等线"/>
                <a:cs typeface="等线"/>
              </a:rPr>
              <a:t>期</a:t>
            </a:r>
            <a:r>
              <a:rPr dirty="0" sz="650" spc="40">
                <a:latin typeface="等线"/>
                <a:cs typeface="等线"/>
              </a:rPr>
              <a:t>酶</a:t>
            </a:r>
            <a:r>
              <a:rPr dirty="0" sz="650" spc="30">
                <a:latin typeface="等线"/>
                <a:cs typeface="等线"/>
              </a:rPr>
              <a:t>替</a:t>
            </a:r>
            <a:r>
              <a:rPr dirty="0" sz="650" spc="40">
                <a:latin typeface="等线"/>
                <a:cs typeface="等线"/>
              </a:rPr>
              <a:t>代</a:t>
            </a:r>
            <a:r>
              <a:rPr dirty="0" sz="650" spc="30">
                <a:latin typeface="等线"/>
                <a:cs typeface="等线"/>
              </a:rPr>
              <a:t>治</a:t>
            </a:r>
            <a:r>
              <a:rPr dirty="0" sz="650" spc="45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这</a:t>
            </a:r>
            <a:r>
              <a:rPr dirty="0" sz="650" spc="40">
                <a:latin typeface="等线"/>
                <a:cs typeface="等线"/>
              </a:rPr>
              <a:t>款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物价</a:t>
            </a:r>
            <a:r>
              <a:rPr dirty="0" sz="650" spc="30">
                <a:latin typeface="等线"/>
                <a:cs typeface="等线"/>
              </a:rPr>
              <a:t>格</a:t>
            </a:r>
            <a:r>
              <a:rPr dirty="0" sz="650" spc="40">
                <a:latin typeface="等线"/>
                <a:cs typeface="等线"/>
              </a:rPr>
              <a:t>昂</a:t>
            </a:r>
            <a:r>
              <a:rPr dirty="0" sz="650" spc="35">
                <a:latin typeface="等线"/>
                <a:cs typeface="等线"/>
              </a:rPr>
              <a:t>贵</a:t>
            </a:r>
            <a:r>
              <a:rPr dirty="0" sz="650" spc="40">
                <a:latin typeface="等线"/>
                <a:cs typeface="等线"/>
              </a:rPr>
              <a:t>，年</a:t>
            </a:r>
            <a:r>
              <a:rPr dirty="0" sz="650" spc="30">
                <a:latin typeface="等线"/>
                <a:cs typeface="等线"/>
              </a:rPr>
              <a:t>治</a:t>
            </a:r>
            <a:r>
              <a:rPr dirty="0" sz="650" spc="4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费</a:t>
            </a:r>
            <a:r>
              <a:rPr dirty="0" sz="650" spc="40">
                <a:latin typeface="等线"/>
                <a:cs typeface="等线"/>
              </a:rPr>
              <a:t>用</a:t>
            </a:r>
            <a:r>
              <a:rPr dirty="0" sz="650" spc="30">
                <a:latin typeface="等线"/>
                <a:cs typeface="等线"/>
              </a:rPr>
              <a:t>百</a:t>
            </a:r>
            <a:r>
              <a:rPr dirty="0" sz="650" spc="10">
                <a:latin typeface="等线"/>
                <a:cs typeface="等线"/>
              </a:rPr>
              <a:t>万 </a:t>
            </a:r>
            <a:r>
              <a:rPr dirty="0" sz="650" spc="30">
                <a:latin typeface="等线"/>
                <a:cs typeface="等线"/>
              </a:rPr>
              <a:t>元</a:t>
            </a:r>
            <a:r>
              <a:rPr dirty="0" sz="650" spc="40">
                <a:latin typeface="等线"/>
                <a:cs typeface="等线"/>
              </a:rPr>
              <a:t>对</a:t>
            </a:r>
            <a:r>
              <a:rPr dirty="0" sz="650" spc="30">
                <a:latin typeface="等线"/>
                <a:cs typeface="等线"/>
              </a:rPr>
              <a:t>于</a:t>
            </a:r>
            <a:r>
              <a:rPr dirty="0" sz="650" spc="4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40">
                <a:latin typeface="等线"/>
                <a:cs typeface="等线"/>
              </a:rPr>
              <a:t>而言</a:t>
            </a:r>
            <a:r>
              <a:rPr dirty="0" sz="650" spc="30">
                <a:latin typeface="等线"/>
                <a:cs typeface="等线"/>
              </a:rPr>
              <a:t>仍</a:t>
            </a:r>
            <a:r>
              <a:rPr dirty="0" sz="650" spc="40">
                <a:latin typeface="等线"/>
                <a:cs typeface="等线"/>
              </a:rPr>
              <a:t>是</a:t>
            </a:r>
            <a:r>
              <a:rPr dirty="0" sz="650" spc="30">
                <a:latin typeface="等线"/>
                <a:cs typeface="等线"/>
              </a:rPr>
              <a:t>望</a:t>
            </a:r>
            <a:r>
              <a:rPr dirty="0" sz="650" spc="40">
                <a:latin typeface="等线"/>
                <a:cs typeface="等线"/>
              </a:rPr>
              <a:t>而却步。</a:t>
            </a:r>
            <a:r>
              <a:rPr dirty="0" sz="650" spc="30">
                <a:latin typeface="等线"/>
                <a:cs typeface="等线"/>
              </a:rPr>
              <a:t>此</a:t>
            </a:r>
            <a:r>
              <a:rPr dirty="0" sz="650" spc="40">
                <a:latin typeface="等线"/>
                <a:cs typeface="等线"/>
              </a:rPr>
              <a:t>次进</a:t>
            </a:r>
            <a:r>
              <a:rPr dirty="0" sz="650" spc="30">
                <a:latin typeface="等线"/>
                <a:cs typeface="等线"/>
              </a:rPr>
              <a:t>入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展</a:t>
            </a:r>
            <a:r>
              <a:rPr dirty="0" sz="650" spc="30">
                <a:latin typeface="等线"/>
                <a:cs typeface="等线"/>
              </a:rPr>
              <a:t>现</a:t>
            </a:r>
            <a:r>
              <a:rPr dirty="0" sz="650" spc="10">
                <a:latin typeface="等线"/>
                <a:cs typeface="等线"/>
              </a:rPr>
              <a:t>了 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40">
                <a:latin typeface="等线"/>
                <a:cs typeface="等线"/>
              </a:rPr>
              <a:t>家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容</a:t>
            </a:r>
            <a:r>
              <a:rPr dirty="0" sz="650" spc="40">
                <a:latin typeface="等线"/>
                <a:cs typeface="等线"/>
              </a:rPr>
              <a:t>纳更</a:t>
            </a:r>
            <a:r>
              <a:rPr dirty="0" sz="650" spc="30">
                <a:latin typeface="等线"/>
                <a:cs typeface="等线"/>
              </a:rPr>
              <a:t>多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病领</a:t>
            </a:r>
            <a:r>
              <a:rPr dirty="0" sz="650" spc="30">
                <a:latin typeface="等线"/>
                <a:cs typeface="等线"/>
              </a:rPr>
              <a:t>域</a:t>
            </a:r>
            <a:r>
              <a:rPr dirty="0" sz="650" spc="40">
                <a:latin typeface="等线"/>
                <a:cs typeface="等线"/>
              </a:rPr>
              <a:t>创</a:t>
            </a:r>
            <a:r>
              <a:rPr dirty="0" sz="650" spc="30">
                <a:latin typeface="等线"/>
                <a:cs typeface="等线"/>
              </a:rPr>
              <a:t>新</a:t>
            </a:r>
            <a:r>
              <a:rPr dirty="0" sz="650" spc="40">
                <a:latin typeface="等线"/>
                <a:cs typeface="等线"/>
              </a:rPr>
              <a:t>药</a:t>
            </a:r>
            <a:r>
              <a:rPr dirty="0" sz="650" spc="55">
                <a:latin typeface="等线"/>
                <a:cs typeface="等线"/>
              </a:rPr>
              <a:t>物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部</a:t>
            </a:r>
            <a:r>
              <a:rPr dirty="0" sz="650" spc="30">
                <a:latin typeface="等线"/>
                <a:cs typeface="等线"/>
              </a:rPr>
              <a:t>门</a:t>
            </a:r>
            <a:r>
              <a:rPr dirty="0" sz="650" spc="10">
                <a:latin typeface="等线"/>
                <a:cs typeface="等线"/>
              </a:rPr>
              <a:t>在 </a:t>
            </a:r>
            <a:r>
              <a:rPr dirty="0" sz="650" spc="30">
                <a:latin typeface="等线"/>
                <a:cs typeface="等线"/>
              </a:rPr>
              <a:t>调</a:t>
            </a:r>
            <a:r>
              <a:rPr dirty="0" sz="650" spc="40">
                <a:latin typeface="等线"/>
                <a:cs typeface="等线"/>
              </a:rPr>
              <a:t>整</a:t>
            </a:r>
            <a:r>
              <a:rPr dirty="0" sz="650" spc="30">
                <a:latin typeface="等线"/>
                <a:cs typeface="等线"/>
              </a:rPr>
              <a:t>目</a:t>
            </a:r>
            <a:r>
              <a:rPr dirty="0" sz="650" spc="40">
                <a:latin typeface="等线"/>
                <a:cs typeface="等线"/>
              </a:rPr>
              <a:t>录</a:t>
            </a:r>
            <a:r>
              <a:rPr dirty="0" sz="650" spc="30">
                <a:latin typeface="等线"/>
                <a:cs typeface="等线"/>
              </a:rPr>
              <a:t>过</a:t>
            </a:r>
            <a:r>
              <a:rPr dirty="0" sz="650" spc="40">
                <a:latin typeface="等线"/>
                <a:cs typeface="等线"/>
              </a:rPr>
              <a:t>程中</a:t>
            </a:r>
            <a:r>
              <a:rPr dirty="0" sz="650" spc="30">
                <a:latin typeface="等线"/>
                <a:cs typeface="等线"/>
              </a:rPr>
              <a:t>一</a:t>
            </a:r>
            <a:r>
              <a:rPr dirty="0" sz="650" spc="40">
                <a:latin typeface="等线"/>
                <a:cs typeface="等线"/>
              </a:rPr>
              <a:t>定</a:t>
            </a:r>
            <a:r>
              <a:rPr dirty="0" sz="650" spc="30">
                <a:latin typeface="等线"/>
                <a:cs typeface="等线"/>
              </a:rPr>
              <a:t>程</a:t>
            </a:r>
            <a:r>
              <a:rPr dirty="0" sz="650" spc="40">
                <a:latin typeface="等线"/>
                <a:cs typeface="等线"/>
              </a:rPr>
              <a:t>度支</a:t>
            </a:r>
            <a:r>
              <a:rPr dirty="0" sz="650" spc="30">
                <a:latin typeface="等线"/>
                <a:cs typeface="等线"/>
              </a:rPr>
              <a:t>持</a:t>
            </a:r>
            <a:r>
              <a:rPr dirty="0" sz="650" spc="40">
                <a:latin typeface="等线"/>
                <a:cs typeface="等线"/>
              </a:rPr>
              <a:t>具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40">
                <a:latin typeface="等线"/>
                <a:cs typeface="等线"/>
              </a:rPr>
              <a:t>显著</a:t>
            </a:r>
            <a:r>
              <a:rPr dirty="0" sz="650" spc="30">
                <a:latin typeface="等线"/>
                <a:cs typeface="等线"/>
              </a:rPr>
              <a:t>临</a:t>
            </a:r>
            <a:r>
              <a:rPr dirty="0" sz="650" spc="40">
                <a:latin typeface="等线"/>
                <a:cs typeface="等线"/>
              </a:rPr>
              <a:t>床</a:t>
            </a:r>
            <a:r>
              <a:rPr dirty="0" sz="650" spc="30">
                <a:latin typeface="等线"/>
                <a:cs typeface="等线"/>
              </a:rPr>
              <a:t>需</a:t>
            </a:r>
            <a:r>
              <a:rPr dirty="0" sz="650" spc="40">
                <a:latin typeface="等线"/>
                <a:cs typeface="等线"/>
              </a:rPr>
              <a:t>求</a:t>
            </a:r>
            <a:r>
              <a:rPr dirty="0" sz="650" spc="30">
                <a:latin typeface="等线"/>
                <a:cs typeface="等线"/>
              </a:rPr>
              <a:t>和</a:t>
            </a:r>
            <a:r>
              <a:rPr dirty="0" sz="650" spc="20">
                <a:latin typeface="等线"/>
                <a:cs typeface="等线"/>
              </a:rPr>
              <a:t>高 价值的药物。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6019" y="3311448"/>
            <a:ext cx="2421890" cy="15608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40">
                <a:latin typeface="等线"/>
                <a:cs typeface="等线"/>
              </a:rPr>
              <a:t>在保障</a:t>
            </a:r>
            <a:r>
              <a:rPr dirty="0" sz="650" spc="55">
                <a:latin typeface="等线"/>
                <a:cs typeface="等线"/>
              </a:rPr>
              <a:t>深</a:t>
            </a:r>
            <a:r>
              <a:rPr dirty="0" sz="650" spc="40">
                <a:latin typeface="等线"/>
                <a:cs typeface="等线"/>
              </a:rPr>
              <a:t>度</a:t>
            </a:r>
            <a:r>
              <a:rPr dirty="0" sz="650" spc="55">
                <a:latin typeface="等线"/>
                <a:cs typeface="等线"/>
              </a:rPr>
              <a:t>方</a:t>
            </a:r>
            <a:r>
              <a:rPr dirty="0" sz="650" spc="45">
                <a:latin typeface="等线"/>
                <a:cs typeface="等线"/>
              </a:rPr>
              <a:t>面，</a:t>
            </a:r>
            <a:r>
              <a:rPr dirty="0" sz="650" spc="55">
                <a:latin typeface="等线"/>
                <a:cs typeface="等线"/>
              </a:rPr>
              <a:t>浙</a:t>
            </a:r>
            <a:r>
              <a:rPr dirty="0" sz="650" spc="40">
                <a:latin typeface="等线"/>
                <a:cs typeface="等线"/>
              </a:rPr>
              <a:t>江罕</a:t>
            </a:r>
            <a:r>
              <a:rPr dirty="0" sz="650" spc="55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55">
                <a:latin typeface="等线"/>
                <a:cs typeface="等线"/>
              </a:rPr>
              <a:t>专</a:t>
            </a:r>
            <a:r>
              <a:rPr dirty="0" sz="650" spc="40">
                <a:latin typeface="等线"/>
                <a:cs typeface="等线"/>
              </a:rPr>
              <a:t>项基</a:t>
            </a:r>
            <a:r>
              <a:rPr dirty="0" sz="650" spc="55">
                <a:latin typeface="等线"/>
                <a:cs typeface="等线"/>
              </a:rPr>
              <a:t>金</a:t>
            </a:r>
            <a:r>
              <a:rPr dirty="0" sz="650" spc="40">
                <a:latin typeface="等线"/>
                <a:cs typeface="等线"/>
              </a:rPr>
              <a:t>报销比</a:t>
            </a:r>
            <a:r>
              <a:rPr dirty="0" sz="650" spc="55">
                <a:latin typeface="等线"/>
                <a:cs typeface="等线"/>
              </a:rPr>
              <a:t>例</a:t>
            </a:r>
            <a:r>
              <a:rPr dirty="0" sz="650" spc="50">
                <a:latin typeface="等线"/>
                <a:cs typeface="等线"/>
              </a:rPr>
              <a:t>高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参保人 员在一</a:t>
            </a:r>
            <a:r>
              <a:rPr dirty="0" sz="650" spc="55">
                <a:latin typeface="等线"/>
                <a:cs typeface="等线"/>
              </a:rPr>
              <a:t>个</a:t>
            </a:r>
            <a:r>
              <a:rPr dirty="0" sz="650" spc="40">
                <a:latin typeface="等线"/>
                <a:cs typeface="等线"/>
              </a:rPr>
              <a:t>结</a:t>
            </a:r>
            <a:r>
              <a:rPr dirty="0" sz="650" spc="55">
                <a:latin typeface="等线"/>
                <a:cs typeface="等线"/>
              </a:rPr>
              <a:t>算</a:t>
            </a:r>
            <a:r>
              <a:rPr dirty="0" sz="650" spc="40">
                <a:latin typeface="等线"/>
                <a:cs typeface="等线"/>
              </a:rPr>
              <a:t>年度</a:t>
            </a:r>
            <a:r>
              <a:rPr dirty="0" sz="650" spc="55">
                <a:latin typeface="等线"/>
                <a:cs typeface="等线"/>
              </a:rPr>
              <a:t>内</a:t>
            </a:r>
            <a:r>
              <a:rPr dirty="0" sz="650" spc="40">
                <a:latin typeface="等线"/>
                <a:cs typeface="等线"/>
              </a:rPr>
              <a:t>发生</a:t>
            </a:r>
            <a:r>
              <a:rPr dirty="0" sz="650" spc="55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品</a:t>
            </a:r>
            <a:r>
              <a:rPr dirty="0" sz="650" spc="55">
                <a:latin typeface="等线"/>
                <a:cs typeface="等线"/>
              </a:rPr>
              <a:t>费</a:t>
            </a:r>
            <a:r>
              <a:rPr dirty="0" sz="650" spc="50">
                <a:latin typeface="等线"/>
                <a:cs typeface="等线"/>
              </a:rPr>
              <a:t>用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实</a:t>
            </a:r>
            <a:r>
              <a:rPr dirty="0" sz="650" spc="40">
                <a:latin typeface="等线"/>
                <a:cs typeface="等线"/>
              </a:rPr>
              <a:t>行分段</a:t>
            </a:r>
            <a:r>
              <a:rPr dirty="0" sz="650" spc="55">
                <a:latin typeface="等线"/>
                <a:cs typeface="等线"/>
              </a:rPr>
              <a:t>报</a:t>
            </a:r>
            <a:r>
              <a:rPr dirty="0" sz="650" spc="45">
                <a:latin typeface="等线"/>
                <a:cs typeface="等线"/>
              </a:rPr>
              <a:t>销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最低报 </a:t>
            </a:r>
            <a:r>
              <a:rPr dirty="0" sz="650" spc="30">
                <a:latin typeface="等线"/>
                <a:cs typeface="等线"/>
              </a:rPr>
              <a:t>销比</a:t>
            </a:r>
            <a:r>
              <a:rPr dirty="0" sz="650" spc="20">
                <a:latin typeface="等线"/>
                <a:cs typeface="等线"/>
              </a:rPr>
              <a:t>例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80%，</a:t>
            </a:r>
            <a:r>
              <a:rPr dirty="0" sz="650" spc="30">
                <a:latin typeface="等线"/>
                <a:cs typeface="等线"/>
              </a:rPr>
              <a:t>最高报销比</a:t>
            </a:r>
            <a:r>
              <a:rPr dirty="0" sz="650" spc="20">
                <a:latin typeface="等线"/>
                <a:cs typeface="等线"/>
              </a:rPr>
              <a:t>例</a:t>
            </a:r>
            <a:r>
              <a:rPr dirty="0" sz="650" spc="15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100%，</a:t>
            </a:r>
            <a:r>
              <a:rPr dirty="0" sz="650" spc="30">
                <a:latin typeface="等线"/>
                <a:cs typeface="等线"/>
              </a:rPr>
              <a:t>不设报销起付线和封顶</a:t>
            </a:r>
            <a:r>
              <a:rPr dirty="0" sz="650" spc="35">
                <a:latin typeface="等线"/>
                <a:cs typeface="等线"/>
              </a:rPr>
              <a:t>线</a:t>
            </a:r>
            <a:r>
              <a:rPr dirty="0" sz="650" spc="20">
                <a:latin typeface="等线"/>
                <a:cs typeface="等线"/>
              </a:rPr>
              <a:t>，  并设定了个</a:t>
            </a:r>
            <a:r>
              <a:rPr dirty="0" sz="650" spc="30">
                <a:latin typeface="等线"/>
                <a:cs typeface="等线"/>
              </a:rPr>
              <a:t>人</a:t>
            </a:r>
            <a:r>
              <a:rPr dirty="0" sz="650" spc="20">
                <a:latin typeface="等线"/>
                <a:cs typeface="等线"/>
              </a:rPr>
              <a:t>自付封</a:t>
            </a:r>
            <a:r>
              <a:rPr dirty="0" sz="650" spc="30">
                <a:latin typeface="等线"/>
                <a:cs typeface="等线"/>
              </a:rPr>
              <a:t>顶</a:t>
            </a:r>
            <a:r>
              <a:rPr dirty="0" sz="650" spc="20">
                <a:latin typeface="等线"/>
                <a:cs typeface="等线"/>
              </a:rPr>
              <a:t>线</a:t>
            </a:r>
            <a:r>
              <a:rPr dirty="0" sz="650" spc="11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10</a:t>
            </a:r>
            <a:r>
              <a:rPr dirty="0" sz="650" spc="114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万元。以</a:t>
            </a:r>
            <a:r>
              <a:rPr dirty="0" sz="650" spc="30">
                <a:latin typeface="等线"/>
                <a:cs typeface="等线"/>
              </a:rPr>
              <a:t>戈</a:t>
            </a:r>
            <a:r>
              <a:rPr dirty="0" sz="650" spc="20">
                <a:latin typeface="等线"/>
                <a:cs typeface="等线"/>
              </a:rPr>
              <a:t>谢病为例，</a:t>
            </a:r>
            <a:r>
              <a:rPr dirty="0" sz="650" spc="30">
                <a:latin typeface="等线"/>
                <a:cs typeface="等线"/>
              </a:rPr>
              <a:t>在</a:t>
            </a:r>
            <a:r>
              <a:rPr dirty="0" sz="650" spc="20">
                <a:latin typeface="等线"/>
                <a:cs typeface="等线"/>
              </a:rPr>
              <a:t>浙江使</a:t>
            </a:r>
            <a:endParaRPr sz="650">
              <a:latin typeface="等线"/>
              <a:cs typeface="等线"/>
            </a:endParaRPr>
          </a:p>
          <a:p>
            <a:pPr marL="12700" marR="93345">
              <a:lnSpc>
                <a:spcPts val="1100"/>
              </a:lnSpc>
              <a:spcBef>
                <a:spcPts val="85"/>
              </a:spcBef>
            </a:pPr>
            <a:r>
              <a:rPr dirty="0" sz="650" spc="30">
                <a:latin typeface="等线"/>
                <a:cs typeface="等线"/>
              </a:rPr>
              <a:t>用特效药伊米苷酶</a:t>
            </a:r>
            <a:r>
              <a:rPr dirty="0" sz="650" spc="40">
                <a:latin typeface="等线"/>
                <a:cs typeface="等线"/>
              </a:rPr>
              <a:t>（</a:t>
            </a:r>
            <a:r>
              <a:rPr dirty="0" sz="650" spc="30">
                <a:latin typeface="等线"/>
                <a:cs typeface="等线"/>
              </a:rPr>
              <a:t>以年治疗费</a:t>
            </a:r>
            <a:r>
              <a:rPr dirty="0" sz="650" spc="20">
                <a:latin typeface="等线"/>
                <a:cs typeface="等线"/>
              </a:rPr>
              <a:t>用</a:t>
            </a:r>
            <a:r>
              <a:rPr dirty="0" sz="650" spc="16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262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万作为测算标</a:t>
            </a:r>
            <a:r>
              <a:rPr dirty="0" sz="650" spc="35">
                <a:latin typeface="等线"/>
                <a:cs typeface="等线"/>
              </a:rPr>
              <a:t>准</a:t>
            </a:r>
            <a:r>
              <a:rPr dirty="0" sz="650" spc="25">
                <a:latin typeface="等线"/>
                <a:cs typeface="等线"/>
              </a:rPr>
              <a:t>），  </a:t>
            </a:r>
            <a:r>
              <a:rPr dirty="0" sz="650" spc="40">
                <a:latin typeface="等线"/>
                <a:cs typeface="等线"/>
              </a:rPr>
              <a:t>可报销比例高</a:t>
            </a:r>
            <a:r>
              <a:rPr dirty="0" sz="650" spc="20">
                <a:latin typeface="等线"/>
                <a:cs typeface="等线"/>
              </a:rPr>
              <a:t>达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96.18%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对于经专</a:t>
            </a:r>
            <a:r>
              <a:rPr dirty="0" sz="650" spc="30">
                <a:latin typeface="等线"/>
                <a:cs typeface="等线"/>
              </a:rPr>
              <a:t>项基金</a:t>
            </a:r>
            <a:r>
              <a:rPr dirty="0" sz="650" spc="40">
                <a:latin typeface="等线"/>
                <a:cs typeface="等线"/>
              </a:rPr>
              <a:t>报销后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剩余</a:t>
            </a:r>
            <a:r>
              <a:rPr dirty="0" sz="650" spc="30">
                <a:latin typeface="等线"/>
                <a:cs typeface="等线"/>
              </a:rPr>
              <a:t>特</a:t>
            </a:r>
            <a:r>
              <a:rPr dirty="0" sz="650" spc="20">
                <a:latin typeface="等线"/>
                <a:cs typeface="等线"/>
              </a:rPr>
              <a:t>殊</a:t>
            </a:r>
            <a:endParaRPr sz="650">
              <a:latin typeface="等线"/>
              <a:cs typeface="等线"/>
            </a:endParaRPr>
          </a:p>
          <a:p>
            <a:pPr marL="12700" marR="93345">
              <a:lnSpc>
                <a:spcPts val="1090"/>
              </a:lnSpc>
              <a:spcBef>
                <a:spcPts val="15"/>
              </a:spcBef>
            </a:pPr>
            <a:r>
              <a:rPr dirty="0" sz="650" spc="40">
                <a:latin typeface="等线"/>
                <a:cs typeface="等线"/>
              </a:rPr>
              <a:t>药品费</a:t>
            </a:r>
            <a:r>
              <a:rPr dirty="0" sz="650" spc="55">
                <a:latin typeface="等线"/>
                <a:cs typeface="等线"/>
              </a:rPr>
              <a:t>用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符</a:t>
            </a:r>
            <a:r>
              <a:rPr dirty="0" sz="650" spc="40">
                <a:latin typeface="等线"/>
                <a:cs typeface="等线"/>
              </a:rPr>
              <a:t>合医</a:t>
            </a:r>
            <a:r>
              <a:rPr dirty="0" sz="650" spc="55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救助</a:t>
            </a:r>
            <a:r>
              <a:rPr dirty="0" sz="650" spc="55">
                <a:latin typeface="等线"/>
                <a:cs typeface="等线"/>
              </a:rPr>
              <a:t>条</a:t>
            </a:r>
            <a:r>
              <a:rPr dirty="0" sz="650" spc="40">
                <a:latin typeface="等线"/>
                <a:cs typeface="等线"/>
              </a:rPr>
              <a:t>件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人员</a:t>
            </a:r>
            <a:r>
              <a:rPr dirty="0" sz="650" spc="55">
                <a:latin typeface="等线"/>
                <a:cs typeface="等线"/>
              </a:rPr>
              <a:t>由</a:t>
            </a:r>
            <a:r>
              <a:rPr dirty="0" sz="650" spc="40">
                <a:latin typeface="等线"/>
                <a:cs typeface="等线"/>
              </a:rPr>
              <a:t>参保地</a:t>
            </a:r>
            <a:r>
              <a:rPr dirty="0" sz="650" spc="55">
                <a:latin typeface="等线"/>
                <a:cs typeface="等线"/>
              </a:rPr>
              <a:t>人</a:t>
            </a:r>
            <a:r>
              <a:rPr dirty="0" sz="650" spc="40">
                <a:latin typeface="等线"/>
                <a:cs typeface="等线"/>
              </a:rPr>
              <a:t>民</a:t>
            </a:r>
            <a:r>
              <a:rPr dirty="0" sz="650" spc="55">
                <a:latin typeface="等线"/>
                <a:cs typeface="等线"/>
              </a:rPr>
              <a:t>政</a:t>
            </a:r>
            <a:r>
              <a:rPr dirty="0" sz="650" spc="40">
                <a:latin typeface="等线"/>
                <a:cs typeface="等线"/>
              </a:rPr>
              <a:t>府按</a:t>
            </a:r>
            <a:r>
              <a:rPr dirty="0" sz="650" spc="20">
                <a:latin typeface="等线"/>
                <a:cs typeface="等线"/>
              </a:rPr>
              <a:t>规 </a:t>
            </a:r>
            <a:r>
              <a:rPr dirty="0" sz="650" spc="40">
                <a:latin typeface="等线"/>
                <a:cs typeface="等线"/>
              </a:rPr>
              <a:t>定予以</a:t>
            </a:r>
            <a:r>
              <a:rPr dirty="0" sz="650" spc="55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疗</a:t>
            </a:r>
            <a:r>
              <a:rPr dirty="0" sz="650" spc="55">
                <a:latin typeface="等线"/>
                <a:cs typeface="等线"/>
              </a:rPr>
              <a:t>救</a:t>
            </a:r>
            <a:r>
              <a:rPr dirty="0" sz="650" spc="45">
                <a:latin typeface="等线"/>
                <a:cs typeface="等线"/>
              </a:rPr>
              <a:t>助。</a:t>
            </a:r>
            <a:r>
              <a:rPr dirty="0" sz="650" spc="55">
                <a:latin typeface="等线"/>
                <a:cs typeface="等线"/>
              </a:rPr>
              <a:t>对</a:t>
            </a:r>
            <a:r>
              <a:rPr dirty="0" sz="650" spc="40">
                <a:latin typeface="等线"/>
                <a:cs typeface="等线"/>
              </a:rPr>
              <a:t>经医</a:t>
            </a:r>
            <a:r>
              <a:rPr dirty="0" sz="650" spc="55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救</a:t>
            </a:r>
            <a:r>
              <a:rPr dirty="0" sz="650" spc="55">
                <a:latin typeface="等线"/>
                <a:cs typeface="等线"/>
              </a:rPr>
              <a:t>助</a:t>
            </a:r>
            <a:r>
              <a:rPr dirty="0" sz="650" spc="40">
                <a:latin typeface="等线"/>
                <a:cs typeface="等线"/>
              </a:rPr>
              <a:t>后仍</a:t>
            </a:r>
            <a:r>
              <a:rPr dirty="0" sz="650" spc="55">
                <a:latin typeface="等线"/>
                <a:cs typeface="等线"/>
              </a:rPr>
              <a:t>确</a:t>
            </a:r>
            <a:r>
              <a:rPr dirty="0" sz="650" spc="40">
                <a:latin typeface="等线"/>
                <a:cs typeface="等线"/>
              </a:rPr>
              <a:t>有困难</a:t>
            </a:r>
            <a:r>
              <a:rPr dirty="0" sz="650" spc="60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剩</a:t>
            </a:r>
            <a:r>
              <a:rPr dirty="0" sz="650" spc="40">
                <a:latin typeface="等线"/>
                <a:cs typeface="等线"/>
              </a:rPr>
              <a:t>余医</a:t>
            </a:r>
            <a:r>
              <a:rPr dirty="0" sz="650" spc="20">
                <a:latin typeface="等线"/>
                <a:cs typeface="等线"/>
              </a:rPr>
              <a:t>疗</a:t>
            </a:r>
            <a:endParaRPr sz="6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50" spc="40">
                <a:latin typeface="等线"/>
                <a:cs typeface="等线"/>
              </a:rPr>
              <a:t>费用，</a:t>
            </a:r>
            <a:r>
              <a:rPr dirty="0" sz="650" spc="55">
                <a:latin typeface="等线"/>
                <a:cs typeface="等线"/>
              </a:rPr>
              <a:t>由</a:t>
            </a:r>
            <a:r>
              <a:rPr dirty="0" sz="650" spc="40">
                <a:latin typeface="等线"/>
                <a:cs typeface="等线"/>
              </a:rPr>
              <a:t>省</a:t>
            </a:r>
            <a:r>
              <a:rPr dirty="0" sz="650" spc="55">
                <a:latin typeface="等线"/>
                <a:cs typeface="等线"/>
              </a:rPr>
              <a:t>慈</a:t>
            </a:r>
            <a:r>
              <a:rPr dirty="0" sz="650" spc="40">
                <a:latin typeface="等线"/>
                <a:cs typeface="等线"/>
              </a:rPr>
              <a:t>善总</a:t>
            </a:r>
            <a:r>
              <a:rPr dirty="0" sz="650" spc="55">
                <a:latin typeface="等线"/>
                <a:cs typeface="等线"/>
              </a:rPr>
              <a:t>会</a:t>
            </a:r>
            <a:r>
              <a:rPr dirty="0" sz="650" spc="40">
                <a:latin typeface="等线"/>
                <a:cs typeface="等线"/>
              </a:rPr>
              <a:t>等慈</a:t>
            </a:r>
            <a:r>
              <a:rPr dirty="0" sz="650" spc="55">
                <a:latin typeface="等线"/>
                <a:cs typeface="等线"/>
              </a:rPr>
              <a:t>善</a:t>
            </a:r>
            <a:r>
              <a:rPr dirty="0" sz="650" spc="40">
                <a:latin typeface="等线"/>
                <a:cs typeface="等线"/>
              </a:rPr>
              <a:t>组</a:t>
            </a:r>
            <a:r>
              <a:rPr dirty="0" sz="650" spc="55">
                <a:latin typeface="等线"/>
                <a:cs typeface="等线"/>
              </a:rPr>
              <a:t>织</a:t>
            </a:r>
            <a:r>
              <a:rPr dirty="0" sz="650" spc="40">
                <a:latin typeface="等线"/>
                <a:cs typeface="等线"/>
              </a:rPr>
              <a:t>通过</a:t>
            </a:r>
            <a:r>
              <a:rPr dirty="0" sz="650" spc="55">
                <a:latin typeface="等线"/>
                <a:cs typeface="等线"/>
              </a:rPr>
              <a:t>慈</a:t>
            </a:r>
            <a:r>
              <a:rPr dirty="0" sz="650" spc="40">
                <a:latin typeface="等线"/>
                <a:cs typeface="等线"/>
              </a:rPr>
              <a:t>善形式</a:t>
            </a:r>
            <a:r>
              <a:rPr dirty="0" sz="650" spc="55">
                <a:latin typeface="等线"/>
                <a:cs typeface="等线"/>
              </a:rPr>
              <a:t>予</a:t>
            </a:r>
            <a:r>
              <a:rPr dirty="0" sz="650" spc="40">
                <a:latin typeface="等线"/>
                <a:cs typeface="等线"/>
              </a:rPr>
              <a:t>以</a:t>
            </a:r>
            <a:r>
              <a:rPr dirty="0" sz="650" spc="55">
                <a:latin typeface="等线"/>
                <a:cs typeface="等线"/>
              </a:rPr>
              <a:t>帮扶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浙</a:t>
            </a:r>
            <a:endParaRPr sz="650">
              <a:latin typeface="等线"/>
              <a:cs typeface="等线"/>
            </a:endParaRPr>
          </a:p>
          <a:p>
            <a:pPr marL="12700" marR="93345">
              <a:lnSpc>
                <a:spcPct val="140000"/>
              </a:lnSpc>
              <a:spcBef>
                <a:spcPts val="10"/>
              </a:spcBef>
            </a:pPr>
            <a:r>
              <a:rPr dirty="0" sz="650" spc="40">
                <a:latin typeface="等线"/>
                <a:cs typeface="等线"/>
              </a:rPr>
              <a:t>江省充</a:t>
            </a:r>
            <a:r>
              <a:rPr dirty="0" sz="650" spc="55">
                <a:latin typeface="等线"/>
                <a:cs typeface="等线"/>
              </a:rPr>
              <a:t>分</a:t>
            </a:r>
            <a:r>
              <a:rPr dirty="0" sz="650" spc="40">
                <a:latin typeface="等线"/>
                <a:cs typeface="等线"/>
              </a:rPr>
              <a:t>践</a:t>
            </a:r>
            <a:r>
              <a:rPr dirty="0" sz="650" spc="55">
                <a:latin typeface="等线"/>
                <a:cs typeface="等线"/>
              </a:rPr>
              <a:t>行</a:t>
            </a:r>
            <a:r>
              <a:rPr dirty="0" sz="650" spc="40">
                <a:latin typeface="等线"/>
                <a:cs typeface="等线"/>
              </a:rPr>
              <a:t>以政</a:t>
            </a:r>
            <a:r>
              <a:rPr dirty="0" sz="650" spc="55">
                <a:latin typeface="等线"/>
                <a:cs typeface="等线"/>
              </a:rPr>
              <a:t>府</a:t>
            </a:r>
            <a:r>
              <a:rPr dirty="0" sz="650" spc="40">
                <a:latin typeface="等线"/>
                <a:cs typeface="等线"/>
              </a:rPr>
              <a:t>为主</a:t>
            </a:r>
            <a:r>
              <a:rPr dirty="0" sz="650" spc="55">
                <a:latin typeface="等线"/>
                <a:cs typeface="等线"/>
              </a:rPr>
              <a:t>导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55">
                <a:latin typeface="等线"/>
                <a:cs typeface="等线"/>
              </a:rPr>
              <a:t>多</a:t>
            </a:r>
            <a:r>
              <a:rPr dirty="0" sz="650" spc="40">
                <a:latin typeface="等线"/>
                <a:cs typeface="等线"/>
              </a:rPr>
              <a:t>层次</a:t>
            </a:r>
            <a:r>
              <a:rPr dirty="0" sz="650" spc="55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障制</a:t>
            </a:r>
            <a:r>
              <a:rPr dirty="0" sz="650" spc="50">
                <a:latin typeface="等线"/>
                <a:cs typeface="等线"/>
              </a:rPr>
              <a:t>度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确</a:t>
            </a:r>
            <a:r>
              <a:rPr dirty="0" sz="650" spc="55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罕见</a:t>
            </a:r>
            <a:r>
              <a:rPr dirty="0" sz="650" spc="20">
                <a:latin typeface="等线"/>
                <a:cs typeface="等线"/>
              </a:rPr>
              <a:t>病 家庭不因病致贫。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516" y="1030604"/>
            <a:ext cx="35731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政府通过基本医保实现直接保障，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并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引领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其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它保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障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力量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共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同参与</a:t>
            </a:r>
            <a:endParaRPr sz="1000">
              <a:latin typeface="等线 Light"/>
              <a:cs typeface="等线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243" y="1319529"/>
            <a:ext cx="2327275" cy="4864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700" spc="-5" b="1">
                <a:latin typeface="等线"/>
                <a:cs typeface="等线"/>
              </a:rPr>
              <a:t>将罕见病药物纳入基本医保实现直</a:t>
            </a:r>
            <a:r>
              <a:rPr dirty="0" sz="700" spc="5" b="1">
                <a:latin typeface="等线"/>
                <a:cs typeface="等线"/>
              </a:rPr>
              <a:t>接</a:t>
            </a:r>
            <a:r>
              <a:rPr dirty="0" sz="700" spc="-5" b="1">
                <a:latin typeface="等线"/>
                <a:cs typeface="等线"/>
              </a:rPr>
              <a:t>保障</a:t>
            </a:r>
            <a:endParaRPr sz="700">
              <a:latin typeface="等线"/>
              <a:cs typeface="等线"/>
            </a:endParaRPr>
          </a:p>
          <a:p>
            <a:pPr marL="12700" marR="5080">
              <a:lnSpc>
                <a:spcPct val="141500"/>
              </a:lnSpc>
              <a:spcBef>
                <a:spcPts val="580"/>
              </a:spcBef>
            </a:pPr>
            <a:r>
              <a:rPr dirty="0" sz="650" spc="40">
                <a:latin typeface="等线"/>
                <a:cs typeface="等线"/>
              </a:rPr>
              <a:t>从国家层面</a:t>
            </a:r>
            <a:r>
              <a:rPr dirty="0" sz="650" spc="55">
                <a:latin typeface="等线"/>
                <a:cs typeface="等线"/>
              </a:rPr>
              <a:t>上</a:t>
            </a:r>
            <a:r>
              <a:rPr dirty="0" sz="650" spc="40">
                <a:latin typeface="等线"/>
                <a:cs typeface="等线"/>
              </a:rPr>
              <a:t>，政府</a:t>
            </a:r>
            <a:r>
              <a:rPr dirty="0" sz="650" spc="55">
                <a:latin typeface="等线"/>
                <a:cs typeface="等线"/>
              </a:rPr>
              <a:t>主</a:t>
            </a:r>
            <a:r>
              <a:rPr dirty="0" sz="650" spc="40">
                <a:latin typeface="等线"/>
                <a:cs typeface="等线"/>
              </a:rPr>
              <a:t>导将罕</a:t>
            </a:r>
            <a:r>
              <a:rPr dirty="0" sz="650" spc="55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病用</a:t>
            </a:r>
            <a:r>
              <a:rPr dirty="0" sz="650" spc="55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通过谈判的</a:t>
            </a:r>
            <a:r>
              <a:rPr dirty="0" sz="650" spc="55">
                <a:latin typeface="等线"/>
                <a:cs typeface="等线"/>
              </a:rPr>
              <a:t>方</a:t>
            </a:r>
            <a:r>
              <a:rPr dirty="0" sz="650" spc="40">
                <a:latin typeface="等线"/>
                <a:cs typeface="等线"/>
              </a:rPr>
              <a:t>式纳</a:t>
            </a:r>
            <a:r>
              <a:rPr dirty="0" sz="650" spc="20">
                <a:latin typeface="等线"/>
                <a:cs typeface="等线"/>
              </a:rPr>
              <a:t>入 国家医保目录，直接保障罕见病患者的用药可</a:t>
            </a:r>
            <a:r>
              <a:rPr dirty="0" sz="650" spc="30">
                <a:latin typeface="等线"/>
                <a:cs typeface="等线"/>
              </a:rPr>
              <a:t>及</a:t>
            </a:r>
            <a:r>
              <a:rPr dirty="0" sz="650" spc="20">
                <a:latin typeface="等线"/>
                <a:cs typeface="等线"/>
              </a:rPr>
              <a:t>性。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7243" y="1858187"/>
            <a:ext cx="2328545" cy="7219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0800"/>
              </a:lnSpc>
              <a:spcBef>
                <a:spcPts val="90"/>
              </a:spcBef>
            </a:pP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保发</a:t>
            </a:r>
            <a:r>
              <a:rPr dirty="0" sz="650" spc="20">
                <a:latin typeface="等线"/>
                <a:cs typeface="等线"/>
              </a:rPr>
              <a:t>挥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以</a:t>
            </a:r>
            <a:r>
              <a:rPr dirty="0" sz="650" spc="30">
                <a:latin typeface="等线"/>
                <a:cs typeface="等线"/>
              </a:rPr>
              <a:t>量</a:t>
            </a:r>
            <a:r>
              <a:rPr dirty="0" sz="650" spc="20">
                <a:latin typeface="等线"/>
                <a:cs typeface="等线"/>
              </a:rPr>
              <a:t>换</a:t>
            </a:r>
            <a:r>
              <a:rPr dirty="0" sz="650" spc="30">
                <a:latin typeface="等线"/>
                <a:cs typeface="等线"/>
              </a:rPr>
              <a:t>价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战</a:t>
            </a:r>
            <a:r>
              <a:rPr dirty="0" sz="650" spc="30">
                <a:latin typeface="等线"/>
                <a:cs typeface="等线"/>
              </a:rPr>
              <a:t>略购</a:t>
            </a:r>
            <a:r>
              <a:rPr dirty="0" sz="650" spc="20">
                <a:latin typeface="等线"/>
                <a:cs typeface="等线"/>
              </a:rPr>
              <a:t>买</a:t>
            </a:r>
            <a:r>
              <a:rPr dirty="0" sz="650" spc="30">
                <a:latin typeface="等线"/>
                <a:cs typeface="等线"/>
              </a:rPr>
              <a:t>职</a:t>
            </a:r>
            <a:r>
              <a:rPr dirty="0" sz="650" spc="35">
                <a:latin typeface="等线"/>
                <a:cs typeface="等线"/>
              </a:rPr>
              <a:t>能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可</a:t>
            </a:r>
            <a:r>
              <a:rPr dirty="0" sz="650" spc="20">
                <a:latin typeface="等线"/>
                <a:cs typeface="等线"/>
              </a:rPr>
              <a:t>以</a:t>
            </a:r>
            <a:r>
              <a:rPr dirty="0" sz="650" spc="30">
                <a:latin typeface="等线"/>
                <a:cs typeface="等线"/>
              </a:rPr>
              <a:t>让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</a:t>
            </a:r>
            <a:r>
              <a:rPr dirty="0" sz="650" spc="20">
                <a:latin typeface="等线"/>
                <a:cs typeface="等线"/>
              </a:rPr>
              <a:t>高</a:t>
            </a:r>
            <a:r>
              <a:rPr dirty="0" sz="650" spc="30">
                <a:latin typeface="等线"/>
                <a:cs typeface="等线"/>
              </a:rPr>
              <a:t>值</a:t>
            </a:r>
            <a:r>
              <a:rPr dirty="0" sz="650" spc="15">
                <a:latin typeface="等线"/>
                <a:cs typeface="等线"/>
              </a:rPr>
              <a:t>药物 </a:t>
            </a:r>
            <a:r>
              <a:rPr dirty="0" sz="650" spc="40">
                <a:latin typeface="等线"/>
                <a:cs typeface="等线"/>
              </a:rPr>
              <a:t>在中国实现</a:t>
            </a:r>
            <a:r>
              <a:rPr dirty="0" sz="650" spc="55">
                <a:latin typeface="等线"/>
                <a:cs typeface="等线"/>
              </a:rPr>
              <a:t>更</a:t>
            </a:r>
            <a:r>
              <a:rPr dirty="0" sz="650" spc="40">
                <a:latin typeface="等线"/>
                <a:cs typeface="等线"/>
              </a:rPr>
              <a:t>为可及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价格水</a:t>
            </a:r>
            <a:r>
              <a:rPr dirty="0" sz="650" spc="60">
                <a:latin typeface="等线"/>
                <a:cs typeface="等线"/>
              </a:rPr>
              <a:t>平</a:t>
            </a:r>
            <a:r>
              <a:rPr dirty="0" sz="650" spc="40">
                <a:latin typeface="等线"/>
                <a:cs typeface="等线"/>
              </a:rPr>
              <a:t>。这</a:t>
            </a:r>
            <a:r>
              <a:rPr dirty="0" sz="650" spc="55">
                <a:latin typeface="等线"/>
                <a:cs typeface="等线"/>
              </a:rPr>
              <a:t>种</a:t>
            </a:r>
            <a:r>
              <a:rPr dirty="0" sz="650" spc="40">
                <a:latin typeface="等线"/>
                <a:cs typeface="等线"/>
              </a:rPr>
              <a:t>模式是在现</a:t>
            </a:r>
            <a:r>
              <a:rPr dirty="0" sz="650" spc="55">
                <a:latin typeface="等线"/>
                <a:cs typeface="等线"/>
              </a:rPr>
              <a:t>有</a:t>
            </a:r>
            <a:r>
              <a:rPr dirty="0" sz="650" spc="40">
                <a:latin typeface="等线"/>
                <a:cs typeface="等线"/>
              </a:rPr>
              <a:t>的基</a:t>
            </a:r>
            <a:r>
              <a:rPr dirty="0" sz="650" spc="20">
                <a:latin typeface="等线"/>
                <a:cs typeface="等线"/>
              </a:rPr>
              <a:t>本 </a:t>
            </a:r>
            <a:r>
              <a:rPr dirty="0" sz="650" spc="40">
                <a:latin typeface="等线"/>
                <a:cs typeface="等线"/>
              </a:rPr>
              <a:t>医疗保障体</a:t>
            </a:r>
            <a:r>
              <a:rPr dirty="0" sz="650" spc="55">
                <a:latin typeface="等线"/>
                <a:cs typeface="等线"/>
              </a:rPr>
              <a:t>系</a:t>
            </a:r>
            <a:r>
              <a:rPr dirty="0" sz="650" spc="45">
                <a:latin typeface="等线"/>
                <a:cs typeface="等线"/>
              </a:rPr>
              <a:t>下</a:t>
            </a:r>
            <a:r>
              <a:rPr dirty="0" sz="650" spc="40">
                <a:latin typeface="等线"/>
                <a:cs typeface="等线"/>
              </a:rPr>
              <a:t>，实</a:t>
            </a:r>
            <a:r>
              <a:rPr dirty="0" sz="650" spc="55">
                <a:latin typeface="等线"/>
                <a:cs typeface="等线"/>
              </a:rPr>
              <a:t>现</a:t>
            </a:r>
            <a:r>
              <a:rPr dirty="0" sz="650" spc="40">
                <a:latin typeface="等线"/>
                <a:cs typeface="等线"/>
              </a:rPr>
              <a:t>对罕见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高值</a:t>
            </a:r>
            <a:r>
              <a:rPr dirty="0" sz="650" spc="55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物纳入国家</a:t>
            </a:r>
            <a:r>
              <a:rPr dirty="0" sz="650" spc="55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保目</a:t>
            </a:r>
            <a:r>
              <a:rPr dirty="0" sz="650" spc="20">
                <a:latin typeface="等线"/>
                <a:cs typeface="等线"/>
              </a:rPr>
              <a:t>录 </a:t>
            </a:r>
            <a:r>
              <a:rPr dirty="0" sz="650" spc="40">
                <a:latin typeface="等线"/>
                <a:cs typeface="等线"/>
              </a:rPr>
              <a:t>的决策突破</a:t>
            </a:r>
            <a:r>
              <a:rPr dirty="0" sz="650" spc="55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基本医</a:t>
            </a:r>
            <a:r>
              <a:rPr dirty="0" sz="650" spc="55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保险率</a:t>
            </a:r>
            <a:r>
              <a:rPr dirty="0" sz="650" spc="55">
                <a:latin typeface="等线"/>
                <a:cs typeface="等线"/>
              </a:rPr>
              <a:t>先</a:t>
            </a:r>
            <a:r>
              <a:rPr dirty="0" sz="650" spc="40">
                <a:latin typeface="等线"/>
                <a:cs typeface="等线"/>
              </a:rPr>
              <a:t>发挥</a:t>
            </a:r>
            <a:r>
              <a:rPr dirty="0" sz="650" spc="55">
                <a:latin typeface="等线"/>
                <a:cs typeface="等线"/>
              </a:rPr>
              <a:t>作</a:t>
            </a:r>
            <a:r>
              <a:rPr dirty="0" sz="650" spc="50">
                <a:latin typeface="等线"/>
                <a:cs typeface="等线"/>
              </a:rPr>
              <a:t>用</a:t>
            </a:r>
            <a:r>
              <a:rPr dirty="0" sz="650" spc="40">
                <a:latin typeface="等线"/>
                <a:cs typeface="等线"/>
              </a:rPr>
              <a:t>，引领着</a:t>
            </a:r>
            <a:r>
              <a:rPr dirty="0" sz="650" spc="55">
                <a:latin typeface="等线"/>
                <a:cs typeface="等线"/>
              </a:rPr>
              <a:t>多</a:t>
            </a:r>
            <a:r>
              <a:rPr dirty="0" sz="650" spc="40">
                <a:latin typeface="等线"/>
                <a:cs typeface="等线"/>
              </a:rPr>
              <a:t>层次</a:t>
            </a:r>
            <a:r>
              <a:rPr dirty="0" sz="650" spc="20">
                <a:latin typeface="等线"/>
                <a:cs typeface="等线"/>
              </a:rPr>
              <a:t>保 障对罕见病患者的用药保障。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243" y="2908553"/>
            <a:ext cx="2394585" cy="765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700" spc="-5" b="1">
                <a:latin typeface="等线"/>
                <a:cs typeface="等线"/>
              </a:rPr>
              <a:t>政策支持多层次保障体系建设</a:t>
            </a:r>
            <a:endParaRPr sz="700">
              <a:latin typeface="等线"/>
              <a:cs typeface="等线"/>
            </a:endParaRPr>
          </a:p>
          <a:p>
            <a:pPr marL="12700" marR="5080">
              <a:lnSpc>
                <a:spcPct val="141000"/>
              </a:lnSpc>
              <a:spcBef>
                <a:spcPts val="580"/>
              </a:spcBef>
            </a:pP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40">
                <a:latin typeface="等线"/>
                <a:cs typeface="等线"/>
              </a:rPr>
              <a:t>内</a:t>
            </a:r>
            <a:r>
              <a:rPr dirty="0" sz="650" spc="30">
                <a:latin typeface="等线"/>
                <a:cs typeface="等线"/>
              </a:rPr>
              <a:t>不</a:t>
            </a:r>
            <a:r>
              <a:rPr dirty="0" sz="650" spc="40">
                <a:latin typeface="等线"/>
                <a:cs typeface="等线"/>
              </a:rPr>
              <a:t>同地</a:t>
            </a:r>
            <a:r>
              <a:rPr dirty="0" sz="650" spc="30">
                <a:latin typeface="等线"/>
                <a:cs typeface="等线"/>
              </a:rPr>
              <a:t>域</a:t>
            </a:r>
            <a:r>
              <a:rPr dirty="0" sz="650" spc="40">
                <a:latin typeface="等线"/>
                <a:cs typeface="等线"/>
              </a:rPr>
              <a:t>多方</a:t>
            </a:r>
            <a:r>
              <a:rPr dirty="0" sz="650" spc="30">
                <a:latin typeface="等线"/>
                <a:cs typeface="等线"/>
              </a:rPr>
              <a:t>共</a:t>
            </a:r>
            <a:r>
              <a:rPr dirty="0" sz="650" spc="40">
                <a:latin typeface="等线"/>
                <a:cs typeface="等线"/>
              </a:rPr>
              <a:t>付</a:t>
            </a:r>
            <a:r>
              <a:rPr dirty="0" sz="650" spc="30">
                <a:latin typeface="等线"/>
                <a:cs typeface="等线"/>
              </a:rPr>
              <a:t>模</a:t>
            </a:r>
            <a:r>
              <a:rPr dirty="0" sz="650" spc="40">
                <a:latin typeface="等线"/>
                <a:cs typeface="等线"/>
              </a:rPr>
              <a:t>式的</a:t>
            </a:r>
            <a:r>
              <a:rPr dirty="0" sz="650" spc="30">
                <a:latin typeface="等线"/>
                <a:cs typeface="等线"/>
              </a:rPr>
              <a:t>具</a:t>
            </a:r>
            <a:r>
              <a:rPr dirty="0" sz="650" spc="40">
                <a:latin typeface="等线"/>
                <a:cs typeface="等线"/>
              </a:rPr>
              <a:t>体实践</a:t>
            </a:r>
            <a:r>
              <a:rPr dirty="0" sz="650" spc="30">
                <a:latin typeface="等线"/>
                <a:cs typeface="等线"/>
              </a:rPr>
              <a:t>大</a:t>
            </a:r>
            <a:r>
              <a:rPr dirty="0" sz="650" spc="40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由</a:t>
            </a:r>
            <a:r>
              <a:rPr dirty="0" sz="650" spc="40">
                <a:latin typeface="等线"/>
                <a:cs typeface="等线"/>
              </a:rPr>
              <a:t>政府</a:t>
            </a:r>
            <a:r>
              <a:rPr dirty="0" sz="650" spc="30">
                <a:latin typeface="等线"/>
                <a:cs typeface="等线"/>
              </a:rPr>
              <a:t>出</a:t>
            </a:r>
            <a:r>
              <a:rPr dirty="0" sz="650" spc="40">
                <a:latin typeface="等线"/>
                <a:cs typeface="等线"/>
              </a:rPr>
              <a:t>资</a:t>
            </a:r>
            <a:r>
              <a:rPr dirty="0" sz="650" spc="30">
                <a:latin typeface="等线"/>
                <a:cs typeface="等线"/>
              </a:rPr>
              <a:t>主</a:t>
            </a:r>
            <a:r>
              <a:rPr dirty="0" sz="650" spc="60">
                <a:latin typeface="等线"/>
                <a:cs typeface="等线"/>
              </a:rPr>
              <a:t>导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30">
                <a:latin typeface="等线"/>
                <a:cs typeface="等线"/>
              </a:rPr>
              <a:t>通</a:t>
            </a:r>
            <a:r>
              <a:rPr dirty="0" sz="650" spc="40">
                <a:latin typeface="等线"/>
                <a:cs typeface="等线"/>
              </a:rPr>
              <a:t>过基</a:t>
            </a:r>
            <a:r>
              <a:rPr dirty="0" sz="650" spc="30">
                <a:latin typeface="等线"/>
                <a:cs typeface="等线"/>
              </a:rPr>
              <a:t>本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45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大病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45">
                <a:latin typeface="等线"/>
                <a:cs typeface="等线"/>
              </a:rPr>
              <a:t>险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疗救</a:t>
            </a:r>
            <a:r>
              <a:rPr dirty="0" sz="650" spc="30">
                <a:latin typeface="等线"/>
                <a:cs typeface="等线"/>
              </a:rPr>
              <a:t>助</a:t>
            </a:r>
            <a:r>
              <a:rPr dirty="0" sz="650" spc="40">
                <a:latin typeface="等线"/>
                <a:cs typeface="等线"/>
              </a:rPr>
              <a:t>等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障罕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病患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40">
                <a:latin typeface="等线"/>
                <a:cs typeface="等线"/>
              </a:rPr>
              <a:t>治</a:t>
            </a:r>
            <a:r>
              <a:rPr dirty="0" sz="650" spc="20">
                <a:latin typeface="等线"/>
                <a:cs typeface="等线"/>
              </a:rPr>
              <a:t>疗 </a:t>
            </a:r>
            <a:r>
              <a:rPr dirty="0" sz="650" spc="30">
                <a:latin typeface="等线"/>
                <a:cs typeface="等线"/>
              </a:rPr>
              <a:t>用</a:t>
            </a:r>
            <a:r>
              <a:rPr dirty="0" sz="650" spc="4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在此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40">
                <a:latin typeface="等线"/>
                <a:cs typeface="等线"/>
              </a:rPr>
              <a:t>础</a:t>
            </a:r>
            <a:r>
              <a:rPr dirty="0" sz="650" spc="45">
                <a:latin typeface="等线"/>
                <a:cs typeface="等线"/>
              </a:rPr>
              <a:t>上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其</a:t>
            </a:r>
            <a:r>
              <a:rPr dirty="0" sz="650" spc="30">
                <a:latin typeface="等线"/>
                <a:cs typeface="等线"/>
              </a:rPr>
              <a:t>他</a:t>
            </a:r>
            <a:r>
              <a:rPr dirty="0" sz="650" spc="40">
                <a:latin typeface="等线"/>
                <a:cs typeface="等线"/>
              </a:rPr>
              <a:t>社会</a:t>
            </a:r>
            <a:r>
              <a:rPr dirty="0" sz="650" spc="30">
                <a:latin typeface="等线"/>
                <a:cs typeface="等线"/>
              </a:rPr>
              <a:t>主</a:t>
            </a:r>
            <a:r>
              <a:rPr dirty="0" sz="650" spc="40">
                <a:latin typeface="等线"/>
                <a:cs typeface="等线"/>
              </a:rPr>
              <a:t>体共同</a:t>
            </a:r>
            <a:r>
              <a:rPr dirty="0" sz="650" spc="30">
                <a:latin typeface="等线"/>
                <a:cs typeface="等线"/>
              </a:rPr>
              <a:t>参</a:t>
            </a:r>
            <a:r>
              <a:rPr dirty="0" sz="650" spc="50">
                <a:latin typeface="等线"/>
                <a:cs typeface="等线"/>
              </a:rPr>
              <a:t>与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补充</a:t>
            </a:r>
            <a:r>
              <a:rPr dirty="0" sz="650" spc="30">
                <a:latin typeface="等线"/>
                <a:cs typeface="等线"/>
              </a:rPr>
              <a:t>政</a:t>
            </a:r>
            <a:r>
              <a:rPr dirty="0" sz="650" spc="40">
                <a:latin typeface="等线"/>
                <a:cs typeface="等线"/>
              </a:rPr>
              <a:t>策</a:t>
            </a:r>
            <a:r>
              <a:rPr dirty="0" sz="650" spc="30">
                <a:latin typeface="等线"/>
                <a:cs typeface="等线"/>
              </a:rPr>
              <a:t>空</a:t>
            </a:r>
            <a:r>
              <a:rPr dirty="0" sz="650" spc="45">
                <a:latin typeface="等线"/>
                <a:cs typeface="等线"/>
              </a:rPr>
              <a:t>余</a:t>
            </a:r>
            <a:r>
              <a:rPr dirty="0" sz="650" spc="20">
                <a:latin typeface="等线"/>
                <a:cs typeface="等线"/>
              </a:rPr>
              <a:t>，  实现罕见病患者用药的有效保障。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243" y="3724452"/>
            <a:ext cx="2394585" cy="114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100"/>
              </a:lnSpc>
              <a:spcBef>
                <a:spcPts val="100"/>
              </a:spcBef>
            </a:pPr>
            <a:r>
              <a:rPr dirty="0" sz="650" spc="30">
                <a:latin typeface="等线"/>
                <a:cs typeface="等线"/>
              </a:rPr>
              <a:t>目</a:t>
            </a:r>
            <a:r>
              <a:rPr dirty="0" sz="650" spc="40">
                <a:latin typeface="等线"/>
                <a:cs typeface="等线"/>
              </a:rPr>
              <a:t>前，</a:t>
            </a:r>
            <a:r>
              <a:rPr dirty="0" sz="650" spc="30">
                <a:latin typeface="等线"/>
                <a:cs typeface="等线"/>
              </a:rPr>
              <a:t>各</a:t>
            </a:r>
            <a:r>
              <a:rPr dirty="0" sz="650" spc="40">
                <a:latin typeface="等线"/>
                <a:cs typeface="等线"/>
              </a:rPr>
              <a:t>地的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见病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障模</a:t>
            </a:r>
            <a:r>
              <a:rPr dirty="0" sz="650" spc="30">
                <a:latin typeface="等线"/>
                <a:cs typeface="等线"/>
              </a:rPr>
              <a:t>式</a:t>
            </a:r>
            <a:r>
              <a:rPr dirty="0" sz="650" spc="40">
                <a:latin typeface="等线"/>
                <a:cs typeface="等线"/>
              </a:rPr>
              <a:t>大多</a:t>
            </a:r>
            <a:r>
              <a:rPr dirty="0" sz="650" spc="30">
                <a:latin typeface="等线"/>
                <a:cs typeface="等线"/>
              </a:rPr>
              <a:t>离</a:t>
            </a:r>
            <a:r>
              <a:rPr dirty="0" sz="650" spc="40">
                <a:latin typeface="等线"/>
                <a:cs typeface="等线"/>
              </a:rPr>
              <a:t>不</a:t>
            </a:r>
            <a:r>
              <a:rPr dirty="0" sz="650" spc="30">
                <a:latin typeface="等线"/>
                <a:cs typeface="等线"/>
              </a:rPr>
              <a:t>开</a:t>
            </a:r>
            <a:r>
              <a:rPr dirty="0" sz="650" spc="40">
                <a:latin typeface="等线"/>
                <a:cs typeface="等线"/>
              </a:rPr>
              <a:t>政府</a:t>
            </a:r>
            <a:r>
              <a:rPr dirty="0" sz="650" spc="30">
                <a:latin typeface="等线"/>
                <a:cs typeface="等线"/>
              </a:rPr>
              <a:t>职</a:t>
            </a:r>
            <a:r>
              <a:rPr dirty="0" sz="650" spc="40">
                <a:latin typeface="等线"/>
                <a:cs typeface="等线"/>
              </a:rPr>
              <a:t>能部</a:t>
            </a:r>
            <a:r>
              <a:rPr dirty="0" sz="650" spc="30">
                <a:latin typeface="等线"/>
                <a:cs typeface="等线"/>
              </a:rPr>
              <a:t>门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主 </a:t>
            </a:r>
            <a:r>
              <a:rPr dirty="0" sz="650" spc="30">
                <a:latin typeface="等线"/>
                <a:cs typeface="等线"/>
              </a:rPr>
              <a:t>导</a:t>
            </a:r>
            <a:r>
              <a:rPr dirty="0" sz="650" spc="40">
                <a:latin typeface="等线"/>
                <a:cs typeface="等线"/>
              </a:rPr>
              <a:t>和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见病</a:t>
            </a:r>
            <a:r>
              <a:rPr dirty="0" sz="650" spc="30">
                <a:latin typeface="等线"/>
                <a:cs typeface="等线"/>
              </a:rPr>
              <a:t>政</a:t>
            </a:r>
            <a:r>
              <a:rPr dirty="0" sz="650" spc="40">
                <a:latin typeface="等线"/>
                <a:cs typeface="等线"/>
              </a:rPr>
              <a:t>策的</a:t>
            </a:r>
            <a:r>
              <a:rPr dirty="0" sz="650" spc="30">
                <a:latin typeface="等线"/>
                <a:cs typeface="等线"/>
              </a:rPr>
              <a:t>引</a:t>
            </a:r>
            <a:r>
              <a:rPr dirty="0" sz="650" spc="50">
                <a:latin typeface="等线"/>
                <a:cs typeface="等线"/>
              </a:rPr>
              <a:t>导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如浙</a:t>
            </a:r>
            <a:r>
              <a:rPr dirty="0" sz="650" spc="30">
                <a:latin typeface="等线"/>
                <a:cs typeface="等线"/>
              </a:rPr>
              <a:t>江</a:t>
            </a:r>
            <a:r>
              <a:rPr dirty="0" sz="650" spc="40">
                <a:latin typeface="等线"/>
                <a:cs typeface="等线"/>
              </a:rPr>
              <a:t>的专项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40">
                <a:latin typeface="等线"/>
                <a:cs typeface="等线"/>
              </a:rPr>
              <a:t>金</a:t>
            </a:r>
            <a:r>
              <a:rPr dirty="0" sz="650" spc="30">
                <a:latin typeface="等线"/>
                <a:cs typeface="等线"/>
              </a:rPr>
              <a:t>模</a:t>
            </a:r>
            <a:r>
              <a:rPr dirty="0" sz="650" spc="40">
                <a:latin typeface="等线"/>
                <a:cs typeface="等线"/>
              </a:rPr>
              <a:t>式极</a:t>
            </a:r>
            <a:r>
              <a:rPr dirty="0" sz="650" spc="30">
                <a:latin typeface="等线"/>
                <a:cs typeface="等线"/>
              </a:rPr>
              <a:t>具</a:t>
            </a:r>
            <a:r>
              <a:rPr dirty="0" sz="650" spc="40">
                <a:latin typeface="等线"/>
                <a:cs typeface="等线"/>
              </a:rPr>
              <a:t>代</a:t>
            </a:r>
            <a:r>
              <a:rPr dirty="0" sz="650" spc="30">
                <a:latin typeface="等线"/>
                <a:cs typeface="等线"/>
              </a:rPr>
              <a:t>表</a:t>
            </a:r>
            <a:r>
              <a:rPr dirty="0" sz="650" spc="50">
                <a:latin typeface="等线"/>
                <a:cs typeface="等线"/>
              </a:rPr>
              <a:t>性</a:t>
            </a:r>
            <a:r>
              <a:rPr dirty="0" sz="650" spc="20">
                <a:latin typeface="等线"/>
                <a:cs typeface="等线"/>
              </a:rPr>
              <a:t>。 </a:t>
            </a:r>
            <a:r>
              <a:rPr dirty="0" sz="650" spc="30">
                <a:latin typeface="等线"/>
                <a:cs typeface="等线"/>
              </a:rPr>
              <a:t>浙</a:t>
            </a:r>
            <a:r>
              <a:rPr dirty="0" sz="650" spc="40">
                <a:latin typeface="等线"/>
                <a:cs typeface="等线"/>
              </a:rPr>
              <a:t>江省</a:t>
            </a:r>
            <a:r>
              <a:rPr dirty="0" sz="650" spc="30">
                <a:latin typeface="等线"/>
                <a:cs typeface="等线"/>
              </a:rPr>
              <a:t>通</a:t>
            </a:r>
            <a:r>
              <a:rPr dirty="0" sz="650" spc="40">
                <a:latin typeface="等线"/>
                <a:cs typeface="等线"/>
              </a:rPr>
              <a:t>过引</a:t>
            </a:r>
            <a:r>
              <a:rPr dirty="0" sz="650" spc="30">
                <a:latin typeface="等线"/>
                <a:cs typeface="等线"/>
              </a:rPr>
              <a:t>入</a:t>
            </a:r>
            <a:r>
              <a:rPr dirty="0" sz="650" spc="40">
                <a:latin typeface="等线"/>
                <a:cs typeface="等线"/>
              </a:rPr>
              <a:t>极低</a:t>
            </a:r>
            <a:r>
              <a:rPr dirty="0" sz="650" spc="30">
                <a:latin typeface="等线"/>
                <a:cs typeface="等线"/>
              </a:rPr>
              <a:t>个</a:t>
            </a:r>
            <a:r>
              <a:rPr dirty="0" sz="650" spc="40">
                <a:latin typeface="等线"/>
                <a:cs typeface="等线"/>
              </a:rPr>
              <a:t>人缴费，率</a:t>
            </a:r>
            <a:r>
              <a:rPr dirty="0" sz="650" spc="30">
                <a:latin typeface="等线"/>
                <a:cs typeface="等线"/>
              </a:rPr>
              <a:t>先</a:t>
            </a:r>
            <a:r>
              <a:rPr dirty="0" sz="650" spc="40">
                <a:latin typeface="等线"/>
                <a:cs typeface="等线"/>
              </a:rPr>
              <a:t>建</a:t>
            </a:r>
            <a:r>
              <a:rPr dirty="0" sz="650" spc="30">
                <a:latin typeface="等线"/>
                <a:cs typeface="等线"/>
              </a:rPr>
              <a:t>立</a:t>
            </a:r>
            <a:r>
              <a:rPr dirty="0" sz="650" spc="40">
                <a:latin typeface="等线"/>
                <a:cs typeface="等线"/>
              </a:rPr>
              <a:t>了第</a:t>
            </a:r>
            <a:r>
              <a:rPr dirty="0" sz="650" spc="30">
                <a:latin typeface="等线"/>
                <a:cs typeface="等线"/>
              </a:rPr>
              <a:t>一</a:t>
            </a:r>
            <a:r>
              <a:rPr dirty="0" sz="650" spc="40">
                <a:latin typeface="等线"/>
                <a:cs typeface="等线"/>
              </a:rPr>
              <a:t>个省</a:t>
            </a:r>
            <a:r>
              <a:rPr dirty="0" sz="650" spc="30">
                <a:latin typeface="等线"/>
                <a:cs typeface="等线"/>
              </a:rPr>
              <a:t>级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 病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障</a:t>
            </a:r>
            <a:r>
              <a:rPr dirty="0" sz="650" spc="30">
                <a:latin typeface="等线"/>
                <a:cs typeface="等线"/>
              </a:rPr>
              <a:t>专</a:t>
            </a:r>
            <a:r>
              <a:rPr dirty="0" sz="650" spc="20">
                <a:latin typeface="等线"/>
                <a:cs typeface="等线"/>
              </a:rPr>
              <a:t>项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20">
                <a:latin typeface="等线"/>
                <a:cs typeface="等线"/>
              </a:rPr>
              <a:t>金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按</a:t>
            </a:r>
            <a:r>
              <a:rPr dirty="0" sz="650" spc="30">
                <a:latin typeface="等线"/>
                <a:cs typeface="等线"/>
              </a:rPr>
              <a:t>每</a:t>
            </a:r>
            <a:r>
              <a:rPr dirty="0" sz="650" spc="20">
                <a:latin typeface="等线"/>
                <a:cs typeface="等线"/>
              </a:rPr>
              <a:t>人</a:t>
            </a:r>
            <a:r>
              <a:rPr dirty="0" sz="650" spc="30">
                <a:latin typeface="等线"/>
                <a:cs typeface="等线"/>
              </a:rPr>
              <a:t>每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元</a:t>
            </a:r>
            <a:r>
              <a:rPr dirty="0" sz="650" spc="20">
                <a:latin typeface="等线"/>
                <a:cs typeface="等线"/>
              </a:rPr>
              <a:t>的标</a:t>
            </a:r>
            <a:r>
              <a:rPr dirty="0" sz="650" spc="30">
                <a:latin typeface="等线"/>
                <a:cs typeface="等线"/>
              </a:rPr>
              <a:t>准</a:t>
            </a:r>
            <a:r>
              <a:rPr dirty="0" sz="650" spc="20">
                <a:latin typeface="等线"/>
                <a:cs typeface="等线"/>
              </a:rPr>
              <a:t>一</a:t>
            </a:r>
            <a:r>
              <a:rPr dirty="0" sz="650" spc="30">
                <a:latin typeface="等线"/>
                <a:cs typeface="等线"/>
              </a:rPr>
              <a:t>次</a:t>
            </a:r>
            <a:r>
              <a:rPr dirty="0" sz="650" spc="20">
                <a:latin typeface="等线"/>
                <a:cs typeface="等线"/>
              </a:rPr>
              <a:t>性</a:t>
            </a:r>
            <a:r>
              <a:rPr dirty="0" sz="650" spc="30">
                <a:latin typeface="等线"/>
                <a:cs typeface="等线"/>
              </a:rPr>
              <a:t>从</a:t>
            </a:r>
            <a:r>
              <a:rPr dirty="0" sz="650" spc="20">
                <a:latin typeface="等线"/>
                <a:cs typeface="等线"/>
              </a:rPr>
              <a:t>大病 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险基</a:t>
            </a:r>
            <a:r>
              <a:rPr dirty="0" sz="650" spc="30">
                <a:latin typeface="等线"/>
                <a:cs typeface="等线"/>
              </a:rPr>
              <a:t>金</a:t>
            </a:r>
            <a:r>
              <a:rPr dirty="0" sz="650" spc="40">
                <a:latin typeface="等线"/>
                <a:cs typeface="等线"/>
              </a:rPr>
              <a:t>中直</a:t>
            </a:r>
            <a:r>
              <a:rPr dirty="0" sz="650" spc="30">
                <a:latin typeface="等线"/>
                <a:cs typeface="等线"/>
              </a:rPr>
              <a:t>接</a:t>
            </a:r>
            <a:r>
              <a:rPr dirty="0" sz="650" spc="40">
                <a:latin typeface="等线"/>
                <a:cs typeface="等线"/>
              </a:rPr>
              <a:t>划转</a:t>
            </a:r>
            <a:r>
              <a:rPr dirty="0" sz="650" spc="30">
                <a:latin typeface="等线"/>
                <a:cs typeface="等线"/>
              </a:rPr>
              <a:t>至</a:t>
            </a:r>
            <a:r>
              <a:rPr dirty="0" sz="650" spc="40">
                <a:latin typeface="等线"/>
                <a:cs typeface="等线"/>
              </a:rPr>
              <a:t>浙江</a:t>
            </a:r>
            <a:r>
              <a:rPr dirty="0" sz="650" spc="30">
                <a:latin typeface="等线"/>
                <a:cs typeface="等线"/>
              </a:rPr>
              <a:t>省</a:t>
            </a:r>
            <a:r>
              <a:rPr dirty="0" sz="650" spc="40">
                <a:latin typeface="等线"/>
                <a:cs typeface="等线"/>
              </a:rPr>
              <a:t>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保障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55">
                <a:latin typeface="等线"/>
                <a:cs typeface="等线"/>
              </a:rPr>
              <a:t>金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由</a:t>
            </a:r>
            <a:r>
              <a:rPr dirty="0" sz="650" spc="45">
                <a:latin typeface="等线"/>
                <a:cs typeface="等线"/>
              </a:rPr>
              <a:t>省</a:t>
            </a:r>
            <a:r>
              <a:rPr dirty="0" sz="650" spc="20">
                <a:latin typeface="等线"/>
                <a:cs typeface="等线"/>
              </a:rPr>
              <a:t>医 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局集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40">
                <a:latin typeface="等线"/>
                <a:cs typeface="等线"/>
              </a:rPr>
              <a:t>管</a:t>
            </a:r>
            <a:r>
              <a:rPr dirty="0" sz="650" spc="45">
                <a:latin typeface="等线"/>
                <a:cs typeface="等线"/>
              </a:rPr>
              <a:t>理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实行</a:t>
            </a:r>
            <a:r>
              <a:rPr dirty="0" sz="650" spc="30">
                <a:latin typeface="等线"/>
                <a:cs typeface="等线"/>
              </a:rPr>
              <a:t>财</a:t>
            </a:r>
            <a:r>
              <a:rPr dirty="0" sz="650" spc="40">
                <a:latin typeface="等线"/>
                <a:cs typeface="等线"/>
              </a:rPr>
              <a:t>政专</a:t>
            </a:r>
            <a:r>
              <a:rPr dirty="0" sz="650" spc="30">
                <a:latin typeface="等线"/>
                <a:cs typeface="等线"/>
              </a:rPr>
              <a:t>户</a:t>
            </a:r>
            <a:r>
              <a:rPr dirty="0" sz="650" spc="40">
                <a:latin typeface="等线"/>
                <a:cs typeface="等线"/>
              </a:rPr>
              <a:t>专账</a:t>
            </a:r>
            <a:r>
              <a:rPr dirty="0" sz="650" spc="30">
                <a:latin typeface="等线"/>
                <a:cs typeface="等线"/>
              </a:rPr>
              <a:t>管</a:t>
            </a:r>
            <a:r>
              <a:rPr dirty="0" sz="650" spc="50">
                <a:latin typeface="等线"/>
                <a:cs typeface="等线"/>
              </a:rPr>
              <a:t>理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独立</a:t>
            </a:r>
            <a:r>
              <a:rPr dirty="0" sz="650" spc="30">
                <a:latin typeface="等线"/>
                <a:cs typeface="等线"/>
              </a:rPr>
              <a:t>核</a:t>
            </a:r>
            <a:r>
              <a:rPr dirty="0" sz="650" spc="45">
                <a:latin typeface="等线"/>
                <a:cs typeface="等线"/>
              </a:rPr>
              <a:t>算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建</a:t>
            </a:r>
            <a:r>
              <a:rPr dirty="0" sz="650" spc="45">
                <a:latin typeface="等线"/>
                <a:cs typeface="等线"/>
              </a:rPr>
              <a:t>立</a:t>
            </a:r>
            <a:r>
              <a:rPr dirty="0" sz="650" spc="20">
                <a:latin typeface="等线"/>
                <a:cs typeface="等线"/>
              </a:rPr>
              <a:t>了 </a:t>
            </a:r>
            <a:r>
              <a:rPr dirty="0" sz="650" spc="30">
                <a:latin typeface="等线"/>
                <a:cs typeface="等线"/>
              </a:rPr>
              <a:t>省</a:t>
            </a:r>
            <a:r>
              <a:rPr dirty="0" sz="650" spc="40">
                <a:latin typeface="等线"/>
                <a:cs typeface="等线"/>
              </a:rPr>
              <a:t>级统</a:t>
            </a:r>
            <a:r>
              <a:rPr dirty="0" sz="650" spc="30">
                <a:latin typeface="等线"/>
                <a:cs typeface="等线"/>
              </a:rPr>
              <a:t>筹</a:t>
            </a:r>
            <a:r>
              <a:rPr dirty="0" sz="650" spc="40">
                <a:latin typeface="等线"/>
                <a:cs typeface="等线"/>
              </a:rPr>
              <a:t>、多</a:t>
            </a:r>
            <a:r>
              <a:rPr dirty="0" sz="650" spc="30">
                <a:latin typeface="等线"/>
                <a:cs typeface="等线"/>
              </a:rPr>
              <a:t>层</a:t>
            </a:r>
            <a:r>
              <a:rPr dirty="0" sz="650" spc="45">
                <a:latin typeface="等线"/>
                <a:cs typeface="等线"/>
              </a:rPr>
              <a:t>次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高</a:t>
            </a:r>
            <a:r>
              <a:rPr dirty="0" sz="650" spc="40">
                <a:latin typeface="等线"/>
                <a:cs typeface="等线"/>
              </a:rPr>
              <a:t>水平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以罕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专</a:t>
            </a:r>
            <a:r>
              <a:rPr dirty="0" sz="650" spc="40">
                <a:latin typeface="等线"/>
                <a:cs typeface="等线"/>
              </a:rPr>
              <a:t>项基</a:t>
            </a:r>
            <a:r>
              <a:rPr dirty="0" sz="650" spc="30">
                <a:latin typeface="等线"/>
                <a:cs typeface="等线"/>
              </a:rPr>
              <a:t>金</a:t>
            </a:r>
            <a:r>
              <a:rPr dirty="0" sz="650" spc="40">
                <a:latin typeface="等线"/>
                <a:cs typeface="等线"/>
              </a:rPr>
              <a:t>为基</a:t>
            </a:r>
            <a:r>
              <a:rPr dirty="0" sz="650" spc="30">
                <a:latin typeface="等线"/>
                <a:cs typeface="等线"/>
              </a:rPr>
              <a:t>础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罕 见病用药保障机制。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243" y="5061584"/>
            <a:ext cx="2416175" cy="1603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700" spc="-5" b="1">
                <a:latin typeface="等线"/>
                <a:cs typeface="等线"/>
              </a:rPr>
              <a:t>引领社会、企业等多方力量共同援助</a:t>
            </a:r>
            <a:endParaRPr sz="700">
              <a:latin typeface="等线"/>
              <a:cs typeface="等线"/>
            </a:endParaRPr>
          </a:p>
          <a:p>
            <a:pPr marL="12700" marR="5080">
              <a:lnSpc>
                <a:spcPct val="141100"/>
              </a:lnSpc>
              <a:spcBef>
                <a:spcPts val="580"/>
              </a:spcBef>
            </a:pPr>
            <a:r>
              <a:rPr dirty="0" sz="650" spc="40">
                <a:latin typeface="等线"/>
                <a:cs typeface="等线"/>
              </a:rPr>
              <a:t>政府在罕见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医疗保</a:t>
            </a:r>
            <a:r>
              <a:rPr dirty="0" sz="650" spc="55">
                <a:latin typeface="等线"/>
                <a:cs typeface="等线"/>
              </a:rPr>
              <a:t>障</a:t>
            </a:r>
            <a:r>
              <a:rPr dirty="0" sz="650" spc="40">
                <a:latin typeface="等线"/>
                <a:cs typeface="等线"/>
              </a:rPr>
              <a:t>问题上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作用</a:t>
            </a:r>
            <a:r>
              <a:rPr dirty="0" sz="650" spc="55">
                <a:latin typeface="等线"/>
                <a:cs typeface="等线"/>
              </a:rPr>
              <a:t>是</a:t>
            </a:r>
            <a:r>
              <a:rPr dirty="0" sz="650" spc="40">
                <a:latin typeface="等线"/>
                <a:cs typeface="等线"/>
              </a:rPr>
              <a:t>其他参与方</a:t>
            </a:r>
            <a:r>
              <a:rPr dirty="0" sz="650" spc="55">
                <a:latin typeface="等线"/>
                <a:cs typeface="等线"/>
              </a:rPr>
              <a:t>无</a:t>
            </a:r>
            <a:r>
              <a:rPr dirty="0" sz="650" spc="40">
                <a:latin typeface="等线"/>
                <a:cs typeface="等线"/>
              </a:rPr>
              <a:t>法替</a:t>
            </a:r>
            <a:r>
              <a:rPr dirty="0" sz="650" spc="20">
                <a:latin typeface="等线"/>
                <a:cs typeface="等线"/>
              </a:rPr>
              <a:t>代 </a:t>
            </a:r>
            <a:r>
              <a:rPr dirty="0" sz="650" spc="40">
                <a:latin typeface="等线"/>
                <a:cs typeface="等线"/>
              </a:rPr>
              <a:t>的，政府可</a:t>
            </a:r>
            <a:r>
              <a:rPr dirty="0" sz="650" spc="55">
                <a:latin typeface="等线"/>
                <a:cs typeface="等线"/>
              </a:rPr>
              <a:t>撬</a:t>
            </a:r>
            <a:r>
              <a:rPr dirty="0" sz="650" spc="40">
                <a:latin typeface="等线"/>
                <a:cs typeface="等线"/>
              </a:rPr>
              <a:t>动更多</a:t>
            </a:r>
            <a:r>
              <a:rPr dirty="0" sz="650" spc="55">
                <a:latin typeface="等线"/>
                <a:cs typeface="等线"/>
              </a:rPr>
              <a:t>社</a:t>
            </a:r>
            <a:r>
              <a:rPr dirty="0" sz="650" spc="40">
                <a:latin typeface="等线"/>
                <a:cs typeface="等线"/>
              </a:rPr>
              <a:t>会资源</a:t>
            </a:r>
            <a:r>
              <a:rPr dirty="0" sz="650" spc="55">
                <a:latin typeface="等线"/>
                <a:cs typeface="等线"/>
              </a:rPr>
              <a:t>投</a:t>
            </a:r>
            <a:r>
              <a:rPr dirty="0" sz="650" spc="40">
                <a:latin typeface="等线"/>
                <a:cs typeface="等线"/>
              </a:rPr>
              <a:t>入罕</a:t>
            </a:r>
            <a:r>
              <a:rPr dirty="0" sz="650" spc="55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病保障领</a:t>
            </a:r>
            <a:r>
              <a:rPr dirty="0" sz="650" spc="55">
                <a:latin typeface="等线"/>
                <a:cs typeface="等线"/>
              </a:rPr>
              <a:t>域。</a:t>
            </a:r>
            <a:r>
              <a:rPr dirty="0" sz="650" spc="40">
                <a:latin typeface="等线"/>
                <a:cs typeface="等线"/>
              </a:rPr>
              <a:t>根据社 会发展的水平制</a:t>
            </a:r>
            <a:r>
              <a:rPr dirty="0" sz="650" spc="55">
                <a:latin typeface="等线"/>
                <a:cs typeface="等线"/>
              </a:rPr>
              <a:t>定</a:t>
            </a:r>
            <a:r>
              <a:rPr dirty="0" sz="650" spc="40">
                <a:latin typeface="等线"/>
                <a:cs typeface="等线"/>
              </a:rPr>
              <a:t>相应政</a:t>
            </a:r>
            <a:r>
              <a:rPr dirty="0" sz="650" spc="45">
                <a:latin typeface="等线"/>
                <a:cs typeface="等线"/>
              </a:rPr>
              <a:t>策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有</a:t>
            </a:r>
            <a:r>
              <a:rPr dirty="0" sz="650" spc="40">
                <a:latin typeface="等线"/>
                <a:cs typeface="等线"/>
              </a:rPr>
              <a:t>序扩</a:t>
            </a:r>
            <a:r>
              <a:rPr dirty="0" sz="650" spc="55">
                <a:latin typeface="等线"/>
                <a:cs typeface="等线"/>
              </a:rPr>
              <a:t>大</a:t>
            </a:r>
            <a:r>
              <a:rPr dirty="0" sz="650" spc="40">
                <a:latin typeface="等线"/>
                <a:cs typeface="等线"/>
              </a:rPr>
              <a:t>对罕见病患者的保</a:t>
            </a:r>
            <a:r>
              <a:rPr dirty="0" sz="650" spc="60">
                <a:latin typeface="等线"/>
                <a:cs typeface="等线"/>
              </a:rPr>
              <a:t>障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40">
                <a:latin typeface="等线"/>
                <a:cs typeface="等线"/>
              </a:rPr>
              <a:t>在国家基本</a:t>
            </a:r>
            <a:r>
              <a:rPr dirty="0" sz="650" spc="55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保不可</a:t>
            </a:r>
            <a:r>
              <a:rPr dirty="0" sz="650" spc="55">
                <a:latin typeface="等线"/>
                <a:cs typeface="等线"/>
              </a:rPr>
              <a:t>及</a:t>
            </a:r>
            <a:r>
              <a:rPr dirty="0" sz="650" spc="40">
                <a:latin typeface="等线"/>
                <a:cs typeface="等线"/>
              </a:rPr>
              <a:t>的领</a:t>
            </a:r>
            <a:r>
              <a:rPr dirty="0" sz="650" spc="50">
                <a:latin typeface="等线"/>
                <a:cs typeface="等线"/>
              </a:rPr>
              <a:t>域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通过</a:t>
            </a:r>
            <a:r>
              <a:rPr dirty="0" sz="650" spc="55">
                <a:latin typeface="等线"/>
                <a:cs typeface="等线"/>
              </a:rPr>
              <a:t>体</a:t>
            </a:r>
            <a:r>
              <a:rPr dirty="0" sz="650" spc="40">
                <a:latin typeface="等线"/>
                <a:cs typeface="等线"/>
              </a:rPr>
              <a:t>系化的制度</a:t>
            </a:r>
            <a:r>
              <a:rPr dirty="0" sz="650" spc="55">
                <a:latin typeface="等线"/>
                <a:cs typeface="等线"/>
              </a:rPr>
              <a:t>安</a:t>
            </a:r>
            <a:r>
              <a:rPr dirty="0" sz="650" spc="50">
                <a:latin typeface="等线"/>
                <a:cs typeface="等线"/>
              </a:rPr>
              <a:t>排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政 </a:t>
            </a:r>
            <a:r>
              <a:rPr dirty="0" sz="650" spc="40">
                <a:latin typeface="等线"/>
                <a:cs typeface="等线"/>
              </a:rPr>
              <a:t>府主导并引</a:t>
            </a:r>
            <a:r>
              <a:rPr dirty="0" sz="650" spc="55">
                <a:latin typeface="等线"/>
                <a:cs typeface="等线"/>
              </a:rPr>
              <a:t>领</a:t>
            </a:r>
            <a:r>
              <a:rPr dirty="0" sz="650" spc="40">
                <a:latin typeface="等线"/>
                <a:cs typeface="等线"/>
              </a:rPr>
              <a:t>多方力</a:t>
            </a:r>
            <a:r>
              <a:rPr dirty="0" sz="650" spc="55">
                <a:latin typeface="等线"/>
                <a:cs typeface="等线"/>
              </a:rPr>
              <a:t>量</a:t>
            </a:r>
            <a:r>
              <a:rPr dirty="0" sz="650" spc="40">
                <a:latin typeface="等线"/>
                <a:cs typeface="等线"/>
              </a:rPr>
              <a:t>参</a:t>
            </a:r>
            <a:r>
              <a:rPr dirty="0" sz="650" spc="50">
                <a:latin typeface="等线"/>
                <a:cs typeface="等线"/>
              </a:rPr>
              <a:t>与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可</a:t>
            </a:r>
            <a:r>
              <a:rPr dirty="0" sz="650" spc="40">
                <a:latin typeface="等线"/>
                <a:cs typeface="等线"/>
              </a:rPr>
              <a:t>最大</a:t>
            </a:r>
            <a:r>
              <a:rPr dirty="0" sz="650" spc="55">
                <a:latin typeface="等线"/>
                <a:cs typeface="等线"/>
              </a:rPr>
              <a:t>限</a:t>
            </a:r>
            <a:r>
              <a:rPr dirty="0" sz="650" spc="40">
                <a:latin typeface="等线"/>
                <a:cs typeface="等线"/>
              </a:rPr>
              <a:t>度地筹集保</a:t>
            </a:r>
            <a:r>
              <a:rPr dirty="0" sz="650" spc="55">
                <a:latin typeface="等线"/>
                <a:cs typeface="等线"/>
              </a:rPr>
              <a:t>障</a:t>
            </a:r>
            <a:r>
              <a:rPr dirty="0" sz="650" spc="40">
                <a:latin typeface="等线"/>
                <a:cs typeface="等线"/>
              </a:rPr>
              <a:t>罕见</a:t>
            </a:r>
            <a:r>
              <a:rPr dirty="0" sz="650" spc="20">
                <a:latin typeface="等线"/>
                <a:cs typeface="等线"/>
              </a:rPr>
              <a:t>病 </a:t>
            </a:r>
            <a:r>
              <a:rPr dirty="0" sz="650" spc="40">
                <a:latin typeface="等线"/>
                <a:cs typeface="等线"/>
              </a:rPr>
              <a:t>的资源，援</a:t>
            </a:r>
            <a:r>
              <a:rPr dirty="0" sz="650" spc="55">
                <a:latin typeface="等线"/>
                <a:cs typeface="等线"/>
              </a:rPr>
              <a:t>助</a:t>
            </a:r>
            <a:r>
              <a:rPr dirty="0" sz="650" spc="40">
                <a:latin typeface="等线"/>
                <a:cs typeface="等线"/>
              </a:rPr>
              <a:t>急需帮</a:t>
            </a:r>
            <a:r>
              <a:rPr dirty="0" sz="650" spc="55">
                <a:latin typeface="等线"/>
                <a:cs typeface="等线"/>
              </a:rPr>
              <a:t>助</a:t>
            </a:r>
            <a:r>
              <a:rPr dirty="0" sz="650" spc="40">
                <a:latin typeface="等线"/>
                <a:cs typeface="等线"/>
              </a:rPr>
              <a:t>的罕见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群</a:t>
            </a:r>
            <a:r>
              <a:rPr dirty="0" sz="650" spc="50">
                <a:latin typeface="等线"/>
                <a:cs typeface="等线"/>
              </a:rPr>
              <a:t>体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提高保障的</a:t>
            </a:r>
            <a:r>
              <a:rPr dirty="0" sz="650" spc="55">
                <a:latin typeface="等线"/>
                <a:cs typeface="等线"/>
              </a:rPr>
              <a:t>可</a:t>
            </a:r>
            <a:r>
              <a:rPr dirty="0" sz="650" spc="40">
                <a:latin typeface="等线"/>
                <a:cs typeface="等线"/>
              </a:rPr>
              <a:t>及性</a:t>
            </a:r>
            <a:r>
              <a:rPr dirty="0" sz="650" spc="20">
                <a:latin typeface="等线"/>
                <a:cs typeface="等线"/>
              </a:rPr>
              <a:t>和 </a:t>
            </a:r>
            <a:r>
              <a:rPr dirty="0" sz="650" spc="40">
                <a:latin typeface="等线"/>
                <a:cs typeface="等线"/>
              </a:rPr>
              <a:t>可负担性，</a:t>
            </a:r>
            <a:r>
              <a:rPr dirty="0" sz="650" spc="55">
                <a:latin typeface="等线"/>
                <a:cs typeface="等线"/>
              </a:rPr>
              <a:t>推</a:t>
            </a:r>
            <a:r>
              <a:rPr dirty="0" sz="650" spc="40">
                <a:latin typeface="等线"/>
                <a:cs typeface="等线"/>
              </a:rPr>
              <a:t>动罕见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保障事</a:t>
            </a:r>
            <a:r>
              <a:rPr dirty="0" sz="650" spc="55">
                <a:latin typeface="等线"/>
                <a:cs typeface="等线"/>
              </a:rPr>
              <a:t>业</a:t>
            </a:r>
            <a:r>
              <a:rPr dirty="0" sz="650" spc="40">
                <a:latin typeface="等线"/>
                <a:cs typeface="等线"/>
              </a:rPr>
              <a:t>的发</a:t>
            </a:r>
            <a:r>
              <a:rPr dirty="0" sz="650" spc="60">
                <a:latin typeface="等线"/>
                <a:cs typeface="等线"/>
              </a:rPr>
              <a:t>展</a:t>
            </a:r>
            <a:r>
              <a:rPr dirty="0" sz="650" spc="40">
                <a:latin typeface="等线"/>
                <a:cs typeface="等线"/>
              </a:rPr>
              <a:t>。在政策的</a:t>
            </a:r>
            <a:r>
              <a:rPr dirty="0" sz="650" spc="55">
                <a:latin typeface="等线"/>
                <a:cs typeface="等线"/>
              </a:rPr>
              <a:t>引</a:t>
            </a:r>
            <a:r>
              <a:rPr dirty="0" sz="650" spc="40">
                <a:latin typeface="等线"/>
                <a:cs typeface="等线"/>
              </a:rPr>
              <a:t>导</a:t>
            </a:r>
            <a:r>
              <a:rPr dirty="0" sz="650" spc="45">
                <a:latin typeface="等线"/>
                <a:cs typeface="等线"/>
              </a:rPr>
              <a:t>下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40">
                <a:latin typeface="等线"/>
                <a:cs typeface="等线"/>
              </a:rPr>
              <a:t>协调及引领</a:t>
            </a:r>
            <a:r>
              <a:rPr dirty="0" sz="650" spc="55">
                <a:latin typeface="等线"/>
                <a:cs typeface="等线"/>
              </a:rPr>
              <a:t>社</a:t>
            </a:r>
            <a:r>
              <a:rPr dirty="0" sz="650" spc="45">
                <a:latin typeface="等线"/>
                <a:cs typeface="等线"/>
              </a:rPr>
              <a:t>会</a:t>
            </a:r>
            <a:r>
              <a:rPr dirty="0" sz="650" spc="40">
                <a:latin typeface="等线"/>
                <a:cs typeface="等线"/>
              </a:rPr>
              <a:t>、企</a:t>
            </a:r>
            <a:r>
              <a:rPr dirty="0" sz="650" spc="55">
                <a:latin typeface="等线"/>
                <a:cs typeface="等线"/>
              </a:rPr>
              <a:t>业</a:t>
            </a:r>
            <a:r>
              <a:rPr dirty="0" sz="650" spc="40">
                <a:latin typeface="等线"/>
                <a:cs typeface="等线"/>
              </a:rPr>
              <a:t>等共同</a:t>
            </a:r>
            <a:r>
              <a:rPr dirty="0" sz="650" spc="55">
                <a:latin typeface="等线"/>
                <a:cs typeface="等线"/>
              </a:rPr>
              <a:t>援</a:t>
            </a:r>
            <a:r>
              <a:rPr dirty="0" sz="650" spc="45">
                <a:latin typeface="等线"/>
                <a:cs typeface="等线"/>
              </a:rPr>
              <a:t>助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汇</a:t>
            </a:r>
            <a:r>
              <a:rPr dirty="0" sz="650" spc="40">
                <a:latin typeface="等线"/>
                <a:cs typeface="等线"/>
              </a:rPr>
              <a:t>集全社会的</a:t>
            </a:r>
            <a:r>
              <a:rPr dirty="0" sz="650" spc="55">
                <a:latin typeface="等线"/>
                <a:cs typeface="等线"/>
              </a:rPr>
              <a:t>力</a:t>
            </a:r>
            <a:r>
              <a:rPr dirty="0" sz="650" spc="45">
                <a:latin typeface="等线"/>
                <a:cs typeface="等线"/>
              </a:rPr>
              <a:t>量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形 </a:t>
            </a:r>
            <a:r>
              <a:rPr dirty="0" sz="650" spc="40">
                <a:latin typeface="等线"/>
                <a:cs typeface="等线"/>
              </a:rPr>
              <a:t>成全国性的</a:t>
            </a:r>
            <a:r>
              <a:rPr dirty="0" sz="650" spc="55">
                <a:latin typeface="等线"/>
                <a:cs typeface="等线"/>
              </a:rPr>
              <a:t>协</a:t>
            </a:r>
            <a:r>
              <a:rPr dirty="0" sz="650" spc="40">
                <a:latin typeface="等线"/>
                <a:cs typeface="等线"/>
              </a:rPr>
              <a:t>调管理</a:t>
            </a:r>
            <a:r>
              <a:rPr dirty="0" sz="650" spc="55">
                <a:latin typeface="等线"/>
                <a:cs typeface="等线"/>
              </a:rPr>
              <a:t>机</a:t>
            </a:r>
            <a:r>
              <a:rPr dirty="0" sz="650" spc="50">
                <a:latin typeface="等线"/>
                <a:cs typeface="等线"/>
              </a:rPr>
              <a:t>制</a:t>
            </a:r>
            <a:r>
              <a:rPr dirty="0" sz="650" spc="40">
                <a:latin typeface="等线"/>
                <a:cs typeface="等线"/>
              </a:rPr>
              <a:t>，实</a:t>
            </a:r>
            <a:r>
              <a:rPr dirty="0" sz="650" spc="55">
                <a:latin typeface="等线"/>
                <a:cs typeface="等线"/>
              </a:rPr>
              <a:t>现</a:t>
            </a:r>
            <a:r>
              <a:rPr dirty="0" sz="650" spc="40">
                <a:latin typeface="等线"/>
                <a:cs typeface="等线"/>
              </a:rPr>
              <a:t>现有</a:t>
            </a:r>
            <a:r>
              <a:rPr dirty="0" sz="650" spc="55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见病知</a:t>
            </a:r>
            <a:r>
              <a:rPr dirty="0" sz="650" spc="45">
                <a:latin typeface="等线"/>
                <a:cs typeface="等线"/>
              </a:rPr>
              <a:t>识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55">
                <a:latin typeface="等线"/>
                <a:cs typeface="等线"/>
              </a:rPr>
              <a:t>技</a:t>
            </a:r>
            <a:r>
              <a:rPr dirty="0" sz="650" spc="45">
                <a:latin typeface="等线"/>
                <a:cs typeface="等线"/>
              </a:rPr>
              <a:t>术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药 物等有限资源的共享，共同应对罕见病的挑</a:t>
            </a:r>
            <a:r>
              <a:rPr dirty="0" sz="650">
                <a:latin typeface="等线"/>
                <a:cs typeface="等线"/>
              </a:rPr>
              <a:t>战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3225" y="5246928"/>
            <a:ext cx="2336800" cy="11410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0900"/>
              </a:lnSpc>
              <a:spcBef>
                <a:spcPts val="85"/>
              </a:spcBef>
            </a:pPr>
            <a:r>
              <a:rPr dirty="0" sz="650" spc="40">
                <a:latin typeface="等线"/>
                <a:cs typeface="等线"/>
              </a:rPr>
              <a:t>政府</a:t>
            </a:r>
            <a:r>
              <a:rPr dirty="0" sz="650" spc="55">
                <a:latin typeface="等线"/>
                <a:cs typeface="等线"/>
              </a:rPr>
              <a:t>通</a:t>
            </a:r>
            <a:r>
              <a:rPr dirty="0" sz="650" spc="40">
                <a:latin typeface="等线"/>
                <a:cs typeface="等线"/>
              </a:rPr>
              <a:t>过整</a:t>
            </a:r>
            <a:r>
              <a:rPr dirty="0" sz="650" spc="55">
                <a:latin typeface="等线"/>
                <a:cs typeface="等线"/>
              </a:rPr>
              <a:t>合</a:t>
            </a:r>
            <a:r>
              <a:rPr dirty="0" sz="650" spc="40">
                <a:latin typeface="等线"/>
                <a:cs typeface="等线"/>
              </a:rPr>
              <a:t>运</a:t>
            </a:r>
            <a:r>
              <a:rPr dirty="0" sz="650" spc="55">
                <a:latin typeface="等线"/>
                <a:cs typeface="等线"/>
              </a:rPr>
              <a:t>用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55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保</a:t>
            </a:r>
            <a:r>
              <a:rPr dirty="0" sz="650" spc="50">
                <a:latin typeface="等线"/>
                <a:cs typeface="等线"/>
              </a:rPr>
              <a:t>险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55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救</a:t>
            </a:r>
            <a:r>
              <a:rPr dirty="0" sz="650" spc="55">
                <a:latin typeface="等线"/>
                <a:cs typeface="等线"/>
              </a:rPr>
              <a:t>助</a:t>
            </a:r>
            <a:r>
              <a:rPr dirty="0" sz="650" spc="40">
                <a:latin typeface="等线"/>
                <a:cs typeface="等线"/>
              </a:rPr>
              <a:t>、商</a:t>
            </a:r>
            <a:r>
              <a:rPr dirty="0" sz="650" spc="55">
                <a:latin typeface="等线"/>
                <a:cs typeface="等线"/>
              </a:rPr>
              <a:t>业</a:t>
            </a:r>
            <a:r>
              <a:rPr dirty="0" sz="650" spc="40">
                <a:latin typeface="等线"/>
                <a:cs typeface="等线"/>
              </a:rPr>
              <a:t>保</a:t>
            </a:r>
            <a:r>
              <a:rPr dirty="0" sz="650" spc="45">
                <a:latin typeface="等线"/>
                <a:cs typeface="等线"/>
              </a:rPr>
              <a:t>险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社</a:t>
            </a:r>
            <a:r>
              <a:rPr dirty="0" sz="650" spc="55">
                <a:latin typeface="等线"/>
                <a:cs typeface="等线"/>
              </a:rPr>
              <a:t>会</a:t>
            </a:r>
            <a:r>
              <a:rPr dirty="0" sz="650" spc="20">
                <a:latin typeface="等线"/>
                <a:cs typeface="等线"/>
              </a:rPr>
              <a:t>慈 </a:t>
            </a:r>
            <a:r>
              <a:rPr dirty="0" sz="650" spc="40">
                <a:latin typeface="等线"/>
                <a:cs typeface="等线"/>
              </a:rPr>
              <a:t>善</a:t>
            </a:r>
            <a:r>
              <a:rPr dirty="0" sz="650" spc="45">
                <a:latin typeface="等线"/>
                <a:cs typeface="等线"/>
              </a:rPr>
              <a:t>、</a:t>
            </a:r>
            <a:r>
              <a:rPr dirty="0" sz="650" spc="55">
                <a:latin typeface="等线"/>
                <a:cs typeface="等线"/>
              </a:rPr>
              <a:t>企</a:t>
            </a:r>
            <a:r>
              <a:rPr dirty="0" sz="650" spc="40">
                <a:latin typeface="等线"/>
                <a:cs typeface="等线"/>
              </a:rPr>
              <a:t>业责</a:t>
            </a:r>
            <a:r>
              <a:rPr dirty="0" sz="650" spc="55">
                <a:latin typeface="等线"/>
                <a:cs typeface="等线"/>
              </a:rPr>
              <a:t>任</a:t>
            </a:r>
            <a:r>
              <a:rPr dirty="0" sz="650" spc="40">
                <a:latin typeface="等线"/>
                <a:cs typeface="等线"/>
              </a:rPr>
              <a:t>等</a:t>
            </a:r>
            <a:r>
              <a:rPr dirty="0" sz="650" spc="55">
                <a:latin typeface="等线"/>
                <a:cs typeface="等线"/>
              </a:rPr>
              <a:t>多</a:t>
            </a:r>
            <a:r>
              <a:rPr dirty="0" sz="650" spc="40">
                <a:latin typeface="等线"/>
                <a:cs typeface="等线"/>
              </a:rPr>
              <a:t>种</a:t>
            </a:r>
            <a:r>
              <a:rPr dirty="0" sz="650" spc="55">
                <a:latin typeface="等线"/>
                <a:cs typeface="等线"/>
              </a:rPr>
              <a:t>资</a:t>
            </a:r>
            <a:r>
              <a:rPr dirty="0" sz="650" spc="45">
                <a:latin typeface="等线"/>
                <a:cs typeface="等线"/>
              </a:rPr>
              <a:t>源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完</a:t>
            </a:r>
            <a:r>
              <a:rPr dirty="0" sz="650" spc="40">
                <a:latin typeface="等线"/>
                <a:cs typeface="等线"/>
              </a:rPr>
              <a:t>成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完</a:t>
            </a:r>
            <a:r>
              <a:rPr dirty="0" sz="650" spc="55">
                <a:latin typeface="等线"/>
                <a:cs typeface="等线"/>
              </a:rPr>
              <a:t>善</a:t>
            </a:r>
            <a:r>
              <a:rPr dirty="0" sz="650" spc="40">
                <a:latin typeface="等线"/>
                <a:cs typeface="等线"/>
              </a:rPr>
              <a:t>多层</a:t>
            </a:r>
            <a:r>
              <a:rPr dirty="0" sz="650" spc="55">
                <a:latin typeface="等线"/>
                <a:cs typeface="等线"/>
              </a:rPr>
              <a:t>次</a:t>
            </a:r>
            <a:r>
              <a:rPr dirty="0" sz="650" spc="40">
                <a:latin typeface="等线"/>
                <a:cs typeface="等线"/>
              </a:rPr>
              <a:t>的保</a:t>
            </a:r>
            <a:r>
              <a:rPr dirty="0" sz="650" spc="55">
                <a:latin typeface="等线"/>
                <a:cs typeface="等线"/>
              </a:rPr>
              <a:t>障</a:t>
            </a:r>
            <a:r>
              <a:rPr dirty="0" sz="650" spc="40">
                <a:latin typeface="等线"/>
                <a:cs typeface="等线"/>
              </a:rPr>
              <a:t>体</a:t>
            </a:r>
            <a:r>
              <a:rPr dirty="0" sz="650" spc="60">
                <a:latin typeface="等线"/>
                <a:cs typeface="等线"/>
              </a:rPr>
              <a:t>系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40">
                <a:latin typeface="等线"/>
                <a:cs typeface="等线"/>
              </a:rPr>
              <a:t>使罕</a:t>
            </a:r>
            <a:r>
              <a:rPr dirty="0" sz="650" spc="55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病患</a:t>
            </a:r>
            <a:r>
              <a:rPr dirty="0" sz="650" spc="55">
                <a:latin typeface="等线"/>
                <a:cs typeface="等线"/>
              </a:rPr>
              <a:t>者</a:t>
            </a:r>
            <a:r>
              <a:rPr dirty="0" sz="650" spc="40">
                <a:latin typeface="等线"/>
                <a:cs typeface="等线"/>
              </a:rPr>
              <a:t>用</a:t>
            </a:r>
            <a:r>
              <a:rPr dirty="0" sz="650" spc="55">
                <a:latin typeface="等线"/>
                <a:cs typeface="等线"/>
              </a:rPr>
              <a:t>得</a:t>
            </a:r>
            <a:r>
              <a:rPr dirty="0" sz="650" spc="40">
                <a:latin typeface="等线"/>
                <a:cs typeface="等线"/>
              </a:rPr>
              <a:t>起</a:t>
            </a:r>
            <a:r>
              <a:rPr dirty="0" sz="650" spc="60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。例</a:t>
            </a:r>
            <a:r>
              <a:rPr dirty="0" sz="650" spc="55">
                <a:latin typeface="等线"/>
                <a:cs typeface="等线"/>
              </a:rPr>
              <a:t>如</a:t>
            </a:r>
            <a:r>
              <a:rPr dirty="0" sz="650" spc="40">
                <a:latin typeface="等线"/>
                <a:cs typeface="等线"/>
              </a:rPr>
              <a:t>政</a:t>
            </a:r>
            <a:r>
              <a:rPr dirty="0" sz="650" spc="55">
                <a:latin typeface="等线"/>
                <a:cs typeface="等线"/>
              </a:rPr>
              <a:t>策</a:t>
            </a:r>
            <a:r>
              <a:rPr dirty="0" sz="650" spc="40">
                <a:latin typeface="等线"/>
                <a:cs typeface="等线"/>
              </a:rPr>
              <a:t>型</a:t>
            </a:r>
            <a:r>
              <a:rPr dirty="0" sz="650" spc="55">
                <a:latin typeface="等线"/>
                <a:cs typeface="等线"/>
              </a:rPr>
              <a:t>商</a:t>
            </a:r>
            <a:r>
              <a:rPr dirty="0" sz="650" spc="40">
                <a:latin typeface="等线"/>
                <a:cs typeface="等线"/>
              </a:rPr>
              <a:t>业保</a:t>
            </a:r>
            <a:r>
              <a:rPr dirty="0" sz="650" spc="55">
                <a:latin typeface="等线"/>
                <a:cs typeface="等线"/>
              </a:rPr>
              <a:t>险</a:t>
            </a:r>
            <a:r>
              <a:rPr dirty="0" sz="650" spc="40">
                <a:latin typeface="等线"/>
                <a:cs typeface="等线"/>
              </a:rPr>
              <a:t>模式</a:t>
            </a:r>
            <a:r>
              <a:rPr dirty="0" sz="650" spc="55">
                <a:latin typeface="等线"/>
                <a:cs typeface="等线"/>
              </a:rPr>
              <a:t>即</a:t>
            </a:r>
            <a:r>
              <a:rPr dirty="0" sz="650" spc="40">
                <a:latin typeface="等线"/>
                <a:cs typeface="等线"/>
              </a:rPr>
              <a:t>是</a:t>
            </a:r>
            <a:r>
              <a:rPr dirty="0" sz="650" spc="55">
                <a:latin typeface="等线"/>
                <a:cs typeface="等线"/>
              </a:rPr>
              <a:t>通</a:t>
            </a:r>
            <a:r>
              <a:rPr dirty="0" sz="650" spc="20">
                <a:latin typeface="等线"/>
                <a:cs typeface="等线"/>
              </a:rPr>
              <a:t>过 </a:t>
            </a:r>
            <a:r>
              <a:rPr dirty="0" sz="650" spc="40">
                <a:latin typeface="等线"/>
                <a:cs typeface="等线"/>
              </a:rPr>
              <a:t>政府</a:t>
            </a:r>
            <a:r>
              <a:rPr dirty="0" sz="650" spc="55">
                <a:latin typeface="等线"/>
                <a:cs typeface="等线"/>
              </a:rPr>
              <a:t>引</a:t>
            </a:r>
            <a:r>
              <a:rPr dirty="0" sz="650" spc="40">
                <a:latin typeface="等线"/>
                <a:cs typeface="等线"/>
              </a:rPr>
              <a:t>领将</a:t>
            </a:r>
            <a:r>
              <a:rPr dirty="0" sz="650" spc="55">
                <a:latin typeface="等线"/>
                <a:cs typeface="等线"/>
              </a:rPr>
              <a:t>社</a:t>
            </a:r>
            <a:r>
              <a:rPr dirty="0" sz="650" spc="40">
                <a:latin typeface="等线"/>
                <a:cs typeface="等线"/>
              </a:rPr>
              <a:t>会</a:t>
            </a:r>
            <a:r>
              <a:rPr dirty="0" sz="650" spc="55">
                <a:latin typeface="等线"/>
                <a:cs typeface="等线"/>
              </a:rPr>
              <a:t>商</a:t>
            </a:r>
            <a:r>
              <a:rPr dirty="0" sz="650" spc="40">
                <a:latin typeface="等线"/>
                <a:cs typeface="等线"/>
              </a:rPr>
              <a:t>业</a:t>
            </a:r>
            <a:r>
              <a:rPr dirty="0" sz="650" spc="55">
                <a:latin typeface="等线"/>
                <a:cs typeface="等线"/>
              </a:rPr>
              <a:t>力</a:t>
            </a:r>
            <a:r>
              <a:rPr dirty="0" sz="650" spc="40">
                <a:latin typeface="等线"/>
                <a:cs typeface="等线"/>
              </a:rPr>
              <a:t>量引</a:t>
            </a:r>
            <a:r>
              <a:rPr dirty="0" sz="650" spc="55">
                <a:latin typeface="等线"/>
                <a:cs typeface="等线"/>
              </a:rPr>
              <a:t>入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55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医疗</a:t>
            </a:r>
            <a:r>
              <a:rPr dirty="0" sz="650" spc="55">
                <a:latin typeface="等线"/>
                <a:cs typeface="等线"/>
              </a:rPr>
              <a:t>保障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55">
                <a:latin typeface="等线"/>
                <a:cs typeface="等线"/>
              </a:rPr>
              <a:t>政</a:t>
            </a:r>
            <a:r>
              <a:rPr dirty="0" sz="650" spc="40">
                <a:latin typeface="等线"/>
                <a:cs typeface="等线"/>
              </a:rPr>
              <a:t>策</a:t>
            </a:r>
            <a:r>
              <a:rPr dirty="0" sz="650" spc="55">
                <a:latin typeface="等线"/>
                <a:cs typeface="等线"/>
              </a:rPr>
              <a:t>型</a:t>
            </a:r>
            <a:r>
              <a:rPr dirty="0" sz="650" spc="20">
                <a:latin typeface="等线"/>
                <a:cs typeface="等线"/>
              </a:rPr>
              <a:t>商 </a:t>
            </a:r>
            <a:r>
              <a:rPr dirty="0" sz="650" spc="40">
                <a:latin typeface="等线"/>
                <a:cs typeface="等线"/>
              </a:rPr>
              <a:t>业保</a:t>
            </a:r>
            <a:r>
              <a:rPr dirty="0" sz="650" spc="55">
                <a:latin typeface="等线"/>
                <a:cs typeface="等线"/>
              </a:rPr>
              <a:t>险</a:t>
            </a:r>
            <a:r>
              <a:rPr dirty="0" sz="650" spc="40">
                <a:latin typeface="等线"/>
                <a:cs typeface="等线"/>
              </a:rPr>
              <a:t>的核</a:t>
            </a:r>
            <a:r>
              <a:rPr dirty="0" sz="650" spc="55">
                <a:latin typeface="等线"/>
                <a:cs typeface="等线"/>
              </a:rPr>
              <a:t>心</a:t>
            </a:r>
            <a:r>
              <a:rPr dirty="0" sz="650" spc="40">
                <a:latin typeface="等线"/>
                <a:cs typeface="等线"/>
              </a:rPr>
              <a:t>是</a:t>
            </a:r>
            <a:r>
              <a:rPr dirty="0" sz="650" spc="55">
                <a:latin typeface="等线"/>
                <a:cs typeface="等线"/>
              </a:rPr>
              <a:t>政</a:t>
            </a:r>
            <a:r>
              <a:rPr dirty="0" sz="650" spc="40">
                <a:latin typeface="等线"/>
                <a:cs typeface="等线"/>
              </a:rPr>
              <a:t>府</a:t>
            </a:r>
            <a:r>
              <a:rPr dirty="0" sz="650" spc="55">
                <a:latin typeface="等线"/>
                <a:cs typeface="等线"/>
              </a:rPr>
              <a:t>购</a:t>
            </a:r>
            <a:r>
              <a:rPr dirty="0" sz="650" spc="40">
                <a:latin typeface="等线"/>
                <a:cs typeface="等线"/>
              </a:rPr>
              <a:t>买服</a:t>
            </a:r>
            <a:r>
              <a:rPr dirty="0" sz="650" spc="60">
                <a:latin typeface="等线"/>
                <a:cs typeface="等线"/>
              </a:rPr>
              <a:t>务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或</a:t>
            </a:r>
            <a:r>
              <a:rPr dirty="0" sz="650" spc="45">
                <a:latin typeface="等线"/>
                <a:cs typeface="等线"/>
              </a:rPr>
              <a:t>是</a:t>
            </a:r>
            <a:r>
              <a:rPr dirty="0" sz="650" spc="55">
                <a:latin typeface="等线"/>
                <a:cs typeface="等线"/>
              </a:rPr>
              <a:t>政</a:t>
            </a:r>
            <a:r>
              <a:rPr dirty="0" sz="650" spc="45">
                <a:latin typeface="等线"/>
                <a:cs typeface="等线"/>
              </a:rPr>
              <a:t>府背</a:t>
            </a:r>
            <a:r>
              <a:rPr dirty="0" sz="650" spc="55">
                <a:latin typeface="等线"/>
                <a:cs typeface="等线"/>
              </a:rPr>
              <a:t>书</a:t>
            </a:r>
            <a:r>
              <a:rPr dirty="0" sz="650" spc="45">
                <a:latin typeface="等线"/>
                <a:cs typeface="等线"/>
              </a:rPr>
              <a:t>社会</a:t>
            </a:r>
            <a:r>
              <a:rPr dirty="0" sz="650" spc="55">
                <a:latin typeface="等线"/>
                <a:cs typeface="等线"/>
              </a:rPr>
              <a:t>服</a:t>
            </a:r>
            <a:r>
              <a:rPr dirty="0" sz="650" spc="30">
                <a:latin typeface="等线"/>
                <a:cs typeface="等线"/>
              </a:rPr>
              <a:t>务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10">
                <a:latin typeface="等线"/>
                <a:cs typeface="等线"/>
              </a:rPr>
              <a:t>而 </a:t>
            </a:r>
            <a:r>
              <a:rPr dirty="0" sz="650" spc="40">
                <a:latin typeface="等线"/>
                <a:cs typeface="等线"/>
              </a:rPr>
              <a:t>非政</a:t>
            </a:r>
            <a:r>
              <a:rPr dirty="0" sz="650" spc="55">
                <a:latin typeface="等线"/>
                <a:cs typeface="等线"/>
              </a:rPr>
              <a:t>府</a:t>
            </a:r>
            <a:r>
              <a:rPr dirty="0" sz="650" spc="40">
                <a:latin typeface="等线"/>
                <a:cs typeface="等线"/>
              </a:rPr>
              <a:t>出资</a:t>
            </a:r>
            <a:r>
              <a:rPr dirty="0" sz="650" spc="55">
                <a:latin typeface="等线"/>
                <a:cs typeface="等线"/>
              </a:rPr>
              <a:t>主</a:t>
            </a:r>
            <a:r>
              <a:rPr dirty="0" sz="650" spc="45">
                <a:latin typeface="等线"/>
                <a:cs typeface="等线"/>
              </a:rPr>
              <a:t>导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是</a:t>
            </a:r>
            <a:r>
              <a:rPr dirty="0" sz="650" spc="55">
                <a:latin typeface="等线"/>
                <a:cs typeface="等线"/>
              </a:rPr>
              <a:t>一</a:t>
            </a:r>
            <a:r>
              <a:rPr dirty="0" sz="650" spc="40">
                <a:latin typeface="等线"/>
                <a:cs typeface="等线"/>
              </a:rPr>
              <a:t>种启</a:t>
            </a:r>
            <a:r>
              <a:rPr dirty="0" sz="650" spc="55">
                <a:latin typeface="等线"/>
                <a:cs typeface="等线"/>
              </a:rPr>
              <a:t>动</a:t>
            </a:r>
            <a:r>
              <a:rPr dirty="0" sz="650" spc="40">
                <a:latin typeface="等线"/>
                <a:cs typeface="等线"/>
              </a:rPr>
              <a:t>成</a:t>
            </a:r>
            <a:r>
              <a:rPr dirty="0" sz="650" spc="55">
                <a:latin typeface="等线"/>
                <a:cs typeface="等线"/>
              </a:rPr>
              <a:t>本</a:t>
            </a:r>
            <a:r>
              <a:rPr dirty="0" sz="650" spc="40">
                <a:latin typeface="等线"/>
                <a:cs typeface="等线"/>
              </a:rPr>
              <a:t>更</a:t>
            </a:r>
            <a:r>
              <a:rPr dirty="0" sz="650" spc="60">
                <a:latin typeface="等线"/>
                <a:cs typeface="等线"/>
              </a:rPr>
              <a:t>低</a:t>
            </a:r>
            <a:r>
              <a:rPr dirty="0" sz="650" spc="40">
                <a:latin typeface="等线"/>
                <a:cs typeface="等线"/>
              </a:rPr>
              <a:t>、更</a:t>
            </a:r>
            <a:r>
              <a:rPr dirty="0" sz="650" spc="55">
                <a:latin typeface="等线"/>
                <a:cs typeface="等线"/>
              </a:rPr>
              <a:t>高</a:t>
            </a:r>
            <a:r>
              <a:rPr dirty="0" sz="650" spc="40">
                <a:latin typeface="等线"/>
                <a:cs typeface="等线"/>
              </a:rPr>
              <a:t>效的</a:t>
            </a:r>
            <a:r>
              <a:rPr dirty="0" sz="650" spc="55">
                <a:latin typeface="等线"/>
                <a:cs typeface="等线"/>
              </a:rPr>
              <a:t>方</a:t>
            </a:r>
            <a:r>
              <a:rPr dirty="0" sz="650" spc="45">
                <a:latin typeface="等线"/>
                <a:cs typeface="等线"/>
              </a:rPr>
              <a:t>式</a:t>
            </a:r>
            <a:r>
              <a:rPr dirty="0" sz="650" spc="55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政 </a:t>
            </a:r>
            <a:r>
              <a:rPr dirty="0" sz="650" spc="40">
                <a:latin typeface="等线"/>
                <a:cs typeface="等线"/>
              </a:rPr>
              <a:t>府可</a:t>
            </a:r>
            <a:r>
              <a:rPr dirty="0" sz="650" spc="55">
                <a:latin typeface="等线"/>
                <a:cs typeface="等线"/>
              </a:rPr>
              <a:t>通</a:t>
            </a:r>
            <a:r>
              <a:rPr dirty="0" sz="650" spc="40">
                <a:latin typeface="等线"/>
                <a:cs typeface="等线"/>
              </a:rPr>
              <a:t>过政</a:t>
            </a:r>
            <a:r>
              <a:rPr dirty="0" sz="650" spc="55">
                <a:latin typeface="等线"/>
                <a:cs typeface="等线"/>
              </a:rPr>
              <a:t>策</a:t>
            </a:r>
            <a:r>
              <a:rPr dirty="0" sz="650" spc="40">
                <a:latin typeface="等线"/>
                <a:cs typeface="等线"/>
              </a:rPr>
              <a:t>引</a:t>
            </a:r>
            <a:r>
              <a:rPr dirty="0" sz="650" spc="60">
                <a:latin typeface="等线"/>
                <a:cs typeface="等线"/>
              </a:rPr>
              <a:t>导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提</a:t>
            </a:r>
            <a:r>
              <a:rPr dirty="0" sz="650" spc="40">
                <a:latin typeface="等线"/>
                <a:cs typeface="等线"/>
              </a:rPr>
              <a:t>高商</a:t>
            </a:r>
            <a:r>
              <a:rPr dirty="0" sz="650" spc="55">
                <a:latin typeface="等线"/>
                <a:cs typeface="等线"/>
              </a:rPr>
              <a:t>业</a:t>
            </a:r>
            <a:r>
              <a:rPr dirty="0" sz="650" spc="40">
                <a:latin typeface="等线"/>
                <a:cs typeface="等线"/>
              </a:rPr>
              <a:t>保</a:t>
            </a:r>
            <a:r>
              <a:rPr dirty="0" sz="650" spc="55">
                <a:latin typeface="等线"/>
                <a:cs typeface="等线"/>
              </a:rPr>
              <a:t>险</a:t>
            </a:r>
            <a:r>
              <a:rPr dirty="0" sz="650" spc="40">
                <a:latin typeface="等线"/>
                <a:cs typeface="等线"/>
              </a:rPr>
              <a:t>规</a:t>
            </a:r>
            <a:r>
              <a:rPr dirty="0" sz="650" spc="55">
                <a:latin typeface="等线"/>
                <a:cs typeface="等线"/>
              </a:rPr>
              <a:t>范</a:t>
            </a:r>
            <a:r>
              <a:rPr dirty="0" sz="650" spc="45">
                <a:latin typeface="等线"/>
                <a:cs typeface="等线"/>
              </a:rPr>
              <a:t>化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同</a:t>
            </a:r>
            <a:r>
              <a:rPr dirty="0" sz="650" spc="40">
                <a:latin typeface="等线"/>
                <a:cs typeface="等线"/>
              </a:rPr>
              <a:t>时政</a:t>
            </a:r>
            <a:r>
              <a:rPr dirty="0" sz="650" spc="55">
                <a:latin typeface="等线"/>
                <a:cs typeface="等线"/>
              </a:rPr>
              <a:t>府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55">
                <a:latin typeface="等线"/>
                <a:cs typeface="等线"/>
              </a:rPr>
              <a:t>公</a:t>
            </a:r>
            <a:r>
              <a:rPr dirty="0" sz="650" spc="20">
                <a:latin typeface="等线"/>
                <a:cs typeface="等线"/>
              </a:rPr>
              <a:t>信 力可扩大参保人群范围，保证基金的规模。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14629" y="421639"/>
            <a:ext cx="184975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政府主导，政策引领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424428" y="3118103"/>
            <a:ext cx="1582420" cy="1271270"/>
            <a:chOff x="3424428" y="3118103"/>
            <a:chExt cx="1582420" cy="1271270"/>
          </a:xfrm>
        </p:grpSpPr>
        <p:sp>
          <p:nvSpPr>
            <p:cNvPr id="6" name="object 6"/>
            <p:cNvSpPr/>
            <p:nvPr/>
          </p:nvSpPr>
          <p:spPr>
            <a:xfrm>
              <a:off x="3811524" y="3118103"/>
              <a:ext cx="817244" cy="647700"/>
            </a:xfrm>
            <a:custGeom>
              <a:avLst/>
              <a:gdLst/>
              <a:ahLst/>
              <a:cxnLst/>
              <a:rect l="l" t="t" r="r" b="b"/>
              <a:pathLst>
                <a:path w="817245" h="647700">
                  <a:moveTo>
                    <a:pt x="408939" y="0"/>
                  </a:moveTo>
                  <a:lnTo>
                    <a:pt x="362458" y="17271"/>
                  </a:lnTo>
                  <a:lnTo>
                    <a:pt x="0" y="575563"/>
                  </a:lnTo>
                  <a:lnTo>
                    <a:pt x="128270" y="647700"/>
                  </a:lnTo>
                  <a:lnTo>
                    <a:pt x="145923" y="627506"/>
                  </a:lnTo>
                  <a:lnTo>
                    <a:pt x="165862" y="608838"/>
                  </a:lnTo>
                  <a:lnTo>
                    <a:pt x="210438" y="575563"/>
                  </a:lnTo>
                  <a:lnTo>
                    <a:pt x="260730" y="549020"/>
                  </a:lnTo>
                  <a:lnTo>
                    <a:pt x="315467" y="531240"/>
                  </a:lnTo>
                  <a:lnTo>
                    <a:pt x="374014" y="521588"/>
                  </a:lnTo>
                  <a:lnTo>
                    <a:pt x="405638" y="520318"/>
                  </a:lnTo>
                  <a:lnTo>
                    <a:pt x="435863" y="521588"/>
                  </a:lnTo>
                  <a:lnTo>
                    <a:pt x="493902" y="530859"/>
                  </a:lnTo>
                  <a:lnTo>
                    <a:pt x="548766" y="548513"/>
                  </a:lnTo>
                  <a:lnTo>
                    <a:pt x="598424" y="574293"/>
                  </a:lnTo>
                  <a:lnTo>
                    <a:pt x="642620" y="606805"/>
                  </a:lnTo>
                  <a:lnTo>
                    <a:pt x="680212" y="645540"/>
                  </a:lnTo>
                  <a:lnTo>
                    <a:pt x="816863" y="571753"/>
                  </a:lnTo>
                  <a:lnTo>
                    <a:pt x="485521" y="37591"/>
                  </a:lnTo>
                  <a:lnTo>
                    <a:pt x="457708" y="10921"/>
                  </a:lnTo>
                  <a:lnTo>
                    <a:pt x="421893" y="380"/>
                  </a:lnTo>
                  <a:lnTo>
                    <a:pt x="408939" y="0"/>
                  </a:lnTo>
                  <a:close/>
                </a:path>
              </a:pathLst>
            </a:custGeom>
            <a:solidFill>
              <a:srgbClr val="3863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24428" y="3752087"/>
              <a:ext cx="753110" cy="637540"/>
            </a:xfrm>
            <a:custGeom>
              <a:avLst/>
              <a:gdLst/>
              <a:ahLst/>
              <a:cxnLst/>
              <a:rect l="l" t="t" r="r" b="b"/>
              <a:pathLst>
                <a:path w="753110" h="637539">
                  <a:moveTo>
                    <a:pt x="348742" y="0"/>
                  </a:moveTo>
                  <a:lnTo>
                    <a:pt x="11175" y="526415"/>
                  </a:lnTo>
                  <a:lnTo>
                    <a:pt x="4699" y="539115"/>
                  </a:lnTo>
                  <a:lnTo>
                    <a:pt x="888" y="551688"/>
                  </a:lnTo>
                  <a:lnTo>
                    <a:pt x="0" y="564261"/>
                  </a:lnTo>
                  <a:lnTo>
                    <a:pt x="1397" y="576961"/>
                  </a:lnTo>
                  <a:lnTo>
                    <a:pt x="28321" y="619379"/>
                  </a:lnTo>
                  <a:lnTo>
                    <a:pt x="65912" y="635762"/>
                  </a:lnTo>
                  <a:lnTo>
                    <a:pt x="80772" y="637032"/>
                  </a:lnTo>
                  <a:lnTo>
                    <a:pt x="752856" y="637032"/>
                  </a:lnTo>
                  <a:lnTo>
                    <a:pt x="752856" y="505460"/>
                  </a:lnTo>
                  <a:lnTo>
                    <a:pt x="723138" y="501269"/>
                  </a:lnTo>
                  <a:lnTo>
                    <a:pt x="694309" y="494919"/>
                  </a:lnTo>
                  <a:lnTo>
                    <a:pt x="639572" y="475615"/>
                  </a:lnTo>
                  <a:lnTo>
                    <a:pt x="589788" y="448183"/>
                  </a:lnTo>
                  <a:lnTo>
                    <a:pt x="546226" y="414147"/>
                  </a:lnTo>
                  <a:lnTo>
                    <a:pt x="509905" y="373761"/>
                  </a:lnTo>
                  <a:lnTo>
                    <a:pt x="480695" y="327914"/>
                  </a:lnTo>
                  <a:lnTo>
                    <a:pt x="460756" y="278384"/>
                  </a:lnTo>
                  <a:lnTo>
                    <a:pt x="450088" y="224917"/>
                  </a:lnTo>
                  <a:lnTo>
                    <a:pt x="448691" y="197231"/>
                  </a:lnTo>
                  <a:lnTo>
                    <a:pt x="450088" y="170688"/>
                  </a:lnTo>
                  <a:lnTo>
                    <a:pt x="453263" y="145034"/>
                  </a:lnTo>
                  <a:lnTo>
                    <a:pt x="459739" y="119887"/>
                  </a:lnTo>
                  <a:lnTo>
                    <a:pt x="467233" y="95504"/>
                  </a:lnTo>
                  <a:lnTo>
                    <a:pt x="477393" y="72262"/>
                  </a:lnTo>
                  <a:lnTo>
                    <a:pt x="348742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51960" y="3747515"/>
              <a:ext cx="754380" cy="641985"/>
            </a:xfrm>
            <a:custGeom>
              <a:avLst/>
              <a:gdLst/>
              <a:ahLst/>
              <a:cxnLst/>
              <a:rect l="l" t="t" r="r" b="b"/>
              <a:pathLst>
                <a:path w="754379" h="641985">
                  <a:moveTo>
                    <a:pt x="412750" y="0"/>
                  </a:moveTo>
                  <a:lnTo>
                    <a:pt x="277367" y="73278"/>
                  </a:lnTo>
                  <a:lnTo>
                    <a:pt x="288036" y="97281"/>
                  </a:lnTo>
                  <a:lnTo>
                    <a:pt x="296417" y="122046"/>
                  </a:lnTo>
                  <a:lnTo>
                    <a:pt x="302513" y="147827"/>
                  </a:lnTo>
                  <a:lnTo>
                    <a:pt x="306197" y="173862"/>
                  </a:lnTo>
                  <a:lnTo>
                    <a:pt x="307593" y="200786"/>
                  </a:lnTo>
                  <a:lnTo>
                    <a:pt x="306197" y="228980"/>
                  </a:lnTo>
                  <a:lnTo>
                    <a:pt x="296037" y="282955"/>
                  </a:lnTo>
                  <a:lnTo>
                    <a:pt x="275081" y="332612"/>
                  </a:lnTo>
                  <a:lnTo>
                    <a:pt x="245744" y="378840"/>
                  </a:lnTo>
                  <a:lnTo>
                    <a:pt x="208914" y="419353"/>
                  </a:lnTo>
                  <a:lnTo>
                    <a:pt x="164718" y="453389"/>
                  </a:lnTo>
                  <a:lnTo>
                    <a:pt x="114045" y="480313"/>
                  </a:lnTo>
                  <a:lnTo>
                    <a:pt x="59562" y="500125"/>
                  </a:lnTo>
                  <a:lnTo>
                    <a:pt x="0" y="510285"/>
                  </a:lnTo>
                  <a:lnTo>
                    <a:pt x="0" y="641603"/>
                  </a:lnTo>
                  <a:lnTo>
                    <a:pt x="673353" y="641603"/>
                  </a:lnTo>
                  <a:lnTo>
                    <a:pt x="688339" y="640333"/>
                  </a:lnTo>
                  <a:lnTo>
                    <a:pt x="725551" y="624331"/>
                  </a:lnTo>
                  <a:lnTo>
                    <a:pt x="749300" y="593978"/>
                  </a:lnTo>
                  <a:lnTo>
                    <a:pt x="754379" y="569594"/>
                  </a:lnTo>
                  <a:lnTo>
                    <a:pt x="753490" y="557021"/>
                  </a:lnTo>
                  <a:lnTo>
                    <a:pt x="750188" y="544321"/>
                  </a:lnTo>
                  <a:lnTo>
                    <a:pt x="743712" y="531748"/>
                  </a:lnTo>
                  <a:lnTo>
                    <a:pt x="41275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93464" y="3258311"/>
              <a:ext cx="268605" cy="230504"/>
            </a:xfrm>
            <a:custGeom>
              <a:avLst/>
              <a:gdLst/>
              <a:ahLst/>
              <a:cxnLst/>
              <a:rect l="l" t="t" r="r" b="b"/>
              <a:pathLst>
                <a:path w="268604" h="230504">
                  <a:moveTo>
                    <a:pt x="8889" y="188213"/>
                  </a:moveTo>
                  <a:lnTo>
                    <a:pt x="0" y="188213"/>
                  </a:lnTo>
                  <a:lnTo>
                    <a:pt x="0" y="230124"/>
                  </a:lnTo>
                  <a:lnTo>
                    <a:pt x="268224" y="230124"/>
                  </a:lnTo>
                  <a:lnTo>
                    <a:pt x="268224" y="219583"/>
                  </a:lnTo>
                  <a:lnTo>
                    <a:pt x="9016" y="219583"/>
                  </a:lnTo>
                  <a:lnTo>
                    <a:pt x="9016" y="198882"/>
                  </a:lnTo>
                  <a:lnTo>
                    <a:pt x="268224" y="198882"/>
                  </a:lnTo>
                  <a:lnTo>
                    <a:pt x="8889" y="198755"/>
                  </a:lnTo>
                  <a:lnTo>
                    <a:pt x="8889" y="188213"/>
                  </a:lnTo>
                  <a:close/>
                </a:path>
                <a:path w="268604" h="230504">
                  <a:moveTo>
                    <a:pt x="268224" y="198882"/>
                  </a:moveTo>
                  <a:lnTo>
                    <a:pt x="259207" y="198882"/>
                  </a:lnTo>
                  <a:lnTo>
                    <a:pt x="259207" y="219583"/>
                  </a:lnTo>
                  <a:lnTo>
                    <a:pt x="268224" y="219583"/>
                  </a:lnTo>
                  <a:lnTo>
                    <a:pt x="268224" y="198882"/>
                  </a:lnTo>
                  <a:close/>
                </a:path>
                <a:path w="268604" h="230504">
                  <a:moveTo>
                    <a:pt x="152019" y="125603"/>
                  </a:moveTo>
                  <a:lnTo>
                    <a:pt x="116205" y="125603"/>
                  </a:lnTo>
                  <a:lnTo>
                    <a:pt x="116205" y="198755"/>
                  </a:lnTo>
                  <a:lnTo>
                    <a:pt x="152019" y="198755"/>
                  </a:lnTo>
                  <a:lnTo>
                    <a:pt x="152019" y="188213"/>
                  </a:lnTo>
                  <a:lnTo>
                    <a:pt x="125349" y="188213"/>
                  </a:lnTo>
                  <a:lnTo>
                    <a:pt x="125349" y="136144"/>
                  </a:lnTo>
                  <a:lnTo>
                    <a:pt x="152019" y="136144"/>
                  </a:lnTo>
                  <a:lnTo>
                    <a:pt x="152019" y="125603"/>
                  </a:lnTo>
                  <a:close/>
                </a:path>
                <a:path w="268604" h="230504">
                  <a:moveTo>
                    <a:pt x="268224" y="188213"/>
                  </a:moveTo>
                  <a:lnTo>
                    <a:pt x="259207" y="188213"/>
                  </a:lnTo>
                  <a:lnTo>
                    <a:pt x="259207" y="198755"/>
                  </a:lnTo>
                  <a:lnTo>
                    <a:pt x="268224" y="198755"/>
                  </a:lnTo>
                  <a:lnTo>
                    <a:pt x="268224" y="188213"/>
                  </a:lnTo>
                  <a:close/>
                </a:path>
                <a:path w="268604" h="230504">
                  <a:moveTo>
                    <a:pt x="62611" y="20955"/>
                  </a:moveTo>
                  <a:lnTo>
                    <a:pt x="8889" y="20955"/>
                  </a:lnTo>
                  <a:lnTo>
                    <a:pt x="8889" y="188213"/>
                  </a:lnTo>
                  <a:lnTo>
                    <a:pt x="17907" y="188213"/>
                  </a:lnTo>
                  <a:lnTo>
                    <a:pt x="17907" y="31496"/>
                  </a:lnTo>
                  <a:lnTo>
                    <a:pt x="259207" y="31496"/>
                  </a:lnTo>
                  <a:lnTo>
                    <a:pt x="62611" y="31369"/>
                  </a:lnTo>
                  <a:lnTo>
                    <a:pt x="62611" y="20955"/>
                  </a:lnTo>
                  <a:close/>
                </a:path>
                <a:path w="268604" h="230504">
                  <a:moveTo>
                    <a:pt x="152019" y="136144"/>
                  </a:moveTo>
                  <a:lnTo>
                    <a:pt x="142875" y="136144"/>
                  </a:lnTo>
                  <a:lnTo>
                    <a:pt x="142875" y="188213"/>
                  </a:lnTo>
                  <a:lnTo>
                    <a:pt x="152019" y="188213"/>
                  </a:lnTo>
                  <a:lnTo>
                    <a:pt x="152019" y="136144"/>
                  </a:lnTo>
                  <a:close/>
                </a:path>
                <a:path w="268604" h="230504">
                  <a:moveTo>
                    <a:pt x="259207" y="31496"/>
                  </a:moveTo>
                  <a:lnTo>
                    <a:pt x="250189" y="31496"/>
                  </a:lnTo>
                  <a:lnTo>
                    <a:pt x="250189" y="188213"/>
                  </a:lnTo>
                  <a:lnTo>
                    <a:pt x="259207" y="188213"/>
                  </a:lnTo>
                  <a:lnTo>
                    <a:pt x="259207" y="31496"/>
                  </a:lnTo>
                  <a:close/>
                </a:path>
                <a:path w="268604" h="230504">
                  <a:moveTo>
                    <a:pt x="53594" y="146431"/>
                  </a:moveTo>
                  <a:lnTo>
                    <a:pt x="26797" y="146431"/>
                  </a:lnTo>
                  <a:lnTo>
                    <a:pt x="26797" y="177800"/>
                  </a:lnTo>
                  <a:lnTo>
                    <a:pt x="53594" y="177800"/>
                  </a:lnTo>
                  <a:lnTo>
                    <a:pt x="53594" y="167259"/>
                  </a:lnTo>
                  <a:lnTo>
                    <a:pt x="35940" y="167259"/>
                  </a:lnTo>
                  <a:lnTo>
                    <a:pt x="35940" y="157099"/>
                  </a:lnTo>
                  <a:lnTo>
                    <a:pt x="53594" y="157099"/>
                  </a:lnTo>
                  <a:lnTo>
                    <a:pt x="53594" y="146431"/>
                  </a:lnTo>
                  <a:close/>
                </a:path>
                <a:path w="268604" h="230504">
                  <a:moveTo>
                    <a:pt x="98298" y="146431"/>
                  </a:moveTo>
                  <a:lnTo>
                    <a:pt x="71500" y="146431"/>
                  </a:lnTo>
                  <a:lnTo>
                    <a:pt x="71500" y="177800"/>
                  </a:lnTo>
                  <a:lnTo>
                    <a:pt x="98298" y="177800"/>
                  </a:lnTo>
                  <a:lnTo>
                    <a:pt x="98298" y="167259"/>
                  </a:lnTo>
                  <a:lnTo>
                    <a:pt x="80518" y="167259"/>
                  </a:lnTo>
                  <a:lnTo>
                    <a:pt x="80518" y="157099"/>
                  </a:lnTo>
                  <a:lnTo>
                    <a:pt x="98298" y="157099"/>
                  </a:lnTo>
                  <a:lnTo>
                    <a:pt x="98298" y="146431"/>
                  </a:lnTo>
                  <a:close/>
                </a:path>
                <a:path w="268604" h="230504">
                  <a:moveTo>
                    <a:pt x="196723" y="146431"/>
                  </a:moveTo>
                  <a:lnTo>
                    <a:pt x="169925" y="146431"/>
                  </a:lnTo>
                  <a:lnTo>
                    <a:pt x="169925" y="177800"/>
                  </a:lnTo>
                  <a:lnTo>
                    <a:pt x="196723" y="177800"/>
                  </a:lnTo>
                  <a:lnTo>
                    <a:pt x="196723" y="167259"/>
                  </a:lnTo>
                  <a:lnTo>
                    <a:pt x="178943" y="167259"/>
                  </a:lnTo>
                  <a:lnTo>
                    <a:pt x="178943" y="157099"/>
                  </a:lnTo>
                  <a:lnTo>
                    <a:pt x="196723" y="157099"/>
                  </a:lnTo>
                  <a:lnTo>
                    <a:pt x="196723" y="146431"/>
                  </a:lnTo>
                  <a:close/>
                </a:path>
                <a:path w="268604" h="230504">
                  <a:moveTo>
                    <a:pt x="241426" y="146431"/>
                  </a:moveTo>
                  <a:lnTo>
                    <a:pt x="214630" y="146431"/>
                  </a:lnTo>
                  <a:lnTo>
                    <a:pt x="214630" y="177800"/>
                  </a:lnTo>
                  <a:lnTo>
                    <a:pt x="241426" y="177800"/>
                  </a:lnTo>
                  <a:lnTo>
                    <a:pt x="241426" y="167259"/>
                  </a:lnTo>
                  <a:lnTo>
                    <a:pt x="223647" y="167259"/>
                  </a:lnTo>
                  <a:lnTo>
                    <a:pt x="223647" y="157099"/>
                  </a:lnTo>
                  <a:lnTo>
                    <a:pt x="241426" y="157099"/>
                  </a:lnTo>
                  <a:lnTo>
                    <a:pt x="241426" y="146431"/>
                  </a:lnTo>
                  <a:close/>
                </a:path>
                <a:path w="268604" h="230504">
                  <a:moveTo>
                    <a:pt x="53594" y="157099"/>
                  </a:moveTo>
                  <a:lnTo>
                    <a:pt x="44576" y="157099"/>
                  </a:lnTo>
                  <a:lnTo>
                    <a:pt x="44576" y="167259"/>
                  </a:lnTo>
                  <a:lnTo>
                    <a:pt x="53594" y="167259"/>
                  </a:lnTo>
                  <a:lnTo>
                    <a:pt x="53594" y="157099"/>
                  </a:lnTo>
                  <a:close/>
                </a:path>
                <a:path w="268604" h="230504">
                  <a:moveTo>
                    <a:pt x="98298" y="157099"/>
                  </a:moveTo>
                  <a:lnTo>
                    <a:pt x="89281" y="157099"/>
                  </a:lnTo>
                  <a:lnTo>
                    <a:pt x="89281" y="167259"/>
                  </a:lnTo>
                  <a:lnTo>
                    <a:pt x="98298" y="167259"/>
                  </a:lnTo>
                  <a:lnTo>
                    <a:pt x="98298" y="157099"/>
                  </a:lnTo>
                  <a:close/>
                </a:path>
                <a:path w="268604" h="230504">
                  <a:moveTo>
                    <a:pt x="196723" y="157099"/>
                  </a:moveTo>
                  <a:lnTo>
                    <a:pt x="187578" y="157099"/>
                  </a:lnTo>
                  <a:lnTo>
                    <a:pt x="187578" y="167259"/>
                  </a:lnTo>
                  <a:lnTo>
                    <a:pt x="196723" y="167259"/>
                  </a:lnTo>
                  <a:lnTo>
                    <a:pt x="196723" y="157099"/>
                  </a:lnTo>
                  <a:close/>
                </a:path>
                <a:path w="268604" h="230504">
                  <a:moveTo>
                    <a:pt x="241426" y="157099"/>
                  </a:moveTo>
                  <a:lnTo>
                    <a:pt x="232283" y="157099"/>
                  </a:lnTo>
                  <a:lnTo>
                    <a:pt x="232283" y="167259"/>
                  </a:lnTo>
                  <a:lnTo>
                    <a:pt x="241426" y="167259"/>
                  </a:lnTo>
                  <a:lnTo>
                    <a:pt x="241426" y="157099"/>
                  </a:lnTo>
                  <a:close/>
                </a:path>
                <a:path w="268604" h="230504">
                  <a:moveTo>
                    <a:pt x="53594" y="94107"/>
                  </a:moveTo>
                  <a:lnTo>
                    <a:pt x="26797" y="94107"/>
                  </a:lnTo>
                  <a:lnTo>
                    <a:pt x="26797" y="125603"/>
                  </a:lnTo>
                  <a:lnTo>
                    <a:pt x="53594" y="125603"/>
                  </a:lnTo>
                  <a:lnTo>
                    <a:pt x="53594" y="114935"/>
                  </a:lnTo>
                  <a:lnTo>
                    <a:pt x="35940" y="114935"/>
                  </a:lnTo>
                  <a:lnTo>
                    <a:pt x="35940" y="104775"/>
                  </a:lnTo>
                  <a:lnTo>
                    <a:pt x="53594" y="104775"/>
                  </a:lnTo>
                  <a:lnTo>
                    <a:pt x="53594" y="94107"/>
                  </a:lnTo>
                  <a:close/>
                </a:path>
                <a:path w="268604" h="230504">
                  <a:moveTo>
                    <a:pt x="98298" y="94107"/>
                  </a:moveTo>
                  <a:lnTo>
                    <a:pt x="71500" y="94107"/>
                  </a:lnTo>
                  <a:lnTo>
                    <a:pt x="71500" y="125603"/>
                  </a:lnTo>
                  <a:lnTo>
                    <a:pt x="98298" y="125603"/>
                  </a:lnTo>
                  <a:lnTo>
                    <a:pt x="98298" y="114935"/>
                  </a:lnTo>
                  <a:lnTo>
                    <a:pt x="80518" y="114935"/>
                  </a:lnTo>
                  <a:lnTo>
                    <a:pt x="80518" y="104775"/>
                  </a:lnTo>
                  <a:lnTo>
                    <a:pt x="98298" y="104775"/>
                  </a:lnTo>
                  <a:lnTo>
                    <a:pt x="98298" y="94107"/>
                  </a:lnTo>
                  <a:close/>
                </a:path>
                <a:path w="268604" h="230504">
                  <a:moveTo>
                    <a:pt x="196723" y="94107"/>
                  </a:moveTo>
                  <a:lnTo>
                    <a:pt x="169925" y="94107"/>
                  </a:lnTo>
                  <a:lnTo>
                    <a:pt x="169925" y="125603"/>
                  </a:lnTo>
                  <a:lnTo>
                    <a:pt x="196723" y="125603"/>
                  </a:lnTo>
                  <a:lnTo>
                    <a:pt x="196723" y="114935"/>
                  </a:lnTo>
                  <a:lnTo>
                    <a:pt x="178943" y="114935"/>
                  </a:lnTo>
                  <a:lnTo>
                    <a:pt x="178943" y="104775"/>
                  </a:lnTo>
                  <a:lnTo>
                    <a:pt x="196723" y="104775"/>
                  </a:lnTo>
                  <a:lnTo>
                    <a:pt x="196723" y="94107"/>
                  </a:lnTo>
                  <a:close/>
                </a:path>
                <a:path w="268604" h="230504">
                  <a:moveTo>
                    <a:pt x="241426" y="94107"/>
                  </a:moveTo>
                  <a:lnTo>
                    <a:pt x="214630" y="94107"/>
                  </a:lnTo>
                  <a:lnTo>
                    <a:pt x="214630" y="125603"/>
                  </a:lnTo>
                  <a:lnTo>
                    <a:pt x="241426" y="125603"/>
                  </a:lnTo>
                  <a:lnTo>
                    <a:pt x="241426" y="114935"/>
                  </a:lnTo>
                  <a:lnTo>
                    <a:pt x="223647" y="114935"/>
                  </a:lnTo>
                  <a:lnTo>
                    <a:pt x="223647" y="104775"/>
                  </a:lnTo>
                  <a:lnTo>
                    <a:pt x="241426" y="104775"/>
                  </a:lnTo>
                  <a:lnTo>
                    <a:pt x="241426" y="94107"/>
                  </a:lnTo>
                  <a:close/>
                </a:path>
                <a:path w="268604" h="230504">
                  <a:moveTo>
                    <a:pt x="53594" y="104775"/>
                  </a:moveTo>
                  <a:lnTo>
                    <a:pt x="44576" y="104775"/>
                  </a:lnTo>
                  <a:lnTo>
                    <a:pt x="44576" y="114935"/>
                  </a:lnTo>
                  <a:lnTo>
                    <a:pt x="53594" y="114935"/>
                  </a:lnTo>
                  <a:lnTo>
                    <a:pt x="53594" y="104775"/>
                  </a:lnTo>
                  <a:close/>
                </a:path>
                <a:path w="268604" h="230504">
                  <a:moveTo>
                    <a:pt x="98298" y="104775"/>
                  </a:moveTo>
                  <a:lnTo>
                    <a:pt x="89281" y="104775"/>
                  </a:lnTo>
                  <a:lnTo>
                    <a:pt x="89281" y="114935"/>
                  </a:lnTo>
                  <a:lnTo>
                    <a:pt x="98298" y="114935"/>
                  </a:lnTo>
                  <a:lnTo>
                    <a:pt x="98298" y="104775"/>
                  </a:lnTo>
                  <a:close/>
                </a:path>
                <a:path w="268604" h="230504">
                  <a:moveTo>
                    <a:pt x="196723" y="104775"/>
                  </a:moveTo>
                  <a:lnTo>
                    <a:pt x="187578" y="104775"/>
                  </a:lnTo>
                  <a:lnTo>
                    <a:pt x="187578" y="114935"/>
                  </a:lnTo>
                  <a:lnTo>
                    <a:pt x="196723" y="114935"/>
                  </a:lnTo>
                  <a:lnTo>
                    <a:pt x="196723" y="104775"/>
                  </a:lnTo>
                  <a:close/>
                </a:path>
                <a:path w="268604" h="230504">
                  <a:moveTo>
                    <a:pt x="241426" y="104775"/>
                  </a:moveTo>
                  <a:lnTo>
                    <a:pt x="232283" y="104775"/>
                  </a:lnTo>
                  <a:lnTo>
                    <a:pt x="232283" y="114935"/>
                  </a:lnTo>
                  <a:lnTo>
                    <a:pt x="241426" y="114935"/>
                  </a:lnTo>
                  <a:lnTo>
                    <a:pt x="241426" y="104775"/>
                  </a:lnTo>
                  <a:close/>
                </a:path>
                <a:path w="268604" h="230504">
                  <a:moveTo>
                    <a:pt x="152019" y="41910"/>
                  </a:moveTo>
                  <a:lnTo>
                    <a:pt x="116205" y="41910"/>
                  </a:lnTo>
                  <a:lnTo>
                    <a:pt x="116205" y="83693"/>
                  </a:lnTo>
                  <a:lnTo>
                    <a:pt x="152019" y="83693"/>
                  </a:lnTo>
                  <a:lnTo>
                    <a:pt x="152019" y="73151"/>
                  </a:lnTo>
                  <a:lnTo>
                    <a:pt x="125349" y="73151"/>
                  </a:lnTo>
                  <a:lnTo>
                    <a:pt x="125349" y="52450"/>
                  </a:lnTo>
                  <a:lnTo>
                    <a:pt x="152019" y="52450"/>
                  </a:lnTo>
                  <a:lnTo>
                    <a:pt x="152019" y="41910"/>
                  </a:lnTo>
                  <a:close/>
                </a:path>
                <a:path w="268604" h="230504">
                  <a:moveTo>
                    <a:pt x="53594" y="41910"/>
                  </a:moveTo>
                  <a:lnTo>
                    <a:pt x="26797" y="41910"/>
                  </a:lnTo>
                  <a:lnTo>
                    <a:pt x="26797" y="73279"/>
                  </a:lnTo>
                  <a:lnTo>
                    <a:pt x="53594" y="73279"/>
                  </a:lnTo>
                  <a:lnTo>
                    <a:pt x="53594" y="62611"/>
                  </a:lnTo>
                  <a:lnTo>
                    <a:pt x="35940" y="62611"/>
                  </a:lnTo>
                  <a:lnTo>
                    <a:pt x="35940" y="52450"/>
                  </a:lnTo>
                  <a:lnTo>
                    <a:pt x="53594" y="52450"/>
                  </a:lnTo>
                  <a:lnTo>
                    <a:pt x="53594" y="41910"/>
                  </a:lnTo>
                  <a:close/>
                </a:path>
                <a:path w="268604" h="230504">
                  <a:moveTo>
                    <a:pt x="98298" y="41910"/>
                  </a:moveTo>
                  <a:lnTo>
                    <a:pt x="71500" y="41910"/>
                  </a:lnTo>
                  <a:lnTo>
                    <a:pt x="71500" y="73279"/>
                  </a:lnTo>
                  <a:lnTo>
                    <a:pt x="98298" y="73279"/>
                  </a:lnTo>
                  <a:lnTo>
                    <a:pt x="98298" y="62611"/>
                  </a:lnTo>
                  <a:lnTo>
                    <a:pt x="80518" y="62611"/>
                  </a:lnTo>
                  <a:lnTo>
                    <a:pt x="80518" y="52450"/>
                  </a:lnTo>
                  <a:lnTo>
                    <a:pt x="98298" y="52450"/>
                  </a:lnTo>
                  <a:lnTo>
                    <a:pt x="98298" y="41910"/>
                  </a:lnTo>
                  <a:close/>
                </a:path>
                <a:path w="268604" h="230504">
                  <a:moveTo>
                    <a:pt x="196723" y="41910"/>
                  </a:moveTo>
                  <a:lnTo>
                    <a:pt x="169925" y="41910"/>
                  </a:lnTo>
                  <a:lnTo>
                    <a:pt x="169925" y="73279"/>
                  </a:lnTo>
                  <a:lnTo>
                    <a:pt x="196723" y="73279"/>
                  </a:lnTo>
                  <a:lnTo>
                    <a:pt x="196723" y="62611"/>
                  </a:lnTo>
                  <a:lnTo>
                    <a:pt x="178943" y="62611"/>
                  </a:lnTo>
                  <a:lnTo>
                    <a:pt x="178943" y="52450"/>
                  </a:lnTo>
                  <a:lnTo>
                    <a:pt x="196723" y="52450"/>
                  </a:lnTo>
                  <a:lnTo>
                    <a:pt x="196723" y="41910"/>
                  </a:lnTo>
                  <a:close/>
                </a:path>
                <a:path w="268604" h="230504">
                  <a:moveTo>
                    <a:pt x="241426" y="41910"/>
                  </a:moveTo>
                  <a:lnTo>
                    <a:pt x="214630" y="41910"/>
                  </a:lnTo>
                  <a:lnTo>
                    <a:pt x="214630" y="73279"/>
                  </a:lnTo>
                  <a:lnTo>
                    <a:pt x="241426" y="73279"/>
                  </a:lnTo>
                  <a:lnTo>
                    <a:pt x="241426" y="62611"/>
                  </a:lnTo>
                  <a:lnTo>
                    <a:pt x="223647" y="62611"/>
                  </a:lnTo>
                  <a:lnTo>
                    <a:pt x="223647" y="52450"/>
                  </a:lnTo>
                  <a:lnTo>
                    <a:pt x="241426" y="52450"/>
                  </a:lnTo>
                  <a:lnTo>
                    <a:pt x="241426" y="41910"/>
                  </a:lnTo>
                  <a:close/>
                </a:path>
                <a:path w="268604" h="230504">
                  <a:moveTo>
                    <a:pt x="152019" y="52450"/>
                  </a:moveTo>
                  <a:lnTo>
                    <a:pt x="142875" y="52450"/>
                  </a:lnTo>
                  <a:lnTo>
                    <a:pt x="142875" y="73151"/>
                  </a:lnTo>
                  <a:lnTo>
                    <a:pt x="152019" y="73151"/>
                  </a:lnTo>
                  <a:lnTo>
                    <a:pt x="152019" y="52450"/>
                  </a:lnTo>
                  <a:close/>
                </a:path>
                <a:path w="268604" h="230504">
                  <a:moveTo>
                    <a:pt x="53594" y="52450"/>
                  </a:moveTo>
                  <a:lnTo>
                    <a:pt x="44576" y="52450"/>
                  </a:lnTo>
                  <a:lnTo>
                    <a:pt x="44576" y="62611"/>
                  </a:lnTo>
                  <a:lnTo>
                    <a:pt x="53594" y="62611"/>
                  </a:lnTo>
                  <a:lnTo>
                    <a:pt x="53594" y="52450"/>
                  </a:lnTo>
                  <a:close/>
                </a:path>
                <a:path w="268604" h="230504">
                  <a:moveTo>
                    <a:pt x="98298" y="52450"/>
                  </a:moveTo>
                  <a:lnTo>
                    <a:pt x="89281" y="52450"/>
                  </a:lnTo>
                  <a:lnTo>
                    <a:pt x="89281" y="62611"/>
                  </a:lnTo>
                  <a:lnTo>
                    <a:pt x="98298" y="62611"/>
                  </a:lnTo>
                  <a:lnTo>
                    <a:pt x="98298" y="52450"/>
                  </a:lnTo>
                  <a:close/>
                </a:path>
                <a:path w="268604" h="230504">
                  <a:moveTo>
                    <a:pt x="196723" y="52450"/>
                  </a:moveTo>
                  <a:lnTo>
                    <a:pt x="187578" y="52450"/>
                  </a:lnTo>
                  <a:lnTo>
                    <a:pt x="187578" y="62611"/>
                  </a:lnTo>
                  <a:lnTo>
                    <a:pt x="196723" y="62611"/>
                  </a:lnTo>
                  <a:lnTo>
                    <a:pt x="196723" y="52450"/>
                  </a:lnTo>
                  <a:close/>
                </a:path>
                <a:path w="268604" h="230504">
                  <a:moveTo>
                    <a:pt x="241426" y="52450"/>
                  </a:moveTo>
                  <a:lnTo>
                    <a:pt x="232283" y="52450"/>
                  </a:lnTo>
                  <a:lnTo>
                    <a:pt x="232283" y="62611"/>
                  </a:lnTo>
                  <a:lnTo>
                    <a:pt x="241426" y="62611"/>
                  </a:lnTo>
                  <a:lnTo>
                    <a:pt x="241426" y="52450"/>
                  </a:lnTo>
                  <a:close/>
                </a:path>
                <a:path w="268604" h="230504">
                  <a:moveTo>
                    <a:pt x="259207" y="20955"/>
                  </a:moveTo>
                  <a:lnTo>
                    <a:pt x="205612" y="20955"/>
                  </a:lnTo>
                  <a:lnTo>
                    <a:pt x="205612" y="31369"/>
                  </a:lnTo>
                  <a:lnTo>
                    <a:pt x="259207" y="31369"/>
                  </a:lnTo>
                  <a:lnTo>
                    <a:pt x="259207" y="20955"/>
                  </a:lnTo>
                  <a:close/>
                </a:path>
                <a:path w="268604" h="230504">
                  <a:moveTo>
                    <a:pt x="205612" y="0"/>
                  </a:moveTo>
                  <a:lnTo>
                    <a:pt x="62611" y="0"/>
                  </a:lnTo>
                  <a:lnTo>
                    <a:pt x="62611" y="20955"/>
                  </a:lnTo>
                  <a:lnTo>
                    <a:pt x="205612" y="20955"/>
                  </a:lnTo>
                  <a:lnTo>
                    <a:pt x="71627" y="20828"/>
                  </a:lnTo>
                  <a:lnTo>
                    <a:pt x="71627" y="10668"/>
                  </a:lnTo>
                  <a:lnTo>
                    <a:pt x="205612" y="10668"/>
                  </a:lnTo>
                  <a:lnTo>
                    <a:pt x="205612" y="0"/>
                  </a:lnTo>
                  <a:close/>
                </a:path>
                <a:path w="268604" h="230504">
                  <a:moveTo>
                    <a:pt x="205612" y="10668"/>
                  </a:moveTo>
                  <a:lnTo>
                    <a:pt x="196596" y="10668"/>
                  </a:lnTo>
                  <a:lnTo>
                    <a:pt x="196596" y="20828"/>
                  </a:lnTo>
                  <a:lnTo>
                    <a:pt x="205612" y="20828"/>
                  </a:lnTo>
                  <a:lnTo>
                    <a:pt x="205612" y="10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4629" y="421639"/>
            <a:ext cx="225552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中国罕见病药物保障现状</a:t>
            </a:r>
            <a:endParaRPr sz="1600"/>
          </a:p>
        </p:txBody>
      </p:sp>
      <p:grpSp>
        <p:nvGrpSpPr>
          <p:cNvPr id="11" name="object 11"/>
          <p:cNvGrpSpPr/>
          <p:nvPr/>
        </p:nvGrpSpPr>
        <p:grpSpPr>
          <a:xfrm>
            <a:off x="3119451" y="1945970"/>
            <a:ext cx="607060" cy="634365"/>
            <a:chOff x="3119451" y="1945970"/>
            <a:chExt cx="607060" cy="63436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9451" y="1945970"/>
              <a:ext cx="606721" cy="6343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7501" y="1954021"/>
              <a:ext cx="538352" cy="5680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197479" y="2173985"/>
            <a:ext cx="4826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3863B1"/>
                </a:solidFill>
                <a:latin typeface="等线"/>
                <a:cs typeface="等线"/>
              </a:rPr>
              <a:t>基本医疗保险</a:t>
            </a:r>
            <a:endParaRPr sz="600">
              <a:latin typeface="等线"/>
              <a:cs typeface="等线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09415" y="1927847"/>
            <a:ext cx="1670050" cy="671195"/>
            <a:chOff x="3709415" y="1927847"/>
            <a:chExt cx="1670050" cy="67119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9415" y="1927847"/>
              <a:ext cx="778776" cy="6705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5577" y="1954021"/>
              <a:ext cx="538352" cy="5680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9015" y="1927847"/>
              <a:ext cx="778776" cy="6705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5177" y="1954021"/>
              <a:ext cx="1033907" cy="56807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861053" y="2179700"/>
            <a:ext cx="9277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dirty="0" sz="600" b="1">
                <a:solidFill>
                  <a:srgbClr val="3863B1"/>
                </a:solidFill>
                <a:latin typeface="等线"/>
                <a:cs typeface="等线"/>
              </a:rPr>
              <a:t>大病保险	</a:t>
            </a:r>
            <a:r>
              <a:rPr dirty="0" baseline="4629" sz="900" b="1">
                <a:solidFill>
                  <a:srgbClr val="3863B1"/>
                </a:solidFill>
                <a:latin typeface="等线"/>
                <a:cs typeface="等线"/>
              </a:rPr>
              <a:t>医疗救助</a:t>
            </a:r>
            <a:endParaRPr baseline="4629" sz="900">
              <a:latin typeface="等线"/>
              <a:cs typeface="等线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5882" y="3491864"/>
            <a:ext cx="1778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FFFFFF"/>
                </a:solidFill>
                <a:latin typeface="等线"/>
                <a:cs typeface="等线"/>
              </a:rPr>
              <a:t>政府</a:t>
            </a:r>
            <a:endParaRPr sz="600">
              <a:latin typeface="等线"/>
              <a:cs typeface="等线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30167" y="3970019"/>
            <a:ext cx="1146175" cy="230504"/>
            <a:chOff x="3630167" y="3970019"/>
            <a:chExt cx="1146175" cy="230504"/>
          </a:xfrm>
        </p:grpSpPr>
        <p:sp>
          <p:nvSpPr>
            <p:cNvPr id="23" name="object 23"/>
            <p:cNvSpPr/>
            <p:nvPr/>
          </p:nvSpPr>
          <p:spPr>
            <a:xfrm>
              <a:off x="3630167" y="3970019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4">
                  <a:moveTo>
                    <a:pt x="44323" y="133731"/>
                  </a:moveTo>
                  <a:lnTo>
                    <a:pt x="33494" y="135848"/>
                  </a:lnTo>
                  <a:lnTo>
                    <a:pt x="24653" y="141620"/>
                  </a:lnTo>
                  <a:lnTo>
                    <a:pt x="18694" y="150179"/>
                  </a:lnTo>
                  <a:lnTo>
                    <a:pt x="16510" y="160655"/>
                  </a:lnTo>
                  <a:lnTo>
                    <a:pt x="16510" y="169418"/>
                  </a:lnTo>
                  <a:lnTo>
                    <a:pt x="20828" y="177292"/>
                  </a:lnTo>
                  <a:lnTo>
                    <a:pt x="27812" y="182118"/>
                  </a:lnTo>
                  <a:lnTo>
                    <a:pt x="16609" y="188543"/>
                  </a:lnTo>
                  <a:lnTo>
                    <a:pt x="7810" y="197707"/>
                  </a:lnTo>
                  <a:lnTo>
                    <a:pt x="2059" y="209014"/>
                  </a:lnTo>
                  <a:lnTo>
                    <a:pt x="101" y="221233"/>
                  </a:lnTo>
                  <a:lnTo>
                    <a:pt x="0" y="226440"/>
                  </a:lnTo>
                  <a:lnTo>
                    <a:pt x="3810" y="230124"/>
                  </a:lnTo>
                  <a:lnTo>
                    <a:pt x="250698" y="230124"/>
                  </a:lnTo>
                  <a:lnTo>
                    <a:pt x="254508" y="226440"/>
                  </a:lnTo>
                  <a:lnTo>
                    <a:pt x="254508" y="221233"/>
                  </a:lnTo>
                  <a:lnTo>
                    <a:pt x="253193" y="213613"/>
                  </a:lnTo>
                  <a:lnTo>
                    <a:pt x="18542" y="213613"/>
                  </a:lnTo>
                  <a:lnTo>
                    <a:pt x="22391" y="206349"/>
                  </a:lnTo>
                  <a:lnTo>
                    <a:pt x="28289" y="200644"/>
                  </a:lnTo>
                  <a:lnTo>
                    <a:pt x="35758" y="196915"/>
                  </a:lnTo>
                  <a:lnTo>
                    <a:pt x="44323" y="195580"/>
                  </a:lnTo>
                  <a:lnTo>
                    <a:pt x="98342" y="195580"/>
                  </a:lnTo>
                  <a:lnTo>
                    <a:pt x="99952" y="193801"/>
                  </a:lnTo>
                  <a:lnTo>
                    <a:pt x="77851" y="193801"/>
                  </a:lnTo>
                  <a:lnTo>
                    <a:pt x="73279" y="188721"/>
                  </a:lnTo>
                  <a:lnTo>
                    <a:pt x="67437" y="184657"/>
                  </a:lnTo>
                  <a:lnTo>
                    <a:pt x="60960" y="182118"/>
                  </a:lnTo>
                  <a:lnTo>
                    <a:pt x="67818" y="177292"/>
                  </a:lnTo>
                  <a:lnTo>
                    <a:pt x="71402" y="170942"/>
                  </a:lnTo>
                  <a:lnTo>
                    <a:pt x="38354" y="170942"/>
                  </a:lnTo>
                  <a:lnTo>
                    <a:pt x="33528" y="166243"/>
                  </a:lnTo>
                  <a:lnTo>
                    <a:pt x="33528" y="154812"/>
                  </a:lnTo>
                  <a:lnTo>
                    <a:pt x="38354" y="150240"/>
                  </a:lnTo>
                  <a:lnTo>
                    <a:pt x="70071" y="150240"/>
                  </a:lnTo>
                  <a:lnTo>
                    <a:pt x="64055" y="141620"/>
                  </a:lnTo>
                  <a:lnTo>
                    <a:pt x="55171" y="135848"/>
                  </a:lnTo>
                  <a:lnTo>
                    <a:pt x="44323" y="133731"/>
                  </a:lnTo>
                  <a:close/>
                </a:path>
                <a:path w="254635" h="230504">
                  <a:moveTo>
                    <a:pt x="98342" y="195580"/>
                  </a:moveTo>
                  <a:lnTo>
                    <a:pt x="44323" y="195580"/>
                  </a:lnTo>
                  <a:lnTo>
                    <a:pt x="52943" y="196915"/>
                  </a:lnTo>
                  <a:lnTo>
                    <a:pt x="60420" y="200644"/>
                  </a:lnTo>
                  <a:lnTo>
                    <a:pt x="66325" y="206349"/>
                  </a:lnTo>
                  <a:lnTo>
                    <a:pt x="70231" y="213613"/>
                  </a:lnTo>
                  <a:lnTo>
                    <a:pt x="88011" y="213613"/>
                  </a:lnTo>
                  <a:lnTo>
                    <a:pt x="93035" y="201437"/>
                  </a:lnTo>
                  <a:lnTo>
                    <a:pt x="98342" y="195580"/>
                  </a:lnTo>
                  <a:close/>
                </a:path>
                <a:path w="254635" h="230504">
                  <a:moveTo>
                    <a:pt x="167718" y="183006"/>
                  </a:moveTo>
                  <a:lnTo>
                    <a:pt x="127254" y="183006"/>
                  </a:lnTo>
                  <a:lnTo>
                    <a:pt x="140922" y="185324"/>
                  </a:lnTo>
                  <a:lnTo>
                    <a:pt x="152590" y="191738"/>
                  </a:lnTo>
                  <a:lnTo>
                    <a:pt x="161401" y="201437"/>
                  </a:lnTo>
                  <a:lnTo>
                    <a:pt x="166497" y="213613"/>
                  </a:lnTo>
                  <a:lnTo>
                    <a:pt x="184277" y="213613"/>
                  </a:lnTo>
                  <a:lnTo>
                    <a:pt x="188182" y="206349"/>
                  </a:lnTo>
                  <a:lnTo>
                    <a:pt x="194087" y="200644"/>
                  </a:lnTo>
                  <a:lnTo>
                    <a:pt x="201564" y="196915"/>
                  </a:lnTo>
                  <a:lnTo>
                    <a:pt x="210185" y="195580"/>
                  </a:lnTo>
                  <a:lnTo>
                    <a:pt x="244752" y="195580"/>
                  </a:lnTo>
                  <a:lnTo>
                    <a:pt x="243026" y="193801"/>
                  </a:lnTo>
                  <a:lnTo>
                    <a:pt x="176657" y="193801"/>
                  </a:lnTo>
                  <a:lnTo>
                    <a:pt x="170213" y="185263"/>
                  </a:lnTo>
                  <a:lnTo>
                    <a:pt x="167718" y="183006"/>
                  </a:lnTo>
                  <a:close/>
                </a:path>
                <a:path w="254635" h="230504">
                  <a:moveTo>
                    <a:pt x="244752" y="195580"/>
                  </a:moveTo>
                  <a:lnTo>
                    <a:pt x="210185" y="195580"/>
                  </a:lnTo>
                  <a:lnTo>
                    <a:pt x="218749" y="196915"/>
                  </a:lnTo>
                  <a:lnTo>
                    <a:pt x="226218" y="200644"/>
                  </a:lnTo>
                  <a:lnTo>
                    <a:pt x="232116" y="206349"/>
                  </a:lnTo>
                  <a:lnTo>
                    <a:pt x="235966" y="213613"/>
                  </a:lnTo>
                  <a:lnTo>
                    <a:pt x="253193" y="213613"/>
                  </a:lnTo>
                  <a:lnTo>
                    <a:pt x="252323" y="208567"/>
                  </a:lnTo>
                  <a:lnTo>
                    <a:pt x="246554" y="197437"/>
                  </a:lnTo>
                  <a:lnTo>
                    <a:pt x="244752" y="195580"/>
                  </a:lnTo>
                  <a:close/>
                </a:path>
                <a:path w="254635" h="230504">
                  <a:moveTo>
                    <a:pt x="127254" y="104775"/>
                  </a:moveTo>
                  <a:lnTo>
                    <a:pt x="113653" y="107406"/>
                  </a:lnTo>
                  <a:lnTo>
                    <a:pt x="102552" y="114585"/>
                  </a:lnTo>
                  <a:lnTo>
                    <a:pt x="95071" y="125241"/>
                  </a:lnTo>
                  <a:lnTo>
                    <a:pt x="92329" y="138302"/>
                  </a:lnTo>
                  <a:lnTo>
                    <a:pt x="93759" y="147883"/>
                  </a:lnTo>
                  <a:lnTo>
                    <a:pt x="97774" y="156368"/>
                  </a:lnTo>
                  <a:lnTo>
                    <a:pt x="103955" y="163377"/>
                  </a:lnTo>
                  <a:lnTo>
                    <a:pt x="111887" y="168528"/>
                  </a:lnTo>
                  <a:lnTo>
                    <a:pt x="101514" y="172424"/>
                  </a:lnTo>
                  <a:lnTo>
                    <a:pt x="92249" y="178069"/>
                  </a:lnTo>
                  <a:lnTo>
                    <a:pt x="84294" y="185263"/>
                  </a:lnTo>
                  <a:lnTo>
                    <a:pt x="77851" y="193801"/>
                  </a:lnTo>
                  <a:lnTo>
                    <a:pt x="99952" y="193801"/>
                  </a:lnTo>
                  <a:lnTo>
                    <a:pt x="101822" y="191738"/>
                  </a:lnTo>
                  <a:lnTo>
                    <a:pt x="113514" y="185324"/>
                  </a:lnTo>
                  <a:lnTo>
                    <a:pt x="127254" y="183006"/>
                  </a:lnTo>
                  <a:lnTo>
                    <a:pt x="167718" y="183006"/>
                  </a:lnTo>
                  <a:lnTo>
                    <a:pt x="162258" y="178069"/>
                  </a:lnTo>
                  <a:lnTo>
                    <a:pt x="152993" y="172424"/>
                  </a:lnTo>
                  <a:lnTo>
                    <a:pt x="142621" y="168528"/>
                  </a:lnTo>
                  <a:lnTo>
                    <a:pt x="150552" y="163377"/>
                  </a:lnTo>
                  <a:lnTo>
                    <a:pt x="156733" y="156368"/>
                  </a:lnTo>
                  <a:lnTo>
                    <a:pt x="157169" y="155448"/>
                  </a:lnTo>
                  <a:lnTo>
                    <a:pt x="117475" y="155448"/>
                  </a:lnTo>
                  <a:lnTo>
                    <a:pt x="109474" y="147700"/>
                  </a:lnTo>
                  <a:lnTo>
                    <a:pt x="109474" y="128905"/>
                  </a:lnTo>
                  <a:lnTo>
                    <a:pt x="117475" y="121157"/>
                  </a:lnTo>
                  <a:lnTo>
                    <a:pt x="156569" y="121157"/>
                  </a:lnTo>
                  <a:lnTo>
                    <a:pt x="151955" y="114585"/>
                  </a:lnTo>
                  <a:lnTo>
                    <a:pt x="140854" y="107406"/>
                  </a:lnTo>
                  <a:lnTo>
                    <a:pt x="127254" y="104775"/>
                  </a:lnTo>
                  <a:close/>
                </a:path>
                <a:path w="254635" h="230504">
                  <a:moveTo>
                    <a:pt x="210185" y="133731"/>
                  </a:moveTo>
                  <a:lnTo>
                    <a:pt x="199282" y="135848"/>
                  </a:lnTo>
                  <a:lnTo>
                    <a:pt x="190404" y="141620"/>
                  </a:lnTo>
                  <a:lnTo>
                    <a:pt x="184431" y="150179"/>
                  </a:lnTo>
                  <a:lnTo>
                    <a:pt x="182245" y="160655"/>
                  </a:lnTo>
                  <a:lnTo>
                    <a:pt x="182245" y="169418"/>
                  </a:lnTo>
                  <a:lnTo>
                    <a:pt x="186690" y="177292"/>
                  </a:lnTo>
                  <a:lnTo>
                    <a:pt x="193548" y="182118"/>
                  </a:lnTo>
                  <a:lnTo>
                    <a:pt x="187071" y="184784"/>
                  </a:lnTo>
                  <a:lnTo>
                    <a:pt x="181229" y="188721"/>
                  </a:lnTo>
                  <a:lnTo>
                    <a:pt x="176657" y="193801"/>
                  </a:lnTo>
                  <a:lnTo>
                    <a:pt x="243026" y="193801"/>
                  </a:lnTo>
                  <a:lnTo>
                    <a:pt x="237809" y="188426"/>
                  </a:lnTo>
                  <a:lnTo>
                    <a:pt x="226695" y="182118"/>
                  </a:lnTo>
                  <a:lnTo>
                    <a:pt x="233680" y="177292"/>
                  </a:lnTo>
                  <a:lnTo>
                    <a:pt x="237162" y="170942"/>
                  </a:lnTo>
                  <a:lnTo>
                    <a:pt x="204216" y="170942"/>
                  </a:lnTo>
                  <a:lnTo>
                    <a:pt x="199390" y="166243"/>
                  </a:lnTo>
                  <a:lnTo>
                    <a:pt x="199390" y="154812"/>
                  </a:lnTo>
                  <a:lnTo>
                    <a:pt x="204216" y="150240"/>
                  </a:lnTo>
                  <a:lnTo>
                    <a:pt x="235826" y="150240"/>
                  </a:lnTo>
                  <a:lnTo>
                    <a:pt x="229854" y="141620"/>
                  </a:lnTo>
                  <a:lnTo>
                    <a:pt x="221013" y="135848"/>
                  </a:lnTo>
                  <a:lnTo>
                    <a:pt x="210185" y="133731"/>
                  </a:lnTo>
                  <a:close/>
                </a:path>
                <a:path w="254635" h="230504">
                  <a:moveTo>
                    <a:pt x="70071" y="150240"/>
                  </a:moveTo>
                  <a:lnTo>
                    <a:pt x="50292" y="150240"/>
                  </a:lnTo>
                  <a:lnTo>
                    <a:pt x="55118" y="154812"/>
                  </a:lnTo>
                  <a:lnTo>
                    <a:pt x="55118" y="166243"/>
                  </a:lnTo>
                  <a:lnTo>
                    <a:pt x="50292" y="170942"/>
                  </a:lnTo>
                  <a:lnTo>
                    <a:pt x="71402" y="170942"/>
                  </a:lnTo>
                  <a:lnTo>
                    <a:pt x="72262" y="169418"/>
                  </a:lnTo>
                  <a:lnTo>
                    <a:pt x="72262" y="160655"/>
                  </a:lnTo>
                  <a:lnTo>
                    <a:pt x="70071" y="150240"/>
                  </a:lnTo>
                  <a:close/>
                </a:path>
                <a:path w="254635" h="230504">
                  <a:moveTo>
                    <a:pt x="235826" y="150240"/>
                  </a:moveTo>
                  <a:lnTo>
                    <a:pt x="216027" y="150240"/>
                  </a:lnTo>
                  <a:lnTo>
                    <a:pt x="220980" y="154812"/>
                  </a:lnTo>
                  <a:lnTo>
                    <a:pt x="220980" y="166243"/>
                  </a:lnTo>
                  <a:lnTo>
                    <a:pt x="216027" y="170942"/>
                  </a:lnTo>
                  <a:lnTo>
                    <a:pt x="237162" y="170942"/>
                  </a:lnTo>
                  <a:lnTo>
                    <a:pt x="237998" y="169418"/>
                  </a:lnTo>
                  <a:lnTo>
                    <a:pt x="237998" y="160655"/>
                  </a:lnTo>
                  <a:lnTo>
                    <a:pt x="235826" y="150240"/>
                  </a:lnTo>
                  <a:close/>
                </a:path>
                <a:path w="254635" h="230504">
                  <a:moveTo>
                    <a:pt x="156569" y="121157"/>
                  </a:moveTo>
                  <a:lnTo>
                    <a:pt x="137033" y="121157"/>
                  </a:lnTo>
                  <a:lnTo>
                    <a:pt x="145034" y="128905"/>
                  </a:lnTo>
                  <a:lnTo>
                    <a:pt x="145034" y="147700"/>
                  </a:lnTo>
                  <a:lnTo>
                    <a:pt x="137033" y="155448"/>
                  </a:lnTo>
                  <a:lnTo>
                    <a:pt x="157169" y="155448"/>
                  </a:lnTo>
                  <a:lnTo>
                    <a:pt x="160748" y="147883"/>
                  </a:lnTo>
                  <a:lnTo>
                    <a:pt x="162179" y="138302"/>
                  </a:lnTo>
                  <a:lnTo>
                    <a:pt x="159436" y="125241"/>
                  </a:lnTo>
                  <a:lnTo>
                    <a:pt x="156569" y="121157"/>
                  </a:lnTo>
                  <a:close/>
                </a:path>
                <a:path w="254635" h="230504">
                  <a:moveTo>
                    <a:pt x="113411" y="0"/>
                  </a:moveTo>
                  <a:lnTo>
                    <a:pt x="104394" y="0"/>
                  </a:lnTo>
                  <a:lnTo>
                    <a:pt x="92205" y="2403"/>
                  </a:lnTo>
                  <a:lnTo>
                    <a:pt x="82232" y="8937"/>
                  </a:lnTo>
                  <a:lnTo>
                    <a:pt x="75497" y="18591"/>
                  </a:lnTo>
                  <a:lnTo>
                    <a:pt x="73025" y="30352"/>
                  </a:lnTo>
                  <a:lnTo>
                    <a:pt x="80109" y="50232"/>
                  </a:lnTo>
                  <a:lnTo>
                    <a:pt x="112994" y="80323"/>
                  </a:lnTo>
                  <a:lnTo>
                    <a:pt x="125730" y="87502"/>
                  </a:lnTo>
                  <a:lnTo>
                    <a:pt x="128778" y="87502"/>
                  </a:lnTo>
                  <a:lnTo>
                    <a:pt x="130175" y="87121"/>
                  </a:lnTo>
                  <a:lnTo>
                    <a:pt x="131572" y="86487"/>
                  </a:lnTo>
                  <a:lnTo>
                    <a:pt x="141513" y="80323"/>
                  </a:lnTo>
                  <a:lnTo>
                    <a:pt x="155738" y="69595"/>
                  </a:lnTo>
                  <a:lnTo>
                    <a:pt x="127254" y="69595"/>
                  </a:lnTo>
                  <a:lnTo>
                    <a:pt x="114762" y="61142"/>
                  </a:lnTo>
                  <a:lnTo>
                    <a:pt x="102758" y="51022"/>
                  </a:lnTo>
                  <a:lnTo>
                    <a:pt x="93731" y="40378"/>
                  </a:lnTo>
                  <a:lnTo>
                    <a:pt x="90170" y="30352"/>
                  </a:lnTo>
                  <a:lnTo>
                    <a:pt x="90170" y="22732"/>
                  </a:lnTo>
                  <a:lnTo>
                    <a:pt x="96647" y="16509"/>
                  </a:lnTo>
                  <a:lnTo>
                    <a:pt x="177558" y="16509"/>
                  </a:lnTo>
                  <a:lnTo>
                    <a:pt x="172685" y="9525"/>
                  </a:lnTo>
                  <a:lnTo>
                    <a:pt x="127254" y="9525"/>
                  </a:lnTo>
                  <a:lnTo>
                    <a:pt x="121539" y="3682"/>
                  </a:lnTo>
                  <a:lnTo>
                    <a:pt x="113411" y="0"/>
                  </a:lnTo>
                  <a:close/>
                </a:path>
                <a:path w="254635" h="230504">
                  <a:moveTo>
                    <a:pt x="177558" y="16509"/>
                  </a:moveTo>
                  <a:lnTo>
                    <a:pt x="157987" y="16509"/>
                  </a:lnTo>
                  <a:lnTo>
                    <a:pt x="164337" y="22732"/>
                  </a:lnTo>
                  <a:lnTo>
                    <a:pt x="164337" y="30352"/>
                  </a:lnTo>
                  <a:lnTo>
                    <a:pt x="160776" y="40378"/>
                  </a:lnTo>
                  <a:lnTo>
                    <a:pt x="151749" y="51022"/>
                  </a:lnTo>
                  <a:lnTo>
                    <a:pt x="139745" y="61142"/>
                  </a:lnTo>
                  <a:lnTo>
                    <a:pt x="127254" y="69595"/>
                  </a:lnTo>
                  <a:lnTo>
                    <a:pt x="155738" y="69595"/>
                  </a:lnTo>
                  <a:lnTo>
                    <a:pt x="158432" y="67563"/>
                  </a:lnTo>
                  <a:lnTo>
                    <a:pt x="174398" y="50232"/>
                  </a:lnTo>
                  <a:lnTo>
                    <a:pt x="181483" y="30352"/>
                  </a:lnTo>
                  <a:lnTo>
                    <a:pt x="179010" y="18591"/>
                  </a:lnTo>
                  <a:lnTo>
                    <a:pt x="177558" y="16509"/>
                  </a:lnTo>
                  <a:close/>
                </a:path>
                <a:path w="254635" h="230504">
                  <a:moveTo>
                    <a:pt x="142240" y="16509"/>
                  </a:moveTo>
                  <a:lnTo>
                    <a:pt x="112268" y="16509"/>
                  </a:lnTo>
                  <a:lnTo>
                    <a:pt x="118745" y="22732"/>
                  </a:lnTo>
                  <a:lnTo>
                    <a:pt x="118745" y="34925"/>
                  </a:lnTo>
                  <a:lnTo>
                    <a:pt x="122555" y="38607"/>
                  </a:lnTo>
                  <a:lnTo>
                    <a:pt x="132080" y="38607"/>
                  </a:lnTo>
                  <a:lnTo>
                    <a:pt x="135762" y="34925"/>
                  </a:lnTo>
                  <a:lnTo>
                    <a:pt x="135762" y="22732"/>
                  </a:lnTo>
                  <a:lnTo>
                    <a:pt x="142240" y="16509"/>
                  </a:lnTo>
                  <a:close/>
                </a:path>
                <a:path w="254635" h="230504">
                  <a:moveTo>
                    <a:pt x="150114" y="0"/>
                  </a:moveTo>
                  <a:lnTo>
                    <a:pt x="141097" y="0"/>
                  </a:lnTo>
                  <a:lnTo>
                    <a:pt x="132969" y="3682"/>
                  </a:lnTo>
                  <a:lnTo>
                    <a:pt x="127254" y="9525"/>
                  </a:lnTo>
                  <a:lnTo>
                    <a:pt x="172685" y="9525"/>
                  </a:lnTo>
                  <a:lnTo>
                    <a:pt x="172275" y="8937"/>
                  </a:lnTo>
                  <a:lnTo>
                    <a:pt x="162302" y="2403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3523" y="3970019"/>
              <a:ext cx="202691" cy="21488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10736" y="4221860"/>
            <a:ext cx="3302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FFFFFF"/>
                </a:solidFill>
                <a:latin typeface="等线"/>
                <a:cs typeface="等线"/>
              </a:rPr>
              <a:t>慈善救助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46270" y="4207890"/>
            <a:ext cx="4826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3863B1"/>
                </a:solidFill>
                <a:latin typeface="等线"/>
                <a:cs typeface="等线"/>
              </a:rPr>
              <a:t>商业健康保险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7243" y="4871465"/>
            <a:ext cx="15240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国家积极推动罕见病药物纳入医保</a:t>
            </a:r>
            <a:endParaRPr sz="700">
              <a:latin typeface="等线"/>
              <a:cs typeface="等线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7243" y="5051602"/>
            <a:ext cx="2346325" cy="156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1000"/>
              </a:lnSpc>
              <a:spcBef>
                <a:spcPts val="100"/>
              </a:spcBef>
            </a:pPr>
            <a:r>
              <a:rPr dirty="0" sz="650" spc="20">
                <a:latin typeface="等线"/>
                <a:cs typeface="等线"/>
              </a:rPr>
              <a:t>近年来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家</a:t>
            </a:r>
            <a:r>
              <a:rPr dirty="0" sz="650" spc="20">
                <a:latin typeface="等线"/>
                <a:cs typeface="等线"/>
              </a:rPr>
              <a:t>积极</a:t>
            </a:r>
            <a:r>
              <a:rPr dirty="0" sz="650" spc="30">
                <a:latin typeface="等线"/>
                <a:cs typeface="等线"/>
              </a:rPr>
              <a:t>推</a:t>
            </a:r>
            <a:r>
              <a:rPr dirty="0" sz="650" spc="20">
                <a:latin typeface="等线"/>
                <a:cs typeface="等线"/>
              </a:rPr>
              <a:t>动落</a:t>
            </a:r>
            <a:r>
              <a:rPr dirty="0" sz="650" spc="30">
                <a:latin typeface="等线"/>
                <a:cs typeface="等线"/>
              </a:rPr>
              <a:t>实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病药</a:t>
            </a:r>
            <a:r>
              <a:rPr dirty="0" sz="650" spc="30">
                <a:latin typeface="等线"/>
                <a:cs typeface="等线"/>
              </a:rPr>
              <a:t>物进</a:t>
            </a:r>
            <a:r>
              <a:rPr dirty="0" sz="650" spc="20">
                <a:latin typeface="等线"/>
                <a:cs typeface="等线"/>
              </a:rPr>
              <a:t>入医保</a:t>
            </a:r>
            <a:r>
              <a:rPr dirty="0" sz="650" spc="30">
                <a:latin typeface="等线"/>
                <a:cs typeface="等线"/>
              </a:rPr>
              <a:t>目</a:t>
            </a:r>
            <a:r>
              <a:rPr dirty="0" sz="650" spc="25">
                <a:latin typeface="等线"/>
                <a:cs typeface="等线"/>
              </a:rPr>
              <a:t>录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15">
                <a:latin typeface="等线"/>
                <a:cs typeface="等线"/>
              </a:rPr>
              <a:t>实现高 值药物</a:t>
            </a:r>
            <a:r>
              <a:rPr dirty="0" sz="650" spc="30">
                <a:latin typeface="等线"/>
                <a:cs typeface="等线"/>
              </a:rPr>
              <a:t>进</a:t>
            </a:r>
            <a:r>
              <a:rPr dirty="0" sz="650" spc="20">
                <a:latin typeface="等线"/>
                <a:cs typeface="等线"/>
              </a:rPr>
              <a:t>入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保的</a:t>
            </a:r>
            <a:r>
              <a:rPr dirty="0" sz="650" spc="30">
                <a:latin typeface="等线"/>
                <a:cs typeface="等线"/>
              </a:rPr>
              <a:t>重</a:t>
            </a:r>
            <a:r>
              <a:rPr dirty="0" sz="650" spc="20">
                <a:latin typeface="等线"/>
                <a:cs typeface="等线"/>
              </a:rPr>
              <a:t>大突</a:t>
            </a:r>
            <a:r>
              <a:rPr dirty="0" sz="650" spc="35">
                <a:latin typeface="等线"/>
                <a:cs typeface="等线"/>
              </a:rPr>
              <a:t>破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体</a:t>
            </a:r>
            <a:r>
              <a:rPr dirty="0" sz="650" spc="20">
                <a:latin typeface="等线"/>
                <a:cs typeface="等线"/>
              </a:rPr>
              <a:t>现出</a:t>
            </a:r>
            <a:r>
              <a:rPr dirty="0" sz="650" spc="30">
                <a:latin typeface="等线"/>
                <a:cs typeface="等线"/>
              </a:rPr>
              <a:t>国家</a:t>
            </a:r>
            <a:r>
              <a:rPr dirty="0" sz="650" spc="20">
                <a:latin typeface="等线"/>
                <a:cs typeface="等线"/>
              </a:rPr>
              <a:t>对于保</a:t>
            </a:r>
            <a:r>
              <a:rPr dirty="0" sz="650" spc="30">
                <a:latin typeface="等线"/>
                <a:cs typeface="等线"/>
              </a:rPr>
              <a:t>障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15">
                <a:latin typeface="等线"/>
                <a:cs typeface="等线"/>
              </a:rPr>
              <a:t>病患者 群体用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决</a:t>
            </a:r>
            <a:r>
              <a:rPr dirty="0" sz="650" spc="20">
                <a:latin typeface="等线"/>
                <a:cs typeface="等线"/>
              </a:rPr>
              <a:t>心。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20">
                <a:latin typeface="等线"/>
                <a:cs typeface="等线"/>
              </a:rPr>
              <a:t>家已</a:t>
            </a:r>
            <a:r>
              <a:rPr dirty="0" sz="650" spc="30">
                <a:latin typeface="等线"/>
                <a:cs typeface="等线"/>
              </a:rPr>
              <a:t>陆</a:t>
            </a:r>
            <a:r>
              <a:rPr dirty="0" sz="650" spc="20">
                <a:latin typeface="等线"/>
                <a:cs typeface="等线"/>
              </a:rPr>
              <a:t>续</a:t>
            </a:r>
            <a:r>
              <a:rPr dirty="0" sz="650" spc="30">
                <a:latin typeface="等线"/>
                <a:cs typeface="等线"/>
              </a:rPr>
              <a:t>将</a:t>
            </a:r>
            <a:r>
              <a:rPr dirty="0" sz="650" spc="20">
                <a:latin typeface="等线"/>
                <a:cs typeface="等线"/>
              </a:rPr>
              <a:t>利鲁</a:t>
            </a:r>
            <a:r>
              <a:rPr dirty="0" sz="650" spc="35">
                <a:latin typeface="等线"/>
                <a:cs typeface="等线"/>
              </a:rPr>
              <a:t>唑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左卡尼</a:t>
            </a:r>
            <a:r>
              <a:rPr dirty="0" sz="650" spc="30">
                <a:latin typeface="等线"/>
                <a:cs typeface="等线"/>
              </a:rPr>
              <a:t>汀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氘</a:t>
            </a:r>
            <a:r>
              <a:rPr dirty="0" sz="650" spc="15">
                <a:latin typeface="等线"/>
                <a:cs typeface="等线"/>
              </a:rPr>
              <a:t>丁苯那 </a:t>
            </a:r>
            <a:r>
              <a:rPr dirty="0" sz="650" spc="20">
                <a:latin typeface="等线"/>
                <a:cs typeface="等线"/>
              </a:rPr>
              <a:t>嗪等</a:t>
            </a:r>
            <a:r>
              <a:rPr dirty="0" sz="650" spc="10">
                <a:latin typeface="等线"/>
                <a:cs typeface="等线"/>
              </a:rPr>
              <a:t> 58</a:t>
            </a:r>
            <a:r>
              <a:rPr dirty="0" sz="650" spc="20">
                <a:latin typeface="等线"/>
                <a:cs typeface="等线"/>
              </a:rPr>
              <a:t> 种罕见病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物直接</a:t>
            </a:r>
            <a:r>
              <a:rPr dirty="0" sz="650" spc="30">
                <a:latin typeface="等线"/>
                <a:cs typeface="等线"/>
              </a:rPr>
              <a:t>或</a:t>
            </a:r>
            <a:r>
              <a:rPr dirty="0" sz="650" spc="20">
                <a:latin typeface="等线"/>
                <a:cs typeface="等线"/>
              </a:rPr>
              <a:t>谈判调</a:t>
            </a:r>
            <a:r>
              <a:rPr dirty="0" sz="650" spc="30">
                <a:latin typeface="等线"/>
                <a:cs typeface="等线"/>
              </a:rPr>
              <a:t>入医</a:t>
            </a:r>
            <a:r>
              <a:rPr dirty="0" sz="650" spc="20">
                <a:latin typeface="等线"/>
                <a:cs typeface="等线"/>
              </a:rPr>
              <a:t>保药品目录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在</a:t>
            </a:r>
            <a:r>
              <a:rPr dirty="0" sz="650" spc="10">
                <a:latin typeface="等线"/>
                <a:cs typeface="等线"/>
              </a:rPr>
              <a:t> 2021</a:t>
            </a:r>
            <a:endParaRPr sz="650">
              <a:latin typeface="等线"/>
              <a:cs typeface="等线"/>
            </a:endParaRPr>
          </a:p>
          <a:p>
            <a:pPr algn="just" marL="12700" marR="6985">
              <a:lnSpc>
                <a:spcPct val="141100"/>
              </a:lnSpc>
            </a:pPr>
            <a:r>
              <a:rPr dirty="0" sz="650" spc="20">
                <a:latin typeface="等线"/>
                <a:cs typeface="等线"/>
              </a:rPr>
              <a:t>年国家医保</a:t>
            </a:r>
            <a:r>
              <a:rPr dirty="0" sz="650" spc="30">
                <a:latin typeface="等线"/>
                <a:cs typeface="等线"/>
              </a:rPr>
              <a:t>目</a:t>
            </a:r>
            <a:r>
              <a:rPr dirty="0" sz="650" spc="20">
                <a:latin typeface="等线"/>
                <a:cs typeface="等线"/>
              </a:rPr>
              <a:t>录新增的</a:t>
            </a:r>
            <a:r>
              <a:rPr dirty="0" sz="650" spc="6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74</a:t>
            </a:r>
            <a:r>
              <a:rPr dirty="0" sz="650" spc="6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品中，有</a:t>
            </a:r>
            <a:r>
              <a:rPr dirty="0" sz="650" spc="8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7</a:t>
            </a:r>
            <a:r>
              <a:rPr dirty="0" sz="650" spc="5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适应症的 药品。</a:t>
            </a:r>
            <a:r>
              <a:rPr dirty="0" sz="650" spc="5">
                <a:latin typeface="等线"/>
                <a:cs typeface="等线"/>
              </a:rPr>
              <a:t>2021</a:t>
            </a:r>
            <a:r>
              <a:rPr dirty="0" sz="650" spc="1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年国家医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目录中</a:t>
            </a:r>
            <a:r>
              <a:rPr dirty="0" sz="650" spc="30">
                <a:latin typeface="等线"/>
                <a:cs typeface="等线"/>
              </a:rPr>
              <a:t>总</a:t>
            </a:r>
            <a:r>
              <a:rPr dirty="0" sz="650" spc="20">
                <a:latin typeface="等线"/>
                <a:cs typeface="等线"/>
              </a:rPr>
              <a:t>共有</a:t>
            </a:r>
            <a:r>
              <a:rPr dirty="0" sz="650" spc="3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58</a:t>
            </a:r>
            <a:r>
              <a:rPr dirty="0" sz="650" spc="20">
                <a:latin typeface="等线"/>
                <a:cs typeface="等线"/>
              </a:rPr>
              <a:t> 种罕见病药</a:t>
            </a:r>
            <a:r>
              <a:rPr dirty="0" sz="650" spc="30">
                <a:latin typeface="等线"/>
                <a:cs typeface="等线"/>
              </a:rPr>
              <a:t>物</a:t>
            </a:r>
            <a:r>
              <a:rPr dirty="0" sz="650" spc="20">
                <a:latin typeface="等线"/>
                <a:cs typeface="等线"/>
              </a:rPr>
              <a:t>，纳入 </a:t>
            </a:r>
            <a:r>
              <a:rPr dirty="0" sz="650" spc="20">
                <a:latin typeface="等线"/>
                <a:cs typeface="等线"/>
              </a:rPr>
              <a:t>医保的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数量</a:t>
            </a:r>
            <a:r>
              <a:rPr dirty="0" sz="650" spc="30">
                <a:latin typeface="等线"/>
                <a:cs typeface="等线"/>
              </a:rPr>
              <a:t>占</a:t>
            </a:r>
            <a:r>
              <a:rPr dirty="0" sz="650" spc="20">
                <a:latin typeface="等线"/>
                <a:cs typeface="等线"/>
              </a:rPr>
              <a:t>所有</a:t>
            </a:r>
            <a:r>
              <a:rPr dirty="0" sz="650" spc="30">
                <a:latin typeface="等线"/>
                <a:cs typeface="等线"/>
              </a:rPr>
              <a:t>上</a:t>
            </a:r>
            <a:r>
              <a:rPr dirty="0" sz="650" spc="20">
                <a:latin typeface="等线"/>
                <a:cs typeface="等线"/>
              </a:rPr>
              <a:t>市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罕见</a:t>
            </a:r>
            <a:r>
              <a:rPr dirty="0" sz="650" spc="30">
                <a:latin typeface="等线"/>
                <a:cs typeface="等线"/>
              </a:rPr>
              <a:t>病药</a:t>
            </a:r>
            <a:r>
              <a:rPr dirty="0" sz="650" spc="20">
                <a:latin typeface="等线"/>
                <a:cs typeface="等线"/>
              </a:rPr>
              <a:t>物的比</a:t>
            </a:r>
            <a:r>
              <a:rPr dirty="0" sz="650" spc="30">
                <a:latin typeface="等线"/>
                <a:cs typeface="等线"/>
              </a:rPr>
              <a:t>例</a:t>
            </a:r>
            <a:r>
              <a:rPr dirty="0" sz="650" spc="20">
                <a:latin typeface="等线"/>
                <a:cs typeface="等线"/>
              </a:rPr>
              <a:t>已</a:t>
            </a:r>
            <a:r>
              <a:rPr dirty="0" sz="650" spc="30">
                <a:latin typeface="等线"/>
                <a:cs typeface="等线"/>
              </a:rPr>
              <a:t>达</a:t>
            </a:r>
            <a:r>
              <a:rPr dirty="0" sz="650" spc="15">
                <a:latin typeface="等线"/>
                <a:cs typeface="等线"/>
              </a:rPr>
              <a:t>到三分 之二。</a:t>
            </a:r>
            <a:r>
              <a:rPr dirty="0" sz="650" spc="30">
                <a:latin typeface="等线"/>
                <a:cs typeface="等线"/>
              </a:rPr>
              <a:t>更</a:t>
            </a:r>
            <a:r>
              <a:rPr dirty="0" sz="650" spc="20">
                <a:latin typeface="等线"/>
                <a:cs typeface="等线"/>
              </a:rPr>
              <a:t>值</a:t>
            </a:r>
            <a:r>
              <a:rPr dirty="0" sz="650" spc="30">
                <a:latin typeface="等线"/>
                <a:cs typeface="等线"/>
              </a:rPr>
              <a:t>得</a:t>
            </a:r>
            <a:r>
              <a:rPr dirty="0" sz="650" spc="20">
                <a:latin typeface="等线"/>
                <a:cs typeface="等线"/>
              </a:rPr>
              <a:t>一提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是首</a:t>
            </a:r>
            <a:r>
              <a:rPr dirty="0" sz="650" spc="30">
                <a:latin typeface="等线"/>
                <a:cs typeface="等线"/>
              </a:rPr>
              <a:t>次</a:t>
            </a:r>
            <a:r>
              <a:rPr dirty="0" sz="650" spc="20">
                <a:latin typeface="等线"/>
                <a:cs typeface="等线"/>
              </a:rPr>
              <a:t>实</a:t>
            </a:r>
            <a:r>
              <a:rPr dirty="0" sz="650" spc="30">
                <a:latin typeface="等线"/>
                <a:cs typeface="等线"/>
              </a:rPr>
              <a:t>现</a:t>
            </a:r>
            <a:r>
              <a:rPr dirty="0" sz="650" spc="20">
                <a:latin typeface="等线"/>
                <a:cs typeface="等线"/>
              </a:rPr>
              <a:t>了高</a:t>
            </a:r>
            <a:r>
              <a:rPr dirty="0" sz="650" spc="30">
                <a:latin typeface="等线"/>
                <a:cs typeface="等线"/>
              </a:rPr>
              <a:t>值罕</a:t>
            </a:r>
            <a:r>
              <a:rPr dirty="0" sz="650" spc="20">
                <a:latin typeface="等线"/>
                <a:cs typeface="等线"/>
              </a:rPr>
              <a:t>见病药</a:t>
            </a:r>
            <a:r>
              <a:rPr dirty="0" sz="650" spc="30">
                <a:latin typeface="等线"/>
                <a:cs typeface="等线"/>
              </a:rPr>
              <a:t>物</a:t>
            </a:r>
            <a:r>
              <a:rPr dirty="0" sz="650" spc="20">
                <a:latin typeface="等线"/>
                <a:cs typeface="等线"/>
              </a:rPr>
              <a:t>纳</a:t>
            </a:r>
            <a:r>
              <a:rPr dirty="0" sz="650" spc="30">
                <a:latin typeface="等线"/>
                <a:cs typeface="等线"/>
              </a:rPr>
              <a:t>入</a:t>
            </a: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25">
                <a:latin typeface="等线"/>
                <a:cs typeface="等线"/>
              </a:rPr>
              <a:t>保</a:t>
            </a:r>
            <a:r>
              <a:rPr dirty="0" sz="650" spc="10">
                <a:latin typeface="等线"/>
                <a:cs typeface="等线"/>
              </a:rPr>
              <a:t>， </a:t>
            </a:r>
            <a:r>
              <a:rPr dirty="0" sz="650" spc="30">
                <a:latin typeface="等线"/>
                <a:cs typeface="等线"/>
              </a:rPr>
              <a:t>其中用于治</a:t>
            </a:r>
            <a:r>
              <a:rPr dirty="0" sz="650" spc="4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法布雷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的阿加</a:t>
            </a:r>
            <a:r>
              <a:rPr dirty="0" sz="650" spc="40">
                <a:latin typeface="等线"/>
                <a:cs typeface="等线"/>
              </a:rPr>
              <a:t>糖</a:t>
            </a:r>
            <a:r>
              <a:rPr dirty="0" sz="650" spc="20">
                <a:latin typeface="等线"/>
                <a:cs typeface="等线"/>
              </a:rPr>
              <a:t>酶</a:t>
            </a:r>
            <a:r>
              <a:rPr dirty="0" sz="650" spc="16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α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40">
                <a:latin typeface="等线"/>
                <a:cs typeface="等线"/>
              </a:rPr>
              <a:t>用</a:t>
            </a:r>
            <a:r>
              <a:rPr dirty="0" sz="650" spc="30">
                <a:latin typeface="等线"/>
                <a:cs typeface="等线"/>
              </a:rPr>
              <a:t>浓溶液和治疗</a:t>
            </a:r>
            <a:r>
              <a:rPr dirty="0" sz="650" spc="40">
                <a:latin typeface="等线"/>
                <a:cs typeface="等线"/>
              </a:rPr>
              <a:t>脊</a:t>
            </a:r>
            <a:r>
              <a:rPr dirty="0" sz="650" spc="30">
                <a:latin typeface="等线"/>
                <a:cs typeface="等线"/>
              </a:rPr>
              <a:t>髓</a:t>
            </a:r>
            <a:r>
              <a:rPr dirty="0" sz="650" spc="20">
                <a:latin typeface="等线"/>
                <a:cs typeface="等线"/>
              </a:rPr>
              <a:t>性 </a:t>
            </a:r>
            <a:r>
              <a:rPr dirty="0" sz="650" spc="30">
                <a:latin typeface="等线"/>
                <a:cs typeface="等线"/>
              </a:rPr>
              <a:t>肌萎</a:t>
            </a:r>
            <a:r>
              <a:rPr dirty="0" sz="650" spc="40">
                <a:latin typeface="等线"/>
                <a:cs typeface="等线"/>
              </a:rPr>
              <a:t>缩</a:t>
            </a:r>
            <a:r>
              <a:rPr dirty="0" sz="650" spc="30">
                <a:latin typeface="等线"/>
                <a:cs typeface="等线"/>
              </a:rPr>
              <a:t>症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诺</a:t>
            </a:r>
            <a:r>
              <a:rPr dirty="0" sz="650" spc="40">
                <a:latin typeface="等线"/>
                <a:cs typeface="等线"/>
              </a:rPr>
              <a:t>西</a:t>
            </a:r>
            <a:r>
              <a:rPr dirty="0" sz="650" spc="30">
                <a:latin typeface="等线"/>
                <a:cs typeface="等线"/>
              </a:rPr>
              <a:t>那生</a:t>
            </a:r>
            <a:r>
              <a:rPr dirty="0" sz="650" spc="40">
                <a:latin typeface="等线"/>
                <a:cs typeface="等线"/>
              </a:rPr>
              <a:t>钠</a:t>
            </a:r>
            <a:r>
              <a:rPr dirty="0" sz="650" spc="30">
                <a:latin typeface="等线"/>
                <a:cs typeface="等线"/>
              </a:rPr>
              <a:t>注</a:t>
            </a:r>
            <a:r>
              <a:rPr dirty="0" sz="650" spc="40">
                <a:latin typeface="等线"/>
                <a:cs typeface="等线"/>
              </a:rPr>
              <a:t>射液，</a:t>
            </a:r>
            <a:r>
              <a:rPr dirty="0" sz="650" spc="20">
                <a:latin typeface="等线"/>
                <a:cs typeface="等线"/>
              </a:rPr>
              <a:t>这</a:t>
            </a:r>
            <a:r>
              <a:rPr dirty="0" sz="650" spc="15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40">
                <a:latin typeface="等线"/>
                <a:cs typeface="等线"/>
              </a:rPr>
              <a:t>款</a:t>
            </a:r>
            <a:r>
              <a:rPr dirty="0" sz="650" spc="30">
                <a:latin typeface="等线"/>
                <a:cs typeface="等线"/>
              </a:rPr>
              <a:t>药物</a:t>
            </a:r>
            <a:r>
              <a:rPr dirty="0" sz="650" spc="40">
                <a:latin typeface="等线"/>
                <a:cs typeface="等线"/>
              </a:rPr>
              <a:t>未</a:t>
            </a:r>
            <a:r>
              <a:rPr dirty="0" sz="650" spc="30">
                <a:latin typeface="等线"/>
                <a:cs typeface="等线"/>
              </a:rPr>
              <a:t>纳入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前</a:t>
            </a:r>
            <a:r>
              <a:rPr dirty="0" sz="650" spc="20">
                <a:latin typeface="等线"/>
                <a:cs typeface="等线"/>
              </a:rPr>
              <a:t>年 治疗费用近百万元，也被称为</a:t>
            </a:r>
            <a:r>
              <a:rPr dirty="0" sz="650" spc="4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天价药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6516" y="1030604"/>
            <a:ext cx="4081779" cy="4451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国家积极推动罕见病用药保障，实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现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高值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罕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见病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药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物进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入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医保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的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重大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突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破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>
              <a:latin typeface="等线 Light"/>
              <a:cs typeface="等线 Light"/>
            </a:endParaRPr>
          </a:p>
          <a:p>
            <a:pPr marL="205104" indent="-172720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205740" algn="l"/>
              </a:tabLst>
            </a:pPr>
            <a:r>
              <a:rPr dirty="0" sz="700" spc="-5" b="1">
                <a:latin typeface="等线"/>
                <a:cs typeface="等线"/>
              </a:rPr>
              <a:t>中国医疗保障机制逐步完善</a:t>
            </a:r>
            <a:endParaRPr sz="700">
              <a:latin typeface="等线"/>
              <a:cs typeface="等线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7243" y="1523797"/>
            <a:ext cx="2338070" cy="725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1200"/>
              </a:lnSpc>
              <a:spcBef>
                <a:spcPts val="95"/>
              </a:spcBef>
            </a:pPr>
            <a:r>
              <a:rPr dirty="0" sz="650" spc="20">
                <a:latin typeface="等线"/>
                <a:cs typeface="等线"/>
              </a:rPr>
              <a:t>我国政府高</a:t>
            </a:r>
            <a:r>
              <a:rPr dirty="0" sz="650" spc="30">
                <a:latin typeface="等线"/>
                <a:cs typeface="等线"/>
              </a:rPr>
              <a:t>度</a:t>
            </a:r>
            <a:r>
              <a:rPr dirty="0" sz="650" spc="20">
                <a:latin typeface="等线"/>
                <a:cs typeface="等线"/>
              </a:rPr>
              <a:t>重视国</a:t>
            </a:r>
            <a:r>
              <a:rPr dirty="0" sz="650" spc="30">
                <a:latin typeface="等线"/>
                <a:cs typeface="等线"/>
              </a:rPr>
              <a:t>民</a:t>
            </a:r>
            <a:r>
              <a:rPr dirty="0" sz="650" spc="20">
                <a:latin typeface="等线"/>
                <a:cs typeface="等线"/>
              </a:rPr>
              <a:t>健康，</a:t>
            </a:r>
            <a:r>
              <a:rPr dirty="0" sz="650" spc="30">
                <a:latin typeface="等线"/>
                <a:cs typeface="等线"/>
              </a:rPr>
              <a:t>加</a:t>
            </a:r>
            <a:r>
              <a:rPr dirty="0" sz="650" spc="20">
                <a:latin typeface="等线"/>
                <a:cs typeface="等线"/>
              </a:rPr>
              <a:t>快建立</a:t>
            </a:r>
            <a:r>
              <a:rPr dirty="0" sz="650" spc="30">
                <a:latin typeface="等线"/>
                <a:cs typeface="等线"/>
              </a:rPr>
              <a:t>覆</a:t>
            </a:r>
            <a:r>
              <a:rPr dirty="0" sz="650" spc="20">
                <a:latin typeface="等线"/>
                <a:cs typeface="等线"/>
              </a:rPr>
              <a:t>盖全民的基</a:t>
            </a:r>
            <a:r>
              <a:rPr dirty="0" sz="650" spc="30">
                <a:latin typeface="等线"/>
                <a:cs typeface="等线"/>
              </a:rPr>
              <a:t>本</a:t>
            </a:r>
            <a:r>
              <a:rPr dirty="0" sz="650" spc="15">
                <a:latin typeface="等线"/>
                <a:cs typeface="等线"/>
              </a:rPr>
              <a:t>医疗保 </a:t>
            </a:r>
            <a:r>
              <a:rPr dirty="0" sz="650" spc="20">
                <a:latin typeface="等线"/>
                <a:cs typeface="等线"/>
              </a:rPr>
              <a:t>障制度。自</a:t>
            </a:r>
            <a:r>
              <a:rPr dirty="0" sz="650" spc="11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2018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年国家医保</a:t>
            </a:r>
            <a:r>
              <a:rPr dirty="0" sz="650" spc="30">
                <a:latin typeface="等线"/>
                <a:cs typeface="等线"/>
              </a:rPr>
              <a:t>局</a:t>
            </a:r>
            <a:r>
              <a:rPr dirty="0" sz="650" spc="20">
                <a:latin typeface="等线"/>
                <a:cs typeface="等线"/>
              </a:rPr>
              <a:t>成立以</a:t>
            </a:r>
            <a:r>
              <a:rPr dirty="0" sz="650" spc="35">
                <a:latin typeface="等线"/>
                <a:cs typeface="等线"/>
              </a:rPr>
              <a:t>来</a:t>
            </a:r>
            <a:r>
              <a:rPr dirty="0" sz="650" spc="20">
                <a:latin typeface="等线"/>
                <a:cs typeface="等线"/>
              </a:rPr>
              <a:t>，大力推进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品目录 </a:t>
            </a:r>
            <a:r>
              <a:rPr dirty="0" sz="650" spc="20">
                <a:latin typeface="等线"/>
                <a:cs typeface="等线"/>
              </a:rPr>
              <a:t>管理改革，</a:t>
            </a:r>
            <a:r>
              <a:rPr dirty="0" sz="650" spc="30">
                <a:latin typeface="等线"/>
                <a:cs typeface="等线"/>
              </a:rPr>
              <a:t>建</a:t>
            </a:r>
            <a:r>
              <a:rPr dirty="0" sz="650" spc="20">
                <a:latin typeface="等线"/>
                <a:cs typeface="等线"/>
              </a:rPr>
              <a:t>立健全</a:t>
            </a:r>
            <a:r>
              <a:rPr dirty="0" sz="650" spc="30">
                <a:latin typeface="等线"/>
                <a:cs typeface="等线"/>
              </a:rPr>
              <a:t>目</a:t>
            </a:r>
            <a:r>
              <a:rPr dirty="0" sz="650" spc="20">
                <a:latin typeface="等线"/>
                <a:cs typeface="等线"/>
              </a:rPr>
              <a:t>录动态</a:t>
            </a:r>
            <a:r>
              <a:rPr dirty="0" sz="650" spc="30">
                <a:latin typeface="等线"/>
                <a:cs typeface="等线"/>
              </a:rPr>
              <a:t>调</a:t>
            </a:r>
            <a:r>
              <a:rPr dirty="0" sz="650" spc="20">
                <a:latin typeface="等线"/>
                <a:cs typeface="等线"/>
              </a:rPr>
              <a:t>整机制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每年一次动</a:t>
            </a:r>
            <a:r>
              <a:rPr dirty="0" sz="650" spc="30">
                <a:latin typeface="等线"/>
                <a:cs typeface="等线"/>
              </a:rPr>
              <a:t>态</a:t>
            </a:r>
            <a:r>
              <a:rPr dirty="0" sz="650" spc="20">
                <a:latin typeface="等线"/>
                <a:cs typeface="等线"/>
              </a:rPr>
              <a:t>调整医 保药品目录</a:t>
            </a:r>
            <a:r>
              <a:rPr dirty="0" sz="650" spc="30">
                <a:latin typeface="等线"/>
                <a:cs typeface="等线"/>
              </a:rPr>
              <a:t>已</a:t>
            </a:r>
            <a:r>
              <a:rPr dirty="0" sz="650" spc="20">
                <a:latin typeface="等线"/>
                <a:cs typeface="等线"/>
              </a:rPr>
              <a:t>逐渐常</a:t>
            </a:r>
            <a:r>
              <a:rPr dirty="0" sz="650" spc="30">
                <a:latin typeface="等线"/>
                <a:cs typeface="等线"/>
              </a:rPr>
              <a:t>态</a:t>
            </a:r>
            <a:r>
              <a:rPr dirty="0" sz="650" spc="20">
                <a:latin typeface="等线"/>
                <a:cs typeface="等线"/>
              </a:rPr>
              <a:t>化，更</a:t>
            </a:r>
            <a:r>
              <a:rPr dirty="0" sz="650" spc="30">
                <a:latin typeface="等线"/>
                <a:cs typeface="等线"/>
              </a:rPr>
              <a:t>好</a:t>
            </a:r>
            <a:r>
              <a:rPr dirty="0" sz="650" spc="20">
                <a:latin typeface="等线"/>
                <a:cs typeface="等线"/>
              </a:rPr>
              <a:t>地满足</a:t>
            </a:r>
            <a:r>
              <a:rPr dirty="0" sz="650" spc="30">
                <a:latin typeface="等线"/>
                <a:cs typeface="等线"/>
              </a:rPr>
              <a:t>广</a:t>
            </a:r>
            <a:r>
              <a:rPr dirty="0" sz="650" spc="20">
                <a:latin typeface="等线"/>
                <a:cs typeface="等线"/>
              </a:rPr>
              <a:t>大民众的基</a:t>
            </a:r>
            <a:r>
              <a:rPr dirty="0" sz="650" spc="30">
                <a:latin typeface="等线"/>
                <a:cs typeface="等线"/>
              </a:rPr>
              <a:t>本</a:t>
            </a:r>
            <a:r>
              <a:rPr dirty="0" sz="650" spc="15">
                <a:latin typeface="等线"/>
                <a:cs typeface="等线"/>
              </a:rPr>
              <a:t>用药需 </a:t>
            </a:r>
            <a:r>
              <a:rPr dirty="0" sz="650" spc="20">
                <a:latin typeface="等线"/>
                <a:cs typeface="等线"/>
              </a:rPr>
              <a:t>求，助力解决患者看病就医的后顾之忧，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32835" y="1561591"/>
            <a:ext cx="15398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26540" algn="l"/>
              </a:tabLst>
            </a:pPr>
            <a:r>
              <a:rPr dirty="0" u="sng" sz="650" spc="5">
                <a:uFill>
                  <a:solidFill>
                    <a:srgbClr val="BEBEB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5">
                <a:uFill>
                  <a:solidFill>
                    <a:srgbClr val="BEBEBE"/>
                  </a:solidFill>
                </a:uFill>
                <a:latin typeface="Times New Roman"/>
                <a:cs typeface="Times New Roman"/>
              </a:rPr>
              <a:t>	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7243" y="2301290"/>
            <a:ext cx="2425065" cy="443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90"/>
              </a:spcBef>
            </a:pPr>
            <a:r>
              <a:rPr dirty="0" sz="650" spc="5">
                <a:latin typeface="等线"/>
                <a:cs typeface="等线"/>
              </a:rPr>
              <a:t>2020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3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月，在国务院发布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《关于</a:t>
            </a:r>
            <a:r>
              <a:rPr dirty="0" sz="650" spc="30">
                <a:latin typeface="等线"/>
                <a:cs typeface="等线"/>
              </a:rPr>
              <a:t>深</a:t>
            </a:r>
            <a:r>
              <a:rPr dirty="0" sz="650" spc="20">
                <a:latin typeface="等线"/>
                <a:cs typeface="等线"/>
              </a:rPr>
              <a:t>化医疗保障</a:t>
            </a:r>
            <a:r>
              <a:rPr dirty="0" sz="650" spc="30">
                <a:latin typeface="等线"/>
                <a:cs typeface="等线"/>
              </a:rPr>
              <a:t>制</a:t>
            </a:r>
            <a:r>
              <a:rPr dirty="0" sz="650" spc="20">
                <a:latin typeface="等线"/>
                <a:cs typeface="等线"/>
              </a:rPr>
              <a:t>度改革 </a:t>
            </a:r>
            <a:r>
              <a:rPr dirty="0" sz="650" spc="20">
                <a:latin typeface="等线"/>
                <a:cs typeface="等线"/>
              </a:rPr>
              <a:t>的意见》中</a:t>
            </a:r>
            <a:r>
              <a:rPr dirty="0" sz="650" spc="30">
                <a:latin typeface="等线"/>
                <a:cs typeface="等线"/>
              </a:rPr>
              <a:t>提</a:t>
            </a:r>
            <a:r>
              <a:rPr dirty="0" sz="650" spc="20">
                <a:latin typeface="等线"/>
                <a:cs typeface="等线"/>
              </a:rPr>
              <a:t>出建立</a:t>
            </a:r>
            <a:r>
              <a:rPr dirty="0" sz="650" spc="30">
                <a:latin typeface="等线"/>
                <a:cs typeface="等线"/>
              </a:rPr>
              <a:t>以</a:t>
            </a:r>
            <a:r>
              <a:rPr dirty="0" sz="650" spc="20">
                <a:latin typeface="等线"/>
                <a:cs typeface="等线"/>
              </a:rPr>
              <a:t>基本医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20">
                <a:latin typeface="等线"/>
                <a:cs typeface="等线"/>
              </a:rPr>
              <a:t>保险为</a:t>
            </a:r>
            <a:r>
              <a:rPr dirty="0" sz="650" spc="30">
                <a:latin typeface="等线"/>
                <a:cs typeface="等线"/>
              </a:rPr>
              <a:t>主</a:t>
            </a:r>
            <a:r>
              <a:rPr dirty="0" sz="650" spc="20">
                <a:latin typeface="等线"/>
                <a:cs typeface="等线"/>
              </a:rPr>
              <a:t>体，医疗救</a:t>
            </a:r>
            <a:r>
              <a:rPr dirty="0" sz="650" spc="30">
                <a:latin typeface="等线"/>
                <a:cs typeface="等线"/>
              </a:rPr>
              <a:t>助</a:t>
            </a:r>
            <a:r>
              <a:rPr dirty="0" sz="650" spc="20">
                <a:latin typeface="等线"/>
                <a:cs typeface="等线"/>
              </a:rPr>
              <a:t>为托</a:t>
            </a:r>
            <a:r>
              <a:rPr dirty="0" sz="650" spc="30">
                <a:latin typeface="等线"/>
                <a:cs typeface="等线"/>
              </a:rPr>
              <a:t>底</a:t>
            </a:r>
            <a:r>
              <a:rPr dirty="0" sz="650" spc="10">
                <a:latin typeface="等线"/>
                <a:cs typeface="等线"/>
              </a:rPr>
              <a:t>， </a:t>
            </a:r>
            <a:r>
              <a:rPr dirty="0" sz="650" spc="20">
                <a:latin typeface="等线"/>
                <a:cs typeface="等线"/>
              </a:rPr>
              <a:t>补充医疗保</a:t>
            </a:r>
            <a:r>
              <a:rPr dirty="0" sz="650" spc="30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、商业</a:t>
            </a:r>
            <a:r>
              <a:rPr dirty="0" sz="650" spc="30">
                <a:latin typeface="等线"/>
                <a:cs typeface="等线"/>
              </a:rPr>
              <a:t>健</a:t>
            </a:r>
            <a:r>
              <a:rPr dirty="0" sz="650" spc="20">
                <a:latin typeface="等线"/>
                <a:cs typeface="等线"/>
              </a:rPr>
              <a:t>康保险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慈善捐</a:t>
            </a:r>
            <a:r>
              <a:rPr dirty="0" sz="650" spc="30">
                <a:latin typeface="等线"/>
                <a:cs typeface="等线"/>
              </a:rPr>
              <a:t>赠</a:t>
            </a:r>
            <a:r>
              <a:rPr dirty="0" sz="650" spc="20">
                <a:latin typeface="等线"/>
                <a:cs typeface="等线"/>
              </a:rPr>
              <a:t>、医疗互助</a:t>
            </a:r>
            <a:r>
              <a:rPr dirty="0" sz="650" spc="30">
                <a:latin typeface="等线"/>
                <a:cs typeface="等线"/>
              </a:rPr>
              <a:t>共</a:t>
            </a:r>
            <a:r>
              <a:rPr dirty="0" sz="650" spc="20">
                <a:latin typeface="等线"/>
                <a:cs typeface="等线"/>
              </a:rPr>
              <a:t>同发展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7243" y="2756661"/>
            <a:ext cx="233362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latin typeface="等线"/>
                <a:cs typeface="等线"/>
              </a:rPr>
              <a:t>的医疗保障体系，同时明确提出应探索罕见病</a:t>
            </a:r>
            <a:r>
              <a:rPr dirty="0" sz="650" spc="30">
                <a:latin typeface="等线"/>
                <a:cs typeface="等线"/>
              </a:rPr>
              <a:t>用</a:t>
            </a:r>
            <a:r>
              <a:rPr dirty="0" sz="650" spc="20">
                <a:latin typeface="等线"/>
                <a:cs typeface="等线"/>
              </a:rPr>
              <a:t>药保障</a:t>
            </a:r>
            <a:r>
              <a:rPr dirty="0" sz="650" spc="30">
                <a:latin typeface="等线"/>
                <a:cs typeface="等线"/>
              </a:rPr>
              <a:t>机</a:t>
            </a:r>
            <a:r>
              <a:rPr dirty="0" sz="650" spc="25">
                <a:latin typeface="等线"/>
                <a:cs typeface="等线"/>
              </a:rPr>
              <a:t>制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7243" y="2933750"/>
            <a:ext cx="2425065" cy="10045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100"/>
              </a:lnSpc>
              <a:spcBef>
                <a:spcPts val="100"/>
              </a:spcBef>
            </a:pPr>
            <a:r>
              <a:rPr dirty="0" sz="650" spc="5">
                <a:latin typeface="等线"/>
                <a:cs typeface="等线"/>
              </a:rPr>
              <a:t>2021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8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月，国家医保局同</a:t>
            </a:r>
            <a:r>
              <a:rPr dirty="0" sz="650" spc="30">
                <a:latin typeface="等线"/>
                <a:cs typeface="等线"/>
              </a:rPr>
              <a:t>财</a:t>
            </a:r>
            <a:r>
              <a:rPr dirty="0" sz="650" spc="20">
                <a:latin typeface="等线"/>
                <a:cs typeface="等线"/>
              </a:rPr>
              <a:t>政部发</a:t>
            </a:r>
            <a:r>
              <a:rPr dirty="0" sz="650" spc="35">
                <a:latin typeface="等线"/>
                <a:cs typeface="等线"/>
              </a:rPr>
              <a:t>布</a:t>
            </a:r>
            <a:r>
              <a:rPr dirty="0" sz="650" spc="20">
                <a:latin typeface="等线"/>
                <a:cs typeface="等线"/>
              </a:rPr>
              <a:t>《关于建立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疗保障 待遇清单制</a:t>
            </a:r>
            <a:r>
              <a:rPr dirty="0" sz="650" spc="30">
                <a:latin typeface="等线"/>
                <a:cs typeface="等线"/>
              </a:rPr>
              <a:t>度</a:t>
            </a:r>
            <a:r>
              <a:rPr dirty="0" sz="650" spc="20">
                <a:latin typeface="等线"/>
                <a:cs typeface="等线"/>
              </a:rPr>
              <a:t>的意见</a:t>
            </a:r>
            <a:r>
              <a:rPr dirty="0" sz="650" spc="30">
                <a:latin typeface="等线"/>
                <a:cs typeface="等线"/>
              </a:rPr>
              <a:t>》</a:t>
            </a:r>
            <a:r>
              <a:rPr dirty="0" sz="650" spc="20">
                <a:latin typeface="等线"/>
                <a:cs typeface="等线"/>
              </a:rPr>
              <a:t>，进一</a:t>
            </a:r>
            <a:r>
              <a:rPr dirty="0" sz="650" spc="30">
                <a:latin typeface="等线"/>
                <a:cs typeface="等线"/>
              </a:rPr>
              <a:t>步</a:t>
            </a:r>
            <a:r>
              <a:rPr dirty="0" sz="650" spc="20">
                <a:latin typeface="等线"/>
                <a:cs typeface="等线"/>
              </a:rPr>
              <a:t>明确了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20">
                <a:latin typeface="等线"/>
                <a:cs typeface="等线"/>
              </a:rPr>
              <a:t>本保障的内</a:t>
            </a:r>
            <a:r>
              <a:rPr dirty="0" sz="650" spc="35">
                <a:latin typeface="等线"/>
                <a:cs typeface="等线"/>
              </a:rPr>
              <a:t>涵</a:t>
            </a:r>
            <a:r>
              <a:rPr dirty="0" sz="650" spc="20">
                <a:latin typeface="等线"/>
                <a:cs typeface="等线"/>
              </a:rPr>
              <a:t>，厘清 </a:t>
            </a:r>
            <a:r>
              <a:rPr dirty="0" sz="650" spc="20">
                <a:latin typeface="等线"/>
                <a:cs typeface="等线"/>
              </a:rPr>
              <a:t>了待遇支付</a:t>
            </a:r>
            <a:r>
              <a:rPr dirty="0" sz="650" spc="30">
                <a:latin typeface="等线"/>
                <a:cs typeface="等线"/>
              </a:rPr>
              <a:t>边</a:t>
            </a:r>
            <a:r>
              <a:rPr dirty="0" sz="650" spc="20">
                <a:latin typeface="等线"/>
                <a:cs typeface="等线"/>
              </a:rPr>
              <a:t>界，明</a:t>
            </a:r>
            <a:r>
              <a:rPr dirty="0" sz="650" spc="30">
                <a:latin typeface="等线"/>
                <a:cs typeface="等线"/>
              </a:rPr>
              <a:t>确</a:t>
            </a:r>
            <a:r>
              <a:rPr dirty="0" sz="650" spc="20">
                <a:latin typeface="等线"/>
                <a:cs typeface="等线"/>
              </a:rPr>
              <a:t>了政策</a:t>
            </a:r>
            <a:r>
              <a:rPr dirty="0" sz="650" spc="30">
                <a:latin typeface="等线"/>
                <a:cs typeface="等线"/>
              </a:rPr>
              <a:t>调</a:t>
            </a:r>
            <a:r>
              <a:rPr dirty="0" sz="650" spc="20">
                <a:latin typeface="等线"/>
                <a:cs typeface="等线"/>
              </a:rPr>
              <a:t>整权限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规范了决策</a:t>
            </a:r>
            <a:r>
              <a:rPr dirty="0" sz="650" spc="30">
                <a:latin typeface="等线"/>
                <a:cs typeface="等线"/>
              </a:rPr>
              <a:t>制</a:t>
            </a:r>
            <a:r>
              <a:rPr dirty="0" sz="650" spc="20">
                <a:latin typeface="等线"/>
                <a:cs typeface="等线"/>
              </a:rPr>
              <a:t>定流</a:t>
            </a:r>
            <a:r>
              <a:rPr dirty="0" sz="650" spc="30">
                <a:latin typeface="等线"/>
                <a:cs typeface="等线"/>
              </a:rPr>
              <a:t>程</a:t>
            </a:r>
            <a:r>
              <a:rPr dirty="0" sz="650" spc="10">
                <a:latin typeface="等线"/>
                <a:cs typeface="等线"/>
              </a:rPr>
              <a:t>， </a:t>
            </a:r>
            <a:r>
              <a:rPr dirty="0" sz="650" spc="20">
                <a:latin typeface="等线"/>
                <a:cs typeface="等线"/>
              </a:rPr>
              <a:t>有利于进一</a:t>
            </a:r>
            <a:r>
              <a:rPr dirty="0" sz="650" spc="30">
                <a:latin typeface="等线"/>
                <a:cs typeface="等线"/>
              </a:rPr>
              <a:t>步</a:t>
            </a:r>
            <a:r>
              <a:rPr dirty="0" sz="650" spc="20">
                <a:latin typeface="等线"/>
                <a:cs typeface="等线"/>
              </a:rPr>
              <a:t>夯实基</a:t>
            </a:r>
            <a:r>
              <a:rPr dirty="0" sz="650" spc="30">
                <a:latin typeface="等线"/>
                <a:cs typeface="等线"/>
              </a:rPr>
              <a:t>本</a:t>
            </a:r>
            <a:r>
              <a:rPr dirty="0" sz="650" spc="20">
                <a:latin typeface="等线"/>
                <a:cs typeface="等线"/>
              </a:rPr>
              <a:t>医疗保</a:t>
            </a:r>
            <a:r>
              <a:rPr dirty="0" sz="650" spc="30">
                <a:latin typeface="等线"/>
                <a:cs typeface="等线"/>
              </a:rPr>
              <a:t>障</a:t>
            </a:r>
            <a:r>
              <a:rPr dirty="0" sz="650" spc="20">
                <a:latin typeface="等线"/>
                <a:cs typeface="等线"/>
              </a:rPr>
              <a:t>制度的</a:t>
            </a:r>
            <a:r>
              <a:rPr dirty="0" sz="650" spc="30">
                <a:latin typeface="等线"/>
                <a:cs typeface="等线"/>
              </a:rPr>
              <a:t>发</a:t>
            </a:r>
            <a:r>
              <a:rPr dirty="0" sz="650" spc="20">
                <a:latin typeface="等线"/>
                <a:cs typeface="等线"/>
              </a:rPr>
              <a:t>展基础，不</a:t>
            </a:r>
            <a:r>
              <a:rPr dirty="0" sz="650" spc="30">
                <a:latin typeface="等线"/>
                <a:cs typeface="等线"/>
              </a:rPr>
              <a:t>断</a:t>
            </a:r>
            <a:r>
              <a:rPr dirty="0" sz="650" spc="20">
                <a:latin typeface="等线"/>
                <a:cs typeface="等线"/>
              </a:rPr>
              <a:t>提升政 府医保的发</a:t>
            </a:r>
            <a:r>
              <a:rPr dirty="0" sz="650" spc="30">
                <a:latin typeface="等线"/>
                <a:cs typeface="等线"/>
              </a:rPr>
              <a:t>展</a:t>
            </a:r>
            <a:r>
              <a:rPr dirty="0" sz="650" spc="20">
                <a:latin typeface="等线"/>
                <a:cs typeface="等线"/>
              </a:rPr>
              <a:t>质量和</a:t>
            </a:r>
            <a:r>
              <a:rPr dirty="0" sz="650" spc="30">
                <a:latin typeface="等线"/>
                <a:cs typeface="等线"/>
              </a:rPr>
              <a:t>服</a:t>
            </a:r>
            <a:r>
              <a:rPr dirty="0" sz="650" spc="20">
                <a:latin typeface="等线"/>
                <a:cs typeface="等线"/>
              </a:rPr>
              <a:t>务效率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逐步实</a:t>
            </a:r>
            <a:r>
              <a:rPr dirty="0" sz="650" spc="30">
                <a:latin typeface="等线"/>
                <a:cs typeface="等线"/>
              </a:rPr>
              <a:t>现</a:t>
            </a:r>
            <a:r>
              <a:rPr dirty="0" sz="650" spc="20">
                <a:latin typeface="等线"/>
                <a:cs typeface="等线"/>
              </a:rPr>
              <a:t>政策纵向统</a:t>
            </a:r>
            <a:r>
              <a:rPr dirty="0" sz="650" spc="30">
                <a:latin typeface="等线"/>
                <a:cs typeface="等线"/>
              </a:rPr>
              <a:t>一</a:t>
            </a:r>
            <a:r>
              <a:rPr dirty="0" sz="650" spc="20">
                <a:latin typeface="等线"/>
                <a:cs typeface="等线"/>
              </a:rPr>
              <a:t>、待遇 横向均衡，</a:t>
            </a:r>
            <a:r>
              <a:rPr dirty="0" sz="650" spc="30">
                <a:latin typeface="等线"/>
                <a:cs typeface="等线"/>
              </a:rPr>
              <a:t>确</a:t>
            </a:r>
            <a:r>
              <a:rPr dirty="0" sz="650" spc="20">
                <a:latin typeface="等线"/>
                <a:cs typeface="等线"/>
              </a:rPr>
              <a:t>保各统</a:t>
            </a:r>
            <a:r>
              <a:rPr dirty="0" sz="650" spc="30">
                <a:latin typeface="等线"/>
                <a:cs typeface="等线"/>
              </a:rPr>
              <a:t>筹</a:t>
            </a:r>
            <a:r>
              <a:rPr dirty="0" sz="650" spc="20">
                <a:latin typeface="等线"/>
                <a:cs typeface="等线"/>
              </a:rPr>
              <a:t>地区基</a:t>
            </a:r>
            <a:r>
              <a:rPr dirty="0" sz="650" spc="30">
                <a:latin typeface="等线"/>
                <a:cs typeface="等线"/>
              </a:rPr>
              <a:t>金</a:t>
            </a:r>
            <a:r>
              <a:rPr dirty="0" sz="650" spc="20">
                <a:latin typeface="等线"/>
                <a:cs typeface="等线"/>
              </a:rPr>
              <a:t>运行安</a:t>
            </a:r>
            <a:r>
              <a:rPr dirty="0" sz="650" spc="30">
                <a:latin typeface="等线"/>
                <a:cs typeface="等线"/>
              </a:rPr>
              <a:t>全</a:t>
            </a:r>
            <a:r>
              <a:rPr dirty="0" sz="650" spc="20">
                <a:latin typeface="等线"/>
                <a:cs typeface="等线"/>
              </a:rPr>
              <a:t>和医疗保障</a:t>
            </a:r>
            <a:r>
              <a:rPr dirty="0" sz="650" spc="30">
                <a:latin typeface="等线"/>
                <a:cs typeface="等线"/>
              </a:rPr>
              <a:t>制</a:t>
            </a:r>
            <a:r>
              <a:rPr dirty="0" sz="650" spc="20">
                <a:latin typeface="等线"/>
                <a:cs typeface="等线"/>
              </a:rPr>
              <a:t>度可持 续发展，推进我国多层次医疗保障制度建设。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243" y="4026534"/>
            <a:ext cx="233807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5">
                <a:latin typeface="等线"/>
                <a:cs typeface="等线"/>
              </a:rPr>
              <a:t>2021</a:t>
            </a:r>
            <a:r>
              <a:rPr dirty="0" sz="650" spc="1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11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月，在国务院发布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《关于</a:t>
            </a:r>
            <a:r>
              <a:rPr dirty="0" sz="650" spc="30">
                <a:latin typeface="等线"/>
                <a:cs typeface="等线"/>
              </a:rPr>
              <a:t>健</a:t>
            </a:r>
            <a:r>
              <a:rPr dirty="0" sz="650" spc="20">
                <a:latin typeface="等线"/>
                <a:cs typeface="等线"/>
              </a:rPr>
              <a:t>全重特大疾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医疗保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7243" y="4130471"/>
            <a:ext cx="2425065" cy="5835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20">
                <a:latin typeface="等线"/>
                <a:cs typeface="等线"/>
              </a:rPr>
              <a:t>险和救助制</a:t>
            </a:r>
            <a:r>
              <a:rPr dirty="0" sz="650" spc="30">
                <a:latin typeface="等线"/>
                <a:cs typeface="等线"/>
              </a:rPr>
              <a:t>度</a:t>
            </a:r>
            <a:r>
              <a:rPr dirty="0" sz="650" spc="20">
                <a:latin typeface="等线"/>
                <a:cs typeface="等线"/>
              </a:rPr>
              <a:t>的意见</a:t>
            </a:r>
            <a:r>
              <a:rPr dirty="0" sz="650" spc="30">
                <a:latin typeface="等线"/>
                <a:cs typeface="等线"/>
              </a:rPr>
              <a:t>》</a:t>
            </a:r>
            <a:r>
              <a:rPr dirty="0" sz="650" spc="20">
                <a:latin typeface="等线"/>
                <a:cs typeface="等线"/>
              </a:rPr>
              <a:t>中聚焦</a:t>
            </a:r>
            <a:r>
              <a:rPr dirty="0" sz="650" spc="30">
                <a:latin typeface="等线"/>
                <a:cs typeface="等线"/>
              </a:rPr>
              <a:t>减</a:t>
            </a:r>
            <a:r>
              <a:rPr dirty="0" sz="650" spc="20">
                <a:latin typeface="等线"/>
                <a:cs typeface="等线"/>
              </a:rPr>
              <a:t>轻重大</a:t>
            </a:r>
            <a:r>
              <a:rPr dirty="0" sz="650" spc="30">
                <a:latin typeface="等线"/>
                <a:cs typeface="等线"/>
              </a:rPr>
              <a:t>疾</a:t>
            </a:r>
            <a:r>
              <a:rPr dirty="0" sz="650" spc="20">
                <a:latin typeface="等线"/>
                <a:cs typeface="等线"/>
              </a:rPr>
              <a:t>病患者医疗</a:t>
            </a:r>
            <a:r>
              <a:rPr dirty="0" sz="650" spc="30">
                <a:latin typeface="等线"/>
                <a:cs typeface="等线"/>
              </a:rPr>
              <a:t>费</a:t>
            </a:r>
            <a:r>
              <a:rPr dirty="0" sz="650" spc="20">
                <a:latin typeface="等线"/>
                <a:cs typeface="等线"/>
              </a:rPr>
              <a:t>用负</a:t>
            </a:r>
            <a:r>
              <a:rPr dirty="0" sz="650" spc="35">
                <a:latin typeface="等线"/>
                <a:cs typeface="等线"/>
              </a:rPr>
              <a:t>担</a:t>
            </a:r>
            <a:r>
              <a:rPr dirty="0" sz="650" spc="10">
                <a:latin typeface="等线"/>
                <a:cs typeface="等线"/>
              </a:rPr>
              <a:t>， </a:t>
            </a:r>
            <a:r>
              <a:rPr dirty="0" sz="650" spc="20">
                <a:latin typeface="等线"/>
                <a:cs typeface="等线"/>
              </a:rPr>
              <a:t>应强化基本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保、大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保险、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疗救助</a:t>
            </a:r>
            <a:r>
              <a:rPr dirty="0" sz="650" spc="30">
                <a:latin typeface="等线"/>
                <a:cs typeface="等线"/>
              </a:rPr>
              <a:t>综</a:t>
            </a:r>
            <a:r>
              <a:rPr dirty="0" sz="650" spc="20">
                <a:latin typeface="等线"/>
                <a:cs typeface="等线"/>
              </a:rPr>
              <a:t>合保障，并</a:t>
            </a:r>
            <a:r>
              <a:rPr dirty="0" sz="650" spc="30">
                <a:latin typeface="等线"/>
                <a:cs typeface="等线"/>
              </a:rPr>
              <a:t>促</a:t>
            </a:r>
            <a:r>
              <a:rPr dirty="0" sz="650" spc="20">
                <a:latin typeface="等线"/>
                <a:cs typeface="等线"/>
              </a:rPr>
              <a:t>进三重 制度综合保</a:t>
            </a:r>
            <a:r>
              <a:rPr dirty="0" sz="650" spc="30">
                <a:latin typeface="等线"/>
                <a:cs typeface="等线"/>
              </a:rPr>
              <a:t>障</a:t>
            </a:r>
            <a:r>
              <a:rPr dirty="0" sz="650" spc="20">
                <a:latin typeface="等线"/>
                <a:cs typeface="等线"/>
              </a:rPr>
              <a:t>与慈善</a:t>
            </a:r>
            <a:r>
              <a:rPr dirty="0" sz="650" spc="30">
                <a:latin typeface="等线"/>
                <a:cs typeface="等线"/>
              </a:rPr>
              <a:t>救</a:t>
            </a:r>
            <a:r>
              <a:rPr dirty="0" sz="650" spc="20">
                <a:latin typeface="等线"/>
                <a:cs typeface="等线"/>
              </a:rPr>
              <a:t>助、商</a:t>
            </a:r>
            <a:r>
              <a:rPr dirty="0" sz="650" spc="30">
                <a:latin typeface="等线"/>
                <a:cs typeface="等线"/>
              </a:rPr>
              <a:t>业</a:t>
            </a:r>
            <a:r>
              <a:rPr dirty="0" sz="650" spc="20">
                <a:latin typeface="等线"/>
                <a:cs typeface="等线"/>
              </a:rPr>
              <a:t>健康保</a:t>
            </a:r>
            <a:r>
              <a:rPr dirty="0" sz="650" spc="30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等协同发展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有效衔 接，构建政府主导、多方参与的多层次医疗保</a:t>
            </a:r>
            <a:r>
              <a:rPr dirty="0" sz="650" spc="30">
                <a:latin typeface="等线"/>
                <a:cs typeface="等线"/>
              </a:rPr>
              <a:t>障</a:t>
            </a:r>
            <a:r>
              <a:rPr dirty="0" sz="650" spc="20">
                <a:latin typeface="等线"/>
                <a:cs typeface="等线"/>
              </a:rPr>
              <a:t>体系。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295015" y="5164712"/>
            <a:ext cx="647700" cy="645160"/>
            <a:chOff x="3295015" y="5164712"/>
            <a:chExt cx="647700" cy="645160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97812" y="5164712"/>
              <a:ext cx="644837" cy="64483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95015" y="5200776"/>
              <a:ext cx="569722" cy="56896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3426333" y="5298903"/>
            <a:ext cx="27876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65" b="1" i="1">
                <a:solidFill>
                  <a:srgbClr val="557EC9"/>
                </a:solidFill>
                <a:latin typeface="等线"/>
                <a:cs typeface="等线"/>
              </a:rPr>
              <a:t>58</a:t>
            </a:r>
            <a:endParaRPr sz="1900">
              <a:latin typeface="等线"/>
              <a:cs typeface="等线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09873" y="5836716"/>
            <a:ext cx="586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2021</a:t>
            </a:r>
            <a:r>
              <a:rPr dirty="0" sz="600" spc="-90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医保目录中 罕见病药物数量</a:t>
            </a:r>
            <a:endParaRPr sz="600">
              <a:latin typeface="等线"/>
              <a:cs typeface="等线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386198" y="5149418"/>
            <a:ext cx="646430" cy="643890"/>
            <a:chOff x="4386198" y="5149418"/>
            <a:chExt cx="646430" cy="643890"/>
          </a:xfrm>
        </p:grpSpPr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88955" y="5149418"/>
              <a:ext cx="643387" cy="64338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86198" y="5185282"/>
              <a:ext cx="568198" cy="567690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4457191" y="5283282"/>
            <a:ext cx="39243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60" b="1" i="1">
                <a:solidFill>
                  <a:srgbClr val="557EC9"/>
                </a:solidFill>
                <a:latin typeface="等线"/>
                <a:cs typeface="等线"/>
              </a:rPr>
              <a:t>67%</a:t>
            </a:r>
            <a:endParaRPr sz="1900">
              <a:latin typeface="等线"/>
              <a:cs typeface="等线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63009" y="5837935"/>
            <a:ext cx="863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5080" indent="-1905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纳入医保药物占上市罕见 病药物的比例</a:t>
            </a:r>
            <a:endParaRPr sz="600">
              <a:latin typeface="等线"/>
              <a:cs typeface="等线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63265" y="6238747"/>
            <a:ext cx="1917064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solidFill>
                  <a:srgbClr val="7E7E7E"/>
                </a:solidFill>
                <a:latin typeface="等线"/>
                <a:cs typeface="等线"/>
              </a:rPr>
              <a:t>注：基于第一批罕见病目录，仅统计注册罕见</a:t>
            </a:r>
            <a:r>
              <a:rPr dirty="0" sz="550" spc="-15">
                <a:solidFill>
                  <a:srgbClr val="7E7E7E"/>
                </a:solidFill>
                <a:latin typeface="等线"/>
                <a:cs typeface="等线"/>
              </a:rPr>
              <a:t>病</a:t>
            </a:r>
            <a:r>
              <a:rPr dirty="0" sz="550">
                <a:solidFill>
                  <a:srgbClr val="7E7E7E"/>
                </a:solidFill>
                <a:latin typeface="等线"/>
                <a:cs typeface="等线"/>
              </a:rPr>
              <a:t>适应症的药物</a:t>
            </a:r>
            <a:endParaRPr sz="550">
              <a:latin typeface="等线"/>
              <a:cs typeface="等线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58489" y="1505457"/>
            <a:ext cx="90487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政府主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导的三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重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保障制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度</a:t>
            </a:r>
            <a:endParaRPr sz="600">
              <a:latin typeface="等线"/>
              <a:cs typeface="等线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12819" y="3786885"/>
            <a:ext cx="406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1F3863"/>
                </a:solidFill>
                <a:latin typeface="等线"/>
                <a:cs typeface="等线"/>
              </a:rPr>
              <a:t>政府与多方 协同，促进 多层次保障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55442" y="2817621"/>
            <a:ext cx="106362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政府协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同多方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共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建多层次保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障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130295" y="2977895"/>
            <a:ext cx="1496695" cy="0"/>
          </a:xfrm>
          <a:custGeom>
            <a:avLst/>
            <a:gdLst/>
            <a:ahLst/>
            <a:cxnLst/>
            <a:rect l="l" t="t" r="r" b="b"/>
            <a:pathLst>
              <a:path w="1496695" h="0">
                <a:moveTo>
                  <a:pt x="0" y="0"/>
                </a:moveTo>
                <a:lnTo>
                  <a:pt x="1496314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189477" y="4820157"/>
            <a:ext cx="102806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10" b="1">
                <a:solidFill>
                  <a:srgbClr val="7E7E7E"/>
                </a:solidFill>
                <a:latin typeface="等线"/>
                <a:cs typeface="等线"/>
              </a:rPr>
              <a:t>2021</a:t>
            </a:r>
            <a:r>
              <a:rPr dirty="0" sz="600" spc="-40" b="1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年罕见病</a:t>
            </a:r>
            <a:r>
              <a:rPr dirty="0" sz="600" spc="25" b="1">
                <a:solidFill>
                  <a:srgbClr val="7E7E7E"/>
                </a:solidFill>
                <a:latin typeface="等线"/>
                <a:cs typeface="等线"/>
              </a:rPr>
              <a:t>药物医保情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况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144011" y="4980431"/>
            <a:ext cx="1496695" cy="0"/>
          </a:xfrm>
          <a:custGeom>
            <a:avLst/>
            <a:gdLst/>
            <a:ahLst/>
            <a:cxnLst/>
            <a:rect l="l" t="t" r="r" b="b"/>
            <a:pathLst>
              <a:path w="1496695" h="0">
                <a:moveTo>
                  <a:pt x="0" y="0"/>
                </a:moveTo>
                <a:lnTo>
                  <a:pt x="1496314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24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8518" y="1733549"/>
          <a:ext cx="5051425" cy="1969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/>
                <a:gridCol w="535305"/>
                <a:gridCol w="508000"/>
                <a:gridCol w="464820"/>
                <a:gridCol w="489584"/>
                <a:gridCol w="494664"/>
                <a:gridCol w="758189"/>
                <a:gridCol w="384175"/>
                <a:gridCol w="833755"/>
              </a:tblGrid>
              <a:tr h="488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 marR="8255">
                        <a:lnSpc>
                          <a:spcPct val="100000"/>
                        </a:lnSpc>
                      </a:pPr>
                      <a:r>
                        <a:rPr dirty="0" sz="650" spc="2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药物名称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dirty="0" sz="650" spc="2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适应症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z="650" spc="2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获批时间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14300" marR="86995">
                        <a:lnSpc>
                          <a:spcPct val="103099"/>
                        </a:lnSpc>
                      </a:pPr>
                      <a:r>
                        <a:rPr dirty="0" sz="65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患者登 记人数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137160" marR="131445" indent="-43180">
                        <a:lnSpc>
                          <a:spcPct val="103299"/>
                        </a:lnSpc>
                        <a:spcBef>
                          <a:spcPts val="620"/>
                        </a:spcBef>
                      </a:pPr>
                      <a:r>
                        <a:rPr dirty="0" sz="65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年治疗 </a:t>
                      </a:r>
                      <a:r>
                        <a:rPr dirty="0" sz="650" spc="2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费用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650" spc="2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（万元）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just" marL="108585" marR="121920">
                        <a:lnSpc>
                          <a:spcPct val="103099"/>
                        </a:lnSpc>
                        <a:spcBef>
                          <a:spcPts val="219"/>
                        </a:spcBef>
                      </a:pPr>
                      <a:r>
                        <a:rPr dirty="0" sz="65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医保谈 判药品 </a:t>
                      </a:r>
                      <a:r>
                        <a:rPr dirty="0" sz="650" spc="2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价格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650" spc="2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（万元）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279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 marR="15875">
                        <a:lnSpc>
                          <a:spcPct val="100000"/>
                        </a:lnSpc>
                      </a:pPr>
                      <a:r>
                        <a:rPr dirty="0" sz="650" spc="2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医保后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 algn="ctr" marR="1460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50" spc="2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患者年治疗费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 algn="ctr" marR="158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50" spc="2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（万元）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just" marL="100965" marR="106045">
                        <a:lnSpc>
                          <a:spcPct val="103200"/>
                        </a:lnSpc>
                        <a:spcBef>
                          <a:spcPts val="620"/>
                        </a:spcBef>
                      </a:pPr>
                      <a:r>
                        <a:rPr dirty="0" sz="65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医保 承担 比例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13360" marR="100965" indent="-85725">
                        <a:lnSpc>
                          <a:spcPct val="103099"/>
                        </a:lnSpc>
                      </a:pPr>
                      <a:r>
                        <a:rPr dirty="0" sz="65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医保基金承担费 </a:t>
                      </a:r>
                      <a:r>
                        <a:rPr dirty="0" sz="650" spc="2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用（万元）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715"/>
                </a:tc>
              </a:tr>
              <a:tr h="389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89230" marR="25400" indent="-170815">
                        <a:lnSpc>
                          <a:spcPct val="103099"/>
                        </a:lnSpc>
                      </a:pPr>
                      <a:r>
                        <a:rPr dirty="0" sz="650">
                          <a:latin typeface="等线"/>
                          <a:cs typeface="等线"/>
                        </a:rPr>
                        <a:t>诺西那生钠注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射液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35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60655" marR="67945" indent="-128270">
                        <a:lnSpc>
                          <a:spcPct val="103099"/>
                        </a:lnSpc>
                      </a:pPr>
                      <a:r>
                        <a:rPr dirty="0" sz="650">
                          <a:latin typeface="等线"/>
                          <a:cs typeface="等线"/>
                        </a:rPr>
                        <a:t>脊髓性肌萎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缩症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35"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2020.08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2,400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46 -</a:t>
                      </a:r>
                      <a:r>
                        <a:rPr dirty="0" sz="65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55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50" spc="5">
                          <a:latin typeface="等线"/>
                          <a:cs typeface="等线"/>
                        </a:rPr>
                        <a:t>3.3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19.8（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第一年）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9.9（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第二年）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70%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50" spc="5">
                          <a:latin typeface="等线"/>
                          <a:cs typeface="等线"/>
                        </a:rPr>
                        <a:t>13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.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86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（第一年）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650" spc="5">
                          <a:latin typeface="等线"/>
                          <a:cs typeface="等线"/>
                        </a:rPr>
                        <a:t>6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.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93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（第二年）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solidFill>
                      <a:srgbClr val="DEEBF6"/>
                    </a:solidFill>
                  </a:tcPr>
                </a:tc>
              </a:tr>
              <a:tr h="427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635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氯苯唑酸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33020" marR="67945">
                        <a:lnSpc>
                          <a:spcPct val="103099"/>
                        </a:lnSpc>
                        <a:spcBef>
                          <a:spcPts val="440"/>
                        </a:spcBef>
                      </a:pPr>
                      <a:r>
                        <a:rPr dirty="0" sz="650">
                          <a:latin typeface="等线"/>
                          <a:cs typeface="等线"/>
                        </a:rPr>
                        <a:t>转甲状腺素 蛋白心脏淀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粉样变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58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2020.01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863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~2,000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30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650" spc="5">
                          <a:latin typeface="等线"/>
                          <a:cs typeface="等线"/>
                        </a:rPr>
                        <a:t>0.3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242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650" spc="5">
                          <a:latin typeface="等线"/>
                          <a:cs typeface="等线"/>
                        </a:rPr>
                        <a:t>3.6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70%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84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2.52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</a:tr>
              <a:tr h="363512">
                <a:tc>
                  <a:txBody>
                    <a:bodyPr/>
                    <a:lstStyle/>
                    <a:p>
                      <a:pPr marL="61594" marR="41910" indent="-26034">
                        <a:lnSpc>
                          <a:spcPct val="103099"/>
                        </a:lnSpc>
                        <a:spcBef>
                          <a:spcPts val="595"/>
                        </a:spcBef>
                      </a:pPr>
                      <a:r>
                        <a:rPr dirty="0" sz="650">
                          <a:latin typeface="等线"/>
                          <a:cs typeface="等线"/>
                        </a:rPr>
                        <a:t>阿加糖酶α注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射用浓溶液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75565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法布雷病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2020.08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500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98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0.31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895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27.6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70%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184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19.32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solidFill>
                      <a:srgbClr val="DEEBF6"/>
                    </a:solidFill>
                  </a:tcPr>
                </a:tc>
              </a:tr>
              <a:tr h="3009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6350">
                        <a:lnSpc>
                          <a:spcPct val="100000"/>
                        </a:lnSpc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氘丁苯那嗪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亨廷顿病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2020.05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64135">
                        <a:lnSpc>
                          <a:spcPct val="100000"/>
                        </a:lnSpc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~30,000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13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0.37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2420">
                        <a:lnSpc>
                          <a:spcPct val="100000"/>
                        </a:lnSpc>
                      </a:pPr>
                      <a:r>
                        <a:rPr dirty="0" sz="650" spc="5">
                          <a:latin typeface="等线"/>
                          <a:cs typeface="等线"/>
                        </a:rPr>
                        <a:t>4.4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70%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8415">
                        <a:lnSpc>
                          <a:spcPct val="100000"/>
                        </a:lnSpc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3.08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3175"/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4629" y="421639"/>
            <a:ext cx="337121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罕见病药物分析</a:t>
            </a:r>
            <a:r>
              <a:rPr dirty="0" sz="1600">
                <a:solidFill>
                  <a:srgbClr val="44536A"/>
                </a:solidFill>
              </a:rPr>
              <a:t>-</a:t>
            </a:r>
            <a:r>
              <a:rPr dirty="0" sz="1600" spc="-5">
                <a:solidFill>
                  <a:srgbClr val="44536A"/>
                </a:solidFill>
              </a:rPr>
              <a:t>已纳入医保目录药品</a:t>
            </a:r>
            <a:endParaRPr sz="1600"/>
          </a:p>
        </p:txBody>
      </p:sp>
      <p:sp>
        <p:nvSpPr>
          <p:cNvPr id="7" name="object 7"/>
          <p:cNvSpPr txBox="1"/>
          <p:nvPr/>
        </p:nvSpPr>
        <p:spPr>
          <a:xfrm>
            <a:off x="426516" y="1065656"/>
            <a:ext cx="397446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多种罕见病药物纳入国家医保，从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高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值药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的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纳入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分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析来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看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医保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负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担可控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50">
              <a:latin typeface="等线 Light"/>
              <a:cs typeface="等线 Light"/>
            </a:endParaRPr>
          </a:p>
          <a:p>
            <a:pPr marL="184785" indent="-172720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有明确获批适应症且被纳入医保的</a:t>
            </a:r>
            <a:r>
              <a:rPr dirty="0" sz="700" spc="5" b="1">
                <a:latin typeface="等线"/>
                <a:cs typeface="等线"/>
              </a:rPr>
              <a:t>高</a:t>
            </a:r>
            <a:r>
              <a:rPr dirty="0" sz="700" spc="-5" b="1">
                <a:latin typeface="等线"/>
                <a:cs typeface="等线"/>
              </a:rPr>
              <a:t>值罕</a:t>
            </a:r>
            <a:r>
              <a:rPr dirty="0" sz="700" spc="5" b="1">
                <a:latin typeface="等线"/>
                <a:cs typeface="等线"/>
              </a:rPr>
              <a:t>见</a:t>
            </a:r>
            <a:r>
              <a:rPr dirty="0" sz="700" spc="-5" b="1">
                <a:latin typeface="等线"/>
                <a:cs typeface="等线"/>
              </a:rPr>
              <a:t>病药</a:t>
            </a:r>
            <a:endParaRPr sz="700">
              <a:latin typeface="等线"/>
              <a:cs typeface="等线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243" y="4045381"/>
            <a:ext cx="2409825" cy="25393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20">
                <a:latin typeface="等线"/>
                <a:cs typeface="等线"/>
              </a:rPr>
              <a:t>目前，已有</a:t>
            </a:r>
            <a:r>
              <a:rPr dirty="0" sz="650" spc="7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58</a:t>
            </a:r>
            <a:r>
              <a:rPr dirty="0" sz="650" spc="6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药物直</a:t>
            </a:r>
            <a:r>
              <a:rPr dirty="0" sz="650" spc="30">
                <a:latin typeface="等线"/>
                <a:cs typeface="等线"/>
              </a:rPr>
              <a:t>接</a:t>
            </a:r>
            <a:r>
              <a:rPr dirty="0" sz="650" spc="20">
                <a:latin typeface="等线"/>
                <a:cs typeface="等线"/>
              </a:rPr>
              <a:t>或谈</a:t>
            </a:r>
            <a:r>
              <a:rPr dirty="0" sz="650" spc="30">
                <a:latin typeface="等线"/>
                <a:cs typeface="等线"/>
              </a:rPr>
              <a:t>判</a:t>
            </a:r>
            <a:r>
              <a:rPr dirty="0" sz="650" spc="20">
                <a:latin typeface="等线"/>
                <a:cs typeface="等线"/>
              </a:rPr>
              <a:t>调入国家医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药品目 </a:t>
            </a:r>
            <a:r>
              <a:rPr dirty="0" sz="650" spc="40">
                <a:latin typeface="等线"/>
                <a:cs typeface="等线"/>
              </a:rPr>
              <a:t>录。近两年，国家逐渐实现高值罕见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药物纳入医</a:t>
            </a:r>
            <a:r>
              <a:rPr dirty="0" sz="650" spc="45">
                <a:latin typeface="等线"/>
                <a:cs typeface="等线"/>
              </a:rPr>
              <a:t>保，</a:t>
            </a:r>
            <a:r>
              <a:rPr dirty="0" sz="650" spc="40">
                <a:latin typeface="等线"/>
                <a:cs typeface="等线"/>
              </a:rPr>
              <a:t>不断 提高罕见病药物的可及</a:t>
            </a:r>
            <a:r>
              <a:rPr dirty="0" sz="650" spc="45">
                <a:latin typeface="等线"/>
                <a:cs typeface="等线"/>
              </a:rPr>
              <a:t>性</a:t>
            </a:r>
            <a:r>
              <a:rPr dirty="0" sz="650" spc="40">
                <a:latin typeface="等线"/>
                <a:cs typeface="等线"/>
              </a:rPr>
              <a:t>。其中高值</a:t>
            </a:r>
            <a:r>
              <a:rPr dirty="0" sz="650" spc="55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纳入医保后年治疗</a:t>
            </a:r>
            <a:r>
              <a:rPr dirty="0" sz="650" spc="20">
                <a:latin typeface="等线"/>
                <a:cs typeface="等线"/>
              </a:rPr>
              <a:t>费 用皆低于</a:t>
            </a:r>
            <a:r>
              <a:rPr dirty="0" sz="650" spc="7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30</a:t>
            </a:r>
            <a:r>
              <a:rPr dirty="0" sz="650" spc="6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万元。基</a:t>
            </a:r>
            <a:r>
              <a:rPr dirty="0" sz="650" spc="30">
                <a:latin typeface="等线"/>
                <a:cs typeface="等线"/>
              </a:rPr>
              <a:t>于</a:t>
            </a:r>
            <a:r>
              <a:rPr dirty="0" sz="650" spc="20">
                <a:latin typeface="等线"/>
                <a:cs typeface="等线"/>
              </a:rPr>
              <a:t>以上高</a:t>
            </a:r>
            <a:r>
              <a:rPr dirty="0" sz="650" spc="30">
                <a:latin typeface="等线"/>
                <a:cs typeface="等线"/>
              </a:rPr>
              <a:t>值</a:t>
            </a:r>
            <a:r>
              <a:rPr dirty="0" sz="650" spc="20">
                <a:latin typeface="等线"/>
                <a:cs typeface="等线"/>
              </a:rPr>
              <a:t>药进</a:t>
            </a:r>
            <a:r>
              <a:rPr dirty="0" sz="650" spc="30">
                <a:latin typeface="等线"/>
                <a:cs typeface="等线"/>
              </a:rPr>
              <a:t>入</a:t>
            </a:r>
            <a:r>
              <a:rPr dirty="0" sz="650" spc="20">
                <a:latin typeface="等线"/>
                <a:cs typeface="等线"/>
              </a:rPr>
              <a:t>医保的案例</a:t>
            </a:r>
            <a:r>
              <a:rPr dirty="0" sz="650" spc="30">
                <a:latin typeface="等线"/>
                <a:cs typeface="等线"/>
              </a:rPr>
              <a:t>分</a:t>
            </a:r>
            <a:r>
              <a:rPr dirty="0" sz="650" spc="25">
                <a:latin typeface="等线"/>
                <a:cs typeface="等线"/>
              </a:rPr>
              <a:t>析</a:t>
            </a:r>
            <a:r>
              <a:rPr dirty="0" sz="650" spc="20">
                <a:latin typeface="等线"/>
                <a:cs typeface="等线"/>
              </a:rPr>
              <a:t>，四 </a:t>
            </a:r>
            <a:r>
              <a:rPr dirty="0" sz="650" spc="40">
                <a:latin typeface="等线"/>
                <a:cs typeface="等线"/>
              </a:rPr>
              <a:t>款高值药纳入医保后价格降幅</a:t>
            </a:r>
            <a:r>
              <a:rPr dirty="0" sz="650" spc="20">
                <a:latin typeface="等线"/>
                <a:cs typeface="等线"/>
              </a:rPr>
              <a:t>为</a:t>
            </a:r>
            <a:r>
              <a:rPr dirty="0" sz="650" spc="190">
                <a:latin typeface="等线"/>
                <a:cs typeface="等线"/>
              </a:rPr>
              <a:t> </a:t>
            </a:r>
            <a:r>
              <a:rPr dirty="0" sz="650" spc="15">
                <a:latin typeface="等线"/>
                <a:cs typeface="等线"/>
              </a:rPr>
              <a:t>70%-90%，</a:t>
            </a:r>
            <a:r>
              <a:rPr dirty="0" sz="650" spc="40">
                <a:latin typeface="等线"/>
                <a:cs typeface="等线"/>
              </a:rPr>
              <a:t>降价后患者年治 疗费用降低，假设患者足量给药的情</a:t>
            </a:r>
            <a:r>
              <a:rPr dirty="0" sz="650" spc="55">
                <a:latin typeface="等线"/>
                <a:cs typeface="等线"/>
              </a:rPr>
              <a:t>况</a:t>
            </a:r>
            <a:r>
              <a:rPr dirty="0" sz="650" spc="45">
                <a:latin typeface="等线"/>
                <a:cs typeface="等线"/>
              </a:rPr>
              <a:t>下</a:t>
            </a:r>
            <a:r>
              <a:rPr dirty="0" sz="650" spc="40">
                <a:latin typeface="等线"/>
                <a:cs typeface="等线"/>
              </a:rPr>
              <a:t>，针对罕见病中患 者人数较多的脊髓性肌萎缩</a:t>
            </a:r>
            <a:r>
              <a:rPr dirty="0" sz="650" spc="45">
                <a:latin typeface="等线"/>
                <a:cs typeface="等线"/>
              </a:rPr>
              <a:t>症</a:t>
            </a:r>
            <a:r>
              <a:rPr dirty="0" sz="650" spc="40">
                <a:latin typeface="等线"/>
                <a:cs typeface="等线"/>
              </a:rPr>
              <a:t>，保障</a:t>
            </a:r>
            <a:r>
              <a:rPr dirty="0" sz="650" spc="55">
                <a:latin typeface="等线"/>
                <a:cs typeface="等线"/>
              </a:rPr>
              <a:t>覆</a:t>
            </a:r>
            <a:r>
              <a:rPr dirty="0" sz="650" spc="40">
                <a:latin typeface="等线"/>
                <a:cs typeface="等线"/>
              </a:rPr>
              <a:t>盖所有患者第一</a:t>
            </a:r>
            <a:r>
              <a:rPr dirty="0" sz="650" spc="50">
                <a:latin typeface="等线"/>
                <a:cs typeface="等线"/>
              </a:rPr>
              <a:t>年</a:t>
            </a:r>
            <a:r>
              <a:rPr dirty="0" sz="650" spc="20">
                <a:latin typeface="等线"/>
                <a:cs typeface="等线"/>
              </a:rPr>
              <a:t>诺 西那生钠注</a:t>
            </a:r>
            <a:r>
              <a:rPr dirty="0" sz="650" spc="30">
                <a:latin typeface="等线"/>
                <a:cs typeface="等线"/>
              </a:rPr>
              <a:t>射</a:t>
            </a:r>
            <a:r>
              <a:rPr dirty="0" sz="650" spc="20">
                <a:latin typeface="等线"/>
                <a:cs typeface="等线"/>
              </a:rPr>
              <a:t>液治疗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医保基</a:t>
            </a:r>
            <a:r>
              <a:rPr dirty="0" sz="650" spc="30">
                <a:latin typeface="等线"/>
                <a:cs typeface="等线"/>
              </a:rPr>
              <a:t>金</a:t>
            </a:r>
            <a:r>
              <a:rPr dirty="0" sz="650" spc="20">
                <a:latin typeface="等线"/>
                <a:cs typeface="等线"/>
              </a:rPr>
              <a:t>承担的</a:t>
            </a:r>
            <a:r>
              <a:rPr dirty="0" sz="650" spc="30">
                <a:latin typeface="等线"/>
                <a:cs typeface="等线"/>
              </a:rPr>
              <a:t>总</a:t>
            </a:r>
            <a:r>
              <a:rPr dirty="0" sz="650" spc="20">
                <a:latin typeface="等线"/>
                <a:cs typeface="等线"/>
              </a:rPr>
              <a:t>费用约为</a:t>
            </a:r>
            <a:r>
              <a:rPr dirty="0" sz="650" spc="-2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3.3</a:t>
            </a:r>
            <a:r>
              <a:rPr dirty="0" sz="6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亿，对 </a:t>
            </a:r>
            <a:r>
              <a:rPr dirty="0" sz="650" spc="30">
                <a:latin typeface="等线"/>
                <a:cs typeface="等线"/>
              </a:rPr>
              <a:t>于转</a:t>
            </a:r>
            <a:r>
              <a:rPr dirty="0" sz="650" spc="40">
                <a:latin typeface="等线"/>
                <a:cs typeface="等线"/>
              </a:rPr>
              <a:t>甲</a:t>
            </a:r>
            <a:r>
              <a:rPr dirty="0" sz="650" spc="30">
                <a:latin typeface="等线"/>
                <a:cs typeface="等线"/>
              </a:rPr>
              <a:t>状</a:t>
            </a:r>
            <a:r>
              <a:rPr dirty="0" sz="650" spc="40">
                <a:latin typeface="等线"/>
                <a:cs typeface="等线"/>
              </a:rPr>
              <a:t>腺</a:t>
            </a:r>
            <a:r>
              <a:rPr dirty="0" sz="650" spc="30">
                <a:latin typeface="等线"/>
                <a:cs typeface="等线"/>
              </a:rPr>
              <a:t>素</a:t>
            </a:r>
            <a:r>
              <a:rPr dirty="0" sz="650" spc="40">
                <a:latin typeface="等线"/>
                <a:cs typeface="等线"/>
              </a:rPr>
              <a:t>蛋</a:t>
            </a:r>
            <a:r>
              <a:rPr dirty="0" sz="650" spc="30">
                <a:latin typeface="等线"/>
                <a:cs typeface="等线"/>
              </a:rPr>
              <a:t>白</a:t>
            </a:r>
            <a:r>
              <a:rPr dirty="0" sz="650" spc="40">
                <a:latin typeface="等线"/>
                <a:cs typeface="等线"/>
              </a:rPr>
              <a:t>心</a:t>
            </a:r>
            <a:r>
              <a:rPr dirty="0" sz="650" spc="30">
                <a:latin typeface="等线"/>
                <a:cs typeface="等线"/>
              </a:rPr>
              <a:t>脏淀</a:t>
            </a:r>
            <a:r>
              <a:rPr dirty="0" sz="650" spc="40">
                <a:latin typeface="等线"/>
                <a:cs typeface="等线"/>
              </a:rPr>
              <a:t>粉</a:t>
            </a:r>
            <a:r>
              <a:rPr dirty="0" sz="650" spc="30">
                <a:latin typeface="等线"/>
                <a:cs typeface="等线"/>
              </a:rPr>
              <a:t>样</a:t>
            </a:r>
            <a:r>
              <a:rPr dirty="0" sz="650" spc="50">
                <a:latin typeface="等线"/>
                <a:cs typeface="等线"/>
              </a:rPr>
              <a:t>变</a:t>
            </a:r>
            <a:r>
              <a:rPr dirty="0" sz="650" spc="30">
                <a:latin typeface="等线"/>
                <a:cs typeface="等线"/>
              </a:rPr>
              <a:t>，医</a:t>
            </a:r>
            <a:r>
              <a:rPr dirty="0" sz="650" spc="4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基金</a:t>
            </a:r>
            <a:r>
              <a:rPr dirty="0" sz="650" spc="40">
                <a:latin typeface="等线"/>
                <a:cs typeface="等线"/>
              </a:rPr>
              <a:t>承</a:t>
            </a:r>
            <a:r>
              <a:rPr dirty="0" sz="650" spc="20">
                <a:latin typeface="等线"/>
                <a:cs typeface="等线"/>
              </a:rPr>
              <a:t>担</a:t>
            </a:r>
            <a:r>
              <a:rPr dirty="0" sz="650" spc="17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5,040</a:t>
            </a:r>
            <a:r>
              <a:rPr dirty="0" sz="650" spc="17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万元 </a:t>
            </a:r>
            <a:r>
              <a:rPr dirty="0" sz="650" spc="40">
                <a:latin typeface="等线"/>
                <a:cs typeface="等线"/>
              </a:rPr>
              <a:t>将保障所有确诊患者足量给</a:t>
            </a:r>
            <a:r>
              <a:rPr dirty="0" sz="650" spc="45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。从基</a:t>
            </a:r>
            <a:r>
              <a:rPr dirty="0" sz="650" spc="55">
                <a:latin typeface="等线"/>
                <a:cs typeface="等线"/>
              </a:rPr>
              <a:t>金</a:t>
            </a:r>
            <a:r>
              <a:rPr dirty="0" sz="650" spc="40">
                <a:latin typeface="等线"/>
                <a:cs typeface="等线"/>
              </a:rPr>
              <a:t>的承受力来</a:t>
            </a:r>
            <a:r>
              <a:rPr dirty="0" sz="650" spc="45">
                <a:latin typeface="等线"/>
                <a:cs typeface="等线"/>
              </a:rPr>
              <a:t>看，</a:t>
            </a:r>
            <a:r>
              <a:rPr dirty="0" sz="650" spc="40">
                <a:latin typeface="等线"/>
                <a:cs typeface="等线"/>
              </a:rPr>
              <a:t>解决 罕见病高值药的保障问题是可行可控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。在现有基本医疗保 险框架下，实现罕见病高值药物进入</a:t>
            </a:r>
            <a:r>
              <a:rPr dirty="0" sz="650" spc="55">
                <a:latin typeface="等线"/>
                <a:cs typeface="等线"/>
              </a:rPr>
              <a:t>国</a:t>
            </a:r>
            <a:r>
              <a:rPr dirty="0" sz="650" spc="40">
                <a:latin typeface="等线"/>
                <a:cs typeface="等线"/>
              </a:rPr>
              <a:t>家保目</a:t>
            </a:r>
            <a:r>
              <a:rPr dirty="0" sz="650" spc="45">
                <a:latin typeface="等线"/>
                <a:cs typeface="等线"/>
              </a:rPr>
              <a:t>录</a:t>
            </a:r>
            <a:r>
              <a:rPr dirty="0" sz="650" spc="40">
                <a:latin typeface="等线"/>
                <a:cs typeface="等线"/>
              </a:rPr>
              <a:t>，可以让基 本医疗保险率先发挥作</a:t>
            </a:r>
            <a:r>
              <a:rPr dirty="0" sz="650" spc="45">
                <a:latin typeface="等线"/>
                <a:cs typeface="等线"/>
              </a:rPr>
              <a:t>用</a:t>
            </a:r>
            <a:r>
              <a:rPr dirty="0" sz="650" spc="40">
                <a:latin typeface="等线"/>
                <a:cs typeface="等线"/>
              </a:rPr>
              <a:t>，带动多层</a:t>
            </a:r>
            <a:r>
              <a:rPr dirty="0" sz="650" spc="55">
                <a:latin typeface="等线"/>
                <a:cs typeface="等线"/>
              </a:rPr>
              <a:t>次</a:t>
            </a:r>
            <a:r>
              <a:rPr dirty="0" sz="650" spc="40">
                <a:latin typeface="等线"/>
                <a:cs typeface="等线"/>
              </a:rPr>
              <a:t>保</a:t>
            </a:r>
            <a:r>
              <a:rPr dirty="0" sz="650" spc="45">
                <a:latin typeface="等线"/>
                <a:cs typeface="等线"/>
              </a:rPr>
              <a:t>障</a:t>
            </a:r>
            <a:r>
              <a:rPr dirty="0" sz="650" spc="40">
                <a:latin typeface="等线"/>
                <a:cs typeface="等线"/>
              </a:rPr>
              <a:t>，实现对罕见病 患者的用药保障。以基本医疗保险先行突</a:t>
            </a:r>
            <a:r>
              <a:rPr dirty="0" sz="650" spc="45">
                <a:latin typeface="等线"/>
                <a:cs typeface="等线"/>
              </a:rPr>
              <a:t>破</a:t>
            </a:r>
            <a:r>
              <a:rPr dirty="0" sz="650" spc="40">
                <a:latin typeface="等线"/>
                <a:cs typeface="等线"/>
              </a:rPr>
              <a:t>，调动大病保</a:t>
            </a:r>
            <a:r>
              <a:rPr dirty="0" sz="650" spc="45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、 </a:t>
            </a:r>
            <a:r>
              <a:rPr dirty="0" sz="650" spc="40">
                <a:latin typeface="等线"/>
                <a:cs typeface="等线"/>
              </a:rPr>
              <a:t>医疗救助另外两重基本保障的力</a:t>
            </a:r>
            <a:r>
              <a:rPr dirty="0" sz="650" spc="45">
                <a:latin typeface="等线"/>
                <a:cs typeface="等线"/>
              </a:rPr>
              <a:t>量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患</a:t>
            </a:r>
            <a:r>
              <a:rPr dirty="0" sz="650" spc="40">
                <a:latin typeface="等线"/>
                <a:cs typeface="等线"/>
              </a:rPr>
              <a:t>者个人负担一部</a:t>
            </a:r>
            <a:r>
              <a:rPr dirty="0" sz="650" spc="45">
                <a:latin typeface="等线"/>
                <a:cs typeface="等线"/>
              </a:rPr>
              <a:t>分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40">
                <a:latin typeface="等线"/>
                <a:cs typeface="等线"/>
              </a:rPr>
              <a:t>可解决高值药的基础保</a:t>
            </a:r>
            <a:r>
              <a:rPr dirty="0" sz="650" spc="45">
                <a:latin typeface="等线"/>
                <a:cs typeface="等线"/>
              </a:rPr>
              <a:t>障</a:t>
            </a:r>
            <a:r>
              <a:rPr dirty="0" sz="650" spc="40">
                <a:latin typeface="等线"/>
                <a:cs typeface="等线"/>
              </a:rPr>
              <a:t>。考虑到未</a:t>
            </a:r>
            <a:r>
              <a:rPr dirty="0" sz="650" spc="55">
                <a:latin typeface="等线"/>
                <a:cs typeface="等线"/>
              </a:rPr>
              <a:t>来</a:t>
            </a:r>
            <a:r>
              <a:rPr dirty="0" sz="650" spc="40">
                <a:latin typeface="等线"/>
                <a:cs typeface="等线"/>
              </a:rPr>
              <a:t>政策型商保的发展</a:t>
            </a:r>
            <a:r>
              <a:rPr dirty="0" sz="650" spc="20">
                <a:latin typeface="等线"/>
                <a:cs typeface="等线"/>
              </a:rPr>
              <a:t>对 </a:t>
            </a:r>
            <a:r>
              <a:rPr dirty="0" sz="650" spc="30">
                <a:latin typeface="等线"/>
                <a:cs typeface="等线"/>
              </a:rPr>
              <a:t>医保目录内药品可进行</a:t>
            </a:r>
            <a:r>
              <a:rPr dirty="0" sz="650" spc="15">
                <a:latin typeface="等线"/>
                <a:cs typeface="等线"/>
              </a:rPr>
              <a:t>二</a:t>
            </a:r>
            <a:r>
              <a:rPr dirty="0" sz="650" spc="30">
                <a:latin typeface="等线"/>
                <a:cs typeface="等线"/>
              </a:rPr>
              <a:t>次报销，年</a:t>
            </a:r>
            <a:r>
              <a:rPr dirty="0" sz="650" spc="20">
                <a:latin typeface="等线"/>
                <a:cs typeface="等线"/>
              </a:rPr>
              <a:t>花费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200</a:t>
            </a:r>
            <a:r>
              <a:rPr dirty="0" sz="650" spc="15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万元的罕见病 </a:t>
            </a:r>
            <a:r>
              <a:rPr dirty="0" sz="650" spc="20">
                <a:latin typeface="等线"/>
                <a:cs typeface="等线"/>
              </a:rPr>
              <a:t>高值药物得到保障也将不再遥远。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74848" y="4046219"/>
            <a:ext cx="2346960" cy="2411095"/>
            <a:chOff x="2974848" y="4046219"/>
            <a:chExt cx="2346960" cy="24110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9900" y="4133087"/>
              <a:ext cx="2311908" cy="23241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74848" y="4046219"/>
              <a:ext cx="2228215" cy="2284730"/>
            </a:xfrm>
            <a:custGeom>
              <a:avLst/>
              <a:gdLst/>
              <a:ahLst/>
              <a:cxnLst/>
              <a:rect l="l" t="t" r="r" b="b"/>
              <a:pathLst>
                <a:path w="2228215" h="2284729">
                  <a:moveTo>
                    <a:pt x="2123313" y="0"/>
                  </a:moveTo>
                  <a:lnTo>
                    <a:pt x="104775" y="0"/>
                  </a:lnTo>
                  <a:lnTo>
                    <a:pt x="63972" y="8227"/>
                  </a:lnTo>
                  <a:lnTo>
                    <a:pt x="30670" y="30670"/>
                  </a:lnTo>
                  <a:lnTo>
                    <a:pt x="8227" y="63972"/>
                  </a:lnTo>
                  <a:lnTo>
                    <a:pt x="0" y="104775"/>
                  </a:lnTo>
                  <a:lnTo>
                    <a:pt x="0" y="2179751"/>
                  </a:lnTo>
                  <a:lnTo>
                    <a:pt x="8227" y="2220514"/>
                  </a:lnTo>
                  <a:lnTo>
                    <a:pt x="30670" y="2253802"/>
                  </a:lnTo>
                  <a:lnTo>
                    <a:pt x="63972" y="2276246"/>
                  </a:lnTo>
                  <a:lnTo>
                    <a:pt x="104775" y="2284476"/>
                  </a:lnTo>
                  <a:lnTo>
                    <a:pt x="2123313" y="2284476"/>
                  </a:lnTo>
                  <a:lnTo>
                    <a:pt x="2164115" y="2276246"/>
                  </a:lnTo>
                  <a:lnTo>
                    <a:pt x="2197417" y="2253802"/>
                  </a:lnTo>
                  <a:lnTo>
                    <a:pt x="2219860" y="2220514"/>
                  </a:lnTo>
                  <a:lnTo>
                    <a:pt x="2228088" y="2179751"/>
                  </a:lnTo>
                  <a:lnTo>
                    <a:pt x="2228088" y="104775"/>
                  </a:lnTo>
                  <a:lnTo>
                    <a:pt x="2219860" y="63972"/>
                  </a:lnTo>
                  <a:lnTo>
                    <a:pt x="2197417" y="30670"/>
                  </a:lnTo>
                  <a:lnTo>
                    <a:pt x="2164115" y="8227"/>
                  </a:lnTo>
                  <a:lnTo>
                    <a:pt x="212331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54476" y="4107560"/>
            <a:ext cx="1805939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案例</a:t>
            </a:r>
            <a:r>
              <a:rPr dirty="0" sz="650" spc="15" b="1">
                <a:solidFill>
                  <a:srgbClr val="28394A"/>
                </a:solidFill>
                <a:latin typeface="等线"/>
                <a:cs typeface="等线"/>
              </a:rPr>
              <a:t>：“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天价救命药</a:t>
            </a:r>
            <a:r>
              <a:rPr dirty="0" sz="650" spc="5" b="1">
                <a:solidFill>
                  <a:srgbClr val="28394A"/>
                </a:solidFill>
                <a:latin typeface="等线"/>
                <a:cs typeface="等线"/>
              </a:rPr>
              <a:t>”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诺西那生钠注射液纳入医保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28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3078479" y="4308347"/>
            <a:ext cx="2026920" cy="1894839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8575" rIns="0" bIns="0" rtlCol="0" vert="horz">
            <a:spAutoFit/>
          </a:bodyPr>
          <a:lstStyle/>
          <a:p>
            <a:pPr algn="just" marL="92710" marR="83820">
              <a:lnSpc>
                <a:spcPct val="140800"/>
              </a:lnSpc>
              <a:spcBef>
                <a:spcPts val="225"/>
              </a:spcBef>
            </a:pPr>
            <a:r>
              <a:rPr dirty="0" sz="650" spc="5">
                <a:latin typeface="等线"/>
                <a:cs typeface="等线"/>
              </a:rPr>
              <a:t>2021</a:t>
            </a:r>
            <a:r>
              <a:rPr dirty="0" sz="6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年共有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7</a:t>
            </a:r>
            <a:r>
              <a:rPr dirty="0" sz="650" spc="1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病用药</a:t>
            </a:r>
            <a:r>
              <a:rPr dirty="0" sz="650" spc="30">
                <a:latin typeface="等线"/>
                <a:cs typeface="等线"/>
              </a:rPr>
              <a:t>通</a:t>
            </a:r>
            <a:r>
              <a:rPr dirty="0" sz="650" spc="20">
                <a:latin typeface="等线"/>
                <a:cs typeface="等线"/>
              </a:rPr>
              <a:t>过谈判</a:t>
            </a:r>
            <a:r>
              <a:rPr dirty="0" sz="650" spc="30">
                <a:latin typeface="等线"/>
                <a:cs typeface="等线"/>
              </a:rPr>
              <a:t>方</a:t>
            </a:r>
            <a:r>
              <a:rPr dirty="0" sz="650" spc="20">
                <a:latin typeface="等线"/>
                <a:cs typeface="等线"/>
              </a:rPr>
              <a:t>式进入医 </a:t>
            </a:r>
            <a:r>
              <a:rPr dirty="0" sz="650" spc="30">
                <a:latin typeface="等线"/>
                <a:cs typeface="等线"/>
              </a:rPr>
              <a:t>保目录中，曾以</a:t>
            </a:r>
            <a:r>
              <a:rPr dirty="0" sz="650" spc="10">
                <a:latin typeface="等线"/>
                <a:cs typeface="等线"/>
              </a:rPr>
              <a:t>“70</a:t>
            </a:r>
            <a:r>
              <a:rPr dirty="0" sz="650" spc="114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万一针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的罕见病</a:t>
            </a:r>
            <a:r>
              <a:rPr dirty="0" sz="650" spc="20">
                <a:latin typeface="等线"/>
                <a:cs typeface="等线"/>
              </a:rPr>
              <a:t>高</a:t>
            </a:r>
            <a:r>
              <a:rPr dirty="0" sz="650" spc="30">
                <a:latin typeface="等线"/>
                <a:cs typeface="等线"/>
              </a:rPr>
              <a:t>值药物</a:t>
            </a:r>
            <a:r>
              <a:rPr dirty="0" sz="650" spc="20">
                <a:latin typeface="等线"/>
                <a:cs typeface="等线"/>
              </a:rPr>
              <a:t>诺 </a:t>
            </a:r>
            <a:r>
              <a:rPr dirty="0" sz="650" spc="30">
                <a:latin typeface="等线"/>
                <a:cs typeface="等线"/>
              </a:rPr>
              <a:t>西</a:t>
            </a:r>
            <a:r>
              <a:rPr dirty="0" sz="650" spc="40">
                <a:latin typeface="等线"/>
                <a:cs typeface="等线"/>
              </a:rPr>
              <a:t>那生</a:t>
            </a:r>
            <a:r>
              <a:rPr dirty="0" sz="650" spc="30">
                <a:latin typeface="等线"/>
                <a:cs typeface="等线"/>
              </a:rPr>
              <a:t>钠</a:t>
            </a:r>
            <a:r>
              <a:rPr dirty="0" sz="650" spc="40">
                <a:latin typeface="等线"/>
                <a:cs typeface="等线"/>
              </a:rPr>
              <a:t>注射</a:t>
            </a:r>
            <a:r>
              <a:rPr dirty="0" sz="650" spc="30">
                <a:latin typeface="等线"/>
                <a:cs typeface="等线"/>
              </a:rPr>
              <a:t>液</a:t>
            </a:r>
            <a:r>
              <a:rPr dirty="0" sz="650" spc="40">
                <a:latin typeface="等线"/>
                <a:cs typeface="等线"/>
              </a:rPr>
              <a:t>也被</a:t>
            </a:r>
            <a:r>
              <a:rPr dirty="0" sz="650" spc="30">
                <a:latin typeface="等线"/>
                <a:cs typeface="等线"/>
              </a:rPr>
              <a:t>纳</a:t>
            </a:r>
            <a:r>
              <a:rPr dirty="0" sz="650" spc="40">
                <a:latin typeface="等线"/>
                <a:cs typeface="等线"/>
              </a:rPr>
              <a:t>入医保。脊</a:t>
            </a:r>
            <a:r>
              <a:rPr dirty="0" sz="650" spc="30">
                <a:latin typeface="等线"/>
                <a:cs typeface="等线"/>
              </a:rPr>
              <a:t>髓</a:t>
            </a:r>
            <a:r>
              <a:rPr dirty="0" sz="650" spc="40">
                <a:latin typeface="等线"/>
                <a:cs typeface="等线"/>
              </a:rPr>
              <a:t>性</a:t>
            </a:r>
            <a:r>
              <a:rPr dirty="0" sz="650" spc="30">
                <a:latin typeface="等线"/>
                <a:cs typeface="等线"/>
              </a:rPr>
              <a:t>肌</a:t>
            </a:r>
            <a:r>
              <a:rPr dirty="0" sz="650" spc="40">
                <a:latin typeface="等线"/>
                <a:cs typeface="等线"/>
              </a:rPr>
              <a:t>萎</a:t>
            </a:r>
            <a:r>
              <a:rPr dirty="0" sz="650" spc="30">
                <a:latin typeface="等线"/>
                <a:cs typeface="等线"/>
              </a:rPr>
              <a:t>缩</a:t>
            </a:r>
            <a:r>
              <a:rPr dirty="0" sz="650" spc="20">
                <a:latin typeface="等线"/>
                <a:cs typeface="等线"/>
              </a:rPr>
              <a:t>症</a:t>
            </a:r>
            <a:endParaRPr sz="650">
              <a:latin typeface="等线"/>
              <a:cs typeface="等线"/>
            </a:endParaRPr>
          </a:p>
          <a:p>
            <a:pPr marL="92710" marR="85090">
              <a:lnSpc>
                <a:spcPct val="140000"/>
              </a:lnSpc>
              <a:spcBef>
                <a:spcPts val="15"/>
              </a:spcBef>
            </a:pPr>
            <a:r>
              <a:rPr dirty="0" sz="650" spc="20">
                <a:latin typeface="等线"/>
                <a:cs typeface="等线"/>
              </a:rPr>
              <a:t>（SMA）</a:t>
            </a:r>
            <a:r>
              <a:rPr dirty="0" sz="650" spc="40">
                <a:latin typeface="等线"/>
                <a:cs typeface="等线"/>
              </a:rPr>
              <a:t>患儿</a:t>
            </a:r>
            <a:r>
              <a:rPr dirty="0" sz="650" spc="30">
                <a:latin typeface="等线"/>
                <a:cs typeface="等线"/>
              </a:rPr>
              <a:t>将</a:t>
            </a:r>
            <a:r>
              <a:rPr dirty="0" sz="650" spc="40">
                <a:latin typeface="等线"/>
                <a:cs typeface="等线"/>
              </a:rPr>
              <a:t>进入有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用得起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时</a:t>
            </a:r>
            <a:r>
              <a:rPr dirty="0" sz="650" spc="50">
                <a:latin typeface="等线"/>
                <a:cs typeface="等线"/>
              </a:rPr>
              <a:t>代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将</a:t>
            </a:r>
            <a:r>
              <a:rPr dirty="0" sz="650" spc="30">
                <a:latin typeface="等线"/>
                <a:cs typeface="等线"/>
              </a:rPr>
              <a:t>告</a:t>
            </a:r>
            <a:r>
              <a:rPr dirty="0" sz="650" spc="20">
                <a:latin typeface="等线"/>
                <a:cs typeface="等线"/>
              </a:rPr>
              <a:t>别 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生死之选</a:t>
            </a:r>
            <a:r>
              <a:rPr dirty="0" sz="650" spc="10">
                <a:latin typeface="等线"/>
                <a:cs typeface="等线"/>
              </a:rPr>
              <a:t>”！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900">
              <a:latin typeface="等线"/>
              <a:cs typeface="等线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dirty="0" sz="650" spc="20">
                <a:latin typeface="等线"/>
                <a:cs typeface="等线"/>
              </a:rPr>
              <a:t>罕见病</a:t>
            </a:r>
            <a:r>
              <a:rPr dirty="0" sz="650" spc="10">
                <a:latin typeface="等线"/>
                <a:cs typeface="等线"/>
              </a:rPr>
              <a:t>SMA</a:t>
            </a:r>
            <a:r>
              <a:rPr dirty="0" sz="650" spc="20">
                <a:latin typeface="等线"/>
                <a:cs typeface="等线"/>
              </a:rPr>
              <a:t>用药诺西</a:t>
            </a:r>
            <a:r>
              <a:rPr dirty="0" sz="650" spc="30">
                <a:latin typeface="等线"/>
                <a:cs typeface="等线"/>
              </a:rPr>
              <a:t>那</a:t>
            </a:r>
            <a:r>
              <a:rPr dirty="0" sz="650" spc="20">
                <a:latin typeface="等线"/>
                <a:cs typeface="等线"/>
              </a:rPr>
              <a:t>生钠注</a:t>
            </a:r>
            <a:r>
              <a:rPr dirty="0" sz="650" spc="30">
                <a:latin typeface="等线"/>
                <a:cs typeface="等线"/>
              </a:rPr>
              <a:t>射</a:t>
            </a:r>
            <a:r>
              <a:rPr dirty="0" sz="650" spc="20">
                <a:latin typeface="等线"/>
                <a:cs typeface="等线"/>
              </a:rPr>
              <a:t>液，经历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8</a:t>
            </a:r>
            <a:r>
              <a:rPr dirty="0" sz="650" spc="12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轮价</a:t>
            </a:r>
            <a:endParaRPr sz="650">
              <a:latin typeface="等线"/>
              <a:cs typeface="等线"/>
            </a:endParaRPr>
          </a:p>
          <a:p>
            <a:pPr marL="92710" marR="85725">
              <a:lnSpc>
                <a:spcPts val="1100"/>
              </a:lnSpc>
              <a:spcBef>
                <a:spcPts val="80"/>
              </a:spcBef>
            </a:pPr>
            <a:r>
              <a:rPr dirty="0" sz="650" spc="20">
                <a:latin typeface="等线"/>
                <a:cs typeface="等线"/>
              </a:rPr>
              <a:t>格协商，最</a:t>
            </a:r>
            <a:r>
              <a:rPr dirty="0" sz="650" spc="30">
                <a:latin typeface="等线"/>
                <a:cs typeface="等线"/>
              </a:rPr>
              <a:t>终</a:t>
            </a:r>
            <a:r>
              <a:rPr dirty="0" sz="650" spc="20">
                <a:latin typeface="等线"/>
                <a:cs typeface="等线"/>
              </a:rPr>
              <a:t>以略高于</a:t>
            </a:r>
            <a:r>
              <a:rPr dirty="0" sz="650" spc="10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3.3</a:t>
            </a:r>
            <a:r>
              <a:rPr dirty="0" sz="650" spc="9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万元</a:t>
            </a:r>
            <a:r>
              <a:rPr dirty="0" sz="650">
                <a:latin typeface="等线"/>
                <a:cs typeface="等线"/>
              </a:rPr>
              <a:t>/</a:t>
            </a:r>
            <a:r>
              <a:rPr dirty="0" sz="650" spc="20">
                <a:latin typeface="等线"/>
                <a:cs typeface="等线"/>
              </a:rPr>
              <a:t>针（</a:t>
            </a:r>
            <a:r>
              <a:rPr dirty="0" sz="650" spc="30">
                <a:latin typeface="等线"/>
                <a:cs typeface="等线"/>
              </a:rPr>
              <a:t>具</a:t>
            </a:r>
            <a:r>
              <a:rPr dirty="0" sz="650" spc="20">
                <a:latin typeface="等线"/>
                <a:cs typeface="等线"/>
              </a:rPr>
              <a:t>体价格受 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密协</a:t>
            </a:r>
            <a:r>
              <a:rPr dirty="0" sz="650" spc="30">
                <a:latin typeface="等线"/>
                <a:cs typeface="等线"/>
              </a:rPr>
              <a:t>议</a:t>
            </a:r>
            <a:r>
              <a:rPr dirty="0" sz="650" spc="40">
                <a:latin typeface="等线"/>
                <a:cs typeface="等线"/>
              </a:rPr>
              <a:t>保护</a:t>
            </a:r>
            <a:r>
              <a:rPr dirty="0" sz="650" spc="30">
                <a:latin typeface="等线"/>
                <a:cs typeface="等线"/>
              </a:rPr>
              <a:t>未</a:t>
            </a:r>
            <a:r>
              <a:rPr dirty="0" sz="650" spc="40">
                <a:latin typeface="等线"/>
                <a:cs typeface="等线"/>
              </a:rPr>
              <a:t>公</a:t>
            </a:r>
            <a:r>
              <a:rPr dirty="0" sz="650" spc="50">
                <a:latin typeface="等线"/>
                <a:cs typeface="等线"/>
              </a:rPr>
              <a:t>布</a:t>
            </a:r>
            <a:r>
              <a:rPr dirty="0" sz="650" spc="30">
                <a:latin typeface="等线"/>
                <a:cs typeface="等线"/>
              </a:rPr>
              <a:t>）</a:t>
            </a:r>
            <a:r>
              <a:rPr dirty="0" sz="650" spc="40">
                <a:latin typeface="等线"/>
                <a:cs typeface="等线"/>
              </a:rPr>
              <a:t>的价</a:t>
            </a:r>
            <a:r>
              <a:rPr dirty="0" sz="650" spc="30">
                <a:latin typeface="等线"/>
                <a:cs typeface="等线"/>
              </a:rPr>
              <a:t>格</a:t>
            </a:r>
            <a:r>
              <a:rPr dirty="0" sz="650" spc="40">
                <a:latin typeface="等线"/>
                <a:cs typeface="等线"/>
              </a:rPr>
              <a:t>谈判</a:t>
            </a:r>
            <a:r>
              <a:rPr dirty="0" sz="650" spc="30">
                <a:latin typeface="等线"/>
                <a:cs typeface="等线"/>
              </a:rPr>
              <a:t>成</a:t>
            </a:r>
            <a:r>
              <a:rPr dirty="0" sz="650" spc="45">
                <a:latin typeface="等线"/>
                <a:cs typeface="等线"/>
              </a:rPr>
              <a:t>功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同</a:t>
            </a:r>
            <a:r>
              <a:rPr dirty="0" sz="650" spc="30">
                <a:latin typeface="等线"/>
                <a:cs typeface="等线"/>
              </a:rPr>
              <a:t>时</a:t>
            </a:r>
            <a:r>
              <a:rPr dirty="0" sz="650" spc="20">
                <a:latin typeface="等线"/>
                <a:cs typeface="等线"/>
              </a:rPr>
              <a:t>，</a:t>
            </a:r>
            <a:endParaRPr sz="650">
              <a:latin typeface="等线"/>
              <a:cs typeface="等线"/>
            </a:endParaRPr>
          </a:p>
          <a:p>
            <a:pPr marL="92710" marR="85090">
              <a:lnSpc>
                <a:spcPts val="1090"/>
              </a:lnSpc>
              <a:spcBef>
                <a:spcPts val="15"/>
              </a:spcBef>
            </a:pPr>
            <a:r>
              <a:rPr dirty="0" sz="650" spc="30">
                <a:latin typeface="等线"/>
                <a:cs typeface="等线"/>
              </a:rPr>
              <a:t>该</a:t>
            </a:r>
            <a:r>
              <a:rPr dirty="0" sz="650" spc="40">
                <a:latin typeface="等线"/>
                <a:cs typeface="等线"/>
              </a:rPr>
              <a:t>药在</a:t>
            </a:r>
            <a:r>
              <a:rPr dirty="0" sz="650" spc="30">
                <a:latin typeface="等线"/>
                <a:cs typeface="等线"/>
              </a:rPr>
              <a:t>全</a:t>
            </a:r>
            <a:r>
              <a:rPr dirty="0" sz="650" spc="40">
                <a:latin typeface="等线"/>
                <a:cs typeface="等线"/>
              </a:rPr>
              <a:t>国一</a:t>
            </a:r>
            <a:r>
              <a:rPr dirty="0" sz="650" spc="30">
                <a:latin typeface="等线"/>
                <a:cs typeface="等线"/>
              </a:rPr>
              <a:t>些</a:t>
            </a:r>
            <a:r>
              <a:rPr dirty="0" sz="650" spc="40">
                <a:latin typeface="等线"/>
                <a:cs typeface="等线"/>
              </a:rPr>
              <a:t>省市</a:t>
            </a:r>
            <a:r>
              <a:rPr dirty="0" sz="650" spc="30">
                <a:latin typeface="等线"/>
                <a:cs typeface="等线"/>
              </a:rPr>
              <a:t>被</a:t>
            </a:r>
            <a:r>
              <a:rPr dirty="0" sz="650" spc="40">
                <a:latin typeface="等线"/>
                <a:cs typeface="等线"/>
              </a:rPr>
              <a:t>纳入</a:t>
            </a:r>
            <a:r>
              <a:rPr dirty="0" sz="650" spc="30">
                <a:latin typeface="等线"/>
                <a:cs typeface="等线"/>
              </a:rPr>
              <a:t>了</a:t>
            </a:r>
            <a:r>
              <a:rPr dirty="0" sz="650" spc="40">
                <a:latin typeface="等线"/>
                <a:cs typeface="等线"/>
              </a:rPr>
              <a:t>当地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或</a:t>
            </a:r>
            <a:r>
              <a:rPr dirty="0" sz="650" spc="40">
                <a:latin typeface="等线"/>
                <a:cs typeface="等线"/>
              </a:rPr>
              <a:t>商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10">
                <a:latin typeface="等线"/>
                <a:cs typeface="等线"/>
              </a:rPr>
              <a:t>报 </a:t>
            </a:r>
            <a:r>
              <a:rPr dirty="0" sz="650" spc="30">
                <a:latin typeface="等线"/>
                <a:cs typeface="等线"/>
              </a:rPr>
              <a:t>销</a:t>
            </a:r>
            <a:r>
              <a:rPr dirty="0" sz="650" spc="40">
                <a:latin typeface="等线"/>
                <a:cs typeface="等线"/>
              </a:rPr>
              <a:t>范</a:t>
            </a:r>
            <a:r>
              <a:rPr dirty="0" sz="650" spc="45">
                <a:latin typeface="等线"/>
                <a:cs typeface="等线"/>
              </a:rPr>
              <a:t>围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值得</a:t>
            </a:r>
            <a:r>
              <a:rPr dirty="0" sz="650" spc="30">
                <a:latin typeface="等线"/>
                <a:cs typeface="等线"/>
              </a:rPr>
              <a:t>一</a:t>
            </a:r>
            <a:r>
              <a:rPr dirty="0" sz="650" spc="40">
                <a:latin typeface="等线"/>
                <a:cs typeface="等线"/>
              </a:rPr>
              <a:t>提的</a:t>
            </a:r>
            <a:r>
              <a:rPr dirty="0" sz="650" spc="35">
                <a:latin typeface="等线"/>
                <a:cs typeface="等线"/>
              </a:rPr>
              <a:t>是</a:t>
            </a:r>
            <a:r>
              <a:rPr dirty="0" sz="650" spc="40">
                <a:latin typeface="等线"/>
                <a:cs typeface="等线"/>
              </a:rPr>
              <a:t>，此</a:t>
            </a:r>
            <a:r>
              <a:rPr dirty="0" sz="650" spc="30">
                <a:latin typeface="等线"/>
                <a:cs typeface="等线"/>
              </a:rPr>
              <a:t>次</a:t>
            </a:r>
            <a:r>
              <a:rPr dirty="0" sz="650" spc="40">
                <a:latin typeface="等线"/>
                <a:cs typeface="等线"/>
              </a:rPr>
              <a:t>纳入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也</a:t>
            </a:r>
            <a:r>
              <a:rPr dirty="0" sz="650" spc="40">
                <a:latin typeface="等线"/>
                <a:cs typeface="等线"/>
              </a:rPr>
              <a:t>意</a:t>
            </a:r>
            <a:r>
              <a:rPr dirty="0" sz="650" spc="30">
                <a:latin typeface="等线"/>
                <a:cs typeface="等线"/>
              </a:rPr>
              <a:t>味</a:t>
            </a:r>
            <a:r>
              <a:rPr dirty="0" sz="650" spc="20">
                <a:latin typeface="等线"/>
                <a:cs typeface="等线"/>
              </a:rPr>
              <a:t>着</a:t>
            </a:r>
            <a:endParaRPr sz="650">
              <a:latin typeface="等线"/>
              <a:cs typeface="等线"/>
            </a:endParaRPr>
          </a:p>
          <a:p>
            <a:pPr marL="92710" marR="86360">
              <a:lnSpc>
                <a:spcPts val="1100"/>
              </a:lnSpc>
              <a:spcBef>
                <a:spcPts val="10"/>
              </a:spcBef>
            </a:pPr>
            <a:r>
              <a:rPr dirty="0" sz="650" spc="30">
                <a:latin typeface="等线"/>
                <a:cs typeface="等线"/>
              </a:rPr>
              <a:t>近</a:t>
            </a:r>
            <a:r>
              <a:rPr dirty="0" sz="650" spc="40">
                <a:latin typeface="等线"/>
                <a:cs typeface="等线"/>
              </a:rPr>
              <a:t>年来</a:t>
            </a:r>
            <a:r>
              <a:rPr dirty="0" sz="650" spc="30">
                <a:latin typeface="等线"/>
                <a:cs typeface="等线"/>
              </a:rPr>
              <a:t>多</a:t>
            </a:r>
            <a:r>
              <a:rPr dirty="0" sz="650" spc="40">
                <a:latin typeface="等线"/>
                <a:cs typeface="等线"/>
              </a:rPr>
              <a:t>方呼</a:t>
            </a:r>
            <a:r>
              <a:rPr dirty="0" sz="650" spc="30">
                <a:latin typeface="等线"/>
                <a:cs typeface="等线"/>
              </a:rPr>
              <a:t>吁</a:t>
            </a:r>
            <a:r>
              <a:rPr dirty="0" sz="650" spc="40">
                <a:latin typeface="等线"/>
                <a:cs typeface="等线"/>
              </a:rPr>
              <a:t>的高</a:t>
            </a:r>
            <a:r>
              <a:rPr dirty="0" sz="650" spc="30">
                <a:latin typeface="等线"/>
                <a:cs typeface="等线"/>
              </a:rPr>
              <a:t>值</a:t>
            </a:r>
            <a:r>
              <a:rPr dirty="0" sz="650" spc="40">
                <a:latin typeface="等线"/>
                <a:cs typeface="等线"/>
              </a:rPr>
              <a:t>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药纳</a:t>
            </a:r>
            <a:r>
              <a:rPr dirty="0" sz="650" spc="30">
                <a:latin typeface="等线"/>
                <a:cs typeface="等线"/>
              </a:rPr>
              <a:t>入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实</a:t>
            </a:r>
            <a:r>
              <a:rPr dirty="0" sz="650" spc="30">
                <a:latin typeface="等线"/>
                <a:cs typeface="等线"/>
              </a:rPr>
              <a:t>现</a:t>
            </a:r>
            <a:r>
              <a:rPr dirty="0" sz="650" spc="10">
                <a:latin typeface="等线"/>
                <a:cs typeface="等线"/>
              </a:rPr>
              <a:t>了 </a:t>
            </a:r>
            <a:r>
              <a:rPr dirty="0" sz="650" spc="20">
                <a:latin typeface="等线"/>
                <a:cs typeface="等线"/>
              </a:rPr>
              <a:t>零的突破。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652" y="3703065"/>
            <a:ext cx="33782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注：医保谈判药品价格及年治疗费用根据公开信息估算，且考虑企业的慈善赠药计划，仅作为参考。</a:t>
            </a:r>
            <a:endParaRPr sz="6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76427" y="5111495"/>
            <a:ext cx="3378835" cy="1965960"/>
            <a:chOff x="376427" y="5111495"/>
            <a:chExt cx="3378835" cy="19659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9783" y="6733031"/>
              <a:ext cx="885352" cy="3444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173" y="5161787"/>
              <a:ext cx="2718790" cy="1533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6427" y="5111495"/>
              <a:ext cx="2680970" cy="1493520"/>
            </a:xfrm>
            <a:custGeom>
              <a:avLst/>
              <a:gdLst/>
              <a:ahLst/>
              <a:cxnLst/>
              <a:rect l="l" t="t" r="r" b="b"/>
              <a:pathLst>
                <a:path w="2680970" h="1493520">
                  <a:moveTo>
                    <a:pt x="2610485" y="0"/>
                  </a:moveTo>
                  <a:lnTo>
                    <a:pt x="70192" y="0"/>
                  </a:lnTo>
                  <a:lnTo>
                    <a:pt x="42873" y="5508"/>
                  </a:lnTo>
                  <a:lnTo>
                    <a:pt x="20561" y="20542"/>
                  </a:lnTo>
                  <a:lnTo>
                    <a:pt x="5516" y="42862"/>
                  </a:lnTo>
                  <a:lnTo>
                    <a:pt x="0" y="70231"/>
                  </a:lnTo>
                  <a:lnTo>
                    <a:pt x="0" y="1423327"/>
                  </a:lnTo>
                  <a:lnTo>
                    <a:pt x="5516" y="1450646"/>
                  </a:lnTo>
                  <a:lnTo>
                    <a:pt x="20561" y="1472958"/>
                  </a:lnTo>
                  <a:lnTo>
                    <a:pt x="42873" y="1488003"/>
                  </a:lnTo>
                  <a:lnTo>
                    <a:pt x="70192" y="1493520"/>
                  </a:lnTo>
                  <a:lnTo>
                    <a:pt x="2610485" y="1493520"/>
                  </a:lnTo>
                  <a:lnTo>
                    <a:pt x="2637853" y="1488003"/>
                  </a:lnTo>
                  <a:lnTo>
                    <a:pt x="2660173" y="1472958"/>
                  </a:lnTo>
                  <a:lnTo>
                    <a:pt x="2675207" y="1450646"/>
                  </a:lnTo>
                  <a:lnTo>
                    <a:pt x="2680716" y="1423327"/>
                  </a:lnTo>
                  <a:lnTo>
                    <a:pt x="2680716" y="70231"/>
                  </a:lnTo>
                  <a:lnTo>
                    <a:pt x="2675207" y="42862"/>
                  </a:lnTo>
                  <a:lnTo>
                    <a:pt x="2660173" y="20542"/>
                  </a:lnTo>
                  <a:lnTo>
                    <a:pt x="2637853" y="5508"/>
                  </a:lnTo>
                  <a:lnTo>
                    <a:pt x="261048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4629" y="421639"/>
            <a:ext cx="337121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罕见病药物分析</a:t>
            </a:r>
            <a:r>
              <a:rPr dirty="0" sz="1600">
                <a:solidFill>
                  <a:srgbClr val="44536A"/>
                </a:solidFill>
              </a:rPr>
              <a:t>-</a:t>
            </a:r>
            <a:r>
              <a:rPr dirty="0" sz="1600" spc="-5">
                <a:solidFill>
                  <a:srgbClr val="44536A"/>
                </a:solidFill>
              </a:rPr>
              <a:t>未纳入医保目录药物</a:t>
            </a:r>
            <a:endParaRPr sz="1600"/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28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441147" y="1065656"/>
            <a:ext cx="4969510" cy="828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多款高值罕见病治疗药物未纳入医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保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，患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者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负担重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>
              <a:latin typeface="等线 Light"/>
              <a:cs typeface="等线 Light"/>
            </a:endParaRPr>
          </a:p>
          <a:p>
            <a:pPr marL="184785" indent="-172720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14</a:t>
            </a:r>
            <a:r>
              <a:rPr dirty="0" sz="700" spc="-10" b="1"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种所有药物未纳入医保的罕见病</a:t>
            </a:r>
            <a:r>
              <a:rPr dirty="0" sz="700" spc="5" b="1">
                <a:latin typeface="等线"/>
                <a:cs typeface="等线"/>
              </a:rPr>
              <a:t>中</a:t>
            </a:r>
            <a:r>
              <a:rPr dirty="0" sz="700" spc="-5" b="1">
                <a:latin typeface="等线"/>
                <a:cs typeface="等线"/>
              </a:rPr>
              <a:t>，有</a:t>
            </a:r>
            <a:r>
              <a:rPr dirty="0" sz="700" spc="55" b="1"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9</a:t>
            </a:r>
            <a:r>
              <a:rPr dirty="0" sz="700" spc="-15" b="1"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种药物年治疗费用超</a:t>
            </a:r>
            <a:r>
              <a:rPr dirty="0" sz="700" spc="35" b="1"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50 万</a:t>
            </a:r>
            <a:endParaRPr sz="700">
              <a:latin typeface="等线"/>
              <a:cs typeface="等线"/>
            </a:endParaRPr>
          </a:p>
          <a:p>
            <a:pPr marL="12700" marR="5080">
              <a:lnSpc>
                <a:spcPct val="141500"/>
              </a:lnSpc>
              <a:spcBef>
                <a:spcPts val="580"/>
              </a:spcBef>
            </a:pPr>
            <a:r>
              <a:rPr dirty="0" sz="650" spc="20">
                <a:latin typeface="等线"/>
                <a:cs typeface="等线"/>
              </a:rPr>
              <a:t>截至目前，</a:t>
            </a:r>
            <a:r>
              <a:rPr dirty="0" sz="650" spc="30">
                <a:latin typeface="等线"/>
                <a:cs typeface="等线"/>
              </a:rPr>
              <a:t>仍</a:t>
            </a:r>
            <a:r>
              <a:rPr dirty="0" sz="650" spc="20">
                <a:latin typeface="等线"/>
                <a:cs typeface="等线"/>
              </a:rPr>
              <a:t>有</a:t>
            </a:r>
            <a:r>
              <a:rPr dirty="0" sz="650" spc="4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14</a:t>
            </a:r>
            <a:r>
              <a:rPr dirty="0" sz="650" spc="6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种疾病的全</a:t>
            </a:r>
            <a:r>
              <a:rPr dirty="0" sz="650" spc="30">
                <a:latin typeface="等线"/>
                <a:cs typeface="等线"/>
              </a:rPr>
              <a:t>部</a:t>
            </a:r>
            <a:r>
              <a:rPr dirty="0" sz="650" spc="20">
                <a:latin typeface="等线"/>
                <a:cs typeface="等线"/>
              </a:rPr>
              <a:t>治疗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物未纳入医</a:t>
            </a:r>
            <a:r>
              <a:rPr dirty="0" sz="650" spc="35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，其中</a:t>
            </a:r>
            <a:r>
              <a:rPr dirty="0" sz="650" spc="30">
                <a:latin typeface="等线"/>
                <a:cs typeface="等线"/>
              </a:rPr>
              <a:t>包</a:t>
            </a:r>
            <a:r>
              <a:rPr dirty="0" sz="650" spc="20">
                <a:latin typeface="等线"/>
                <a:cs typeface="等线"/>
              </a:rPr>
              <a:t>括</a:t>
            </a:r>
            <a:r>
              <a:rPr dirty="0" sz="650" spc="5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9</a:t>
            </a:r>
            <a:r>
              <a:rPr dirty="0" sz="650" spc="6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</a:t>
            </a:r>
            <a:r>
              <a:rPr dirty="0" sz="650" spc="30">
                <a:latin typeface="等线"/>
                <a:cs typeface="等线"/>
              </a:rPr>
              <a:t>年</a:t>
            </a:r>
            <a:r>
              <a:rPr dirty="0" sz="650" spc="20">
                <a:latin typeface="等线"/>
                <a:cs typeface="等线"/>
              </a:rPr>
              <a:t>治疗</a:t>
            </a:r>
            <a:r>
              <a:rPr dirty="0" sz="650" spc="30">
                <a:latin typeface="等线"/>
                <a:cs typeface="等线"/>
              </a:rPr>
              <a:t>费</a:t>
            </a:r>
            <a:r>
              <a:rPr dirty="0" sz="650" spc="20">
                <a:latin typeface="等线"/>
                <a:cs typeface="等线"/>
              </a:rPr>
              <a:t>用超</a:t>
            </a:r>
            <a:r>
              <a:rPr dirty="0" sz="650" spc="5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50</a:t>
            </a:r>
            <a:r>
              <a:rPr dirty="0" sz="650" spc="6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万的高值</a:t>
            </a:r>
            <a:r>
              <a:rPr dirty="0" sz="650" spc="1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虽</a:t>
            </a:r>
            <a:r>
              <a:rPr dirty="0" sz="650" spc="20">
                <a:latin typeface="等线"/>
                <a:cs typeface="等线"/>
              </a:rPr>
              <a:t>然这些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物已</a:t>
            </a:r>
            <a:r>
              <a:rPr dirty="0" sz="650" spc="30">
                <a:latin typeface="等线"/>
                <a:cs typeface="等线"/>
              </a:rPr>
              <a:t>在</a:t>
            </a:r>
            <a:r>
              <a:rPr dirty="0" sz="650" spc="20">
                <a:latin typeface="等线"/>
                <a:cs typeface="等线"/>
              </a:rPr>
              <a:t>国内上</a:t>
            </a:r>
            <a:r>
              <a:rPr dirty="0" sz="650" spc="35">
                <a:latin typeface="等线"/>
                <a:cs typeface="等线"/>
              </a:rPr>
              <a:t>市</a:t>
            </a:r>
            <a:r>
              <a:rPr dirty="0" sz="650" spc="20">
                <a:latin typeface="等线"/>
                <a:cs typeface="等线"/>
              </a:rPr>
              <a:t>，  但由于高昂的治疗费用，缺乏医疗保障，患者</a:t>
            </a:r>
            <a:r>
              <a:rPr dirty="0" sz="650" spc="30">
                <a:latin typeface="等线"/>
                <a:cs typeface="等线"/>
              </a:rPr>
              <a:t>依</a:t>
            </a:r>
            <a:r>
              <a:rPr dirty="0" sz="650" spc="20">
                <a:latin typeface="等线"/>
                <a:cs typeface="等线"/>
              </a:rPr>
              <a:t>然面临</a:t>
            </a:r>
            <a:r>
              <a:rPr dirty="0" sz="650" spc="6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无药可用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1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的困境。</a:t>
            </a:r>
            <a:endParaRPr sz="650">
              <a:latin typeface="等线"/>
              <a:cs typeface="等线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20814" y="1989137"/>
          <a:ext cx="4836160" cy="2592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610"/>
                <a:gridCol w="1314450"/>
                <a:gridCol w="605789"/>
                <a:gridCol w="864870"/>
                <a:gridCol w="1080770"/>
              </a:tblGrid>
              <a:tr h="22898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650" spc="2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药物名称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032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2A488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650" spc="2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罕见病适应症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3863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650" spc="2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获批时间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557EC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650" spc="2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患者登记人数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650" spc="20" b="1">
                          <a:solidFill>
                            <a:srgbClr val="2E4D85"/>
                          </a:solidFill>
                          <a:latin typeface="等线"/>
                          <a:cs typeface="等线"/>
                        </a:rPr>
                        <a:t>年治疗费用（万元）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依洛硫酸酯酶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α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35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黏多糖贮积症 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IVa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型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2019.05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103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成人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230；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儿童</a:t>
                      </a:r>
                      <a:r>
                        <a:rPr dirty="0" sz="65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115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6092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拉罗尼酶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黏多糖贮积症 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I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型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2020.06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129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145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5965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艾度硫酸酯酶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β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黏多糖贮积症 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II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型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2020.09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120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成人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150</a:t>
                      </a:r>
                      <a:r>
                        <a:rPr dirty="0" sz="65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；儿童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45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5966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伊米苷酶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戈谢病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2008.11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444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127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5965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阿糖苷酶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α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糖原累积病 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II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型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2015.10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256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158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5965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依库珠单抗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非典型溶血性尿毒症综合征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2018.09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1,061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成人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278；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儿童</a:t>
                      </a:r>
                      <a:r>
                        <a:rPr dirty="0" sz="65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70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5965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司妥昔单抗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Castleman</a:t>
                      </a:r>
                      <a:r>
                        <a:rPr dirty="0" sz="65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病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2021.12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2,600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84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5966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依库珠单抗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阵发性睡眠性血红蛋白尿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2018.09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6,188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成人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209</a:t>
                      </a:r>
                      <a:r>
                        <a:rPr dirty="0" sz="65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；儿童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70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6093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布罗索尤单抗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X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连锁低磷佝偻病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2021.01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5,799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成人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161</a:t>
                      </a:r>
                      <a:r>
                        <a:rPr dirty="0" sz="65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；儿童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102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5966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尼替西农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1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型酪氨酸血症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2021.06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648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成人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185</a:t>
                      </a:r>
                      <a:r>
                        <a:rPr dirty="0" sz="65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；儿童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111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61568" y="5169788"/>
            <a:ext cx="1732914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案例：依库珠单抗——有药可治却可望不可及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819" y="5346191"/>
            <a:ext cx="2498090" cy="117665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9050" rIns="0" bIns="0" rtlCol="0" vert="horz">
            <a:spAutoFit/>
          </a:bodyPr>
          <a:lstStyle/>
          <a:p>
            <a:pPr marL="90805" marR="83185">
              <a:lnSpc>
                <a:spcPct val="140000"/>
              </a:lnSpc>
              <a:spcBef>
                <a:spcPts val="150"/>
              </a:spcBef>
            </a:pPr>
            <a:r>
              <a:rPr dirty="0" sz="650" spc="20">
                <a:latin typeface="等线"/>
                <a:cs typeface="等线"/>
              </a:rPr>
              <a:t>阵发性睡眠性血红蛋白尿症是一种后天获得性</a:t>
            </a:r>
            <a:r>
              <a:rPr dirty="0" sz="650" spc="30">
                <a:latin typeface="等线"/>
                <a:cs typeface="等线"/>
              </a:rPr>
              <a:t>溶</a:t>
            </a:r>
            <a:r>
              <a:rPr dirty="0" sz="650" spc="20">
                <a:latin typeface="等线"/>
                <a:cs typeface="等线"/>
              </a:rPr>
              <a:t>血性疾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。国 内登记患者人数众多，达</a:t>
            </a:r>
            <a:r>
              <a:rPr dirty="0" sz="65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6,000</a:t>
            </a:r>
            <a:r>
              <a:rPr dirty="0" sz="650" spc="-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多名。血管内溶血、潜在的造</a:t>
            </a:r>
            <a:endParaRPr sz="650">
              <a:latin typeface="等线"/>
              <a:cs typeface="等线"/>
            </a:endParaRPr>
          </a:p>
          <a:p>
            <a:pPr marL="90805" marR="83185">
              <a:lnSpc>
                <a:spcPct val="141000"/>
              </a:lnSpc>
              <a:spcBef>
                <a:spcPts val="5"/>
              </a:spcBef>
            </a:pPr>
            <a:r>
              <a:rPr dirty="0" sz="650" spc="20">
                <a:latin typeface="等线"/>
                <a:cs typeface="等线"/>
              </a:rPr>
              <a:t>血功能衰竭和血栓形成倾向是其</a:t>
            </a:r>
            <a:r>
              <a:rPr dirty="0" sz="650" spc="10">
                <a:latin typeface="等线"/>
                <a:cs typeface="等线"/>
              </a:rPr>
              <a:t> 3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个主要临床表现，严重者 会危及生命。依库珠单抗可用于治疗成人／儿</a:t>
            </a:r>
            <a:r>
              <a:rPr dirty="0" sz="650" spc="30">
                <a:latin typeface="等线"/>
                <a:cs typeface="等线"/>
              </a:rPr>
              <a:t>童</a:t>
            </a:r>
            <a:r>
              <a:rPr dirty="0" sz="650" spc="20">
                <a:latin typeface="等线"/>
                <a:cs typeface="等线"/>
              </a:rPr>
              <a:t>阵发性</a:t>
            </a:r>
            <a:r>
              <a:rPr dirty="0" sz="650" spc="30">
                <a:latin typeface="等线"/>
                <a:cs typeface="等线"/>
              </a:rPr>
              <a:t>睡</a:t>
            </a:r>
            <a:r>
              <a:rPr dirty="0" sz="650" spc="20">
                <a:latin typeface="等线"/>
                <a:cs typeface="等线"/>
              </a:rPr>
              <a:t>眠性 血红蛋白尿症，作用靶点为补</a:t>
            </a:r>
            <a:r>
              <a:rPr dirty="0" sz="650" spc="-10">
                <a:latin typeface="等线"/>
                <a:cs typeface="等线"/>
              </a:rPr>
              <a:t>体</a:t>
            </a:r>
            <a:r>
              <a:rPr dirty="0" sz="650" spc="15">
                <a:latin typeface="等线"/>
                <a:cs typeface="等线"/>
              </a:rPr>
              <a:t>C5</a:t>
            </a:r>
            <a:r>
              <a:rPr dirty="0" sz="650" spc="20">
                <a:latin typeface="等线"/>
                <a:cs typeface="等线"/>
              </a:rPr>
              <a:t>。然而，依库珠单抗的价 格十分昂贵，成人年治疗费超</a:t>
            </a:r>
            <a:r>
              <a:rPr dirty="0" sz="650" spc="10">
                <a:latin typeface="等线"/>
                <a:cs typeface="等线"/>
              </a:rPr>
              <a:t> 200</a:t>
            </a:r>
            <a:r>
              <a:rPr dirty="0" sz="650" spc="-2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万元，绝大部分患者无法 承受。因此，常用的治疗药物多以肾上腺皮质</a:t>
            </a:r>
            <a:r>
              <a:rPr dirty="0" sz="650" spc="30">
                <a:latin typeface="等线"/>
                <a:cs typeface="等线"/>
              </a:rPr>
              <a:t>激</a:t>
            </a:r>
            <a:r>
              <a:rPr dirty="0" sz="650" spc="20">
                <a:latin typeface="等线"/>
                <a:cs typeface="等线"/>
              </a:rPr>
              <a:t>素为主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但激 素只能减轻或控制一时溶血的发作，并不能长</a:t>
            </a:r>
            <a:r>
              <a:rPr dirty="0" sz="650" spc="30">
                <a:latin typeface="等线"/>
                <a:cs typeface="等线"/>
              </a:rPr>
              <a:t>期</a:t>
            </a:r>
            <a:r>
              <a:rPr dirty="0" sz="650" spc="20">
                <a:latin typeface="等线"/>
                <a:cs typeface="等线"/>
              </a:rPr>
              <a:t>服用。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3833" y="5028996"/>
            <a:ext cx="2123440" cy="170116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30">
                <a:latin typeface="等线"/>
                <a:cs typeface="等线"/>
              </a:rPr>
              <a:t>假设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保谈</a:t>
            </a:r>
            <a:r>
              <a:rPr dirty="0" sz="650" spc="40">
                <a:latin typeface="等线"/>
                <a:cs typeface="等线"/>
              </a:rPr>
              <a:t>判</a:t>
            </a:r>
            <a:r>
              <a:rPr dirty="0" sz="650" spc="30">
                <a:latin typeface="等线"/>
                <a:cs typeface="等线"/>
              </a:rPr>
              <a:t>后</a:t>
            </a:r>
            <a:r>
              <a:rPr dirty="0" sz="650" spc="40">
                <a:latin typeface="等线"/>
                <a:cs typeface="等线"/>
              </a:rPr>
              <a:t>高</a:t>
            </a:r>
            <a:r>
              <a:rPr dirty="0" sz="650" spc="30">
                <a:latin typeface="等线"/>
                <a:cs typeface="等线"/>
              </a:rPr>
              <a:t>值</a:t>
            </a:r>
            <a:r>
              <a:rPr dirty="0" sz="650" spc="4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价格</a:t>
            </a:r>
            <a:r>
              <a:rPr dirty="0" sz="650" spc="40">
                <a:latin typeface="等线"/>
                <a:cs typeface="等线"/>
              </a:rPr>
              <a:t>降</a:t>
            </a:r>
            <a:r>
              <a:rPr dirty="0" sz="650" spc="30">
                <a:latin typeface="等线"/>
                <a:cs typeface="等线"/>
              </a:rPr>
              <a:t>幅</a:t>
            </a:r>
            <a:r>
              <a:rPr dirty="0" sz="650" spc="20">
                <a:latin typeface="等线"/>
                <a:cs typeface="等线"/>
              </a:rPr>
              <a:t>为</a:t>
            </a:r>
            <a:r>
              <a:rPr dirty="0" sz="650" spc="17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90%，</a:t>
            </a:r>
            <a:r>
              <a:rPr dirty="0" sz="650" spc="30">
                <a:latin typeface="等线"/>
                <a:cs typeface="等线"/>
              </a:rPr>
              <a:t>对于</a:t>
            </a:r>
            <a:r>
              <a:rPr dirty="0" sz="650" spc="4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20">
                <a:latin typeface="等线"/>
                <a:cs typeface="等线"/>
              </a:rPr>
              <a:t>人 </a:t>
            </a:r>
            <a:r>
              <a:rPr dirty="0" sz="650" spc="30">
                <a:latin typeface="等线"/>
                <a:cs typeface="等线"/>
              </a:rPr>
              <a:t>数较</a:t>
            </a:r>
            <a:r>
              <a:rPr dirty="0" sz="650" spc="40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阵</a:t>
            </a:r>
            <a:r>
              <a:rPr dirty="0" sz="650" spc="30">
                <a:latin typeface="等线"/>
                <a:cs typeface="等线"/>
              </a:rPr>
              <a:t>发</a:t>
            </a:r>
            <a:r>
              <a:rPr dirty="0" sz="650" spc="40">
                <a:latin typeface="等线"/>
                <a:cs typeface="等线"/>
              </a:rPr>
              <a:t>性</a:t>
            </a:r>
            <a:r>
              <a:rPr dirty="0" sz="650" spc="30">
                <a:latin typeface="等线"/>
                <a:cs typeface="等线"/>
              </a:rPr>
              <a:t>睡</a:t>
            </a:r>
            <a:r>
              <a:rPr dirty="0" sz="650" spc="40">
                <a:latin typeface="等线"/>
                <a:cs typeface="等线"/>
              </a:rPr>
              <a:t>眠</a:t>
            </a:r>
            <a:r>
              <a:rPr dirty="0" sz="650" spc="30">
                <a:latin typeface="等线"/>
                <a:cs typeface="等线"/>
              </a:rPr>
              <a:t>性</a:t>
            </a:r>
            <a:r>
              <a:rPr dirty="0" sz="650" spc="40">
                <a:latin typeface="等线"/>
                <a:cs typeface="等线"/>
              </a:rPr>
              <a:t>血</a:t>
            </a:r>
            <a:r>
              <a:rPr dirty="0" sz="650" spc="30">
                <a:latin typeface="等线"/>
                <a:cs typeface="等线"/>
              </a:rPr>
              <a:t>红</a:t>
            </a:r>
            <a:r>
              <a:rPr dirty="0" sz="650" spc="40">
                <a:latin typeface="等线"/>
                <a:cs typeface="等线"/>
              </a:rPr>
              <a:t>蛋</a:t>
            </a:r>
            <a:r>
              <a:rPr dirty="0" sz="650" spc="30">
                <a:latin typeface="等线"/>
                <a:cs typeface="等线"/>
              </a:rPr>
              <a:t>白</a:t>
            </a:r>
            <a:r>
              <a:rPr dirty="0" sz="650" spc="50">
                <a:latin typeface="等线"/>
                <a:cs typeface="等线"/>
              </a:rPr>
              <a:t>尿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成</a:t>
            </a:r>
            <a:r>
              <a:rPr dirty="0" sz="650" spc="30">
                <a:latin typeface="等线"/>
                <a:cs typeface="等线"/>
              </a:rPr>
              <a:t>人年</a:t>
            </a:r>
            <a:r>
              <a:rPr dirty="0" sz="650" spc="40">
                <a:latin typeface="等线"/>
                <a:cs typeface="等线"/>
              </a:rPr>
              <a:t>治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费</a:t>
            </a:r>
            <a:r>
              <a:rPr dirty="0" sz="650" spc="20">
                <a:latin typeface="等线"/>
                <a:cs typeface="等线"/>
              </a:rPr>
              <a:t>用 预计可下降</a:t>
            </a:r>
            <a:r>
              <a:rPr dirty="0" sz="650" spc="30">
                <a:latin typeface="等线"/>
                <a:cs typeface="等线"/>
              </a:rPr>
              <a:t>到</a:t>
            </a:r>
            <a:r>
              <a:rPr dirty="0" sz="650" spc="20">
                <a:latin typeface="等线"/>
                <a:cs typeface="等线"/>
              </a:rPr>
              <a:t>约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20.9 </a:t>
            </a:r>
            <a:r>
              <a:rPr dirty="0" sz="650" spc="20">
                <a:latin typeface="等线"/>
                <a:cs typeface="等线"/>
              </a:rPr>
              <a:t>万左右，医保</a:t>
            </a:r>
            <a:r>
              <a:rPr dirty="0" sz="650" spc="30">
                <a:latin typeface="等线"/>
                <a:cs typeface="等线"/>
              </a:rPr>
              <a:t>基金</a:t>
            </a:r>
            <a:r>
              <a:rPr dirty="0" sz="650" spc="20">
                <a:latin typeface="等线"/>
                <a:cs typeface="等线"/>
              </a:rPr>
              <a:t>承担</a:t>
            </a:r>
            <a:r>
              <a:rPr dirty="0" sz="650" spc="10">
                <a:latin typeface="等线"/>
                <a:cs typeface="等线"/>
              </a:rPr>
              <a:t> 70%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的情 </a:t>
            </a:r>
            <a:r>
              <a:rPr dirty="0" sz="650" spc="30">
                <a:latin typeface="等线"/>
                <a:cs typeface="等线"/>
              </a:rPr>
              <a:t>况下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所</a:t>
            </a:r>
            <a:r>
              <a:rPr dirty="0" sz="650" spc="40">
                <a:latin typeface="等线"/>
                <a:cs typeface="等线"/>
              </a:rPr>
              <a:t>有</a:t>
            </a:r>
            <a:r>
              <a:rPr dirty="0" sz="650" spc="30">
                <a:latin typeface="等线"/>
                <a:cs typeface="等线"/>
              </a:rPr>
              <a:t>登</a:t>
            </a:r>
            <a:r>
              <a:rPr dirty="0" sz="650" spc="40">
                <a:latin typeface="等线"/>
                <a:cs typeface="等线"/>
              </a:rPr>
              <a:t>记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40">
                <a:latin typeface="等线"/>
                <a:cs typeface="等线"/>
              </a:rPr>
              <a:t>足</a:t>
            </a:r>
            <a:r>
              <a:rPr dirty="0" sz="650" spc="30">
                <a:latin typeface="等线"/>
                <a:cs typeface="等线"/>
              </a:rPr>
              <a:t>量</a:t>
            </a:r>
            <a:r>
              <a:rPr dirty="0" sz="650" spc="40">
                <a:latin typeface="等线"/>
                <a:cs typeface="等线"/>
              </a:rPr>
              <a:t>用</a:t>
            </a:r>
            <a:r>
              <a:rPr dirty="0" sz="650" spc="35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基金</a:t>
            </a:r>
            <a:r>
              <a:rPr dirty="0" sz="650" spc="40">
                <a:latin typeface="等线"/>
                <a:cs typeface="等线"/>
              </a:rPr>
              <a:t>承</a:t>
            </a:r>
            <a:r>
              <a:rPr dirty="0" sz="650" spc="30">
                <a:latin typeface="等线"/>
                <a:cs typeface="等线"/>
              </a:rPr>
              <a:t>担</a:t>
            </a:r>
            <a:r>
              <a:rPr dirty="0" sz="650" spc="40">
                <a:latin typeface="等线"/>
                <a:cs typeface="等线"/>
              </a:rPr>
              <a:t>年</a:t>
            </a:r>
            <a:r>
              <a:rPr dirty="0" sz="650" spc="20">
                <a:latin typeface="等线"/>
                <a:cs typeface="等线"/>
              </a:rPr>
              <a:t>费 用总计约</a:t>
            </a:r>
            <a:r>
              <a:rPr dirty="0" sz="650" spc="4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9.05</a:t>
            </a:r>
            <a:r>
              <a:rPr dirty="0" sz="650" spc="4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亿，对于保障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见病中</a:t>
            </a:r>
            <a:r>
              <a:rPr dirty="0" sz="650" spc="30">
                <a:latin typeface="等线"/>
                <a:cs typeface="等线"/>
              </a:rPr>
              <a:t>患</a:t>
            </a:r>
            <a:r>
              <a:rPr dirty="0" sz="650" spc="20">
                <a:latin typeface="等线"/>
                <a:cs typeface="等线"/>
              </a:rPr>
              <a:t>者人数众多且 </a:t>
            </a:r>
            <a:r>
              <a:rPr dirty="0" sz="650" spc="30">
                <a:latin typeface="等线"/>
                <a:cs typeface="等线"/>
              </a:rPr>
              <a:t>治疗</a:t>
            </a:r>
            <a:r>
              <a:rPr dirty="0" sz="650" spc="4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物</a:t>
            </a:r>
            <a:r>
              <a:rPr dirty="0" sz="650" spc="40">
                <a:latin typeface="等线"/>
                <a:cs typeface="等线"/>
              </a:rPr>
              <a:t>价</a:t>
            </a:r>
            <a:r>
              <a:rPr dirty="0" sz="650" spc="30">
                <a:latin typeface="等线"/>
                <a:cs typeface="等线"/>
              </a:rPr>
              <a:t>格</a:t>
            </a:r>
            <a:r>
              <a:rPr dirty="0" sz="650" spc="40">
                <a:latin typeface="等线"/>
                <a:cs typeface="等线"/>
              </a:rPr>
              <a:t>极</a:t>
            </a:r>
            <a:r>
              <a:rPr dirty="0" sz="650" spc="30">
                <a:latin typeface="等线"/>
                <a:cs typeface="等线"/>
              </a:rPr>
              <a:t>为</a:t>
            </a:r>
            <a:r>
              <a:rPr dirty="0" sz="650" spc="40">
                <a:latin typeface="等线"/>
                <a:cs typeface="等线"/>
              </a:rPr>
              <a:t>昂</a:t>
            </a:r>
            <a:r>
              <a:rPr dirty="0" sz="650" spc="30">
                <a:latin typeface="等线"/>
                <a:cs typeface="等线"/>
              </a:rPr>
              <a:t>贵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疾</a:t>
            </a:r>
            <a:r>
              <a:rPr dirty="0" sz="650" spc="5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基</a:t>
            </a:r>
            <a:r>
              <a:rPr dirty="0" sz="650" spc="30">
                <a:latin typeface="等线"/>
                <a:cs typeface="等线"/>
              </a:rPr>
              <a:t>金承</a:t>
            </a:r>
            <a:r>
              <a:rPr dirty="0" sz="650" spc="40">
                <a:latin typeface="等线"/>
                <a:cs typeface="等线"/>
              </a:rPr>
              <a:t>担</a:t>
            </a:r>
            <a:r>
              <a:rPr dirty="0" sz="650" spc="30">
                <a:latin typeface="等线"/>
                <a:cs typeface="等线"/>
              </a:rPr>
              <a:t>费</a:t>
            </a:r>
            <a:r>
              <a:rPr dirty="0" sz="650" spc="40">
                <a:latin typeface="等线"/>
                <a:cs typeface="等线"/>
              </a:rPr>
              <a:t>用</a:t>
            </a:r>
            <a:r>
              <a:rPr dirty="0" sz="650" spc="20">
                <a:latin typeface="等线"/>
                <a:cs typeface="等线"/>
              </a:rPr>
              <a:t>将 占我国</a:t>
            </a:r>
            <a:r>
              <a:rPr dirty="0" sz="650" spc="6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2020</a:t>
            </a:r>
            <a:r>
              <a:rPr dirty="0" sz="650" spc="7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年基本医保基金总支出的</a:t>
            </a:r>
            <a:r>
              <a:rPr dirty="0" sz="650" spc="7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0.04%，</a:t>
            </a:r>
            <a:r>
              <a:rPr dirty="0" sz="650" spc="20">
                <a:latin typeface="等线"/>
                <a:cs typeface="等线"/>
              </a:rPr>
              <a:t>可以看 </a:t>
            </a:r>
            <a:r>
              <a:rPr dirty="0" sz="650" spc="30">
                <a:latin typeface="等线"/>
                <a:cs typeface="等线"/>
              </a:rPr>
              <a:t>出医</a:t>
            </a:r>
            <a:r>
              <a:rPr dirty="0" sz="650" spc="4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40">
                <a:latin typeface="等线"/>
                <a:cs typeface="等线"/>
              </a:rPr>
              <a:t>金</a:t>
            </a:r>
            <a:r>
              <a:rPr dirty="0" sz="650" spc="30">
                <a:latin typeface="等线"/>
                <a:cs typeface="等线"/>
              </a:rPr>
              <a:t>仍</a:t>
            </a:r>
            <a:r>
              <a:rPr dirty="0" sz="650" spc="40">
                <a:latin typeface="等线"/>
                <a:cs typeface="等线"/>
              </a:rPr>
              <a:t>是</a:t>
            </a:r>
            <a:r>
              <a:rPr dirty="0" sz="650" spc="30">
                <a:latin typeface="等线"/>
                <a:cs typeface="等线"/>
              </a:rPr>
              <a:t>可控</a:t>
            </a:r>
            <a:r>
              <a:rPr dirty="0" sz="650" spc="5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</a:t>
            </a:r>
            <a:r>
              <a:rPr dirty="0" sz="650" spc="40">
                <a:latin typeface="等线"/>
                <a:cs typeface="等线"/>
              </a:rPr>
              <a:t>高</a:t>
            </a:r>
            <a:r>
              <a:rPr dirty="0" sz="650" spc="30">
                <a:latin typeface="等线"/>
                <a:cs typeface="等线"/>
              </a:rPr>
              <a:t>值</a:t>
            </a:r>
            <a:r>
              <a:rPr dirty="0" sz="650" spc="4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仍有</a:t>
            </a:r>
            <a:r>
              <a:rPr dirty="0" sz="650" spc="4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障空</a:t>
            </a:r>
            <a:r>
              <a:rPr dirty="0" sz="650" spc="50">
                <a:latin typeface="等线"/>
                <a:cs typeface="等线"/>
              </a:rPr>
              <a:t>间</a:t>
            </a:r>
            <a:r>
              <a:rPr dirty="0" sz="650" spc="10">
                <a:latin typeface="等线"/>
                <a:cs typeface="等线"/>
              </a:rPr>
              <a:t>。 </a:t>
            </a:r>
            <a:r>
              <a:rPr dirty="0" sz="650" spc="30">
                <a:latin typeface="等线"/>
                <a:cs typeface="等线"/>
              </a:rPr>
              <a:t>对于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基</a:t>
            </a:r>
            <a:r>
              <a:rPr dirty="0" sz="650" spc="30">
                <a:latin typeface="等线"/>
                <a:cs typeface="等线"/>
              </a:rPr>
              <a:t>金</a:t>
            </a:r>
            <a:r>
              <a:rPr dirty="0" sz="650" spc="40">
                <a:latin typeface="等线"/>
                <a:cs typeface="等线"/>
              </a:rPr>
              <a:t>承</a:t>
            </a:r>
            <a:r>
              <a:rPr dirty="0" sz="650" spc="30">
                <a:latin typeface="等线"/>
                <a:cs typeface="等线"/>
              </a:rPr>
              <a:t>担的</a:t>
            </a:r>
            <a:r>
              <a:rPr dirty="0" sz="650" spc="40">
                <a:latin typeface="等线"/>
                <a:cs typeface="等线"/>
              </a:rPr>
              <a:t>预</a:t>
            </a:r>
            <a:r>
              <a:rPr dirty="0" sz="650" spc="35">
                <a:latin typeface="等线"/>
                <a:cs typeface="等线"/>
              </a:rPr>
              <a:t>算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都是</a:t>
            </a:r>
            <a:r>
              <a:rPr dirty="0" sz="650" spc="40">
                <a:latin typeface="等线"/>
                <a:cs typeface="等线"/>
              </a:rPr>
              <a:t>一</a:t>
            </a:r>
            <a:r>
              <a:rPr dirty="0" sz="650" spc="30">
                <a:latin typeface="等线"/>
                <a:cs typeface="等线"/>
              </a:rPr>
              <a:t>个</a:t>
            </a:r>
            <a:r>
              <a:rPr dirty="0" sz="650" spc="40">
                <a:latin typeface="等线"/>
                <a:cs typeface="等线"/>
              </a:rPr>
              <a:t>较</a:t>
            </a:r>
            <a:r>
              <a:rPr dirty="0" sz="650" spc="30">
                <a:latin typeface="等线"/>
                <a:cs typeface="等线"/>
              </a:rPr>
              <a:t>为极</a:t>
            </a:r>
            <a:r>
              <a:rPr dirty="0" sz="650" spc="40">
                <a:latin typeface="等线"/>
                <a:cs typeface="等线"/>
              </a:rPr>
              <a:t>限</a:t>
            </a:r>
            <a:r>
              <a:rPr dirty="0" sz="650" spc="30">
                <a:latin typeface="等线"/>
                <a:cs typeface="等线"/>
              </a:rPr>
              <a:t>的测</a:t>
            </a:r>
            <a:r>
              <a:rPr dirty="0" sz="650" spc="50">
                <a:latin typeface="等线"/>
                <a:cs typeface="等线"/>
              </a:rPr>
              <a:t>算</a:t>
            </a:r>
            <a:r>
              <a:rPr dirty="0" sz="650" spc="10">
                <a:latin typeface="等线"/>
                <a:cs typeface="等线"/>
              </a:rPr>
              <a:t>， </a:t>
            </a:r>
            <a:r>
              <a:rPr dirty="0" sz="650" spc="30">
                <a:latin typeface="等线"/>
                <a:cs typeface="等线"/>
              </a:rPr>
              <a:t>真实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支</a:t>
            </a:r>
            <a:r>
              <a:rPr dirty="0" sz="650" spc="40">
                <a:latin typeface="等线"/>
                <a:cs typeface="等线"/>
              </a:rPr>
              <a:t>出</a:t>
            </a:r>
            <a:r>
              <a:rPr dirty="0" sz="650" spc="30">
                <a:latin typeface="等线"/>
                <a:cs typeface="等线"/>
              </a:rPr>
              <a:t>极</a:t>
            </a:r>
            <a:r>
              <a:rPr dirty="0" sz="650" spc="40">
                <a:latin typeface="等线"/>
                <a:cs typeface="等线"/>
              </a:rPr>
              <a:t>大</a:t>
            </a:r>
            <a:r>
              <a:rPr dirty="0" sz="650" spc="30">
                <a:latin typeface="等线"/>
                <a:cs typeface="等线"/>
              </a:rPr>
              <a:t>可</a:t>
            </a:r>
            <a:r>
              <a:rPr dirty="0" sz="650" spc="40">
                <a:latin typeface="等线"/>
                <a:cs typeface="等线"/>
              </a:rPr>
              <a:t>能</a:t>
            </a:r>
            <a:r>
              <a:rPr dirty="0" sz="650" spc="30">
                <a:latin typeface="等线"/>
                <a:cs typeface="等线"/>
              </a:rPr>
              <a:t>是</a:t>
            </a:r>
            <a:r>
              <a:rPr dirty="0" sz="650" spc="40">
                <a:latin typeface="等线"/>
                <a:cs typeface="等线"/>
              </a:rPr>
              <a:t>更</a:t>
            </a:r>
            <a:r>
              <a:rPr dirty="0" sz="650" spc="30">
                <a:latin typeface="等线"/>
                <a:cs typeface="等线"/>
              </a:rPr>
              <a:t>少</a:t>
            </a:r>
            <a:r>
              <a:rPr dirty="0" sz="650" spc="5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因</a:t>
            </a:r>
            <a:r>
              <a:rPr dirty="0" sz="650" spc="30">
                <a:latin typeface="等线"/>
                <a:cs typeface="等线"/>
              </a:rPr>
              <a:t>此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将高</a:t>
            </a:r>
            <a:r>
              <a:rPr dirty="0" sz="650" spc="45">
                <a:latin typeface="等线"/>
                <a:cs typeface="等线"/>
              </a:rPr>
              <a:t>值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45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 </a:t>
            </a:r>
            <a:r>
              <a:rPr dirty="0" sz="650" spc="30">
                <a:latin typeface="等线"/>
                <a:cs typeface="等线"/>
              </a:rPr>
              <a:t>治疗</a:t>
            </a:r>
            <a:r>
              <a:rPr dirty="0" sz="650" spc="4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物</a:t>
            </a:r>
            <a:r>
              <a:rPr dirty="0" sz="650" spc="40">
                <a:latin typeface="等线"/>
                <a:cs typeface="等线"/>
              </a:rPr>
              <a:t>纳</a:t>
            </a:r>
            <a:r>
              <a:rPr dirty="0" sz="650" spc="30">
                <a:latin typeface="等线"/>
                <a:cs typeface="等线"/>
              </a:rPr>
              <a:t>入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35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其</a:t>
            </a:r>
            <a:r>
              <a:rPr dirty="0" sz="650" spc="40">
                <a:latin typeface="等线"/>
                <a:cs typeface="等线"/>
              </a:rPr>
              <a:t>对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40">
                <a:latin typeface="等线"/>
                <a:cs typeface="等线"/>
              </a:rPr>
              <a:t>金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影</a:t>
            </a:r>
            <a:r>
              <a:rPr dirty="0" sz="650" spc="30">
                <a:latin typeface="等线"/>
                <a:cs typeface="等线"/>
              </a:rPr>
              <a:t>响仍</a:t>
            </a:r>
            <a:r>
              <a:rPr dirty="0" sz="650" spc="40">
                <a:latin typeface="等线"/>
                <a:cs typeface="等线"/>
              </a:rPr>
              <a:t>是</a:t>
            </a:r>
            <a:r>
              <a:rPr dirty="0" sz="650" spc="30">
                <a:latin typeface="等线"/>
                <a:cs typeface="等线"/>
              </a:rPr>
              <a:t>较</a:t>
            </a:r>
            <a:r>
              <a:rPr dirty="0" sz="650" spc="40">
                <a:latin typeface="等线"/>
                <a:cs typeface="等线"/>
              </a:rPr>
              <a:t>为</a:t>
            </a:r>
            <a:r>
              <a:rPr dirty="0" sz="650" spc="20">
                <a:latin typeface="等线"/>
                <a:cs typeface="等线"/>
              </a:rPr>
              <a:t>有 限且可控的。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147" y="4608702"/>
            <a:ext cx="4752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注：戈谢病</a:t>
            </a:r>
            <a:r>
              <a:rPr dirty="0" sz="600" spc="-25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I</a:t>
            </a:r>
            <a:r>
              <a:rPr dirty="0" sz="600" spc="-25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型人数根据其占所有戈谢病</a:t>
            </a:r>
            <a:r>
              <a:rPr dirty="0" sz="600" spc="-30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90%</a:t>
            </a:r>
            <a:r>
              <a:rPr dirty="0" sz="600" spc="-25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的比例估算。药品价格和患者人数参考《中国罕见病医疗保障城市报告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2020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》、《中国罕见病高 值药物医疗保障研究报告》及药企数据，且考虑企业的慈善赠药计划。依洛硫酸酯酶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α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的年治疗费用按成人平均体重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15</a:t>
            </a:r>
            <a:r>
              <a:rPr dirty="0" sz="600" spc="5">
                <a:solidFill>
                  <a:srgbClr val="7E7E7E"/>
                </a:solidFill>
                <a:latin typeface="等线"/>
                <a:cs typeface="等线"/>
              </a:rPr>
              <a:t>k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g，儿童平均体重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7.5</a:t>
            </a:r>
            <a:r>
              <a:rPr dirty="0" sz="600" spc="5">
                <a:solidFill>
                  <a:srgbClr val="7E7E7E"/>
                </a:solidFill>
                <a:latin typeface="等线"/>
                <a:cs typeface="等线"/>
              </a:rPr>
              <a:t>k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g 计算，拉罗尼酶以平均体重40kg计算，艾度硫酸酯酶β按成人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25kg，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儿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童7.5kg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计算，伊米苷酶以平均体重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40kg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计算，阿糖苷酶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α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以平均体重 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25kg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计算。司妥昔单抗以体重60kg计算。</a:t>
            </a:r>
            <a:endParaRPr sz="6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2798" y="6782395"/>
            <a:ext cx="57150" cy="112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850" spc="-30" b="1" i="1">
                <a:solidFill>
                  <a:srgbClr val="52433C"/>
                </a:solidFill>
                <a:latin typeface="等线"/>
                <a:cs typeface="等线"/>
              </a:rPr>
              <a:t>3</a:t>
            </a:r>
            <a:endParaRPr sz="850">
              <a:latin typeface="等线"/>
              <a:cs typeface="等线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2894" y="641729"/>
            <a:ext cx="414655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9"/>
              </a:lnSpc>
            </a:pPr>
            <a:r>
              <a:rPr dirty="0" sz="800" spc="15">
                <a:latin typeface="等线"/>
                <a:cs typeface="等线"/>
              </a:rPr>
              <a:t>专家引言</a:t>
            </a:r>
            <a:endParaRPr sz="800">
              <a:latin typeface="等线"/>
              <a:cs typeface="等线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18743"/>
            <a:ext cx="2459990" cy="368935"/>
          </a:xfrm>
          <a:custGeom>
            <a:avLst/>
            <a:gdLst/>
            <a:ahLst/>
            <a:cxnLst/>
            <a:rect l="l" t="t" r="r" b="b"/>
            <a:pathLst>
              <a:path w="2459990" h="368934">
                <a:moveTo>
                  <a:pt x="2459736" y="0"/>
                </a:moveTo>
                <a:lnTo>
                  <a:pt x="0" y="0"/>
                </a:lnTo>
                <a:lnTo>
                  <a:pt x="0" y="368807"/>
                </a:lnTo>
                <a:lnTo>
                  <a:pt x="2459736" y="368807"/>
                </a:lnTo>
                <a:lnTo>
                  <a:pt x="245973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专家引言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6387" y="5541644"/>
            <a:ext cx="4912995" cy="894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因人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口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基数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大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患者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并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见。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然而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他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们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之路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困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难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重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重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很多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缺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乏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基础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学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数</a:t>
            </a:r>
            <a:r>
              <a:rPr dirty="0" sz="700" spc="25">
                <a:solidFill>
                  <a:srgbClr val="333333"/>
                </a:solidFill>
                <a:latin typeface="等线"/>
                <a:cs typeface="等线"/>
              </a:rPr>
              <a:t>据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endParaRPr sz="700">
              <a:latin typeface="等线"/>
              <a:cs typeface="等线"/>
            </a:endParaRPr>
          </a:p>
          <a:p>
            <a:pPr algn="just" marL="12700" marR="92075">
              <a:lnSpc>
                <a:spcPct val="178600"/>
              </a:lnSpc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作为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联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盟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的成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员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机</a:t>
            </a:r>
            <a:r>
              <a:rPr dirty="0" sz="700" spc="30">
                <a:solidFill>
                  <a:srgbClr val="333333"/>
                </a:solidFill>
                <a:latin typeface="等线"/>
                <a:cs typeface="等线"/>
              </a:rPr>
              <a:t>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维昇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药业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从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成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立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之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初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就关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病群</a:t>
            </a:r>
            <a:r>
              <a:rPr dirty="0" sz="700" spc="35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并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助力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相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关疾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础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研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究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正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进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的 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中国软骨发育不全多中心患者登记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研究（ApproaCH）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。求解罕见病是一场持久战，作为有责任的创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新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医药企业，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维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昇药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业 愿为中国罕见病患者的可诊、可治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可及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出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一份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力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等线"/>
              <a:cs typeface="等线"/>
            </a:endParaRPr>
          </a:p>
          <a:p>
            <a:pPr algn="just" marL="3254375">
              <a:lnSpc>
                <a:spcPct val="100000"/>
              </a:lnSpc>
            </a:pP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——</a:t>
            </a:r>
            <a:r>
              <a:rPr dirty="0" sz="700" spc="-1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维昇药业首席执行官兼董事</a:t>
            </a:r>
            <a:r>
              <a:rPr dirty="0" sz="700" spc="30" b="1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卢安邦</a:t>
            </a:r>
            <a:endParaRPr sz="700">
              <a:latin typeface="等线"/>
              <a:cs typeface="等线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387" y="3107562"/>
            <a:ext cx="4826000" cy="703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政策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支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是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业发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核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心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术革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新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助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力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早筛、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早防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早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、早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治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现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阶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段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的确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仍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存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诸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多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困</a:t>
            </a:r>
            <a:endParaRPr sz="700">
              <a:latin typeface="等线"/>
              <a:cs typeface="等线"/>
            </a:endParaRPr>
          </a:p>
          <a:p>
            <a:pPr marL="12700" marR="9525">
              <a:lnSpc>
                <a:spcPts val="1500"/>
              </a:lnSpc>
              <a:spcBef>
                <a:spcPts val="160"/>
              </a:spcBef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难，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基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因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检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测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临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床的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应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帮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助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病患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获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精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准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诊断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治</a:t>
            </a:r>
            <a:r>
              <a:rPr dirty="0" sz="700" spc="45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。在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协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同和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社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会关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爱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下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患者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家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庭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重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获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望 和温暖，让我们共同努力推动罕见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医疗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领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域的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700">
                <a:solidFill>
                  <a:srgbClr val="333333"/>
                </a:solidFill>
                <a:latin typeface="等线"/>
                <a:cs typeface="等线"/>
              </a:rPr>
              <a:t>展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使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每个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人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的生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命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都绽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放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光</a:t>
            </a:r>
            <a:r>
              <a:rPr dirty="0" sz="700">
                <a:solidFill>
                  <a:srgbClr val="333333"/>
                </a:solidFill>
                <a:latin typeface="等线"/>
                <a:cs typeface="等线"/>
              </a:rPr>
              <a:t>彩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endParaRPr sz="700">
              <a:latin typeface="等线"/>
              <a:cs typeface="等线"/>
            </a:endParaRPr>
          </a:p>
          <a:p>
            <a:pPr marL="3860165">
              <a:lnSpc>
                <a:spcPct val="100000"/>
              </a:lnSpc>
              <a:spcBef>
                <a:spcPts val="500"/>
              </a:spcBef>
            </a:pP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——</a:t>
            </a:r>
            <a:r>
              <a:rPr dirty="0" sz="700" spc="-2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华诺奥美</a:t>
            </a:r>
            <a:r>
              <a:rPr dirty="0" sz="700" spc="-10" b="1">
                <a:solidFill>
                  <a:srgbClr val="333333"/>
                </a:solidFill>
                <a:latin typeface="等线"/>
                <a:cs typeface="等线"/>
              </a:rPr>
              <a:t>CTO</a:t>
            </a:r>
            <a:r>
              <a:rPr dirty="0" sz="700" spc="165" b="1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魏星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387" y="4228337"/>
            <a:ext cx="4912995" cy="894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非常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感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谢有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会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连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续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第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二年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与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北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京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痛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挑战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金会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等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机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起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中国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观察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趋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势报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项</a:t>
            </a:r>
            <a:r>
              <a:rPr dirty="0" sz="700" spc="60">
                <a:solidFill>
                  <a:srgbClr val="333333"/>
                </a:solidFill>
                <a:latin typeface="等线"/>
                <a:cs typeface="等线"/>
              </a:rPr>
              <a:t>目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是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问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题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更是社会问题。在全社会、全行业共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努力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下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，近两年我国罕见病事业取得了突破性进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。接下来，我们希望发挥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互联网</a:t>
            </a:r>
            <a:endParaRPr sz="700">
              <a:latin typeface="等线"/>
              <a:cs typeface="等线"/>
            </a:endParaRPr>
          </a:p>
          <a:p>
            <a:pPr marL="12700" marR="95885">
              <a:lnSpc>
                <a:spcPct val="178600"/>
              </a:lnSpc>
              <a:spcBef>
                <a:spcPts val="5"/>
              </a:spcBef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+”更大价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值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，进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步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缓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解罕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确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就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难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药品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可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及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难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品支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付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难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等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问</a:t>
            </a:r>
            <a:r>
              <a:rPr dirty="0" sz="700" spc="25">
                <a:solidFill>
                  <a:srgbClr val="333333"/>
                </a:solidFill>
                <a:latin typeface="等线"/>
                <a:cs typeface="等线"/>
              </a:rPr>
              <a:t>题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，也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望唤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起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社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对罕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群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更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多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关 爱与援助。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等线"/>
              <a:cs typeface="等线"/>
            </a:endParaRPr>
          </a:p>
          <a:p>
            <a:pPr marL="3774440">
              <a:lnSpc>
                <a:spcPct val="100000"/>
              </a:lnSpc>
            </a:pP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——</a:t>
            </a:r>
            <a:r>
              <a:rPr dirty="0" sz="700" spc="-1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京东健康</a:t>
            </a:r>
            <a:r>
              <a:rPr dirty="0" sz="700" spc="-10" b="1">
                <a:solidFill>
                  <a:srgbClr val="333333"/>
                </a:solidFill>
                <a:latin typeface="等线"/>
                <a:cs typeface="等线"/>
              </a:rPr>
              <a:t>CEO</a:t>
            </a:r>
            <a:r>
              <a:rPr dirty="0" sz="700" b="1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金恩林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387" y="1409826"/>
            <a:ext cx="4826000" cy="1275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虽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然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看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起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来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只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关乎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到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小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一部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分</a:t>
            </a:r>
            <a:r>
              <a:rPr dirty="0" sz="700" spc="25">
                <a:solidFill>
                  <a:srgbClr val="333333"/>
                </a:solidFill>
                <a:latin typeface="等线"/>
                <a:cs typeface="等线"/>
              </a:rPr>
              <a:t>人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但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是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当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这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部分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医疗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康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复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教育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就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业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社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融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合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等等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系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问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题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都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获</a:t>
            </a:r>
            <a:endParaRPr sz="700">
              <a:latin typeface="等线"/>
              <a:cs typeface="等线"/>
            </a:endParaRPr>
          </a:p>
          <a:p>
            <a:pPr algn="just" marL="12700" marR="5715">
              <a:lnSpc>
                <a:spcPct val="178600"/>
              </a:lnSpc>
            </a:pP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解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决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的时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候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，才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真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正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体现</a:t>
            </a:r>
            <a:r>
              <a:rPr dirty="0" sz="700">
                <a:solidFill>
                  <a:srgbClr val="333333"/>
                </a:solidFill>
                <a:latin typeface="等线"/>
                <a:cs typeface="等线"/>
              </a:rPr>
              <a:t>出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健康中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个都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能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少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理念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对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于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大部分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患者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家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庭来说，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来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自国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家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和社会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每一 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份细小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关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怀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都是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他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们生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中浓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墨重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彩的一</a:t>
            </a:r>
            <a:r>
              <a:rPr dirty="0" sz="700" spc="30">
                <a:solidFill>
                  <a:srgbClr val="333333"/>
                </a:solidFill>
                <a:latin typeface="等线"/>
                <a:cs typeface="等线"/>
              </a:rPr>
              <a:t>笔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2022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国罕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病行业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趋势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观察报</a:t>
            </a:r>
            <a:r>
              <a:rPr dirty="0" sz="700" spc="-15">
                <a:solidFill>
                  <a:srgbClr val="333333"/>
                </a:solidFill>
                <a:latin typeface="等线"/>
                <a:cs typeface="等线"/>
              </a:rPr>
              <a:t>告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》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虽然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只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是对我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一 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个简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回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顾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但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其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后所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隐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现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是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这些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年来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领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域或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默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默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耘或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振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臂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疾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呼的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有相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关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方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不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懈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努力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坚</a:t>
            </a:r>
            <a:r>
              <a:rPr dirty="0" sz="700" spc="65">
                <a:solidFill>
                  <a:srgbClr val="333333"/>
                </a:solidFill>
                <a:latin typeface="等线"/>
                <a:cs typeface="等线"/>
              </a:rPr>
              <a:t>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这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份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报 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告也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从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另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个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侧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面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现了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入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到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病事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每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分</a:t>
            </a:r>
            <a:r>
              <a:rPr dirty="0" sz="700" spc="30">
                <a:solidFill>
                  <a:srgbClr val="333333"/>
                </a:solidFill>
                <a:latin typeface="等线"/>
                <a:cs typeface="等线"/>
              </a:rPr>
              <a:t>钱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是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了推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学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和科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学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的进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步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；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从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学和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科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学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进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步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最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终 获益的是我们所有人。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等线"/>
              <a:cs typeface="等线"/>
            </a:endParaRPr>
          </a:p>
          <a:p>
            <a:pPr algn="just" marL="2009139">
              <a:lnSpc>
                <a:spcPct val="100000"/>
              </a:lnSpc>
            </a:pP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——</a:t>
            </a:r>
            <a:r>
              <a:rPr dirty="0" sz="700" spc="-2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香港中文大学深圳研究院罕见病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真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实世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界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数据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研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究实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验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负责人</a:t>
            </a:r>
            <a:r>
              <a:rPr dirty="0" sz="700" spc="35" b="1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董咚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01184" y="6765035"/>
            <a:ext cx="553720" cy="260985"/>
          </a:xfrm>
          <a:custGeom>
            <a:avLst/>
            <a:gdLst/>
            <a:ahLst/>
            <a:cxnLst/>
            <a:rect l="l" t="t" r="r" b="b"/>
            <a:pathLst>
              <a:path w="553720" h="260984">
                <a:moveTo>
                  <a:pt x="553212" y="0"/>
                </a:moveTo>
                <a:lnTo>
                  <a:pt x="0" y="0"/>
                </a:lnTo>
                <a:lnTo>
                  <a:pt x="0" y="260603"/>
                </a:lnTo>
                <a:lnTo>
                  <a:pt x="553212" y="260603"/>
                </a:lnTo>
                <a:lnTo>
                  <a:pt x="553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629" y="421639"/>
            <a:ext cx="1647189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特医食品保障分析</a:t>
            </a:r>
            <a:endParaRPr sz="1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958" y="3443604"/>
          <a:ext cx="4864735" cy="3176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155"/>
                <a:gridCol w="1141095"/>
                <a:gridCol w="1238885"/>
                <a:gridCol w="1598294"/>
              </a:tblGrid>
              <a:tr h="1828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地方区域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2A488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保障对象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3863B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支付范围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557E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支付标准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</a:tr>
              <a:tr h="2332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深圳市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0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–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18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岁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PKU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患者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苯丙酮尿症必需的特殊食品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每年为每个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PKU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提供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5,000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-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 20,000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32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北京市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73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0 – 6</a:t>
                      </a:r>
                      <a:r>
                        <a:rPr dirty="0" sz="6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免费发放特食奶粉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32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山西省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73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不计年龄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不设起付线，不及封顶线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黑龙江省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just" marL="91440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参加我省程序居民医保的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0</a:t>
                      </a:r>
                      <a:r>
                        <a:rPr dirty="0" sz="6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-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algn="just" marL="91440" marR="114300">
                        <a:lnSpc>
                          <a:spcPct val="100000"/>
                        </a:lnSpc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18</a:t>
                      </a:r>
                      <a:r>
                        <a:rPr dirty="0" sz="6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周岁</a:t>
                      </a:r>
                      <a:r>
                        <a:rPr dirty="0" sz="6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（含</a:t>
                      </a:r>
                      <a:r>
                        <a:rPr dirty="0" sz="6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18</a:t>
                      </a:r>
                      <a:r>
                        <a:rPr dirty="0" sz="6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周岁）经确 诊的苯丙酮尿症患者，可在 指定医疗机构享受相关待遇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17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医保支付单位仅限于治疗用药 多巴丝肼片、血苯丙氨酸检测、 血液生化检查、血常规和不含 苯丙氨酸成分的米、面、奶粉、 蛋白粉等特殊食品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2075" marR="5016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门诊限额报销，对列入支付范围内的费用， 不设起付线，报销比例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70</a:t>
                      </a:r>
                      <a:r>
                        <a:rPr dirty="0" sz="60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%，年度统筹基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92075" marR="111760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金限额</a:t>
                      </a:r>
                      <a:r>
                        <a:rPr dirty="0" sz="6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1.4</a:t>
                      </a:r>
                      <a:r>
                        <a:rPr dirty="0" sz="6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万元/人（含在年度使用统筹基 金封顶线内）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甘肃省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0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–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18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岁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PKU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患者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92075" marR="14795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因治疗疾病所行检查、购买替 代食品、四氢叶酸和神经递质 药物费用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549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限额内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（2</a:t>
                      </a:r>
                      <a:r>
                        <a:rPr dirty="0" sz="6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万元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r>
                        <a:rPr dirty="0" sz="6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人</a:t>
                      </a:r>
                      <a:r>
                        <a:rPr dirty="0" sz="6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/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年）报销比例为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70</a:t>
                      </a:r>
                      <a:r>
                        <a:rPr dirty="0" sz="60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%，每人每年实际补偿封顶线为</a:t>
                      </a:r>
                      <a:r>
                        <a:rPr dirty="0" sz="60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1.4</a:t>
                      </a:r>
                      <a:r>
                        <a:rPr dirty="0" sz="6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万 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江苏省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08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年龄在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18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周岁及以下，第一 诊断为典型的苯丙酮酸尿症， 在制定的顶点就职医疗机构 进行规范化治疗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2075" marR="1479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必须检查项目、治疗药品及特 殊治疗食品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医保基金支付比例不低于</a:t>
                      </a:r>
                      <a:r>
                        <a:rPr dirty="0" sz="600" spc="-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70</a:t>
                      </a:r>
                      <a:r>
                        <a:rPr dirty="0" sz="600" spc="-5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%，年度最高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支付额度不低于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0</a:t>
                      </a:r>
                      <a:r>
                        <a:rPr dirty="0" sz="6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–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6</a:t>
                      </a:r>
                      <a:r>
                        <a:rPr dirty="0" sz="6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岁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1.5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万元；7</a:t>
                      </a:r>
                      <a:r>
                        <a:rPr dirty="0" sz="6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–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13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岁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2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万元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；14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–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18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岁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2.5</a:t>
                      </a:r>
                      <a:r>
                        <a:rPr dirty="0" sz="60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万元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6401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山东省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just" marL="91440" marR="127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经筛查或初诊典型的苯丙酮 尿酸症患者，应到定点医疗 机构进行复诊、登记和规范 化治疗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2075" marR="717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临床路径规定的必需检查项目、 治疗药品，以及患者必需的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algn="just" marL="92075" marR="14795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（国家批准生产的限制苯丙氨 酸成分的配方粉、米、面等） 特殊治疗食品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对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18</a:t>
                      </a:r>
                      <a:r>
                        <a:rPr dirty="0" sz="6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岁及以下患者按不低于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 75%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比例支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付，每人每年最高支付额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 1.5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万元；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18</a:t>
                      </a:r>
                      <a:r>
                        <a:rPr dirty="0" sz="6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岁以上患者费用医疗救助按</a:t>
                      </a:r>
                      <a:r>
                        <a:rPr dirty="0" sz="60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70%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比例、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92075" marR="63500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年度最高</a:t>
                      </a:r>
                      <a:r>
                        <a:rPr dirty="0" sz="6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1.2</a:t>
                      </a:r>
                      <a:r>
                        <a:rPr dirty="0" sz="60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万元标准支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付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，对困难患者，  由慈善基金根据专项基金年度筹集情况，  给予适当援助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新疆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城乡居民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门诊大病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（PKU），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特殊食品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基本医疗保险统筹支付限额</a:t>
                      </a:r>
                      <a:r>
                        <a:rPr dirty="0" sz="60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6</a:t>
                      </a:r>
                      <a:r>
                        <a:rPr dirty="0" sz="60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万元，报销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比例</a:t>
                      </a:r>
                      <a:r>
                        <a:rPr dirty="0" sz="600" spc="-5">
                          <a:latin typeface="等线"/>
                          <a:cs typeface="等线"/>
                        </a:rPr>
                        <a:t> 70</a:t>
                      </a:r>
                      <a:r>
                        <a:rPr dirty="0" sz="60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latin typeface="等线"/>
                          <a:cs typeface="等线"/>
                        </a:rPr>
                        <a:t>%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43483" y="3413759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 h="0">
                <a:moveTo>
                  <a:pt x="0" y="0"/>
                </a:moveTo>
                <a:lnTo>
                  <a:pt x="2247646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6516" y="1030604"/>
            <a:ext cx="4940300" cy="2358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严格监管下的有序发展，特医食品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保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障初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见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成效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等线 Light"/>
              <a:cs typeface="等线 Light"/>
            </a:endParaRPr>
          </a:p>
          <a:p>
            <a:pPr marL="213360" indent="-172720">
              <a:lnSpc>
                <a:spcPct val="100000"/>
              </a:lnSpc>
              <a:spcBef>
                <a:spcPts val="5"/>
              </a:spcBef>
              <a:buClr>
                <a:srgbClr val="44536A"/>
              </a:buClr>
              <a:buFont typeface="Wingdings"/>
              <a:buChar char=""/>
              <a:tabLst>
                <a:tab pos="213995" algn="l"/>
              </a:tabLst>
            </a:pPr>
            <a:r>
              <a:rPr dirty="0" sz="700" spc="-5" b="1">
                <a:latin typeface="等线"/>
                <a:cs typeface="等线"/>
              </a:rPr>
              <a:t>特医食品保障面临困境</a:t>
            </a:r>
            <a:endParaRPr sz="700">
              <a:latin typeface="等线"/>
              <a:cs typeface="等线"/>
            </a:endParaRPr>
          </a:p>
          <a:p>
            <a:pPr marL="41275" marR="5080">
              <a:lnSpc>
                <a:spcPct val="141000"/>
              </a:lnSpc>
              <a:spcBef>
                <a:spcPts val="580"/>
              </a:spcBef>
            </a:pPr>
            <a:r>
              <a:rPr dirty="0" sz="650" spc="30">
                <a:latin typeface="等线"/>
                <a:cs typeface="等线"/>
              </a:rPr>
              <a:t>就</a:t>
            </a:r>
            <a:r>
              <a:rPr dirty="0" sz="650" spc="15">
                <a:latin typeface="等线"/>
                <a:cs typeface="等线"/>
              </a:rPr>
              <a:t>PKU</a:t>
            </a:r>
            <a:r>
              <a:rPr dirty="0" sz="650" spc="4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儿</a:t>
            </a:r>
            <a:r>
              <a:rPr dirty="0" sz="650" spc="40">
                <a:latin typeface="等线"/>
                <a:cs typeface="等线"/>
              </a:rPr>
              <a:t>而</a:t>
            </a:r>
            <a:r>
              <a:rPr dirty="0" sz="650" spc="45">
                <a:latin typeface="等线"/>
                <a:cs typeface="等线"/>
              </a:rPr>
              <a:t>言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目</a:t>
            </a:r>
            <a:r>
              <a:rPr dirty="0" sz="650" spc="30">
                <a:latin typeface="等线"/>
                <a:cs typeface="等线"/>
              </a:rPr>
              <a:t>前</a:t>
            </a:r>
            <a:r>
              <a:rPr dirty="0" sz="650" spc="40">
                <a:latin typeface="等线"/>
                <a:cs typeface="等线"/>
              </a:rPr>
              <a:t>暂</a:t>
            </a:r>
            <a:r>
              <a:rPr dirty="0" sz="650" spc="30">
                <a:latin typeface="等线"/>
                <a:cs typeface="等线"/>
              </a:rPr>
              <a:t>无</a:t>
            </a:r>
            <a:r>
              <a:rPr dirty="0" sz="650" spc="40">
                <a:latin typeface="等线"/>
                <a:cs typeface="等线"/>
              </a:rPr>
              <a:t>有</a:t>
            </a:r>
            <a:r>
              <a:rPr dirty="0" sz="650" spc="30">
                <a:latin typeface="等线"/>
                <a:cs typeface="等线"/>
              </a:rPr>
              <a:t>效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治</a:t>
            </a:r>
            <a:r>
              <a:rPr dirty="0" sz="650" spc="40">
                <a:latin typeface="等线"/>
                <a:cs typeface="等线"/>
              </a:rPr>
              <a:t>疗药</a:t>
            </a:r>
            <a:r>
              <a:rPr dirty="0" sz="650" spc="35">
                <a:latin typeface="等线"/>
                <a:cs typeface="等线"/>
              </a:rPr>
              <a:t>物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氨</a:t>
            </a:r>
            <a:r>
              <a:rPr dirty="0" sz="650" spc="40">
                <a:latin typeface="等线"/>
                <a:cs typeface="等线"/>
              </a:rPr>
              <a:t>基</a:t>
            </a:r>
            <a:r>
              <a:rPr dirty="0" sz="650" spc="30">
                <a:latin typeface="等线"/>
                <a:cs typeface="等线"/>
              </a:rPr>
              <a:t>酸</a:t>
            </a:r>
            <a:r>
              <a:rPr dirty="0" sz="650" spc="40">
                <a:latin typeface="等线"/>
                <a:cs typeface="等线"/>
              </a:rPr>
              <a:t>代</a:t>
            </a:r>
            <a:r>
              <a:rPr dirty="0" sz="650" spc="30">
                <a:latin typeface="等线"/>
                <a:cs typeface="等线"/>
              </a:rPr>
              <a:t>谢</a:t>
            </a:r>
            <a:r>
              <a:rPr dirty="0" sz="650" spc="40">
                <a:latin typeface="等线"/>
                <a:cs typeface="等线"/>
              </a:rPr>
              <a:t>障</a:t>
            </a:r>
            <a:r>
              <a:rPr dirty="0" sz="650" spc="30">
                <a:latin typeface="等线"/>
                <a:cs typeface="等线"/>
              </a:rPr>
              <a:t>碍</a:t>
            </a:r>
            <a:r>
              <a:rPr dirty="0" sz="650" spc="40">
                <a:latin typeface="等线"/>
                <a:cs typeface="等线"/>
              </a:rPr>
              <a:t>类</a:t>
            </a:r>
            <a:r>
              <a:rPr dirty="0" sz="650" spc="30">
                <a:latin typeface="等线"/>
                <a:cs typeface="等线"/>
              </a:rPr>
              <a:t>特</a:t>
            </a:r>
            <a:r>
              <a:rPr dirty="0" sz="650" spc="40">
                <a:latin typeface="等线"/>
                <a:cs typeface="等线"/>
              </a:rPr>
              <a:t>医奶</a:t>
            </a:r>
            <a:r>
              <a:rPr dirty="0" sz="650" spc="30">
                <a:latin typeface="等线"/>
                <a:cs typeface="等线"/>
              </a:rPr>
              <a:t>粉</a:t>
            </a:r>
            <a:r>
              <a:rPr dirty="0" sz="650" spc="40">
                <a:latin typeface="等线"/>
                <a:cs typeface="等线"/>
              </a:rPr>
              <a:t>是</a:t>
            </a:r>
            <a:r>
              <a:rPr dirty="0" sz="650" spc="30">
                <a:latin typeface="等线"/>
                <a:cs typeface="等线"/>
              </a:rPr>
              <a:t>较</a:t>
            </a:r>
            <a:r>
              <a:rPr dirty="0" sz="650" spc="40">
                <a:latin typeface="等线"/>
                <a:cs typeface="等线"/>
              </a:rPr>
              <a:t>好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干</a:t>
            </a:r>
            <a:r>
              <a:rPr dirty="0" sz="650" spc="30">
                <a:latin typeface="等线"/>
                <a:cs typeface="等线"/>
              </a:rPr>
              <a:t>预</a:t>
            </a:r>
            <a:r>
              <a:rPr dirty="0" sz="650" spc="40">
                <a:latin typeface="等线"/>
                <a:cs typeface="等线"/>
              </a:rPr>
              <a:t>方</a:t>
            </a:r>
            <a:r>
              <a:rPr dirty="0" sz="650" spc="45">
                <a:latin typeface="等线"/>
                <a:cs typeface="等线"/>
              </a:rPr>
              <a:t>式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但</a:t>
            </a:r>
            <a:r>
              <a:rPr dirty="0" sz="650" spc="40">
                <a:latin typeface="等线"/>
                <a:cs typeface="等线"/>
              </a:rPr>
              <a:t>值</a:t>
            </a:r>
            <a:r>
              <a:rPr dirty="0" sz="650" spc="30">
                <a:latin typeface="等线"/>
                <a:cs typeface="等线"/>
              </a:rPr>
              <a:t>得</a:t>
            </a:r>
            <a:r>
              <a:rPr dirty="0" sz="650" spc="40">
                <a:latin typeface="等线"/>
                <a:cs typeface="等线"/>
              </a:rPr>
              <a:t>注</a:t>
            </a:r>
            <a:r>
              <a:rPr dirty="0" sz="650" spc="30">
                <a:latin typeface="等线"/>
                <a:cs typeface="等线"/>
              </a:rPr>
              <a:t>意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35">
                <a:latin typeface="等线"/>
                <a:cs typeface="等线"/>
              </a:rPr>
              <a:t>是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所</a:t>
            </a:r>
            <a:r>
              <a:rPr dirty="0" sz="650" spc="45">
                <a:latin typeface="等线"/>
                <a:cs typeface="等线"/>
              </a:rPr>
              <a:t>有国</a:t>
            </a:r>
            <a:r>
              <a:rPr dirty="0" sz="650" spc="30">
                <a:latin typeface="等线"/>
                <a:cs typeface="等线"/>
              </a:rPr>
              <a:t>内生</a:t>
            </a:r>
            <a:r>
              <a:rPr dirty="0" sz="650" spc="20">
                <a:latin typeface="等线"/>
                <a:cs typeface="等线"/>
              </a:rPr>
              <a:t>产 </a:t>
            </a:r>
            <a:r>
              <a:rPr dirty="0" sz="650" spc="10">
                <a:latin typeface="等线"/>
                <a:cs typeface="等线"/>
              </a:rPr>
              <a:t>PKU</a:t>
            </a:r>
            <a:r>
              <a:rPr dirty="0" sz="650" spc="30">
                <a:latin typeface="等线"/>
                <a:cs typeface="等线"/>
              </a:rPr>
              <a:t>特医</a:t>
            </a:r>
            <a:r>
              <a:rPr dirty="0" sz="650" spc="20">
                <a:latin typeface="等线"/>
                <a:cs typeface="等线"/>
              </a:rPr>
              <a:t>奶</a:t>
            </a:r>
            <a:r>
              <a:rPr dirty="0" sz="650" spc="30">
                <a:latin typeface="等线"/>
                <a:cs typeface="等线"/>
              </a:rPr>
              <a:t>粉的</a:t>
            </a:r>
            <a:r>
              <a:rPr dirty="0" sz="650" spc="20">
                <a:latin typeface="等线"/>
                <a:cs typeface="等线"/>
              </a:rPr>
              <a:t>食</a:t>
            </a:r>
            <a:r>
              <a:rPr dirty="0" sz="650" spc="30">
                <a:latin typeface="等线"/>
                <a:cs typeface="等线"/>
              </a:rPr>
              <a:t>品</a:t>
            </a:r>
            <a:r>
              <a:rPr dirty="0" sz="650" spc="35">
                <a:latin typeface="等线"/>
                <a:cs typeface="等线"/>
              </a:rPr>
              <a:t>厂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都</a:t>
            </a:r>
            <a:r>
              <a:rPr dirty="0" sz="650" spc="30">
                <a:latin typeface="等线"/>
                <a:cs typeface="等线"/>
              </a:rPr>
              <a:t>无法</a:t>
            </a:r>
            <a:r>
              <a:rPr dirty="0" sz="650" spc="20">
                <a:latin typeface="等线"/>
                <a:cs typeface="等线"/>
              </a:rPr>
              <a:t>申</a:t>
            </a:r>
            <a:r>
              <a:rPr dirty="0" sz="650" spc="30">
                <a:latin typeface="等线"/>
                <a:cs typeface="等线"/>
              </a:rPr>
              <a:t>请到特</a:t>
            </a: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证。这</a:t>
            </a:r>
            <a:r>
              <a:rPr dirty="0" sz="650" spc="20">
                <a:latin typeface="等线"/>
                <a:cs typeface="等线"/>
              </a:rPr>
              <a:t>是</a:t>
            </a:r>
            <a:r>
              <a:rPr dirty="0" sz="650" spc="30">
                <a:latin typeface="等线"/>
                <a:cs typeface="等线"/>
              </a:rPr>
              <a:t>因</a:t>
            </a:r>
            <a:r>
              <a:rPr dirty="0" sz="650" spc="20">
                <a:latin typeface="等线"/>
                <a:cs typeface="等线"/>
              </a:rPr>
              <a:t>为</a:t>
            </a:r>
            <a:r>
              <a:rPr dirty="0" sz="650" spc="15">
                <a:latin typeface="等线"/>
                <a:cs typeface="等线"/>
              </a:rPr>
              <a:t>PKU</a:t>
            </a:r>
            <a:r>
              <a:rPr dirty="0" sz="650" spc="30">
                <a:latin typeface="等线"/>
                <a:cs typeface="等线"/>
              </a:rPr>
              <a:t>特医</a:t>
            </a:r>
            <a:r>
              <a:rPr dirty="0" sz="650" spc="20">
                <a:latin typeface="等线"/>
                <a:cs typeface="等线"/>
              </a:rPr>
              <a:t>奶</a:t>
            </a:r>
            <a:r>
              <a:rPr dirty="0" sz="650" spc="30">
                <a:latin typeface="等线"/>
                <a:cs typeface="等线"/>
              </a:rPr>
              <a:t>粉最</a:t>
            </a:r>
            <a:r>
              <a:rPr dirty="0" sz="650" spc="20">
                <a:latin typeface="等线"/>
                <a:cs typeface="等线"/>
              </a:rPr>
              <a:t>重</a:t>
            </a:r>
            <a:r>
              <a:rPr dirty="0" sz="650" spc="30">
                <a:latin typeface="等线"/>
                <a:cs typeface="等线"/>
              </a:rPr>
              <a:t>要的成</a:t>
            </a:r>
            <a:r>
              <a:rPr dirty="0" sz="650" spc="25">
                <a:latin typeface="等线"/>
                <a:cs typeface="等线"/>
              </a:rPr>
              <a:t>分——</a:t>
            </a:r>
            <a:r>
              <a:rPr dirty="0" sz="650" spc="30">
                <a:latin typeface="等线"/>
                <a:cs typeface="等线"/>
              </a:rPr>
              <a:t>食品</a:t>
            </a:r>
            <a:r>
              <a:rPr dirty="0" sz="650" spc="20">
                <a:latin typeface="等线"/>
                <a:cs typeface="等线"/>
              </a:rPr>
              <a:t>级</a:t>
            </a:r>
            <a:r>
              <a:rPr dirty="0" sz="650" spc="30">
                <a:latin typeface="等线"/>
                <a:cs typeface="等线"/>
              </a:rPr>
              <a:t>氨基酸</a:t>
            </a:r>
            <a:r>
              <a:rPr dirty="0" sz="650" spc="20">
                <a:latin typeface="等线"/>
                <a:cs typeface="等线"/>
              </a:rPr>
              <a:t>原</a:t>
            </a:r>
            <a:r>
              <a:rPr dirty="0" sz="650" spc="30">
                <a:latin typeface="等线"/>
                <a:cs typeface="等线"/>
              </a:rPr>
              <a:t>料的</a:t>
            </a:r>
            <a:r>
              <a:rPr dirty="0" sz="650" spc="20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家标</a:t>
            </a:r>
            <a:r>
              <a:rPr dirty="0" sz="650" spc="20">
                <a:latin typeface="等线"/>
                <a:cs typeface="等线"/>
              </a:rPr>
              <a:t>准</a:t>
            </a:r>
            <a:r>
              <a:rPr dirty="0" sz="650" spc="30">
                <a:latin typeface="等线"/>
                <a:cs typeface="等线"/>
              </a:rPr>
              <a:t>始终</a:t>
            </a:r>
            <a:r>
              <a:rPr dirty="0" sz="650" spc="20">
                <a:latin typeface="等线"/>
                <a:cs typeface="等线"/>
              </a:rPr>
              <a:t>缺</a:t>
            </a:r>
            <a:r>
              <a:rPr dirty="0" sz="650" spc="40">
                <a:latin typeface="等线"/>
                <a:cs typeface="等线"/>
              </a:rPr>
              <a:t>失</a:t>
            </a:r>
            <a:r>
              <a:rPr dirty="0" sz="650" spc="20">
                <a:latin typeface="等线"/>
                <a:cs typeface="等线"/>
              </a:rPr>
              <a:t>。 而在特医食</a:t>
            </a:r>
            <a:r>
              <a:rPr dirty="0" sz="650" spc="30">
                <a:latin typeface="等线"/>
                <a:cs typeface="等线"/>
              </a:rPr>
              <a:t>品</a:t>
            </a:r>
            <a:r>
              <a:rPr dirty="0" sz="650" spc="20">
                <a:latin typeface="等线"/>
                <a:cs typeface="等线"/>
              </a:rPr>
              <a:t>国家标准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GB25596-2010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中，明确要</a:t>
            </a:r>
            <a:r>
              <a:rPr dirty="0" sz="650" spc="30">
                <a:latin typeface="等线"/>
                <a:cs typeface="等线"/>
              </a:rPr>
              <a:t>求</a:t>
            </a:r>
            <a:r>
              <a:rPr dirty="0" sz="650" spc="20">
                <a:latin typeface="等线"/>
                <a:cs typeface="等线"/>
              </a:rPr>
              <a:t>所使用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原料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应</a:t>
            </a:r>
            <a:r>
              <a:rPr dirty="0" sz="650" spc="30">
                <a:latin typeface="等线"/>
                <a:cs typeface="等线"/>
              </a:rPr>
              <a:t>符</a:t>
            </a:r>
            <a:r>
              <a:rPr dirty="0" sz="650" spc="20">
                <a:latin typeface="等线"/>
                <a:cs typeface="等线"/>
              </a:rPr>
              <a:t>合相</a:t>
            </a:r>
            <a:r>
              <a:rPr dirty="0" sz="650" spc="30">
                <a:latin typeface="等线"/>
                <a:cs typeface="等线"/>
              </a:rPr>
              <a:t>应</a:t>
            </a:r>
            <a:r>
              <a:rPr dirty="0" sz="650" spc="20">
                <a:latin typeface="等线"/>
                <a:cs typeface="等线"/>
              </a:rPr>
              <a:t>的食品安全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20">
                <a:latin typeface="等线"/>
                <a:cs typeface="等线"/>
              </a:rPr>
              <a:t>家标准</a:t>
            </a:r>
            <a:r>
              <a:rPr dirty="0" sz="650" spc="35">
                <a:latin typeface="等线"/>
                <a:cs typeface="等线"/>
              </a:rPr>
              <a:t>和</a:t>
            </a:r>
            <a:r>
              <a:rPr dirty="0" sz="650" spc="20">
                <a:latin typeface="等线"/>
                <a:cs typeface="等线"/>
              </a:rPr>
              <a:t>（或）</a:t>
            </a:r>
            <a:r>
              <a:rPr dirty="0" sz="650" spc="30">
                <a:latin typeface="等线"/>
                <a:cs typeface="等线"/>
              </a:rPr>
              <a:t>相</a:t>
            </a:r>
            <a:r>
              <a:rPr dirty="0" sz="650" spc="20">
                <a:latin typeface="等线"/>
                <a:cs typeface="等线"/>
              </a:rPr>
              <a:t>关规定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。由此特 医食品生产问题进入了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死循环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  <a:p>
            <a:pPr marL="41275" marR="6350">
              <a:lnSpc>
                <a:spcPct val="140900"/>
              </a:lnSpc>
              <a:spcBef>
                <a:spcPts val="605"/>
              </a:spcBef>
            </a:pPr>
            <a:r>
              <a:rPr dirty="0" sz="650" spc="30">
                <a:latin typeface="等线"/>
                <a:cs typeface="等线"/>
              </a:rPr>
              <a:t>对于这样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困</a:t>
            </a:r>
            <a:r>
              <a:rPr dirty="0" sz="650" spc="35">
                <a:latin typeface="等线"/>
                <a:cs typeface="等线"/>
              </a:rPr>
              <a:t>境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呼</a:t>
            </a:r>
            <a:r>
              <a:rPr dirty="0" sz="650" spc="30">
                <a:latin typeface="等线"/>
                <a:cs typeface="等线"/>
              </a:rPr>
              <a:t>吁应尽</a:t>
            </a:r>
            <a:r>
              <a:rPr dirty="0" sz="650" spc="40">
                <a:latin typeface="等线"/>
                <a:cs typeface="等线"/>
              </a:rPr>
              <a:t>快</a:t>
            </a:r>
            <a:r>
              <a:rPr dirty="0" sz="650" spc="30">
                <a:latin typeface="等线"/>
                <a:cs typeface="等线"/>
              </a:rPr>
              <a:t>起草属</a:t>
            </a:r>
            <a:r>
              <a:rPr dirty="0" sz="650" spc="40">
                <a:latin typeface="等线"/>
                <a:cs typeface="等线"/>
              </a:rPr>
              <a:t>于</a:t>
            </a:r>
            <a:r>
              <a:rPr dirty="0" sz="650" spc="30">
                <a:latin typeface="等线"/>
                <a:cs typeface="等线"/>
              </a:rPr>
              <a:t>我国自己的</a:t>
            </a:r>
            <a:r>
              <a:rPr dirty="0" sz="650" spc="40">
                <a:latin typeface="等线"/>
                <a:cs typeface="等线"/>
              </a:rPr>
              <a:t>食</a:t>
            </a:r>
            <a:r>
              <a:rPr dirty="0" sz="650" spc="30">
                <a:latin typeface="等线"/>
                <a:cs typeface="等线"/>
              </a:rPr>
              <a:t>品级氨</a:t>
            </a:r>
            <a:r>
              <a:rPr dirty="0" sz="650" spc="40">
                <a:latin typeface="等线"/>
                <a:cs typeface="等线"/>
              </a:rPr>
              <a:t>基</a:t>
            </a:r>
            <a:r>
              <a:rPr dirty="0" sz="650" spc="30">
                <a:latin typeface="等线"/>
                <a:cs typeface="等线"/>
              </a:rPr>
              <a:t>酸原料</a:t>
            </a:r>
            <a:r>
              <a:rPr dirty="0" sz="650" spc="40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家标</a:t>
            </a:r>
            <a:r>
              <a:rPr dirty="0" sz="650" spc="60">
                <a:latin typeface="等线"/>
                <a:cs typeface="等线"/>
              </a:rPr>
              <a:t>准</a:t>
            </a:r>
            <a:r>
              <a:rPr dirty="0" sz="650" spc="30">
                <a:latin typeface="等线"/>
                <a:cs typeface="等线"/>
              </a:rPr>
              <a:t>。降低特殊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学用途</a:t>
            </a:r>
            <a:r>
              <a:rPr dirty="0" sz="650" spc="40">
                <a:latin typeface="等线"/>
                <a:cs typeface="等线"/>
              </a:rPr>
              <a:t>配</a:t>
            </a:r>
            <a:r>
              <a:rPr dirty="0" sz="650" spc="30">
                <a:latin typeface="等线"/>
                <a:cs typeface="等线"/>
              </a:rPr>
              <a:t>方食品</a:t>
            </a:r>
            <a:r>
              <a:rPr dirty="0" sz="650" spc="40">
                <a:latin typeface="等线"/>
                <a:cs typeface="等线"/>
              </a:rPr>
              <a:t>注</a:t>
            </a:r>
            <a:r>
              <a:rPr dirty="0" sz="650" spc="30">
                <a:latin typeface="等线"/>
                <a:cs typeface="等线"/>
              </a:rPr>
              <a:t>册证</a:t>
            </a:r>
            <a:r>
              <a:rPr dirty="0" sz="650" spc="40">
                <a:latin typeface="等线"/>
                <a:cs typeface="等线"/>
              </a:rPr>
              <a:t>书</a:t>
            </a:r>
            <a:r>
              <a:rPr dirty="0" sz="650" spc="30">
                <a:latin typeface="等线"/>
                <a:cs typeface="等线"/>
              </a:rPr>
              <a:t>审批难</a:t>
            </a:r>
            <a:r>
              <a:rPr dirty="0" sz="650" spc="55">
                <a:latin typeface="等线"/>
                <a:cs typeface="等线"/>
              </a:rPr>
              <a:t>度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30">
                <a:latin typeface="等线"/>
                <a:cs typeface="等线"/>
              </a:rPr>
              <a:t>注册费降</a:t>
            </a:r>
            <a:r>
              <a:rPr dirty="0" sz="650" spc="40">
                <a:latin typeface="等线"/>
                <a:cs typeface="等线"/>
              </a:rPr>
              <a:t>低</a:t>
            </a:r>
            <a:r>
              <a:rPr dirty="0" sz="650" spc="30">
                <a:latin typeface="等线"/>
                <a:cs typeface="等线"/>
              </a:rPr>
              <a:t>监管</a:t>
            </a:r>
            <a:r>
              <a:rPr dirty="0" sz="650" spc="40">
                <a:latin typeface="等线"/>
                <a:cs typeface="等线"/>
              </a:rPr>
              <a:t>力</a:t>
            </a:r>
            <a:r>
              <a:rPr dirty="0" sz="650" spc="30">
                <a:latin typeface="等线"/>
                <a:cs typeface="等线"/>
              </a:rPr>
              <a:t>度生产</a:t>
            </a:r>
            <a:r>
              <a:rPr dirty="0" sz="650" spc="40">
                <a:latin typeface="等线"/>
                <a:cs typeface="等线"/>
              </a:rPr>
              <a:t>规</a:t>
            </a:r>
            <a:r>
              <a:rPr dirty="0" sz="650" spc="30">
                <a:latin typeface="等线"/>
                <a:cs typeface="等线"/>
              </a:rPr>
              <a:t>范要</a:t>
            </a:r>
            <a:r>
              <a:rPr dirty="0" sz="650" spc="40">
                <a:latin typeface="等线"/>
                <a:cs typeface="等线"/>
              </a:rPr>
              <a:t>求</a:t>
            </a:r>
            <a:r>
              <a:rPr dirty="0" sz="650" spc="30">
                <a:latin typeface="等线"/>
                <a:cs typeface="等线"/>
              </a:rPr>
              <a:t>不</a:t>
            </a:r>
            <a:r>
              <a:rPr dirty="0" sz="650" spc="40">
                <a:latin typeface="等线"/>
                <a:cs typeface="等线"/>
              </a:rPr>
              <a:t>降低</a:t>
            </a:r>
            <a:r>
              <a:rPr dirty="0" sz="650" spc="30">
                <a:latin typeface="等线"/>
                <a:cs typeface="等线"/>
              </a:rPr>
              <a:t>，注册</a:t>
            </a:r>
            <a:r>
              <a:rPr dirty="0" sz="650" spc="40">
                <a:latin typeface="等线"/>
                <a:cs typeface="等线"/>
              </a:rPr>
              <a:t>时</a:t>
            </a:r>
            <a:r>
              <a:rPr dirty="0" sz="650" spc="30">
                <a:latin typeface="等线"/>
                <a:cs typeface="等线"/>
              </a:rPr>
              <a:t>间缩</a:t>
            </a:r>
            <a:r>
              <a:rPr dirty="0" sz="650" spc="40">
                <a:latin typeface="等线"/>
                <a:cs typeface="等线"/>
              </a:rPr>
              <a:t>短</a:t>
            </a:r>
            <a:r>
              <a:rPr dirty="0" sz="650" spc="30">
                <a:latin typeface="等线"/>
                <a:cs typeface="等线"/>
              </a:rPr>
              <a:t>生产规</a:t>
            </a:r>
            <a:r>
              <a:rPr dirty="0" sz="650" spc="40">
                <a:latin typeface="等线"/>
                <a:cs typeface="等线"/>
              </a:rPr>
              <a:t>范</a:t>
            </a:r>
            <a:r>
              <a:rPr dirty="0" sz="650" spc="30">
                <a:latin typeface="等线"/>
                <a:cs typeface="等线"/>
              </a:rPr>
              <a:t>要求提</a:t>
            </a:r>
            <a:r>
              <a:rPr dirty="0" sz="650" spc="50">
                <a:latin typeface="等线"/>
                <a:cs typeface="等线"/>
              </a:rPr>
              <a:t>高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鼓励更多有</a:t>
            </a:r>
            <a:r>
              <a:rPr dirty="0" sz="650" spc="40">
                <a:latin typeface="等线"/>
                <a:cs typeface="等线"/>
              </a:rPr>
              <a:t>实</a:t>
            </a:r>
            <a:r>
              <a:rPr dirty="0" sz="650" spc="30">
                <a:latin typeface="等线"/>
                <a:cs typeface="等线"/>
              </a:rPr>
              <a:t>力的企</a:t>
            </a:r>
            <a:r>
              <a:rPr dirty="0" sz="650" spc="40">
                <a:latin typeface="等线"/>
                <a:cs typeface="等线"/>
              </a:rPr>
              <a:t>业</a:t>
            </a:r>
            <a:r>
              <a:rPr dirty="0" sz="650" spc="30">
                <a:latin typeface="等线"/>
                <a:cs typeface="等线"/>
              </a:rPr>
              <a:t>解决特</a:t>
            </a:r>
            <a:r>
              <a:rPr dirty="0" sz="650" spc="40">
                <a:latin typeface="等线"/>
                <a:cs typeface="等线"/>
              </a:rPr>
              <a:t>殊</a:t>
            </a:r>
            <a:r>
              <a:rPr dirty="0" sz="650" spc="30">
                <a:latin typeface="等线"/>
                <a:cs typeface="等线"/>
              </a:rPr>
              <a:t>医学</a:t>
            </a:r>
            <a:r>
              <a:rPr dirty="0" sz="650" spc="40">
                <a:latin typeface="等线"/>
                <a:cs typeface="等线"/>
              </a:rPr>
              <a:t>食</a:t>
            </a:r>
            <a:r>
              <a:rPr dirty="0" sz="650" spc="30">
                <a:latin typeface="等线"/>
                <a:cs typeface="等线"/>
              </a:rPr>
              <a:t>品慌的</a:t>
            </a:r>
            <a:r>
              <a:rPr dirty="0" sz="650" spc="20">
                <a:latin typeface="等线"/>
                <a:cs typeface="等线"/>
              </a:rPr>
              <a:t>难 题。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50">
              <a:latin typeface="等线"/>
              <a:cs typeface="等线"/>
            </a:endParaRPr>
          </a:p>
          <a:p>
            <a:pPr marL="205104" indent="-172720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205740" algn="l"/>
              </a:tabLst>
            </a:pPr>
            <a:r>
              <a:rPr dirty="0" sz="700" spc="-5" b="1">
                <a:latin typeface="等线"/>
                <a:cs typeface="等线"/>
              </a:rPr>
              <a:t>苯丙酮尿症的医疗保障制度现状</a:t>
            </a:r>
            <a:endParaRPr sz="700">
              <a:latin typeface="等线"/>
              <a:cs typeface="等线"/>
            </a:endParaRPr>
          </a:p>
          <a:p>
            <a:pPr marL="33020" marR="90805">
              <a:lnSpc>
                <a:spcPct val="141500"/>
              </a:lnSpc>
              <a:spcBef>
                <a:spcPts val="585"/>
              </a:spcBef>
            </a:pPr>
            <a:r>
              <a:rPr dirty="0" sz="650" spc="20">
                <a:latin typeface="等线"/>
                <a:cs typeface="等线"/>
              </a:rPr>
              <a:t>苯丙酮</a:t>
            </a:r>
            <a:r>
              <a:rPr dirty="0" sz="650" spc="30">
                <a:latin typeface="等线"/>
                <a:cs typeface="等线"/>
              </a:rPr>
              <a:t>尿</a:t>
            </a:r>
            <a:r>
              <a:rPr dirty="0" sz="650" spc="20">
                <a:latin typeface="等线"/>
                <a:cs typeface="等线"/>
              </a:rPr>
              <a:t>症作</a:t>
            </a:r>
            <a:r>
              <a:rPr dirty="0" sz="650" spc="30">
                <a:latin typeface="等线"/>
                <a:cs typeface="等线"/>
              </a:rPr>
              <a:t>为</a:t>
            </a:r>
            <a:r>
              <a:rPr dirty="0" sz="650" spc="20">
                <a:latin typeface="等线"/>
                <a:cs typeface="等线"/>
              </a:rPr>
              <a:t>一类</a:t>
            </a:r>
            <a:r>
              <a:rPr dirty="0" sz="650" spc="30">
                <a:latin typeface="等线"/>
                <a:cs typeface="等线"/>
              </a:rPr>
              <a:t>典</a:t>
            </a:r>
            <a:r>
              <a:rPr dirty="0" sz="650" spc="20">
                <a:latin typeface="等线"/>
                <a:cs typeface="等线"/>
              </a:rPr>
              <a:t>型的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相</a:t>
            </a:r>
            <a:r>
              <a:rPr dirty="0" sz="650" spc="30">
                <a:latin typeface="等线"/>
                <a:cs typeface="等线"/>
              </a:rPr>
              <a:t>关</a:t>
            </a:r>
            <a:r>
              <a:rPr dirty="0" sz="650" spc="20">
                <a:latin typeface="等线"/>
                <a:cs typeface="等线"/>
              </a:rPr>
              <a:t>治疗方</a:t>
            </a:r>
            <a:r>
              <a:rPr dirty="0" sz="650" spc="30">
                <a:latin typeface="等线"/>
                <a:cs typeface="等线"/>
              </a:rPr>
              <a:t>式</a:t>
            </a:r>
            <a:r>
              <a:rPr dirty="0" sz="650" spc="20">
                <a:latin typeface="等线"/>
                <a:cs typeface="等线"/>
              </a:rPr>
              <a:t>被当</a:t>
            </a:r>
            <a:r>
              <a:rPr dirty="0" sz="650" spc="30">
                <a:latin typeface="等线"/>
                <a:cs typeface="等线"/>
              </a:rPr>
              <a:t>做</a:t>
            </a:r>
            <a:r>
              <a:rPr dirty="0" sz="650" spc="20">
                <a:latin typeface="等线"/>
                <a:cs typeface="等线"/>
              </a:rPr>
              <a:t>食品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身份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特殊</a:t>
            </a:r>
            <a:r>
              <a:rPr dirty="0" sz="650" spc="30">
                <a:latin typeface="等线"/>
                <a:cs typeface="等线"/>
              </a:rPr>
              <a:t>并</a:t>
            </a:r>
            <a:r>
              <a:rPr dirty="0" sz="650" spc="20">
                <a:latin typeface="等线"/>
                <a:cs typeface="等线"/>
              </a:rPr>
              <a:t>不</a:t>
            </a:r>
            <a:r>
              <a:rPr dirty="0" sz="650" spc="30">
                <a:latin typeface="等线"/>
                <a:cs typeface="等线"/>
              </a:rPr>
              <a:t>能</a:t>
            </a:r>
            <a:r>
              <a:rPr dirty="0" sz="650" spc="20">
                <a:latin typeface="等线"/>
                <a:cs typeface="等线"/>
              </a:rPr>
              <a:t>纳入国</a:t>
            </a:r>
            <a:r>
              <a:rPr dirty="0" sz="650" spc="30">
                <a:latin typeface="等线"/>
                <a:cs typeface="等线"/>
              </a:rPr>
              <a:t>家</a:t>
            </a: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25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患者</a:t>
            </a:r>
            <a:r>
              <a:rPr dirty="0" sz="650" spc="30">
                <a:latin typeface="等线"/>
                <a:cs typeface="等线"/>
              </a:rPr>
              <a:t>面</a:t>
            </a:r>
            <a:r>
              <a:rPr dirty="0" sz="650" spc="20">
                <a:latin typeface="等线"/>
                <a:cs typeface="等线"/>
              </a:rPr>
              <a:t>临特医</a:t>
            </a:r>
            <a:r>
              <a:rPr dirty="0" sz="650" spc="30">
                <a:latin typeface="等线"/>
                <a:cs typeface="等线"/>
              </a:rPr>
              <a:t>食</a:t>
            </a:r>
            <a:r>
              <a:rPr dirty="0" sz="650" spc="20">
                <a:latin typeface="等线"/>
                <a:cs typeface="等线"/>
              </a:rPr>
              <a:t>品种</a:t>
            </a:r>
            <a:r>
              <a:rPr dirty="0" sz="650" spc="30">
                <a:latin typeface="等线"/>
                <a:cs typeface="等线"/>
              </a:rPr>
              <a:t>类</a:t>
            </a:r>
            <a:r>
              <a:rPr dirty="0" sz="650" spc="35">
                <a:latin typeface="等线"/>
                <a:cs typeface="等线"/>
              </a:rPr>
              <a:t>少</a:t>
            </a:r>
            <a:r>
              <a:rPr dirty="0" sz="650" spc="20">
                <a:latin typeface="等线"/>
                <a:cs typeface="等线"/>
              </a:rPr>
              <a:t>，治 疗费用昂贵等问题。为了改善患者的生存现状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我国深</a:t>
            </a:r>
            <a:r>
              <a:rPr dirty="0" sz="650" spc="30">
                <a:latin typeface="等线"/>
                <a:cs typeface="等线"/>
              </a:rPr>
              <a:t>圳</a:t>
            </a:r>
            <a:r>
              <a:rPr dirty="0" sz="650" spc="20">
                <a:latin typeface="等线"/>
                <a:cs typeface="等线"/>
              </a:rPr>
              <a:t>、北京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山西、</a:t>
            </a:r>
            <a:r>
              <a:rPr dirty="0" sz="650" spc="30">
                <a:latin typeface="等线"/>
                <a:cs typeface="等线"/>
              </a:rPr>
              <a:t>黑</a:t>
            </a:r>
            <a:r>
              <a:rPr dirty="0" sz="650" spc="20">
                <a:latin typeface="等线"/>
                <a:cs typeface="等线"/>
              </a:rPr>
              <a:t>龙江、</a:t>
            </a:r>
            <a:r>
              <a:rPr dirty="0" sz="650" spc="30">
                <a:latin typeface="等线"/>
                <a:cs typeface="等线"/>
              </a:rPr>
              <a:t>甘</a:t>
            </a:r>
            <a:r>
              <a:rPr dirty="0" sz="650" spc="20">
                <a:latin typeface="等线"/>
                <a:cs typeface="等线"/>
              </a:rPr>
              <a:t>肃等地</a:t>
            </a:r>
            <a:r>
              <a:rPr dirty="0" sz="650" spc="30">
                <a:latin typeface="等线"/>
                <a:cs typeface="等线"/>
              </a:rPr>
              <a:t>区</a:t>
            </a:r>
            <a:r>
              <a:rPr dirty="0" sz="650" spc="20">
                <a:latin typeface="等线"/>
                <a:cs typeface="等线"/>
              </a:rPr>
              <a:t>制定了</a:t>
            </a:r>
            <a:r>
              <a:rPr dirty="0" sz="650" spc="30">
                <a:latin typeface="等线"/>
                <a:cs typeface="等线"/>
              </a:rPr>
              <a:t>相</a:t>
            </a:r>
            <a:r>
              <a:rPr dirty="0" sz="650" spc="20">
                <a:latin typeface="等线"/>
                <a:cs typeface="等线"/>
              </a:rPr>
              <a:t>关的医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20">
                <a:latin typeface="等线"/>
                <a:cs typeface="等线"/>
              </a:rPr>
              <a:t>保障制</a:t>
            </a:r>
            <a:r>
              <a:rPr dirty="0" sz="650" spc="35">
                <a:latin typeface="等线"/>
                <a:cs typeface="等线"/>
              </a:rPr>
              <a:t>度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">
              <a:latin typeface="等线"/>
              <a:cs typeface="等线"/>
            </a:endParaRPr>
          </a:p>
          <a:p>
            <a:pPr marL="33020">
              <a:lnSpc>
                <a:spcPct val="100000"/>
              </a:lnSpc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中国各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省市对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于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苯丙酮尿症医疗保障措施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例举</a:t>
            </a:r>
            <a:endParaRPr sz="600">
              <a:latin typeface="等线"/>
              <a:cs typeface="等线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463092" y="6617309"/>
            <a:ext cx="31210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注：各地p</a:t>
            </a:r>
            <a:r>
              <a:rPr dirty="0" sz="600" spc="5">
                <a:solidFill>
                  <a:srgbClr val="7E7E7E"/>
                </a:solidFill>
                <a:latin typeface="等线"/>
                <a:cs typeface="等线"/>
              </a:rPr>
              <a:t>ku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报销政策实时更新，可能存在变动，内容仅供参考，具体情况以当地执行为准。</a:t>
            </a:r>
            <a:endParaRPr sz="6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8053" y="442722"/>
            <a:ext cx="18497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536A"/>
                </a:solidFill>
                <a:latin typeface="等线"/>
                <a:cs typeface="等线"/>
              </a:rPr>
              <a:t>地方多层次保障案例</a:t>
            </a:r>
            <a:endParaRPr sz="1600">
              <a:latin typeface="等线"/>
              <a:cs typeface="等线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426516" y="1041907"/>
            <a:ext cx="33197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在针对罕见病保障的具体实践中，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各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地形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成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了多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方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保障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模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式</a:t>
            </a:r>
            <a:endParaRPr sz="1000">
              <a:latin typeface="等线 Light"/>
              <a:cs typeface="等线 Ligh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2080" y="1312163"/>
          <a:ext cx="5043805" cy="5280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65"/>
                <a:gridCol w="2337435"/>
                <a:gridCol w="235839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 spc="-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浙江</a:t>
                      </a:r>
                      <a:endParaRPr sz="700">
                        <a:latin typeface="等线"/>
                        <a:cs typeface="等线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700" spc="-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专项基金模式与大病保险模式并行</a:t>
                      </a:r>
                      <a:endParaRPr sz="700">
                        <a:latin typeface="等线"/>
                        <a:cs typeface="等线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57EC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 spc="-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山东</a:t>
                      </a:r>
                      <a:endParaRPr sz="700">
                        <a:latin typeface="等线"/>
                        <a:cs typeface="等线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dirty="0" sz="700" spc="-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大病保险加补充援助模式</a:t>
                      </a:r>
                      <a:endParaRPr sz="700">
                        <a:latin typeface="等线"/>
                        <a:cs typeface="等线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8FAADC"/>
                    </a:solidFill>
                  </a:tcPr>
                </a:tc>
              </a:tr>
              <a:tr h="193135"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just" marL="86995" marR="158750">
                        <a:lnSpc>
                          <a:spcPct val="100499"/>
                        </a:lnSpc>
                      </a:pPr>
                      <a:r>
                        <a:rPr dirty="0" sz="700" b="1">
                          <a:latin typeface="等线"/>
                          <a:cs typeface="等线"/>
                        </a:rPr>
                        <a:t>主 要 政 策</a:t>
                      </a:r>
                      <a:endParaRPr sz="7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650" spc="20" b="1">
                          <a:latin typeface="等线"/>
                          <a:cs typeface="等线"/>
                        </a:rPr>
                        <a:t>大病保险：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3957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 b="1">
                          <a:latin typeface="等线"/>
                          <a:cs typeface="等线"/>
                        </a:rPr>
                        <a:t>大病保险特药谈判：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2021</a:t>
                      </a:r>
                      <a:r>
                        <a:rPr dirty="0" sz="65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年，三种罕见病特药纳入大病保险特药管理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，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一个医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398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-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2015</a:t>
                      </a:r>
                      <a:r>
                        <a:rPr dirty="0" sz="65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年，经谈判将三类罕见病纳入大病保险，对应的三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疗年度内每人最高支付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90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万元。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3944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种药物纳入省大病保险基金支付。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4001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-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2017</a:t>
                      </a:r>
                      <a:r>
                        <a:rPr dirty="0" sz="65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年，实现大病医保基金扩充，经谈判后，覆盖的罕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20" b="1">
                          <a:latin typeface="等线"/>
                          <a:cs typeface="等线"/>
                        </a:rPr>
                        <a:t>补充援助：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3982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见病药品种增加到了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8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种。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经大病保险报销后剩余的药品费用，逐级补充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援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助。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1.</a:t>
                      </a:r>
                      <a:r>
                        <a:rPr dirty="0" sz="650" spc="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由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3957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药品生产企业对患者实施援助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；2.</a:t>
                      </a:r>
                      <a:r>
                        <a:rPr dirty="0" sz="650" spc="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由户籍地政府按规定给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 b="1">
                          <a:latin typeface="等线"/>
                          <a:cs typeface="等线"/>
                        </a:rPr>
                        <a:t>建立罕见病专项基金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：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予医疗救助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；3.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鼓励慈善组织等社会力量给予帮扶。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3944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-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65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年</a:t>
                      </a:r>
                      <a:r>
                        <a:rPr dirty="0" sz="65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7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月，将医疗费用救助标准细分为住院救助标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400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准、门诊救助标准和罕见病专项救助标准。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650" spc="20" b="1">
                          <a:latin typeface="等线"/>
                          <a:cs typeface="等线"/>
                        </a:rPr>
                        <a:t>定点诊治：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3957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-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年</a:t>
                      </a:r>
                      <a:r>
                        <a:rPr dirty="0" sz="65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12</a:t>
                      </a:r>
                      <a:r>
                        <a:rPr dirty="0" sz="65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月，建立了国内第一个省级统筹的罕见病用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设置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6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家定点诊断医院，由专项医师为患者填写《山东省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400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药保障专项基金，实行分账管理，专项覆盖。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戈谢病、庞贝氏病、法布雷病参保患者诊断登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记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表》，患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5928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者凭《登记表》在定点治疗医院进行治疗。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091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just" marL="86995" marR="158750">
                        <a:lnSpc>
                          <a:spcPct val="100499"/>
                        </a:lnSpc>
                      </a:pPr>
                      <a:r>
                        <a:rPr dirty="0" sz="700" b="1">
                          <a:latin typeface="等线"/>
                          <a:cs typeface="等线"/>
                        </a:rPr>
                        <a:t>筹 资 模 式</a:t>
                      </a:r>
                      <a:endParaRPr sz="7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just" marL="89535" marR="104139">
                        <a:lnSpc>
                          <a:spcPct val="141000"/>
                        </a:lnSpc>
                        <a:spcBef>
                          <a:spcPts val="360"/>
                        </a:spcBef>
                        <a:buFont typeface=""/>
                        <a:buChar char="-"/>
                        <a:tabLst>
                          <a:tab pos="156845" algn="l"/>
                        </a:tabLst>
                      </a:pPr>
                      <a:r>
                        <a:rPr dirty="0" sz="650" spc="20" b="1">
                          <a:latin typeface="等线"/>
                          <a:cs typeface="等线"/>
                        </a:rPr>
                        <a:t>大病保险：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大病保险所需资金按政府或单位</a:t>
                      </a:r>
                      <a:r>
                        <a:rPr dirty="0" sz="650" spc="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70%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、个人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30%</a:t>
                      </a:r>
                      <a:r>
                        <a:rPr dirty="0" sz="65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的比例，年初一次性从职工和城乡基本医疗保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险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基金 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中整体划拨，其中职工个人缴费部分从个人账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户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中划转，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没有个人账户的由参保人个人缴纳，人均每年</a:t>
                      </a:r>
                      <a:r>
                        <a:rPr dirty="0" sz="650" spc="6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40</a:t>
                      </a:r>
                      <a:r>
                        <a:rPr dirty="0" sz="65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元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 marL="89535" marR="92710">
                        <a:lnSpc>
                          <a:spcPts val="1100"/>
                        </a:lnSpc>
                        <a:spcBef>
                          <a:spcPts val="80"/>
                        </a:spcBef>
                        <a:buFont typeface=""/>
                        <a:buChar char="-"/>
                        <a:tabLst>
                          <a:tab pos="156845" algn="l"/>
                        </a:tabLst>
                      </a:pPr>
                      <a:r>
                        <a:rPr dirty="0" sz="650" spc="20" b="1">
                          <a:latin typeface="等线"/>
                          <a:cs typeface="等线"/>
                        </a:rPr>
                        <a:t>罕见病专项基金：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按全省基本医疗保险参保人数，</a:t>
                      </a:r>
                      <a:r>
                        <a:rPr dirty="0" sz="650" spc="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每年 每人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2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元标准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，一次性从本统筹区大病保险基金中上解 至浙江省罕见病用药保障基金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86360" marR="128905">
                        <a:lnSpc>
                          <a:spcPct val="141000"/>
                        </a:lnSpc>
                        <a:spcBef>
                          <a:spcPts val="360"/>
                        </a:spcBef>
                      </a:pPr>
                      <a:r>
                        <a:rPr dirty="0" sz="650">
                          <a:latin typeface="等线"/>
                          <a:cs typeface="等线"/>
                        </a:rPr>
                        <a:t>医疗保障部门将大病保险费用纳入定点医疗机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构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总额预算 管理，由各市按照法律法规各自招标承办商业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保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险机构。 医保经办机构按照合同约定拨付大病保险资金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，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商业保险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机构按照规定及时支付大病保险待遇。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 algn="just" marL="86360" marR="157480">
                        <a:lnSpc>
                          <a:spcPts val="1100"/>
                        </a:lnSpc>
                        <a:spcBef>
                          <a:spcPts val="8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大病保险资金当年超支在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4%（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含</a:t>
                      </a:r>
                      <a:r>
                        <a:rPr dirty="0" sz="65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4%）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以内的部分，由商 业保险机构自行承担；当年超支在</a:t>
                      </a:r>
                      <a:r>
                        <a:rPr dirty="0" sz="650" spc="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4%</a:t>
                      </a:r>
                      <a:r>
                        <a:rPr dirty="0" sz="65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以上的部分，通过 下年度调整政策适当解决。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96564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just" marL="86995" marR="158750">
                        <a:lnSpc>
                          <a:spcPct val="100499"/>
                        </a:lnSpc>
                      </a:pPr>
                      <a:r>
                        <a:rPr dirty="0" sz="700" b="1">
                          <a:latin typeface="等线"/>
                          <a:cs typeface="等线"/>
                        </a:rPr>
                        <a:t>覆 盖 病 种</a:t>
                      </a:r>
                      <a:endParaRPr sz="7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-</a:t>
                      </a:r>
                      <a:r>
                        <a:rPr dirty="0" sz="65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 b="1">
                          <a:latin typeface="等线"/>
                          <a:cs typeface="等线"/>
                        </a:rPr>
                        <a:t>大病</a:t>
                      </a:r>
                      <a:r>
                        <a:rPr dirty="0" sz="650" spc="30" b="1">
                          <a:latin typeface="等线"/>
                          <a:cs typeface="等线"/>
                        </a:rPr>
                        <a:t>保</a:t>
                      </a:r>
                      <a:r>
                        <a:rPr dirty="0" sz="650" spc="20" b="1">
                          <a:latin typeface="等线"/>
                          <a:cs typeface="等线"/>
                        </a:rPr>
                        <a:t>险：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克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罗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恩症、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地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中海贫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血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、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特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发性肺动脉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高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压、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特发性肺纤维化、肢端肥大症、骨髓纤维化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在原大病医保基础上，将治疗戈谢病、庞贝氏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病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和法布雷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3995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 b="1">
                          <a:latin typeface="等线"/>
                          <a:cs typeface="等线"/>
                        </a:rPr>
                        <a:t>罕见病专项基金：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戈谢病、苯丙酮尿症、庞贝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氏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症、法布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病等三种罕见病特殊疗效药品纳入大病保险保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障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范围。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6182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雷症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04946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just" marL="86995" marR="158750">
                        <a:lnSpc>
                          <a:spcPct val="100600"/>
                        </a:lnSpc>
                      </a:pPr>
                      <a:r>
                        <a:rPr dirty="0" sz="700" b="1">
                          <a:latin typeface="等线"/>
                          <a:cs typeface="等线"/>
                        </a:rPr>
                        <a:t>保 障 方 式</a:t>
                      </a:r>
                      <a:endParaRPr sz="7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-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 b="1">
                          <a:latin typeface="等线"/>
                          <a:cs typeface="等线"/>
                        </a:rPr>
                        <a:t>大病保险：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按各地基本医保、大病保险、医疗救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助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政策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774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1394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报销合规医疗费用，医保报销比例不低于</a:t>
                      </a:r>
                      <a:r>
                        <a:rPr dirty="0" sz="650" spc="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70%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。报销后的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对纳入支付范围的戈谢病、庞贝氏病和法布雷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病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等三种罕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4020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剩余费用符合医疗救助条件的，予以医疗救助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和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专项救助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见病特殊疗效药品，起付标准为</a:t>
                      </a:r>
                      <a:r>
                        <a:rPr dirty="0" sz="650" spc="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2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万元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，2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万元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-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40</a:t>
                      </a:r>
                      <a:r>
                        <a:rPr dirty="0" sz="65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万元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3944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以下的部分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报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销</a:t>
                      </a:r>
                      <a:r>
                        <a:rPr dirty="0" sz="65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80%，40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万元（含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）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以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上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的部分报销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85%，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3944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10">
                          <a:latin typeface="等线"/>
                          <a:cs typeface="等线"/>
                        </a:rPr>
                        <a:t>-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 b="1">
                          <a:latin typeface="等线"/>
                          <a:cs typeface="等线"/>
                        </a:rPr>
                        <a:t>罕见病专项基金：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参保人员在一个结算年度内发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生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药品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最高支付限额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90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万元。对纳入职工大病保险的政策范围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4020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费用，实行费用累加计算分段报销（个人负担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封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顶</a:t>
                      </a:r>
                      <a:r>
                        <a:rPr dirty="0" sz="650" spc="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10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内住院个人负担费用，按统筹地区上年度全口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径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城镇单位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3944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万）。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0-30</a:t>
                      </a:r>
                      <a:r>
                        <a:rPr dirty="0" sz="65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万元，报销比例为</a:t>
                      </a:r>
                      <a:r>
                        <a:rPr dirty="0" sz="650" spc="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80%；30-70</a:t>
                      </a:r>
                      <a:r>
                        <a:rPr dirty="0" sz="650" spc="-1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万元，报销比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就业人员平均工资的</a:t>
                      </a:r>
                      <a:r>
                        <a:rPr dirty="0" sz="650" spc="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30%</a:t>
                      </a:r>
                      <a:r>
                        <a:rPr dirty="0" sz="65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左右确定起付线，各市确定报销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3944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例为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90%；70</a:t>
                      </a:r>
                      <a:r>
                        <a:rPr dirty="0" sz="650" spc="-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万元以上，全额报销。报销后的剩余费用，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比例和最高支付限额。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7028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符合医疗救助条件的人员还可用予以医疗救助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2614" y="909827"/>
          <a:ext cx="5050155" cy="555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/>
                <a:gridCol w="2347595"/>
                <a:gridCol w="2358390"/>
              </a:tblGrid>
              <a:tr h="192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9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700" spc="-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山西</a:t>
                      </a:r>
                      <a:endParaRPr sz="700">
                        <a:latin typeface="等线"/>
                        <a:cs typeface="等线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700" spc="-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大病保险主导，多方共付</a:t>
                      </a:r>
                      <a:endParaRPr sz="700">
                        <a:latin typeface="等线"/>
                        <a:cs typeface="等线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57E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700" spc="-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广东佛山</a:t>
                      </a:r>
                      <a:endParaRPr sz="700">
                        <a:latin typeface="等线"/>
                        <a:cs typeface="等线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700" spc="-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医疗救助模式与商业补充医疗保险</a:t>
                      </a:r>
                      <a:endParaRPr sz="700">
                        <a:latin typeface="等线"/>
                        <a:cs typeface="等线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8FAADC"/>
                    </a:solidFill>
                  </a:tcPr>
                </a:tc>
              </a:tr>
              <a:tr h="16163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just" marL="86360" marR="147955">
                        <a:lnSpc>
                          <a:spcPct val="100499"/>
                        </a:lnSpc>
                        <a:spcBef>
                          <a:spcPts val="605"/>
                        </a:spcBef>
                      </a:pPr>
                      <a:r>
                        <a:rPr dirty="0" sz="700" b="1">
                          <a:latin typeface="等线"/>
                          <a:cs typeface="等线"/>
                        </a:rPr>
                        <a:t>主 要 政 策</a:t>
                      </a:r>
                      <a:endParaRPr sz="7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0645" marR="57150">
                        <a:lnSpc>
                          <a:spcPct val="141000"/>
                        </a:lnSpc>
                        <a:buChar char="-"/>
                        <a:tabLst>
                          <a:tab pos="148590" algn="l"/>
                        </a:tabLst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2019</a:t>
                      </a:r>
                      <a:r>
                        <a:rPr dirty="0" sz="65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年</a:t>
                      </a:r>
                      <a:r>
                        <a:rPr dirty="0" sz="65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2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月发布《关于部分高额费用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“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罕见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病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”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医疗保 障的通知》开创了戈谢病、庞贝病等药费高昂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的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罕见病纳 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入省级医疗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保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障体系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的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先河，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并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明确提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出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了“慈善社会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帮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扶”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在罕见病保障政策中的特殊作用。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"/>
                        <a:buChar char="-"/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 marR="103505">
                        <a:lnSpc>
                          <a:spcPct val="141500"/>
                        </a:lnSpc>
                        <a:buChar char="-"/>
                        <a:tabLst>
                          <a:tab pos="148590" algn="l"/>
                        </a:tabLst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2020</a:t>
                      </a:r>
                      <a:r>
                        <a:rPr dirty="0" sz="650" spc="-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年罕见病医疗援助工程山西专项援助基金启动，山 西省首个由多方联合成立的罕见病专项援助基金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92075" marR="123189">
                        <a:lnSpc>
                          <a:spcPct val="140800"/>
                        </a:lnSpc>
                        <a:buChar char="-"/>
                        <a:tabLst>
                          <a:tab pos="159385" algn="l"/>
                        </a:tabLst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2020</a:t>
                      </a:r>
                      <a:r>
                        <a:rPr dirty="0" sz="65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年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1</a:t>
                      </a:r>
                      <a:r>
                        <a:rPr dirty="0" sz="65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月，推出商业补充医疗保险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“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平安佛医保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”，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只 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要是合理用药，不管什么药，在不在医保目录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里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，都可以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得到相应赔付。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  <a:buFont typeface=""/>
                        <a:buChar char="-"/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just" marL="92075" marR="108585">
                        <a:lnSpc>
                          <a:spcPct val="141500"/>
                        </a:lnSpc>
                        <a:buChar char="-"/>
                        <a:tabLst>
                          <a:tab pos="159385" algn="l"/>
                        </a:tabLst>
                      </a:pPr>
                      <a:r>
                        <a:rPr dirty="0" sz="650" spc="15">
                          <a:latin typeface="等线"/>
                          <a:cs typeface="等线"/>
                        </a:rPr>
                        <a:t>2020</a:t>
                      </a:r>
                      <a:r>
                        <a:rPr dirty="0" sz="650" spc="-5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年《佛山市医疗救助办法》将罕见病医疗救助对象 纳入医疗救助范围，率先将国家罕见病目录中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的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罕见病全 部纳入医疗救助范围。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170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just" marL="86360" marR="147955">
                        <a:lnSpc>
                          <a:spcPct val="100499"/>
                        </a:lnSpc>
                        <a:spcBef>
                          <a:spcPts val="459"/>
                        </a:spcBef>
                      </a:pPr>
                      <a:r>
                        <a:rPr dirty="0" sz="700" b="1">
                          <a:latin typeface="等线"/>
                          <a:cs typeface="等线"/>
                        </a:rPr>
                        <a:t>筹 资 模 式</a:t>
                      </a:r>
                      <a:endParaRPr sz="7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80645" marR="86995">
                        <a:lnSpc>
                          <a:spcPct val="141100"/>
                        </a:lnSpc>
                        <a:buFont typeface=""/>
                        <a:buChar char="-"/>
                        <a:tabLst>
                          <a:tab pos="148590" algn="l"/>
                        </a:tabLst>
                      </a:pPr>
                      <a:r>
                        <a:rPr dirty="0" sz="650" spc="20" b="1">
                          <a:latin typeface="等线"/>
                          <a:cs typeface="等线"/>
                        </a:rPr>
                        <a:t>基本医疗保险：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一般县中央财政负担</a:t>
                      </a:r>
                      <a:r>
                        <a:rPr dirty="0" sz="650" spc="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60%，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省级和市县 两级财政各负担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 20%；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享受西部政策的县中央财政负担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80%，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省级和市县两级财政各负担</a:t>
                      </a:r>
                      <a:r>
                        <a:rPr dirty="0" sz="65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10%，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市县两级分担比例 自行确定。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"/>
                        <a:buChar char="-"/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 marR="141605">
                        <a:lnSpc>
                          <a:spcPct val="141500"/>
                        </a:lnSpc>
                        <a:buFont typeface=""/>
                        <a:buChar char="-"/>
                        <a:tabLst>
                          <a:tab pos="148590" algn="l"/>
                        </a:tabLst>
                      </a:pPr>
                      <a:r>
                        <a:rPr dirty="0" sz="650" b="1">
                          <a:latin typeface="等线"/>
                          <a:cs typeface="等线"/>
                        </a:rPr>
                        <a:t>大病保险：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各地结合当地因素，筹资标准原则上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不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低于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城乡居民基本医保筹资标准的</a:t>
                      </a:r>
                      <a:r>
                        <a:rPr dirty="0" sz="650" spc="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5%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、不高于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 10%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。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2075" marR="140970">
                        <a:lnSpc>
                          <a:spcPct val="140000"/>
                        </a:lnSpc>
                        <a:buFont typeface=""/>
                        <a:buChar char="-"/>
                        <a:tabLst>
                          <a:tab pos="159385" algn="l"/>
                        </a:tabLst>
                      </a:pPr>
                      <a:r>
                        <a:rPr dirty="0" sz="650" b="1">
                          <a:latin typeface="等线"/>
                          <a:cs typeface="等线"/>
                        </a:rPr>
                        <a:t>医疗救助：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财政投入，彩票公益金，社会捐助，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救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助金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利息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"/>
                        <a:buChar char="-"/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57480" indent="-6604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"/>
                        <a:buChar char="-"/>
                        <a:tabLst>
                          <a:tab pos="158115" algn="l"/>
                        </a:tabLst>
                      </a:pPr>
                      <a:r>
                        <a:rPr dirty="0" sz="650" spc="20" b="1">
                          <a:latin typeface="等线"/>
                          <a:cs typeface="等线"/>
                        </a:rPr>
                        <a:t>商业</a:t>
                      </a:r>
                      <a:r>
                        <a:rPr dirty="0" sz="650" spc="30" b="1">
                          <a:latin typeface="等线"/>
                          <a:cs typeface="等线"/>
                        </a:rPr>
                        <a:t>补</a:t>
                      </a:r>
                      <a:r>
                        <a:rPr dirty="0" sz="650" spc="20" b="1">
                          <a:latin typeface="等线"/>
                          <a:cs typeface="等线"/>
                        </a:rPr>
                        <a:t>充医疗</a:t>
                      </a:r>
                      <a:r>
                        <a:rPr dirty="0" sz="650" spc="30" b="1">
                          <a:latin typeface="等线"/>
                          <a:cs typeface="等线"/>
                        </a:rPr>
                        <a:t>保</a:t>
                      </a:r>
                      <a:r>
                        <a:rPr dirty="0" sz="650" spc="20" b="1">
                          <a:latin typeface="等线"/>
                          <a:cs typeface="等线"/>
                        </a:rPr>
                        <a:t>险：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平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安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佛医保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个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人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缴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费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（185</a:t>
                      </a:r>
                      <a:r>
                        <a:rPr dirty="0" sz="65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元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/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人</a:t>
                      </a:r>
                      <a:r>
                        <a:rPr dirty="0" sz="650" spc="-2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年）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777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just" marL="86360" marR="147955">
                        <a:lnSpc>
                          <a:spcPct val="100499"/>
                        </a:lnSpc>
                        <a:spcBef>
                          <a:spcPts val="525"/>
                        </a:spcBef>
                      </a:pPr>
                      <a:r>
                        <a:rPr dirty="0" sz="700" b="1">
                          <a:latin typeface="等线"/>
                          <a:cs typeface="等线"/>
                        </a:rPr>
                        <a:t>覆 盖 病 种</a:t>
                      </a:r>
                      <a:endParaRPr sz="7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80645" marR="123825">
                        <a:lnSpc>
                          <a:spcPct val="140000"/>
                        </a:lnSpc>
                      </a:pPr>
                      <a:r>
                        <a:rPr dirty="0" sz="650">
                          <a:latin typeface="等线"/>
                          <a:cs typeface="等线"/>
                        </a:rPr>
                        <a:t>在基本医保基础上，治疗戈谢病、庞贝氏病的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特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效药注射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用伊米苷酶、注射用阿糖苷酶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α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纳入大病保险用药范围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92075" marR="125730">
                        <a:lnSpc>
                          <a:spcPct val="140000"/>
                        </a:lnSpc>
                        <a:buFont typeface=""/>
                        <a:buChar char="-"/>
                        <a:tabLst>
                          <a:tab pos="159385" algn="l"/>
                        </a:tabLst>
                      </a:pPr>
                      <a:r>
                        <a:rPr dirty="0" sz="650" spc="20" b="1">
                          <a:latin typeface="等线"/>
                          <a:cs typeface="等线"/>
                        </a:rPr>
                        <a:t>医疗救助：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收录了目前在国内批准上市的</a:t>
                      </a:r>
                      <a:r>
                        <a:rPr dirty="0" sz="650" spc="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124</a:t>
                      </a:r>
                      <a:r>
                        <a:rPr dirty="0" sz="650" spc="-3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种罕见病 药物，可治疗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61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种罕见病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"/>
                        <a:buChar char="-"/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59385" indent="-67310">
                        <a:lnSpc>
                          <a:spcPct val="100000"/>
                        </a:lnSpc>
                        <a:spcBef>
                          <a:spcPts val="620"/>
                        </a:spcBef>
                        <a:buFont typeface=""/>
                        <a:buChar char="-"/>
                        <a:tabLst>
                          <a:tab pos="159385" algn="l"/>
                        </a:tabLst>
                      </a:pPr>
                      <a:r>
                        <a:rPr dirty="0" sz="650" spc="20" b="1">
                          <a:latin typeface="等线"/>
                          <a:cs typeface="等线"/>
                        </a:rPr>
                        <a:t>平安佛医保：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国家罕见病目录中的</a:t>
                      </a:r>
                      <a:r>
                        <a:rPr dirty="0" sz="650" spc="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121</a:t>
                      </a:r>
                      <a:r>
                        <a:rPr dirty="0" sz="65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种罕见病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476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just" marL="86360" marR="147955">
                        <a:lnSpc>
                          <a:spcPct val="100499"/>
                        </a:lnSpc>
                      </a:pPr>
                      <a:r>
                        <a:rPr dirty="0" sz="700" b="1">
                          <a:latin typeface="等线"/>
                          <a:cs typeface="等线"/>
                        </a:rPr>
                        <a:t>保 障 方 式</a:t>
                      </a:r>
                      <a:endParaRPr sz="7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just" marL="80645" marR="80645">
                        <a:lnSpc>
                          <a:spcPct val="141200"/>
                        </a:lnSpc>
                        <a:spcBef>
                          <a:spcPts val="220"/>
                        </a:spcBef>
                        <a:buFont typeface=""/>
                        <a:buChar char="-"/>
                        <a:tabLst>
                          <a:tab pos="166370" algn="l"/>
                        </a:tabLst>
                      </a:pPr>
                      <a:r>
                        <a:rPr dirty="0" sz="650" spc="30" b="1">
                          <a:latin typeface="等线"/>
                          <a:cs typeface="等线"/>
                        </a:rPr>
                        <a:t>大病保</a:t>
                      </a:r>
                      <a:r>
                        <a:rPr dirty="0" sz="650" spc="40" b="1">
                          <a:latin typeface="等线"/>
                          <a:cs typeface="等线"/>
                        </a:rPr>
                        <a:t>险</a:t>
                      </a:r>
                      <a:r>
                        <a:rPr dirty="0" sz="650" spc="35" b="1">
                          <a:latin typeface="等线"/>
                          <a:cs typeface="等线"/>
                        </a:rPr>
                        <a:t>：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通过谈判将两</a:t>
                      </a:r>
                      <a:r>
                        <a:rPr dirty="0" sz="650" spc="40">
                          <a:latin typeface="等线"/>
                          <a:cs typeface="等线"/>
                        </a:rPr>
                        <a:t>种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罕见病</a:t>
                      </a:r>
                      <a:r>
                        <a:rPr dirty="0" sz="650" spc="40">
                          <a:latin typeface="等线"/>
                          <a:cs typeface="等线"/>
                        </a:rPr>
                        <a:t>所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需要的特效药纳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入 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山西省大病保险用药范围，由大病保</a:t>
                      </a:r>
                      <a:r>
                        <a:rPr dirty="0" sz="650" spc="40">
                          <a:latin typeface="等线"/>
                          <a:cs typeface="等线"/>
                        </a:rPr>
                        <a:t>险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支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付</a:t>
                      </a:r>
                      <a:r>
                        <a:rPr dirty="0" sz="650" spc="1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50%，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支持金 额计入年度最高支付限额</a:t>
                      </a:r>
                      <a:r>
                        <a:rPr dirty="0" sz="650" spc="40">
                          <a:latin typeface="等线"/>
                          <a:cs typeface="等线"/>
                        </a:rPr>
                        <a:t>。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大病保险</a:t>
                      </a:r>
                      <a:r>
                        <a:rPr dirty="0" sz="650" spc="40">
                          <a:latin typeface="等线"/>
                          <a:cs typeface="等线"/>
                        </a:rPr>
                        <a:t>上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限不同地市不</a:t>
                      </a:r>
                      <a:r>
                        <a:rPr dirty="0" sz="650" spc="40">
                          <a:latin typeface="等线"/>
                          <a:cs typeface="等线"/>
                        </a:rPr>
                        <a:t>同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，  基本为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40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万。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 algn="just" marL="80645" marR="85090">
                        <a:lnSpc>
                          <a:spcPts val="1100"/>
                        </a:lnSpc>
                        <a:spcBef>
                          <a:spcPts val="85"/>
                        </a:spcBef>
                        <a:buFont typeface=""/>
                        <a:buChar char="-"/>
                        <a:tabLst>
                          <a:tab pos="168275" algn="l"/>
                        </a:tabLst>
                      </a:pPr>
                      <a:r>
                        <a:rPr dirty="0" sz="650" spc="10" b="1">
                          <a:latin typeface="等线"/>
                          <a:cs typeface="等线"/>
                        </a:rPr>
                        <a:t>专项救助：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省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财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政每年安排一定额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度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的专项救助资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金</a:t>
                      </a:r>
                      <a:r>
                        <a:rPr dirty="0" sz="650">
                          <a:latin typeface="等线"/>
                          <a:cs typeface="等线"/>
                        </a:rPr>
                        <a:t>，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对戈谢病、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庞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贝氏病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患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者特效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药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个人自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付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部分再按</a:t>
                      </a:r>
                      <a:r>
                        <a:rPr dirty="0" sz="650" spc="7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60%</a:t>
                      </a:r>
                      <a:r>
                        <a:rPr dirty="0" sz="650" spc="7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基 于专项救助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 algn="just" marL="80645" marR="84455">
                        <a:lnSpc>
                          <a:spcPts val="1100"/>
                        </a:lnSpc>
                        <a:buFont typeface=""/>
                        <a:buChar char="-"/>
                        <a:tabLst>
                          <a:tab pos="166370" algn="l"/>
                        </a:tabLst>
                      </a:pPr>
                      <a:r>
                        <a:rPr dirty="0" sz="650" spc="10" b="1">
                          <a:latin typeface="等线"/>
                          <a:cs typeface="等线"/>
                        </a:rPr>
                        <a:t>医疗救</a:t>
                      </a:r>
                      <a:r>
                        <a:rPr dirty="0" sz="650" spc="20" b="1">
                          <a:latin typeface="等线"/>
                          <a:cs typeface="等线"/>
                        </a:rPr>
                        <a:t>助</a:t>
                      </a:r>
                      <a:r>
                        <a:rPr dirty="0" sz="650" spc="15" b="1">
                          <a:latin typeface="等线"/>
                          <a:cs typeface="等线"/>
                        </a:rPr>
                        <a:t>：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各项保障报销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后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的合规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医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疗费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用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，符合医疗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救助条件的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，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在年度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救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助限额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内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按不低于</a:t>
                      </a:r>
                      <a:r>
                        <a:rPr dirty="0" sz="650" spc="9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70%</a:t>
                      </a:r>
                      <a:r>
                        <a:rPr dirty="0" sz="650" spc="7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的比例给予 医疗救助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59385" indent="-67310">
                        <a:lnSpc>
                          <a:spcPct val="100000"/>
                        </a:lnSpc>
                        <a:buFont typeface=""/>
                        <a:buChar char="-"/>
                        <a:tabLst>
                          <a:tab pos="159385" algn="l"/>
                        </a:tabLst>
                      </a:pPr>
                      <a:r>
                        <a:rPr dirty="0" sz="650" spc="20" b="1">
                          <a:latin typeface="等线"/>
                          <a:cs typeface="等线"/>
                        </a:rPr>
                        <a:t>医疗救助：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按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80%</a:t>
                      </a:r>
                      <a:r>
                        <a:rPr dirty="0" sz="65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的救助比例予以救助，年度封顶</a:t>
                      </a:r>
                      <a:r>
                        <a:rPr dirty="0" sz="650" spc="4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30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650" spc="20">
                          <a:latin typeface="等线"/>
                          <a:cs typeface="等线"/>
                        </a:rPr>
                        <a:t>万元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 marL="92075" marR="104139">
                        <a:lnSpc>
                          <a:spcPct val="141000"/>
                        </a:lnSpc>
                        <a:spcBef>
                          <a:spcPts val="5"/>
                        </a:spcBef>
                        <a:buFont typeface=""/>
                        <a:buChar char="-"/>
                        <a:tabLst>
                          <a:tab pos="159385" algn="l"/>
                        </a:tabLst>
                      </a:pPr>
                      <a:r>
                        <a:rPr dirty="0" sz="650" spc="20" b="1">
                          <a:latin typeface="等线"/>
                          <a:cs typeface="等线"/>
                        </a:rPr>
                        <a:t>平安佛医保：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参保人投保年度内发生的经其他保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险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费用 补偿后的医保目录范围内医疗费用累计在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8</a:t>
                      </a:r>
                      <a:r>
                        <a:rPr dirty="0" sz="650" spc="-1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万元以上、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50 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万元以内部分报销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90%，50</a:t>
                      </a:r>
                      <a:r>
                        <a:rPr dirty="0" sz="650" spc="-4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万元以上、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100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万元以内部分 报销</a:t>
                      </a:r>
                      <a:r>
                        <a:rPr dirty="0" sz="650" spc="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5">
                          <a:latin typeface="等线"/>
                          <a:cs typeface="等线"/>
                        </a:rPr>
                        <a:t>100%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。</a:t>
                      </a:r>
                      <a:endParaRPr sz="650">
                        <a:latin typeface="等线"/>
                        <a:cs typeface="等线"/>
                      </a:endParaRPr>
                    </a:p>
                    <a:p>
                      <a:pPr marL="92075" marR="100965">
                        <a:lnSpc>
                          <a:spcPct val="140800"/>
                        </a:lnSpc>
                        <a:spcBef>
                          <a:spcPts val="5"/>
                        </a:spcBef>
                        <a:buFont typeface=""/>
                        <a:buChar char="-"/>
                        <a:tabLst>
                          <a:tab pos="159385" algn="l"/>
                        </a:tabLst>
                      </a:pPr>
                      <a:r>
                        <a:rPr dirty="0" sz="650" spc="5" b="1">
                          <a:latin typeface="等线"/>
                          <a:cs typeface="等线"/>
                        </a:rPr>
                        <a:t>121</a:t>
                      </a:r>
                      <a:r>
                        <a:rPr dirty="0" sz="650" spc="-5" b="1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 b="1">
                          <a:latin typeface="等线"/>
                          <a:cs typeface="等线"/>
                        </a:rPr>
                        <a:t>种罕见病保险金：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初次确诊《第一批罕见病目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录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》 中规定的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 121</a:t>
                      </a:r>
                      <a:r>
                        <a:rPr dirty="0" sz="650" spc="-2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种罕见病的，一次性给付</a:t>
                      </a:r>
                      <a:r>
                        <a:rPr dirty="0" sz="650" spc="30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10">
                          <a:latin typeface="等线"/>
                          <a:cs typeface="等线"/>
                        </a:rPr>
                        <a:t>1</a:t>
                      </a:r>
                      <a:r>
                        <a:rPr dirty="0" sz="650" spc="-5"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50" spc="20">
                          <a:latin typeface="等线"/>
                          <a:cs typeface="等线"/>
                        </a:rPr>
                        <a:t>万元罕见病保险 金。</a:t>
                      </a:r>
                      <a:endParaRPr sz="65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378053" y="442722"/>
            <a:ext cx="18497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536A"/>
                </a:solidFill>
                <a:latin typeface="等线"/>
                <a:cs typeface="等线"/>
              </a:rPr>
              <a:t>地方多层次保障案例</a:t>
            </a:r>
            <a:endParaRPr sz="16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205232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商业险保障罕见病分析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436880" y="1041907"/>
            <a:ext cx="4843780" cy="1943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商业保险在罕见病药费支付中不断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进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行探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索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，可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以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发挥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重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要的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保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障作用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等线 Light"/>
              <a:cs typeface="等线 Light"/>
            </a:endParaRPr>
          </a:p>
          <a:p>
            <a:pPr marL="251460" indent="-229235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251460" algn="l"/>
                <a:tab pos="252095" algn="l"/>
              </a:tabLst>
            </a:pPr>
            <a:r>
              <a:rPr dirty="0" sz="700" spc="-5" b="1">
                <a:latin typeface="等线"/>
                <a:cs typeface="等线"/>
              </a:rPr>
              <a:t>商业健康险投保门槛较高，覆盖病</a:t>
            </a:r>
            <a:r>
              <a:rPr dirty="0" sz="700" spc="5" b="1">
                <a:latin typeface="等线"/>
                <a:cs typeface="等线"/>
              </a:rPr>
              <a:t>种</a:t>
            </a:r>
            <a:r>
              <a:rPr dirty="0" sz="700" spc="-5" b="1">
                <a:latin typeface="等线"/>
                <a:cs typeface="等线"/>
              </a:rPr>
              <a:t>有限</a:t>
            </a:r>
            <a:endParaRPr sz="700">
              <a:latin typeface="等线"/>
              <a:cs typeface="等线"/>
            </a:endParaRPr>
          </a:p>
          <a:p>
            <a:pPr algn="just" marL="22860" marR="5080">
              <a:lnSpc>
                <a:spcPct val="141200"/>
              </a:lnSpc>
              <a:spcBef>
                <a:spcPts val="585"/>
              </a:spcBef>
            </a:pPr>
            <a:r>
              <a:rPr dirty="0" sz="650" spc="20">
                <a:latin typeface="等线"/>
                <a:cs typeface="等线"/>
              </a:rPr>
              <a:t>商业健</a:t>
            </a:r>
            <a:r>
              <a:rPr dirty="0" sz="650" spc="30">
                <a:latin typeface="等线"/>
                <a:cs typeface="等线"/>
              </a:rPr>
              <a:t>康</a:t>
            </a:r>
            <a:r>
              <a:rPr dirty="0" sz="650" spc="20">
                <a:latin typeface="等线"/>
                <a:cs typeface="等线"/>
              </a:rPr>
              <a:t>保险</a:t>
            </a:r>
            <a:r>
              <a:rPr dirty="0" sz="650" spc="30">
                <a:latin typeface="等线"/>
                <a:cs typeface="等线"/>
              </a:rPr>
              <a:t>是</a:t>
            </a:r>
            <a:r>
              <a:rPr dirty="0" sz="650" spc="20">
                <a:latin typeface="等线"/>
                <a:cs typeface="等线"/>
              </a:rPr>
              <a:t>市场</a:t>
            </a:r>
            <a:r>
              <a:rPr dirty="0" sz="650" spc="30">
                <a:latin typeface="等线"/>
                <a:cs typeface="等线"/>
              </a:rPr>
              <a:t>经</a:t>
            </a:r>
            <a:r>
              <a:rPr dirty="0" sz="650" spc="20">
                <a:latin typeface="等线"/>
                <a:cs typeface="等线"/>
              </a:rPr>
              <a:t>济条</a:t>
            </a:r>
            <a:r>
              <a:rPr dirty="0" sz="650" spc="30">
                <a:latin typeface="等线"/>
                <a:cs typeface="等线"/>
              </a:rPr>
              <a:t>件</a:t>
            </a:r>
            <a:r>
              <a:rPr dirty="0" sz="650" spc="20">
                <a:latin typeface="等线"/>
                <a:cs typeface="等线"/>
              </a:rPr>
              <a:t>下分</a:t>
            </a:r>
            <a:r>
              <a:rPr dirty="0" sz="650" spc="30">
                <a:latin typeface="等线"/>
                <a:cs typeface="等线"/>
              </a:rPr>
              <a:t>散</a:t>
            </a:r>
            <a:r>
              <a:rPr dirty="0" sz="650" spc="20">
                <a:latin typeface="等线"/>
                <a:cs typeface="等线"/>
              </a:rPr>
              <a:t>风</a:t>
            </a:r>
            <a:r>
              <a:rPr dirty="0" sz="650" spc="35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、分担</a:t>
            </a:r>
            <a:r>
              <a:rPr dirty="0" sz="650" spc="30">
                <a:latin typeface="等线"/>
                <a:cs typeface="等线"/>
              </a:rPr>
              <a:t>损</a:t>
            </a:r>
            <a:r>
              <a:rPr dirty="0" sz="650" spc="20">
                <a:latin typeface="等线"/>
                <a:cs typeface="等线"/>
              </a:rPr>
              <a:t>失的</a:t>
            </a:r>
            <a:r>
              <a:rPr dirty="0" sz="650" spc="30">
                <a:latin typeface="等线"/>
                <a:cs typeface="等线"/>
              </a:rPr>
              <a:t>一</a:t>
            </a:r>
            <a:r>
              <a:rPr dirty="0" sz="650" spc="20">
                <a:latin typeface="等线"/>
                <a:cs typeface="等线"/>
              </a:rPr>
              <a:t>种手</a:t>
            </a:r>
            <a:r>
              <a:rPr dirty="0" sz="650" spc="35">
                <a:latin typeface="等线"/>
                <a:cs typeface="等线"/>
              </a:rPr>
              <a:t>段</a:t>
            </a:r>
            <a:r>
              <a:rPr dirty="0" sz="650" spc="20">
                <a:latin typeface="等线"/>
                <a:cs typeface="等线"/>
              </a:rPr>
              <a:t>，商</a:t>
            </a:r>
            <a:r>
              <a:rPr dirty="0" sz="650" spc="30">
                <a:latin typeface="等线"/>
                <a:cs typeface="等线"/>
              </a:rPr>
              <a:t>业</a:t>
            </a:r>
            <a:r>
              <a:rPr dirty="0" sz="650" spc="20">
                <a:latin typeface="等线"/>
                <a:cs typeface="等线"/>
              </a:rPr>
              <a:t>保险</a:t>
            </a:r>
            <a:r>
              <a:rPr dirty="0" sz="650" spc="30">
                <a:latin typeface="等线"/>
                <a:cs typeface="等线"/>
              </a:rPr>
              <a:t>采</a:t>
            </a:r>
            <a:r>
              <a:rPr dirty="0" sz="650" spc="20">
                <a:latin typeface="等线"/>
                <a:cs typeface="等线"/>
              </a:rPr>
              <a:t>用</a:t>
            </a:r>
            <a:r>
              <a:rPr dirty="0" sz="650" spc="30">
                <a:latin typeface="等线"/>
                <a:cs typeface="等线"/>
              </a:rPr>
              <a:t>自</a:t>
            </a:r>
            <a:r>
              <a:rPr dirty="0" sz="650" spc="20">
                <a:latin typeface="等线"/>
                <a:cs typeface="等线"/>
              </a:rPr>
              <a:t>愿投保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方</a:t>
            </a:r>
            <a:r>
              <a:rPr dirty="0" sz="650" spc="25">
                <a:latin typeface="等线"/>
                <a:cs typeface="等线"/>
              </a:rPr>
              <a:t>式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每个</a:t>
            </a:r>
            <a:r>
              <a:rPr dirty="0" sz="650" spc="30">
                <a:latin typeface="等线"/>
                <a:cs typeface="等线"/>
              </a:rPr>
              <a:t>投</a:t>
            </a:r>
            <a:r>
              <a:rPr dirty="0" sz="650" spc="20">
                <a:latin typeface="等线"/>
                <a:cs typeface="等线"/>
              </a:rPr>
              <a:t>保人缴</a:t>
            </a:r>
            <a:r>
              <a:rPr dirty="0" sz="650" spc="30">
                <a:latin typeface="等线"/>
                <a:cs typeface="等线"/>
              </a:rPr>
              <a:t>纳</a:t>
            </a:r>
            <a:r>
              <a:rPr dirty="0" sz="650" spc="20">
                <a:latin typeface="等线"/>
                <a:cs typeface="等线"/>
              </a:rPr>
              <a:t>很少</a:t>
            </a:r>
            <a:r>
              <a:rPr dirty="0" sz="650" spc="30">
                <a:latin typeface="等线"/>
                <a:cs typeface="等线"/>
              </a:rPr>
              <a:t>的保</a:t>
            </a:r>
            <a:r>
              <a:rPr dirty="0" sz="650" spc="20">
                <a:latin typeface="等线"/>
                <a:cs typeface="等线"/>
              </a:rPr>
              <a:t>费，  把更多</a:t>
            </a:r>
            <a:r>
              <a:rPr dirty="0" sz="650" spc="30">
                <a:latin typeface="等线"/>
                <a:cs typeface="等线"/>
              </a:rPr>
              <a:t>投</a:t>
            </a:r>
            <a:r>
              <a:rPr dirty="0" sz="650" spc="20">
                <a:latin typeface="等线"/>
                <a:cs typeface="等线"/>
              </a:rPr>
              <a:t>保人</a:t>
            </a:r>
            <a:r>
              <a:rPr dirty="0" sz="650" spc="30">
                <a:latin typeface="等线"/>
                <a:cs typeface="等线"/>
              </a:rPr>
              <a:t>缴</a:t>
            </a:r>
            <a:r>
              <a:rPr dirty="0" sz="650" spc="20">
                <a:latin typeface="等线"/>
                <a:cs typeface="等线"/>
              </a:rPr>
              <a:t>纳的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费集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20">
                <a:latin typeface="等线"/>
                <a:cs typeface="等线"/>
              </a:rPr>
              <a:t>起来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集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20">
                <a:latin typeface="等线"/>
                <a:cs typeface="等线"/>
              </a:rPr>
              <a:t>给付少</a:t>
            </a:r>
            <a:r>
              <a:rPr dirty="0" sz="650" spc="30">
                <a:latin typeface="等线"/>
                <a:cs typeface="等线"/>
              </a:rPr>
              <a:t>数</a:t>
            </a:r>
            <a:r>
              <a:rPr dirty="0" sz="650" spc="20">
                <a:latin typeface="等线"/>
                <a:cs typeface="等线"/>
              </a:rPr>
              <a:t>发生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险事</a:t>
            </a:r>
            <a:r>
              <a:rPr dirty="0" sz="650" spc="30">
                <a:latin typeface="等线"/>
                <a:cs typeface="等线"/>
              </a:rPr>
              <a:t>故</a:t>
            </a:r>
            <a:r>
              <a:rPr dirty="0" sz="650" spc="20">
                <a:latin typeface="等线"/>
                <a:cs typeface="等线"/>
              </a:rPr>
              <a:t>的被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险人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商</a:t>
            </a:r>
            <a:r>
              <a:rPr dirty="0" sz="650" spc="30">
                <a:latin typeface="等线"/>
                <a:cs typeface="等线"/>
              </a:rPr>
              <a:t>业</a:t>
            </a:r>
            <a:r>
              <a:rPr dirty="0" sz="650" spc="20">
                <a:latin typeface="等线"/>
                <a:cs typeface="等线"/>
              </a:rPr>
              <a:t>健康保</a:t>
            </a:r>
            <a:r>
              <a:rPr dirty="0" sz="650" spc="30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公司</a:t>
            </a:r>
            <a:r>
              <a:rPr dirty="0" sz="650" spc="30">
                <a:latin typeface="等线"/>
                <a:cs typeface="等线"/>
              </a:rPr>
              <a:t>可</a:t>
            </a:r>
            <a:r>
              <a:rPr dirty="0" sz="650" spc="20">
                <a:latin typeface="等线"/>
                <a:cs typeface="等线"/>
              </a:rPr>
              <a:t>以根</a:t>
            </a:r>
            <a:r>
              <a:rPr dirty="0" sz="650" spc="30">
                <a:latin typeface="等线"/>
                <a:cs typeface="等线"/>
              </a:rPr>
              <a:t>据</a:t>
            </a:r>
            <a:r>
              <a:rPr dirty="0" sz="650" spc="20">
                <a:latin typeface="等线"/>
                <a:cs typeface="等线"/>
              </a:rPr>
              <a:t>疾病病</a:t>
            </a:r>
            <a:r>
              <a:rPr dirty="0" sz="650" spc="35">
                <a:latin typeface="等线"/>
                <a:cs typeface="等线"/>
              </a:rPr>
              <a:t>程</a:t>
            </a:r>
            <a:r>
              <a:rPr dirty="0" sz="650" spc="20">
                <a:latin typeface="等线"/>
                <a:cs typeface="等线"/>
              </a:rPr>
              <a:t>、费</a:t>
            </a:r>
            <a:r>
              <a:rPr dirty="0" sz="650" spc="30">
                <a:latin typeface="等线"/>
                <a:cs typeface="等线"/>
              </a:rPr>
              <a:t>用增</a:t>
            </a:r>
            <a:r>
              <a:rPr dirty="0" sz="650" spc="20">
                <a:latin typeface="等线"/>
                <a:cs typeface="等线"/>
              </a:rPr>
              <a:t>长趋 势、患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20">
                <a:latin typeface="等线"/>
                <a:cs typeface="等线"/>
              </a:rPr>
              <a:t>流行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学特</a:t>
            </a:r>
            <a:r>
              <a:rPr dirty="0" sz="650" spc="30">
                <a:latin typeface="等线"/>
                <a:cs typeface="等线"/>
              </a:rPr>
              <a:t>征</a:t>
            </a:r>
            <a:r>
              <a:rPr dirty="0" sz="650" spc="20">
                <a:latin typeface="等线"/>
                <a:cs typeface="等线"/>
              </a:rPr>
              <a:t>等内</a:t>
            </a:r>
            <a:r>
              <a:rPr dirty="0" sz="650" spc="30">
                <a:latin typeface="等线"/>
                <a:cs typeface="等线"/>
              </a:rPr>
              <a:t>容</a:t>
            </a:r>
            <a:r>
              <a:rPr dirty="0" sz="650" spc="20">
                <a:latin typeface="等线"/>
                <a:cs typeface="等线"/>
              </a:rPr>
              <a:t>在测</a:t>
            </a:r>
            <a:r>
              <a:rPr dirty="0" sz="650" spc="30">
                <a:latin typeface="等线"/>
                <a:cs typeface="等线"/>
              </a:rPr>
              <a:t>算</a:t>
            </a:r>
            <a:r>
              <a:rPr dirty="0" sz="650" spc="20">
                <a:latin typeface="等线"/>
                <a:cs typeface="等线"/>
              </a:rPr>
              <a:t>可</a:t>
            </a:r>
            <a:r>
              <a:rPr dirty="0" sz="650" spc="30">
                <a:latin typeface="等线"/>
                <a:cs typeface="等线"/>
              </a:rPr>
              <a:t>控</a:t>
            </a:r>
            <a:r>
              <a:rPr dirty="0" sz="650" spc="20">
                <a:latin typeface="等线"/>
                <a:cs typeface="等线"/>
              </a:rPr>
              <a:t>保额的</a:t>
            </a:r>
            <a:r>
              <a:rPr dirty="0" sz="650" spc="30">
                <a:latin typeface="等线"/>
                <a:cs typeface="等线"/>
              </a:rPr>
              <a:t>前</a:t>
            </a:r>
            <a:r>
              <a:rPr dirty="0" sz="650" spc="20">
                <a:latin typeface="等线"/>
                <a:cs typeface="等线"/>
              </a:rPr>
              <a:t>提</a:t>
            </a:r>
            <a:r>
              <a:rPr dirty="0" sz="650" spc="25">
                <a:latin typeface="等线"/>
                <a:cs typeface="等线"/>
              </a:rPr>
              <a:t>下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对特</a:t>
            </a:r>
            <a:r>
              <a:rPr dirty="0" sz="650" spc="30">
                <a:latin typeface="等线"/>
                <a:cs typeface="等线"/>
              </a:rPr>
              <a:t>定</a:t>
            </a:r>
            <a:r>
              <a:rPr dirty="0" sz="650" spc="20">
                <a:latin typeface="等线"/>
                <a:cs typeface="等线"/>
              </a:rPr>
              <a:t>病种</a:t>
            </a:r>
            <a:r>
              <a:rPr dirty="0" sz="650" spc="30">
                <a:latin typeface="等线"/>
                <a:cs typeface="等线"/>
              </a:rPr>
              <a:t>予</a:t>
            </a:r>
            <a:r>
              <a:rPr dirty="0" sz="650" spc="20">
                <a:latin typeface="等线"/>
                <a:cs typeface="等线"/>
              </a:rPr>
              <a:t>以保</a:t>
            </a:r>
            <a:r>
              <a:rPr dirty="0" sz="650" spc="30">
                <a:latin typeface="等线"/>
                <a:cs typeface="等线"/>
              </a:rPr>
              <a:t>障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并</a:t>
            </a:r>
            <a:r>
              <a:rPr dirty="0" sz="650" spc="20">
                <a:latin typeface="等线"/>
                <a:cs typeface="等线"/>
              </a:rPr>
              <a:t>通过广</a:t>
            </a:r>
            <a:r>
              <a:rPr dirty="0" sz="650" spc="30">
                <a:latin typeface="等线"/>
                <a:cs typeface="等线"/>
              </a:rPr>
              <a:t>告</a:t>
            </a:r>
            <a:r>
              <a:rPr dirty="0" sz="650" spc="20">
                <a:latin typeface="等线"/>
                <a:cs typeface="等线"/>
              </a:rPr>
              <a:t>宣传</a:t>
            </a:r>
            <a:r>
              <a:rPr dirty="0" sz="650" spc="30">
                <a:latin typeface="等线"/>
                <a:cs typeface="等线"/>
              </a:rPr>
              <a:t>等</a:t>
            </a:r>
            <a:r>
              <a:rPr dirty="0" sz="650" spc="20">
                <a:latin typeface="等线"/>
                <a:cs typeface="等线"/>
              </a:rPr>
              <a:t>途径</a:t>
            </a:r>
            <a:r>
              <a:rPr dirty="0" sz="650" spc="30">
                <a:latin typeface="等线"/>
                <a:cs typeface="等线"/>
              </a:rPr>
              <a:t>尽</a:t>
            </a:r>
            <a:r>
              <a:rPr dirty="0" sz="650" spc="20">
                <a:latin typeface="等线"/>
                <a:cs typeface="等线"/>
              </a:rPr>
              <a:t>可能多</a:t>
            </a:r>
            <a:r>
              <a:rPr dirty="0" sz="650" spc="30">
                <a:latin typeface="等线"/>
                <a:cs typeface="等线"/>
              </a:rPr>
              <a:t>地</a:t>
            </a:r>
            <a:r>
              <a:rPr dirty="0" sz="650" spc="20">
                <a:latin typeface="等线"/>
                <a:cs typeface="等线"/>
              </a:rPr>
              <a:t>鼓励</a:t>
            </a:r>
            <a:r>
              <a:rPr dirty="0" sz="650" spc="30">
                <a:latin typeface="等线"/>
                <a:cs typeface="等线"/>
              </a:rPr>
              <a:t>群众</a:t>
            </a:r>
            <a:r>
              <a:rPr dirty="0" sz="650" spc="20">
                <a:latin typeface="等线"/>
                <a:cs typeface="等线"/>
              </a:rPr>
              <a:t>参保 来提高基金的筹资水平。</a:t>
            </a:r>
            <a:endParaRPr sz="650">
              <a:latin typeface="等线"/>
              <a:cs typeface="等线"/>
            </a:endParaRPr>
          </a:p>
          <a:p>
            <a:pPr algn="just" marL="22860" marR="5080">
              <a:lnSpc>
                <a:spcPct val="141200"/>
              </a:lnSpc>
              <a:spcBef>
                <a:spcPts val="600"/>
              </a:spcBef>
            </a:pPr>
            <a:r>
              <a:rPr dirty="0" sz="650" spc="20">
                <a:latin typeface="等线"/>
                <a:cs typeface="等线"/>
              </a:rPr>
              <a:t>目前来</a:t>
            </a:r>
            <a:r>
              <a:rPr dirty="0" sz="650" spc="30">
                <a:latin typeface="等线"/>
                <a:cs typeface="等线"/>
              </a:rPr>
              <a:t>看</a:t>
            </a:r>
            <a:r>
              <a:rPr dirty="0" sz="650" spc="20">
                <a:latin typeface="等线"/>
                <a:cs typeface="等线"/>
              </a:rPr>
              <a:t>，商</a:t>
            </a:r>
            <a:r>
              <a:rPr dirty="0" sz="650" spc="30">
                <a:latin typeface="等线"/>
                <a:cs typeface="等线"/>
              </a:rPr>
              <a:t>业</a:t>
            </a:r>
            <a:r>
              <a:rPr dirty="0" sz="650" spc="20">
                <a:latin typeface="等线"/>
                <a:cs typeface="等线"/>
              </a:rPr>
              <a:t>健康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险对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</a:t>
            </a:r>
            <a:r>
              <a:rPr dirty="0" sz="650" spc="30">
                <a:latin typeface="等线"/>
                <a:cs typeface="等线"/>
              </a:rPr>
              <a:t>患</a:t>
            </a:r>
            <a:r>
              <a:rPr dirty="0" sz="650" spc="20">
                <a:latin typeface="等线"/>
                <a:cs typeface="等线"/>
              </a:rPr>
              <a:t>者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保障水</a:t>
            </a:r>
            <a:r>
              <a:rPr dirty="0" sz="650" spc="30">
                <a:latin typeface="等线"/>
                <a:cs typeface="等线"/>
              </a:rPr>
              <a:t>平</a:t>
            </a:r>
            <a:r>
              <a:rPr dirty="0" sz="650" spc="20">
                <a:latin typeface="等线"/>
                <a:cs typeface="等线"/>
              </a:rPr>
              <a:t>比较</a:t>
            </a:r>
            <a:r>
              <a:rPr dirty="0" sz="650" spc="35">
                <a:latin typeface="等线"/>
                <a:cs typeface="等线"/>
              </a:rPr>
              <a:t>高</a:t>
            </a:r>
            <a:r>
              <a:rPr dirty="0" sz="650" spc="20">
                <a:latin typeface="等线"/>
                <a:cs typeface="等线"/>
              </a:rPr>
              <a:t>，被</a:t>
            </a:r>
            <a:r>
              <a:rPr dirty="0" sz="650" spc="30">
                <a:latin typeface="等线"/>
                <a:cs typeface="等线"/>
              </a:rPr>
              <a:t>覆</a:t>
            </a:r>
            <a:r>
              <a:rPr dirty="0" sz="650" spc="20">
                <a:latin typeface="等线"/>
                <a:cs typeface="等线"/>
              </a:rPr>
              <a:t>盖病</a:t>
            </a:r>
            <a:r>
              <a:rPr dirty="0" sz="650" spc="30">
                <a:latin typeface="等线"/>
                <a:cs typeface="等线"/>
              </a:rPr>
              <a:t>种</a:t>
            </a:r>
            <a:r>
              <a:rPr dirty="0" sz="650" spc="20">
                <a:latin typeface="等线"/>
                <a:cs typeface="等线"/>
              </a:rPr>
              <a:t>基本</a:t>
            </a:r>
            <a:r>
              <a:rPr dirty="0" sz="650" spc="30">
                <a:latin typeface="等线"/>
                <a:cs typeface="等线"/>
              </a:rPr>
              <a:t>能</a:t>
            </a:r>
            <a:r>
              <a:rPr dirty="0" sz="650" spc="20">
                <a:latin typeface="等线"/>
                <a:cs typeface="等线"/>
              </a:rPr>
              <a:t>够</a:t>
            </a:r>
            <a:r>
              <a:rPr dirty="0" sz="650" spc="30">
                <a:latin typeface="等线"/>
                <a:cs typeface="等线"/>
              </a:rPr>
              <a:t>实</a:t>
            </a:r>
            <a:r>
              <a:rPr dirty="0" sz="650" spc="20">
                <a:latin typeface="等线"/>
                <a:cs typeface="等线"/>
              </a:rPr>
              <a:t>现所需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治</a:t>
            </a:r>
            <a:r>
              <a:rPr dirty="0" sz="650" spc="25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但相</a:t>
            </a:r>
            <a:r>
              <a:rPr dirty="0" sz="650" spc="30">
                <a:latin typeface="等线"/>
                <a:cs typeface="等线"/>
              </a:rPr>
              <a:t>比</a:t>
            </a:r>
            <a:r>
              <a:rPr dirty="0" sz="650" spc="20">
                <a:latin typeface="等线"/>
                <a:cs typeface="等线"/>
              </a:rPr>
              <a:t>美国强</a:t>
            </a:r>
            <a:r>
              <a:rPr dirty="0" sz="650" spc="30">
                <a:latin typeface="等线"/>
                <a:cs typeface="等线"/>
              </a:rPr>
              <a:t>令</a:t>
            </a:r>
            <a:r>
              <a:rPr dirty="0" sz="650" spc="20">
                <a:latin typeface="等线"/>
                <a:cs typeface="等线"/>
              </a:rPr>
              <a:t>禁止</a:t>
            </a:r>
            <a:r>
              <a:rPr dirty="0" sz="650" spc="30">
                <a:latin typeface="等线"/>
                <a:cs typeface="等线"/>
              </a:rPr>
              <a:t>商业</a:t>
            </a:r>
            <a:r>
              <a:rPr dirty="0" sz="650" spc="20">
                <a:latin typeface="等线"/>
                <a:cs typeface="等线"/>
              </a:rPr>
              <a:t>保险 拒绝罕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病患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20">
                <a:latin typeface="等线"/>
                <a:cs typeface="等线"/>
              </a:rPr>
              <a:t>参保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政策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国内</a:t>
            </a:r>
            <a:r>
              <a:rPr dirty="0" sz="650" spc="30">
                <a:latin typeface="等线"/>
                <a:cs typeface="等线"/>
              </a:rPr>
              <a:t>大</a:t>
            </a:r>
            <a:r>
              <a:rPr dirty="0" sz="650" spc="20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数</a:t>
            </a:r>
            <a:r>
              <a:rPr dirty="0" sz="650" spc="20">
                <a:latin typeface="等线"/>
                <a:cs typeface="等线"/>
              </a:rPr>
              <a:t>商业保</a:t>
            </a:r>
            <a:r>
              <a:rPr dirty="0" sz="650" spc="30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都回</a:t>
            </a:r>
            <a:r>
              <a:rPr dirty="0" sz="650" spc="30">
                <a:latin typeface="等线"/>
                <a:cs typeface="等线"/>
              </a:rPr>
              <a:t>避</a:t>
            </a:r>
            <a:r>
              <a:rPr dirty="0" sz="650" spc="20">
                <a:latin typeface="等线"/>
                <a:cs typeface="等线"/>
              </a:rPr>
              <a:t>了罕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病这</a:t>
            </a:r>
            <a:r>
              <a:rPr dirty="0" sz="650" spc="30">
                <a:latin typeface="等线"/>
                <a:cs typeface="等线"/>
              </a:rPr>
              <a:t>样</a:t>
            </a:r>
            <a:r>
              <a:rPr dirty="0" sz="650" spc="20">
                <a:latin typeface="等线"/>
                <a:cs typeface="等线"/>
              </a:rPr>
              <a:t>先天</a:t>
            </a:r>
            <a:r>
              <a:rPr dirty="0" sz="650" spc="30">
                <a:latin typeface="等线"/>
                <a:cs typeface="等线"/>
              </a:rPr>
              <a:t>性</a:t>
            </a:r>
            <a:r>
              <a:rPr dirty="0" sz="650" spc="20">
                <a:latin typeface="等线"/>
                <a:cs typeface="等线"/>
              </a:rPr>
              <a:t>疾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的患者</a:t>
            </a:r>
            <a:r>
              <a:rPr dirty="0" sz="650" spc="30">
                <a:latin typeface="等线"/>
                <a:cs typeface="等线"/>
              </a:rPr>
              <a:t>参保</a:t>
            </a:r>
            <a:r>
              <a:rPr dirty="0" sz="650" spc="2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即</a:t>
            </a:r>
            <a:r>
              <a:rPr dirty="0" sz="650" spc="20">
                <a:latin typeface="等线"/>
                <a:cs typeface="等线"/>
              </a:rPr>
              <a:t>使有</a:t>
            </a:r>
            <a:r>
              <a:rPr dirty="0" sz="650" spc="30">
                <a:latin typeface="等线"/>
                <a:cs typeface="等线"/>
              </a:rPr>
              <a:t>部</a:t>
            </a:r>
            <a:r>
              <a:rPr dirty="0" sz="650" spc="20">
                <a:latin typeface="等线"/>
                <a:cs typeface="等线"/>
              </a:rPr>
              <a:t>分保险</a:t>
            </a:r>
            <a:r>
              <a:rPr dirty="0" sz="650" spc="30">
                <a:latin typeface="等线"/>
                <a:cs typeface="等线"/>
              </a:rPr>
              <a:t>计</a:t>
            </a:r>
            <a:r>
              <a:rPr dirty="0" sz="650" spc="20">
                <a:latin typeface="等线"/>
                <a:cs typeface="等线"/>
              </a:rPr>
              <a:t>划将</a:t>
            </a:r>
            <a:r>
              <a:rPr dirty="0" sz="650" spc="30">
                <a:latin typeface="等线"/>
                <a:cs typeface="等线"/>
              </a:rPr>
              <a:t>其纳</a:t>
            </a:r>
            <a:r>
              <a:rPr dirty="0" sz="650" spc="20">
                <a:latin typeface="等线"/>
                <a:cs typeface="等线"/>
              </a:rPr>
              <a:t>入了 医保，</a:t>
            </a:r>
            <a:r>
              <a:rPr dirty="0" sz="650" spc="30">
                <a:latin typeface="等线"/>
                <a:cs typeface="等线"/>
              </a:rPr>
              <a:t>但</a:t>
            </a:r>
            <a:r>
              <a:rPr dirty="0" sz="650" spc="20">
                <a:latin typeface="等线"/>
                <a:cs typeface="等线"/>
              </a:rPr>
              <a:t>由于</a:t>
            </a:r>
            <a:r>
              <a:rPr dirty="0" sz="650" spc="30">
                <a:latin typeface="等线"/>
                <a:cs typeface="等线"/>
              </a:rPr>
              <a:t>商</a:t>
            </a:r>
            <a:r>
              <a:rPr dirty="0" sz="650" spc="20">
                <a:latin typeface="等线"/>
                <a:cs typeface="等线"/>
              </a:rPr>
              <a:t>业保</a:t>
            </a:r>
            <a:r>
              <a:rPr dirty="0" sz="650" spc="30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的营</a:t>
            </a:r>
            <a:r>
              <a:rPr dirty="0" sz="650" spc="30">
                <a:latin typeface="等线"/>
                <a:cs typeface="等线"/>
              </a:rPr>
              <a:t>利</a:t>
            </a:r>
            <a:r>
              <a:rPr dirty="0" sz="650" spc="20">
                <a:latin typeface="等线"/>
                <a:cs typeface="等线"/>
              </a:rPr>
              <a:t>性本</a:t>
            </a:r>
            <a:r>
              <a:rPr dirty="0" sz="650" spc="35">
                <a:latin typeface="等线"/>
                <a:cs typeface="等线"/>
              </a:rPr>
              <a:t>质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往</a:t>
            </a:r>
            <a:r>
              <a:rPr dirty="0" sz="650" spc="20">
                <a:latin typeface="等线"/>
                <a:cs typeface="等线"/>
              </a:rPr>
              <a:t>往投保</a:t>
            </a:r>
            <a:r>
              <a:rPr dirty="0" sz="650" spc="30">
                <a:latin typeface="等线"/>
                <a:cs typeface="等线"/>
              </a:rPr>
              <a:t>门</a:t>
            </a:r>
            <a:r>
              <a:rPr dirty="0" sz="650" spc="20">
                <a:latin typeface="等线"/>
                <a:cs typeface="等线"/>
              </a:rPr>
              <a:t>槛比</a:t>
            </a:r>
            <a:r>
              <a:rPr dirty="0" sz="650" spc="30">
                <a:latin typeface="等线"/>
                <a:cs typeface="等线"/>
              </a:rPr>
              <a:t>较</a:t>
            </a:r>
            <a:r>
              <a:rPr dirty="0" sz="650" spc="20">
                <a:latin typeface="等线"/>
                <a:cs typeface="等线"/>
              </a:rPr>
              <a:t>高，</a:t>
            </a:r>
            <a:r>
              <a:rPr dirty="0" sz="650" spc="30">
                <a:latin typeface="等线"/>
                <a:cs typeface="等线"/>
              </a:rPr>
              <a:t>或</a:t>
            </a:r>
            <a:r>
              <a:rPr dirty="0" sz="650" spc="20">
                <a:latin typeface="等线"/>
                <a:cs typeface="等线"/>
              </a:rPr>
              <a:t>者先</a:t>
            </a:r>
            <a:r>
              <a:rPr dirty="0" sz="650" spc="30">
                <a:latin typeface="等线"/>
                <a:cs typeface="等线"/>
              </a:rPr>
              <a:t>决</a:t>
            </a:r>
            <a:r>
              <a:rPr dirty="0" sz="650" spc="20">
                <a:latin typeface="等线"/>
                <a:cs typeface="等线"/>
              </a:rPr>
              <a:t>条件</a:t>
            </a:r>
            <a:r>
              <a:rPr dirty="0" sz="650" spc="30">
                <a:latin typeface="等线"/>
                <a:cs typeface="等线"/>
              </a:rPr>
              <a:t>相</a:t>
            </a:r>
            <a:r>
              <a:rPr dirty="0" sz="650" spc="20">
                <a:latin typeface="等线"/>
                <a:cs typeface="等线"/>
              </a:rPr>
              <a:t>对</a:t>
            </a:r>
            <a:r>
              <a:rPr dirty="0" sz="650" spc="30">
                <a:latin typeface="等线"/>
                <a:cs typeface="等线"/>
              </a:rPr>
              <a:t>社</a:t>
            </a:r>
            <a:r>
              <a:rPr dirty="0" sz="650" spc="20">
                <a:latin typeface="等线"/>
                <a:cs typeface="等线"/>
              </a:rPr>
              <a:t>会医保</a:t>
            </a:r>
            <a:r>
              <a:rPr dirty="0" sz="650" spc="30">
                <a:latin typeface="等线"/>
                <a:cs typeface="等线"/>
              </a:rPr>
              <a:t>而</a:t>
            </a:r>
            <a:r>
              <a:rPr dirty="0" sz="650" spc="20">
                <a:latin typeface="等线"/>
                <a:cs typeface="等线"/>
              </a:rPr>
              <a:t>言更</a:t>
            </a:r>
            <a:r>
              <a:rPr dirty="0" sz="650" spc="30">
                <a:latin typeface="等线"/>
                <a:cs typeface="等线"/>
              </a:rPr>
              <a:t>加</a:t>
            </a:r>
            <a:r>
              <a:rPr dirty="0" sz="650" spc="20">
                <a:latin typeface="等线"/>
                <a:cs typeface="等线"/>
              </a:rPr>
              <a:t>苛</a:t>
            </a:r>
            <a:r>
              <a:rPr dirty="0" sz="650" spc="25">
                <a:latin typeface="等线"/>
                <a:cs typeface="等线"/>
              </a:rPr>
              <a:t>刻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患者投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不能</a:t>
            </a:r>
            <a:r>
              <a:rPr dirty="0" sz="650" spc="30">
                <a:latin typeface="等线"/>
                <a:cs typeface="等线"/>
              </a:rPr>
              <a:t>受到</a:t>
            </a:r>
            <a:r>
              <a:rPr dirty="0" sz="650" spc="20">
                <a:latin typeface="等线"/>
                <a:cs typeface="等线"/>
              </a:rPr>
              <a:t>补偿 反而还</a:t>
            </a:r>
            <a:r>
              <a:rPr dirty="0" sz="650" spc="30">
                <a:latin typeface="等线"/>
                <a:cs typeface="等线"/>
              </a:rPr>
              <a:t>需</a:t>
            </a:r>
            <a:r>
              <a:rPr dirty="0" sz="650" spc="20">
                <a:latin typeface="等线"/>
                <a:cs typeface="等线"/>
              </a:rPr>
              <a:t>额外</a:t>
            </a:r>
            <a:r>
              <a:rPr dirty="0" sz="650" spc="30">
                <a:latin typeface="等线"/>
                <a:cs typeface="等线"/>
              </a:rPr>
              <a:t>增</a:t>
            </a:r>
            <a:r>
              <a:rPr dirty="0" sz="650" spc="20">
                <a:latin typeface="等线"/>
                <a:cs typeface="等线"/>
              </a:rPr>
              <a:t>加保</a:t>
            </a:r>
            <a:r>
              <a:rPr dirty="0" sz="650" spc="30">
                <a:latin typeface="等线"/>
                <a:cs typeface="等线"/>
              </a:rPr>
              <a:t>费</a:t>
            </a:r>
            <a:r>
              <a:rPr dirty="0" sz="650" spc="20">
                <a:latin typeface="等线"/>
                <a:cs typeface="等线"/>
              </a:rPr>
              <a:t>的支</a:t>
            </a:r>
            <a:r>
              <a:rPr dirty="0" sz="650" spc="35">
                <a:latin typeface="等线"/>
                <a:cs typeface="等线"/>
              </a:rPr>
              <a:t>出</a:t>
            </a:r>
            <a:r>
              <a:rPr dirty="0" sz="650" spc="20">
                <a:latin typeface="等线"/>
                <a:cs typeface="等线"/>
              </a:rPr>
              <a:t>。而</a:t>
            </a:r>
            <a:r>
              <a:rPr dirty="0" sz="650" spc="30">
                <a:latin typeface="等线"/>
                <a:cs typeface="等线"/>
              </a:rPr>
              <a:t>且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20">
                <a:latin typeface="等线"/>
                <a:cs typeface="等线"/>
              </a:rPr>
              <a:t>内商业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险覆</a:t>
            </a:r>
            <a:r>
              <a:rPr dirty="0" sz="650" spc="30">
                <a:latin typeface="等线"/>
                <a:cs typeface="等线"/>
              </a:rPr>
              <a:t>盖</a:t>
            </a:r>
            <a:r>
              <a:rPr dirty="0" sz="650" spc="20">
                <a:latin typeface="等线"/>
                <a:cs typeface="等线"/>
              </a:rPr>
              <a:t>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的病</a:t>
            </a:r>
            <a:r>
              <a:rPr dirty="0" sz="650" spc="30">
                <a:latin typeface="等线"/>
                <a:cs typeface="等线"/>
              </a:rPr>
              <a:t>种</a:t>
            </a:r>
            <a:r>
              <a:rPr dirty="0" sz="650" spc="20">
                <a:latin typeface="等线"/>
                <a:cs typeface="等线"/>
              </a:rPr>
              <a:t>非常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25">
                <a:latin typeface="等线"/>
                <a:cs typeface="等线"/>
              </a:rPr>
              <a:t>限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且多未</a:t>
            </a:r>
            <a:r>
              <a:rPr dirty="0" sz="650" spc="30">
                <a:latin typeface="等线"/>
                <a:cs typeface="等线"/>
              </a:rPr>
              <a:t>覆</a:t>
            </a:r>
            <a:r>
              <a:rPr dirty="0" sz="650" spc="20">
                <a:latin typeface="等线"/>
                <a:cs typeface="等线"/>
              </a:rPr>
              <a:t>盖高</a:t>
            </a:r>
            <a:r>
              <a:rPr dirty="0" sz="650" spc="30">
                <a:latin typeface="等线"/>
                <a:cs typeface="等线"/>
              </a:rPr>
              <a:t>值</a:t>
            </a:r>
            <a:r>
              <a:rPr dirty="0" sz="650" spc="20">
                <a:latin typeface="等线"/>
                <a:cs typeface="等线"/>
              </a:rPr>
              <a:t>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用药。</a:t>
            </a:r>
            <a:r>
              <a:rPr dirty="0" sz="650" spc="30">
                <a:latin typeface="等线"/>
                <a:cs typeface="等线"/>
              </a:rPr>
              <a:t>部</a:t>
            </a:r>
            <a:r>
              <a:rPr dirty="0" sz="650" spc="20">
                <a:latin typeface="等线"/>
                <a:cs typeface="等线"/>
              </a:rPr>
              <a:t>分被</a:t>
            </a:r>
            <a:r>
              <a:rPr dirty="0" sz="650" spc="30">
                <a:latin typeface="等线"/>
                <a:cs typeface="等线"/>
              </a:rPr>
              <a:t>覆盖</a:t>
            </a:r>
            <a:r>
              <a:rPr dirty="0" sz="650" spc="20">
                <a:latin typeface="等线"/>
                <a:cs typeface="等线"/>
              </a:rPr>
              <a:t>药品 由于起付线的设置，年龄较小、药物使用剂量</a:t>
            </a:r>
            <a:r>
              <a:rPr dirty="0" sz="650" spc="30">
                <a:latin typeface="等线"/>
                <a:cs typeface="等线"/>
              </a:rPr>
              <a:t>较</a:t>
            </a:r>
            <a:r>
              <a:rPr dirty="0" sz="650" spc="20">
                <a:latin typeface="等线"/>
                <a:cs typeface="等线"/>
              </a:rPr>
              <a:t>低的患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20">
                <a:latin typeface="等线"/>
                <a:cs typeface="等线"/>
              </a:rPr>
              <a:t>不符合</a:t>
            </a:r>
            <a:r>
              <a:rPr dirty="0" sz="650" spc="30">
                <a:latin typeface="等线"/>
                <a:cs typeface="等线"/>
              </a:rPr>
              <a:t>其</a:t>
            </a:r>
            <a:r>
              <a:rPr dirty="0" sz="650" spc="20">
                <a:latin typeface="等线"/>
                <a:cs typeface="等线"/>
              </a:rPr>
              <a:t>报销政</a:t>
            </a:r>
            <a:r>
              <a:rPr dirty="0" sz="650" spc="30">
                <a:latin typeface="等线"/>
                <a:cs typeface="等线"/>
              </a:rPr>
              <a:t>策</a:t>
            </a:r>
            <a:r>
              <a:rPr dirty="0" sz="650" spc="20">
                <a:latin typeface="等线"/>
                <a:cs typeface="等线"/>
              </a:rPr>
              <a:t>的要求</a:t>
            </a:r>
            <a:r>
              <a:rPr dirty="0" sz="650" spc="30">
                <a:latin typeface="等线"/>
                <a:cs typeface="等线"/>
              </a:rPr>
              <a:t>而</a:t>
            </a:r>
            <a:r>
              <a:rPr dirty="0" sz="650" spc="20">
                <a:latin typeface="等线"/>
                <a:cs typeface="等线"/>
              </a:rPr>
              <a:t>不能享</a:t>
            </a:r>
            <a:r>
              <a:rPr dirty="0" sz="650" spc="30">
                <a:latin typeface="等线"/>
                <a:cs typeface="等线"/>
              </a:rPr>
              <a:t>受</a:t>
            </a:r>
            <a:r>
              <a:rPr dirty="0" sz="650" spc="20">
                <a:latin typeface="等线"/>
                <a:cs typeface="等线"/>
              </a:rPr>
              <a:t>到补</a:t>
            </a:r>
            <a:r>
              <a:rPr dirty="0" sz="650" spc="25">
                <a:latin typeface="等线"/>
                <a:cs typeface="等线"/>
              </a:rPr>
              <a:t>偿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243" y="3383660"/>
            <a:ext cx="2330450" cy="1604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700" spc="-5" b="1">
                <a:latin typeface="等线"/>
                <a:cs typeface="等线"/>
              </a:rPr>
              <a:t>商业保险参与罕见病支付在不断探索</a:t>
            </a:r>
            <a:endParaRPr sz="700">
              <a:latin typeface="等线"/>
              <a:cs typeface="等线"/>
            </a:endParaRPr>
          </a:p>
          <a:p>
            <a:pPr algn="just" marL="12700" marR="5080">
              <a:lnSpc>
                <a:spcPct val="141100"/>
              </a:lnSpc>
              <a:spcBef>
                <a:spcPts val="580"/>
              </a:spcBef>
            </a:pPr>
            <a:r>
              <a:rPr dirty="0" sz="650" spc="40">
                <a:latin typeface="等线"/>
                <a:cs typeface="等线"/>
              </a:rPr>
              <a:t>在罕见病药</a:t>
            </a:r>
            <a:r>
              <a:rPr dirty="0" sz="650" spc="55">
                <a:latin typeface="等线"/>
                <a:cs typeface="等线"/>
              </a:rPr>
              <a:t>物</a:t>
            </a:r>
            <a:r>
              <a:rPr dirty="0" sz="650" spc="40">
                <a:latin typeface="等线"/>
                <a:cs typeface="等线"/>
              </a:rPr>
              <a:t>保障机</a:t>
            </a:r>
            <a:r>
              <a:rPr dirty="0" sz="650" spc="55">
                <a:latin typeface="等线"/>
                <a:cs typeface="等线"/>
              </a:rPr>
              <a:t>制</a:t>
            </a:r>
            <a:r>
              <a:rPr dirty="0" sz="650" spc="40">
                <a:latin typeface="等线"/>
                <a:cs typeface="等线"/>
              </a:rPr>
              <a:t>中引入</a:t>
            </a:r>
            <a:r>
              <a:rPr dirty="0" sz="650" spc="55">
                <a:latin typeface="等线"/>
                <a:cs typeface="等线"/>
              </a:rPr>
              <a:t>商</a:t>
            </a:r>
            <a:r>
              <a:rPr dirty="0" sz="650" spc="40">
                <a:latin typeface="等线"/>
                <a:cs typeface="等线"/>
              </a:rPr>
              <a:t>业保</a:t>
            </a:r>
            <a:r>
              <a:rPr dirty="0" sz="650" spc="65">
                <a:latin typeface="等线"/>
                <a:cs typeface="等线"/>
              </a:rPr>
              <a:t>险</a:t>
            </a:r>
            <a:r>
              <a:rPr dirty="0" sz="650" spc="40">
                <a:latin typeface="等线"/>
                <a:cs typeface="等线"/>
              </a:rPr>
              <a:t>，一直被业</a:t>
            </a:r>
            <a:r>
              <a:rPr dirty="0" sz="650" spc="55">
                <a:latin typeface="等线"/>
                <a:cs typeface="等线"/>
              </a:rPr>
              <a:t>内</a:t>
            </a:r>
            <a:r>
              <a:rPr dirty="0" sz="650" spc="40">
                <a:latin typeface="等线"/>
                <a:cs typeface="等线"/>
              </a:rPr>
              <a:t>寄予</a:t>
            </a:r>
            <a:r>
              <a:rPr dirty="0" sz="650" spc="20">
                <a:latin typeface="等线"/>
                <a:cs typeface="等线"/>
              </a:rPr>
              <a:t>厚 望</a:t>
            </a:r>
            <a:r>
              <a:rPr dirty="0" sz="650" spc="30">
                <a:latin typeface="等线"/>
                <a:cs typeface="等线"/>
              </a:rPr>
              <a:t>。原</a:t>
            </a:r>
            <a:r>
              <a:rPr dirty="0" sz="650" spc="20">
                <a:latin typeface="等线"/>
                <a:cs typeface="等线"/>
              </a:rPr>
              <a:t>因</a:t>
            </a:r>
            <a:r>
              <a:rPr dirty="0" sz="650" spc="30">
                <a:latin typeface="等线"/>
                <a:cs typeface="等线"/>
              </a:rPr>
              <a:t>在于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基本</a:t>
            </a: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以</a:t>
            </a:r>
            <a:r>
              <a:rPr dirty="0" sz="650" spc="135">
                <a:latin typeface="等线"/>
                <a:cs typeface="等线"/>
              </a:rPr>
              <a:t> 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基本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为</a:t>
            </a:r>
            <a:r>
              <a:rPr dirty="0" sz="650" spc="20">
                <a:latin typeface="等线"/>
                <a:cs typeface="等线"/>
              </a:rPr>
              <a:t>首</a:t>
            </a:r>
            <a:r>
              <a:rPr dirty="0" sz="650" spc="30">
                <a:latin typeface="等线"/>
                <a:cs typeface="等线"/>
              </a:rPr>
              <a:t>要</a:t>
            </a:r>
            <a:r>
              <a:rPr dirty="0" sz="650" spc="20">
                <a:latin typeface="等线"/>
                <a:cs typeface="等线"/>
              </a:rPr>
              <a:t>任</a:t>
            </a:r>
            <a:r>
              <a:rPr dirty="0" sz="650" spc="30">
                <a:latin typeface="等线"/>
                <a:cs typeface="等线"/>
              </a:rPr>
              <a:t>务，</a:t>
            </a:r>
            <a:r>
              <a:rPr dirty="0" sz="650" spc="20">
                <a:latin typeface="等线"/>
                <a:cs typeface="等线"/>
              </a:rPr>
              <a:t>和</a:t>
            </a:r>
            <a:r>
              <a:rPr dirty="0" sz="650" spc="30">
                <a:latin typeface="等线"/>
                <a:cs typeface="等线"/>
              </a:rPr>
              <a:t>部</a:t>
            </a:r>
            <a:r>
              <a:rPr dirty="0" sz="650" spc="20">
                <a:latin typeface="等线"/>
                <a:cs typeface="等线"/>
              </a:rPr>
              <a:t>分惠 </a:t>
            </a:r>
            <a:r>
              <a:rPr dirty="0" sz="650" spc="40">
                <a:latin typeface="等线"/>
                <a:cs typeface="等线"/>
              </a:rPr>
              <a:t>及面小、占</a:t>
            </a:r>
            <a:r>
              <a:rPr dirty="0" sz="650" spc="55">
                <a:latin typeface="等线"/>
                <a:cs typeface="等线"/>
              </a:rPr>
              <a:t>用</a:t>
            </a:r>
            <a:r>
              <a:rPr dirty="0" sz="650" spc="40">
                <a:latin typeface="等线"/>
                <a:cs typeface="等线"/>
              </a:rPr>
              <a:t>基金额</a:t>
            </a:r>
            <a:r>
              <a:rPr dirty="0" sz="650" spc="55">
                <a:latin typeface="等线"/>
                <a:cs typeface="等线"/>
              </a:rPr>
              <a:t>度</a:t>
            </a:r>
            <a:r>
              <a:rPr dirty="0" sz="650" spc="40">
                <a:latin typeface="等线"/>
                <a:cs typeface="等线"/>
              </a:rPr>
              <a:t>较大的</a:t>
            </a:r>
            <a:r>
              <a:rPr dirty="0" sz="650" spc="55">
                <a:latin typeface="等线"/>
                <a:cs typeface="等线"/>
              </a:rPr>
              <a:t>超</a:t>
            </a:r>
            <a:r>
              <a:rPr dirty="0" sz="650" spc="40">
                <a:latin typeface="等线"/>
                <a:cs typeface="等线"/>
              </a:rPr>
              <a:t>高值</a:t>
            </a:r>
            <a:r>
              <a:rPr dirty="0" sz="650" spc="55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见病药物难</a:t>
            </a:r>
            <a:r>
              <a:rPr dirty="0" sz="650" spc="55">
                <a:latin typeface="等线"/>
                <a:cs typeface="等线"/>
              </a:rPr>
              <a:t>以</a:t>
            </a:r>
            <a:r>
              <a:rPr dirty="0" sz="650" spc="40">
                <a:latin typeface="等线"/>
                <a:cs typeface="等线"/>
              </a:rPr>
              <a:t>兼</a:t>
            </a:r>
            <a:r>
              <a:rPr dirty="0" sz="650" spc="55">
                <a:latin typeface="等线"/>
                <a:cs typeface="等线"/>
              </a:rPr>
              <a:t>容</a:t>
            </a:r>
            <a:r>
              <a:rPr dirty="0" sz="650" spc="20">
                <a:latin typeface="等线"/>
                <a:cs typeface="等线"/>
              </a:rPr>
              <a:t>。 </a:t>
            </a:r>
            <a:r>
              <a:rPr dirty="0" sz="650" spc="40">
                <a:latin typeface="等线"/>
                <a:cs typeface="等线"/>
              </a:rPr>
              <a:t>但是商业保</a:t>
            </a:r>
            <a:r>
              <a:rPr dirty="0" sz="650" spc="55">
                <a:latin typeface="等线"/>
                <a:cs typeface="等线"/>
              </a:rPr>
              <a:t>险</a:t>
            </a:r>
            <a:r>
              <a:rPr dirty="0" sz="650" spc="40">
                <a:latin typeface="等线"/>
                <a:cs typeface="等线"/>
              </a:rPr>
              <a:t>参与罕</a:t>
            </a:r>
            <a:r>
              <a:rPr dirty="0" sz="650" spc="55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病支</a:t>
            </a:r>
            <a:r>
              <a:rPr dirty="0" sz="650" spc="50">
                <a:latin typeface="等线"/>
                <a:cs typeface="等线"/>
              </a:rPr>
              <a:t>付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遇到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最大的困难</a:t>
            </a:r>
            <a:r>
              <a:rPr dirty="0" sz="650" spc="55">
                <a:latin typeface="等线"/>
                <a:cs typeface="等线"/>
              </a:rPr>
              <a:t>是</a:t>
            </a:r>
            <a:r>
              <a:rPr dirty="0" sz="650" spc="40">
                <a:latin typeface="等线"/>
                <a:cs typeface="等线"/>
              </a:rPr>
              <a:t>商业</a:t>
            </a:r>
            <a:r>
              <a:rPr dirty="0" sz="650" spc="20">
                <a:latin typeface="等线"/>
                <a:cs typeface="等线"/>
              </a:rPr>
              <a:t>保 </a:t>
            </a:r>
            <a:r>
              <a:rPr dirty="0" sz="650" spc="40">
                <a:latin typeface="等线"/>
                <a:cs typeface="等线"/>
              </a:rPr>
              <a:t>险无法使用</a:t>
            </a:r>
            <a:r>
              <a:rPr dirty="0" sz="650" spc="55">
                <a:latin typeface="等线"/>
                <a:cs typeface="等线"/>
              </a:rPr>
              <a:t>大</a:t>
            </a:r>
            <a:r>
              <a:rPr dirty="0" sz="650" spc="40">
                <a:latin typeface="等线"/>
                <a:cs typeface="等线"/>
              </a:rPr>
              <a:t>数法则</a:t>
            </a:r>
            <a:r>
              <a:rPr dirty="0" sz="650" spc="55">
                <a:latin typeface="等线"/>
                <a:cs typeface="等线"/>
              </a:rPr>
              <a:t>将</a:t>
            </a:r>
            <a:r>
              <a:rPr dirty="0" sz="650" spc="40">
                <a:latin typeface="等线"/>
                <a:cs typeface="等线"/>
              </a:rPr>
              <a:t>风险进</a:t>
            </a:r>
            <a:r>
              <a:rPr dirty="0" sz="650" spc="55">
                <a:latin typeface="等线"/>
                <a:cs typeface="等线"/>
              </a:rPr>
              <a:t>行</a:t>
            </a:r>
            <a:r>
              <a:rPr dirty="0" sz="650" spc="40">
                <a:latin typeface="等线"/>
                <a:cs typeface="等线"/>
              </a:rPr>
              <a:t>分</a:t>
            </a:r>
            <a:r>
              <a:rPr dirty="0" sz="650" spc="50">
                <a:latin typeface="等线"/>
                <a:cs typeface="等线"/>
              </a:rPr>
              <a:t>散</a:t>
            </a:r>
            <a:r>
              <a:rPr dirty="0" sz="650" spc="55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如果按照传</a:t>
            </a:r>
            <a:r>
              <a:rPr dirty="0" sz="650" spc="55">
                <a:latin typeface="等线"/>
                <a:cs typeface="等线"/>
              </a:rPr>
              <a:t>统</a:t>
            </a:r>
            <a:r>
              <a:rPr dirty="0" sz="650" spc="40">
                <a:latin typeface="等线"/>
                <a:cs typeface="等线"/>
              </a:rPr>
              <a:t>的商</a:t>
            </a:r>
            <a:r>
              <a:rPr dirty="0" sz="650" spc="20">
                <a:latin typeface="等线"/>
                <a:cs typeface="等线"/>
              </a:rPr>
              <a:t>业 </a:t>
            </a:r>
            <a:r>
              <a:rPr dirty="0" sz="650" spc="40">
                <a:latin typeface="等线"/>
                <a:cs typeface="等线"/>
              </a:rPr>
              <a:t>保险的模式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开发一</a:t>
            </a:r>
            <a:r>
              <a:rPr dirty="0" sz="650" spc="55">
                <a:latin typeface="等线"/>
                <a:cs typeface="等线"/>
              </a:rPr>
              <a:t>种</a:t>
            </a:r>
            <a:r>
              <a:rPr dirty="0" sz="650" spc="40">
                <a:latin typeface="等线"/>
                <a:cs typeface="等线"/>
              </a:rPr>
              <a:t>由罕见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患者</a:t>
            </a:r>
            <a:r>
              <a:rPr dirty="0" sz="650" spc="55">
                <a:latin typeface="等线"/>
                <a:cs typeface="等线"/>
              </a:rPr>
              <a:t>投</a:t>
            </a:r>
            <a:r>
              <a:rPr dirty="0" sz="650" spc="40">
                <a:latin typeface="等线"/>
                <a:cs typeface="等线"/>
              </a:rPr>
              <a:t>保的健康保</a:t>
            </a:r>
            <a:r>
              <a:rPr dirty="0" sz="650" spc="55">
                <a:latin typeface="等线"/>
                <a:cs typeface="等线"/>
              </a:rPr>
              <a:t>险</a:t>
            </a:r>
            <a:r>
              <a:rPr dirty="0" sz="650" spc="40">
                <a:latin typeface="等线"/>
                <a:cs typeface="等线"/>
              </a:rPr>
              <a:t>不太</a:t>
            </a:r>
            <a:r>
              <a:rPr dirty="0" sz="650" spc="20">
                <a:latin typeface="等线"/>
                <a:cs typeface="等线"/>
              </a:rPr>
              <a:t>现 </a:t>
            </a:r>
            <a:r>
              <a:rPr dirty="0" sz="650" spc="40">
                <a:latin typeface="等线"/>
                <a:cs typeface="等线"/>
              </a:rPr>
              <a:t>实。因为在</a:t>
            </a:r>
            <a:r>
              <a:rPr dirty="0" sz="650" spc="55">
                <a:latin typeface="等线"/>
                <a:cs typeface="等线"/>
              </a:rPr>
              <a:t>已</a:t>
            </a:r>
            <a:r>
              <a:rPr dirty="0" sz="650" spc="40">
                <a:latin typeface="等线"/>
                <a:cs typeface="等线"/>
              </a:rPr>
              <a:t>经确诊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罕见病</a:t>
            </a:r>
            <a:r>
              <a:rPr dirty="0" sz="650" spc="55">
                <a:latin typeface="等线"/>
                <a:cs typeface="等线"/>
              </a:rPr>
              <a:t>患</a:t>
            </a:r>
            <a:r>
              <a:rPr dirty="0" sz="650" spc="40">
                <a:latin typeface="等线"/>
                <a:cs typeface="等线"/>
              </a:rPr>
              <a:t>者之</a:t>
            </a:r>
            <a:r>
              <a:rPr dirty="0" sz="650" spc="60">
                <a:latin typeface="等线"/>
                <a:cs typeface="等线"/>
              </a:rPr>
              <a:t>间</a:t>
            </a:r>
            <a:r>
              <a:rPr dirty="0" sz="650" spc="40">
                <a:latin typeface="等线"/>
                <a:cs typeface="等线"/>
              </a:rPr>
              <a:t>，很难再分</a:t>
            </a:r>
            <a:r>
              <a:rPr dirty="0" sz="650" spc="55">
                <a:latin typeface="等线"/>
                <a:cs typeface="等线"/>
              </a:rPr>
              <a:t>散</a:t>
            </a:r>
            <a:r>
              <a:rPr dirty="0" sz="650" spc="40">
                <a:latin typeface="等线"/>
                <a:cs typeface="等线"/>
              </a:rPr>
              <a:t>风</a:t>
            </a:r>
            <a:r>
              <a:rPr dirty="0" sz="650" spc="45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、 </a:t>
            </a:r>
            <a:r>
              <a:rPr dirty="0" sz="650" spc="40">
                <a:latin typeface="等线"/>
                <a:cs typeface="等线"/>
              </a:rPr>
              <a:t>分担损</a:t>
            </a:r>
            <a:r>
              <a:rPr dirty="0" sz="650" spc="55">
                <a:latin typeface="等线"/>
                <a:cs typeface="等线"/>
              </a:rPr>
              <a:t>失</a:t>
            </a:r>
            <a:r>
              <a:rPr dirty="0" sz="650" spc="40">
                <a:latin typeface="等线"/>
                <a:cs typeface="等线"/>
              </a:rPr>
              <a:t>。近</a:t>
            </a:r>
            <a:r>
              <a:rPr dirty="0" sz="650" spc="55">
                <a:latin typeface="等线"/>
                <a:cs typeface="等线"/>
              </a:rPr>
              <a:t>期</a:t>
            </a:r>
            <a:r>
              <a:rPr dirty="0" sz="650" spc="40">
                <a:latin typeface="等线"/>
                <a:cs typeface="等线"/>
              </a:rPr>
              <a:t>在各</a:t>
            </a:r>
            <a:r>
              <a:rPr dirty="0" sz="650" spc="55">
                <a:latin typeface="等线"/>
                <a:cs typeface="等线"/>
              </a:rPr>
              <a:t>地</a:t>
            </a:r>
            <a:r>
              <a:rPr dirty="0" sz="650" spc="40">
                <a:latin typeface="等线"/>
                <a:cs typeface="等线"/>
              </a:rPr>
              <a:t>兴起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普惠</a:t>
            </a:r>
            <a:r>
              <a:rPr dirty="0" sz="650" spc="55">
                <a:latin typeface="等线"/>
                <a:cs typeface="等线"/>
              </a:rPr>
              <a:t>型商</a:t>
            </a:r>
            <a:r>
              <a:rPr dirty="0" sz="650" spc="40">
                <a:latin typeface="等线"/>
                <a:cs typeface="等线"/>
              </a:rPr>
              <a:t>业补充</a:t>
            </a:r>
            <a:r>
              <a:rPr dirty="0" sz="650" spc="55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疗保</a:t>
            </a:r>
            <a:r>
              <a:rPr dirty="0" sz="650" spc="65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——  </a:t>
            </a:r>
            <a:r>
              <a:rPr dirty="0" sz="650" spc="40">
                <a:latin typeface="等线"/>
                <a:cs typeface="等线"/>
              </a:rPr>
              <a:t>普惠险，为</a:t>
            </a:r>
            <a:r>
              <a:rPr dirty="0" sz="650" spc="55">
                <a:latin typeface="等线"/>
                <a:cs typeface="等线"/>
              </a:rPr>
              <a:t>解</a:t>
            </a:r>
            <a:r>
              <a:rPr dirty="0" sz="650" spc="40">
                <a:latin typeface="等线"/>
                <a:cs typeface="等线"/>
              </a:rPr>
              <a:t>决该问</a:t>
            </a:r>
            <a:r>
              <a:rPr dirty="0" sz="650" spc="55">
                <a:latin typeface="等线"/>
                <a:cs typeface="等线"/>
              </a:rPr>
              <a:t>题</a:t>
            </a:r>
            <a:r>
              <a:rPr dirty="0" sz="650" spc="40">
                <a:latin typeface="等线"/>
                <a:cs typeface="等线"/>
              </a:rPr>
              <a:t>带来了</a:t>
            </a:r>
            <a:r>
              <a:rPr dirty="0" sz="650" spc="55">
                <a:latin typeface="等线"/>
                <a:cs typeface="等线"/>
              </a:rPr>
              <a:t>希</a:t>
            </a:r>
            <a:r>
              <a:rPr dirty="0" sz="650" spc="50">
                <a:latin typeface="等线"/>
                <a:cs typeface="等线"/>
              </a:rPr>
              <a:t>望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55">
                <a:latin typeface="等线"/>
                <a:cs typeface="等线"/>
              </a:rPr>
              <a:t>目</a:t>
            </a:r>
            <a:r>
              <a:rPr dirty="0" sz="650" spc="40">
                <a:latin typeface="等线"/>
                <a:cs typeface="等线"/>
              </a:rPr>
              <a:t>前，商业保</a:t>
            </a:r>
            <a:r>
              <a:rPr dirty="0" sz="650" spc="55">
                <a:latin typeface="等线"/>
                <a:cs typeface="等线"/>
              </a:rPr>
              <a:t>险</a:t>
            </a:r>
            <a:r>
              <a:rPr dirty="0" sz="650" spc="40">
                <a:latin typeface="等线"/>
                <a:cs typeface="等线"/>
              </a:rPr>
              <a:t>参与</a:t>
            </a:r>
            <a:r>
              <a:rPr dirty="0" sz="650" spc="20">
                <a:latin typeface="等线"/>
                <a:cs typeface="等线"/>
              </a:rPr>
              <a:t>罕 见病支付还在探索阶段，如何破局，拭目以待。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5429808"/>
            <a:ext cx="4820920" cy="7219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0800"/>
              </a:lnSpc>
              <a:spcBef>
                <a:spcPts val="90"/>
              </a:spcBef>
            </a:pPr>
            <a:r>
              <a:rPr dirty="0" sz="650" spc="30">
                <a:latin typeface="等线"/>
                <a:cs typeface="等线"/>
              </a:rPr>
              <a:t>城市普惠险是一种政府和市场共同参与</a:t>
            </a:r>
            <a:r>
              <a:rPr dirty="0" sz="650" spc="35">
                <a:latin typeface="等线"/>
                <a:cs typeface="等线"/>
              </a:rPr>
              <a:t>的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跨界险种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17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。一方面，它是政策性</a:t>
            </a:r>
            <a:r>
              <a:rPr dirty="0" sz="650" spc="20">
                <a:latin typeface="等线"/>
                <a:cs typeface="等线"/>
              </a:rPr>
              <a:t>商</a:t>
            </a:r>
            <a:r>
              <a:rPr dirty="0" sz="650" spc="30">
                <a:latin typeface="等线"/>
                <a:cs typeface="等线"/>
              </a:rPr>
              <a:t>业保</a:t>
            </a:r>
            <a:r>
              <a:rPr dirty="0" sz="650" spc="35">
                <a:latin typeface="等线"/>
                <a:cs typeface="等线"/>
              </a:rPr>
              <a:t>险</a:t>
            </a:r>
            <a:r>
              <a:rPr dirty="0" sz="650" spc="30">
                <a:latin typeface="等线"/>
                <a:cs typeface="等线"/>
              </a:rPr>
              <a:t>，拥有政府背</a:t>
            </a:r>
            <a:r>
              <a:rPr dirty="0" sz="650" spc="35">
                <a:latin typeface="等线"/>
                <a:cs typeface="等线"/>
              </a:rPr>
              <a:t>书</a:t>
            </a:r>
            <a:r>
              <a:rPr dirty="0" sz="650" spc="30">
                <a:latin typeface="等线"/>
                <a:cs typeface="等线"/>
              </a:rPr>
              <a:t>。另一方面，</a:t>
            </a:r>
            <a:r>
              <a:rPr dirty="0" sz="650" spc="20">
                <a:latin typeface="等线"/>
                <a:cs typeface="等线"/>
              </a:rPr>
              <a:t>它</a:t>
            </a:r>
            <a:r>
              <a:rPr dirty="0" sz="650" spc="30">
                <a:latin typeface="等线"/>
                <a:cs typeface="等线"/>
              </a:rPr>
              <a:t>由商业</a:t>
            </a:r>
            <a:r>
              <a:rPr dirty="0" sz="650" spc="20">
                <a:latin typeface="等线"/>
                <a:cs typeface="等线"/>
              </a:rPr>
              <a:t>保 </a:t>
            </a:r>
            <a:r>
              <a:rPr dirty="0" sz="650" spc="30">
                <a:latin typeface="等线"/>
                <a:cs typeface="等线"/>
              </a:rPr>
              <a:t>险公司承办</a:t>
            </a:r>
            <a:r>
              <a:rPr dirty="0" sz="650" spc="40">
                <a:latin typeface="等线"/>
                <a:cs typeface="等线"/>
              </a:rPr>
              <a:t>运</a:t>
            </a:r>
            <a:r>
              <a:rPr dirty="0" sz="650" spc="35">
                <a:latin typeface="等线"/>
                <a:cs typeface="等线"/>
              </a:rPr>
              <a:t>营</a:t>
            </a:r>
            <a:r>
              <a:rPr dirty="0" sz="650" spc="30">
                <a:latin typeface="等线"/>
                <a:cs typeface="等线"/>
              </a:rPr>
              <a:t>，只</a:t>
            </a:r>
            <a:r>
              <a:rPr dirty="0" sz="650" spc="40">
                <a:latin typeface="等线"/>
                <a:cs typeface="等线"/>
              </a:rPr>
              <a:t>要</a:t>
            </a:r>
            <a:r>
              <a:rPr dirty="0" sz="650" spc="30">
                <a:latin typeface="等线"/>
                <a:cs typeface="等线"/>
              </a:rPr>
              <a:t>资金池足</a:t>
            </a:r>
            <a:r>
              <a:rPr dirty="0" sz="650" spc="40">
                <a:latin typeface="等线"/>
                <a:cs typeface="等线"/>
              </a:rPr>
              <a:t>够</a:t>
            </a:r>
            <a:r>
              <a:rPr dirty="0" sz="650" spc="35">
                <a:latin typeface="等线"/>
                <a:cs typeface="等线"/>
              </a:rPr>
              <a:t>大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就能充分发挥</a:t>
            </a:r>
            <a:r>
              <a:rPr dirty="0" sz="650" spc="40">
                <a:latin typeface="等线"/>
                <a:cs typeface="等线"/>
              </a:rPr>
              <a:t>市</a:t>
            </a:r>
            <a:r>
              <a:rPr dirty="0" sz="650" spc="30">
                <a:latin typeface="等线"/>
                <a:cs typeface="等线"/>
              </a:rPr>
              <a:t>场的灵活</a:t>
            </a:r>
            <a:r>
              <a:rPr dirty="0" sz="650" spc="40">
                <a:latin typeface="等线"/>
                <a:cs typeface="等线"/>
              </a:rPr>
              <a:t>机制</a:t>
            </a:r>
            <a:r>
              <a:rPr dirty="0" sz="650" spc="30">
                <a:latin typeface="等线"/>
                <a:cs typeface="等线"/>
              </a:rPr>
              <a:t>，对</a:t>
            </a:r>
            <a:r>
              <a:rPr dirty="0" sz="650" spc="40">
                <a:latin typeface="等线"/>
                <a:cs typeface="等线"/>
              </a:rPr>
              <a:t>风险</a:t>
            </a:r>
            <a:r>
              <a:rPr dirty="0" sz="650" spc="30">
                <a:latin typeface="等线"/>
                <a:cs typeface="等线"/>
              </a:rPr>
              <a:t>进行合理配</a:t>
            </a:r>
            <a:r>
              <a:rPr dirty="0" sz="650" spc="35">
                <a:latin typeface="等线"/>
                <a:cs typeface="等线"/>
              </a:rPr>
              <a:t>置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在大多数</a:t>
            </a:r>
            <a:r>
              <a:rPr dirty="0" sz="650" spc="45">
                <a:latin typeface="等线"/>
                <a:cs typeface="等线"/>
              </a:rPr>
              <a:t>时</a:t>
            </a:r>
            <a:r>
              <a:rPr dirty="0" sz="650" spc="25">
                <a:latin typeface="等线"/>
                <a:cs typeface="等线"/>
              </a:rPr>
              <a:t>候</a:t>
            </a:r>
            <a:r>
              <a:rPr dirty="0" sz="650" spc="30">
                <a:latin typeface="等线"/>
                <a:cs typeface="等线"/>
              </a:rPr>
              <a:t>，这</a:t>
            </a:r>
            <a:r>
              <a:rPr dirty="0" sz="650" spc="40">
                <a:latin typeface="等线"/>
                <a:cs typeface="等线"/>
              </a:rPr>
              <a:t>两者</a:t>
            </a:r>
            <a:r>
              <a:rPr dirty="0" sz="650" spc="30">
                <a:latin typeface="等线"/>
                <a:cs typeface="等线"/>
              </a:rPr>
              <a:t>之间存</a:t>
            </a:r>
            <a:r>
              <a:rPr dirty="0" sz="650" spc="20">
                <a:latin typeface="等线"/>
                <a:cs typeface="等线"/>
              </a:rPr>
              <a:t>在 </a:t>
            </a:r>
            <a:r>
              <a:rPr dirty="0" sz="650" spc="30">
                <a:latin typeface="等线"/>
                <a:cs typeface="等线"/>
              </a:rPr>
              <a:t>明确的因果</a:t>
            </a:r>
            <a:r>
              <a:rPr dirty="0" sz="650" spc="40">
                <a:latin typeface="等线"/>
                <a:cs typeface="等线"/>
              </a:rPr>
              <a:t>关</a:t>
            </a:r>
            <a:r>
              <a:rPr dirty="0" sz="650" spc="35">
                <a:latin typeface="等线"/>
                <a:cs typeface="等线"/>
              </a:rPr>
              <a:t>系</a:t>
            </a:r>
            <a:r>
              <a:rPr dirty="0" sz="650" spc="30">
                <a:latin typeface="等线"/>
                <a:cs typeface="等线"/>
              </a:rPr>
              <a:t>，政</a:t>
            </a:r>
            <a:r>
              <a:rPr dirty="0" sz="650" spc="40">
                <a:latin typeface="等线"/>
                <a:cs typeface="等线"/>
              </a:rPr>
              <a:t>府</a:t>
            </a:r>
            <a:r>
              <a:rPr dirty="0" sz="650" spc="30">
                <a:latin typeface="等线"/>
                <a:cs typeface="等线"/>
              </a:rPr>
              <a:t>背书的强</a:t>
            </a:r>
            <a:r>
              <a:rPr dirty="0" sz="650" spc="40">
                <a:latin typeface="等线"/>
                <a:cs typeface="等线"/>
              </a:rPr>
              <a:t>弱</a:t>
            </a:r>
            <a:r>
              <a:rPr dirty="0" sz="650" spc="30">
                <a:latin typeface="等线"/>
                <a:cs typeface="等线"/>
              </a:rPr>
              <a:t>会</a:t>
            </a:r>
            <a:r>
              <a:rPr dirty="0" sz="650" spc="40">
                <a:latin typeface="等线"/>
                <a:cs typeface="等线"/>
              </a:rPr>
              <a:t>决</a:t>
            </a:r>
            <a:r>
              <a:rPr dirty="0" sz="650" spc="30">
                <a:latin typeface="等线"/>
                <a:cs typeface="等线"/>
              </a:rPr>
              <a:t>定商业保险的</a:t>
            </a:r>
            <a:r>
              <a:rPr dirty="0" sz="650" spc="40">
                <a:latin typeface="等线"/>
                <a:cs typeface="等线"/>
              </a:rPr>
              <a:t>运</a:t>
            </a:r>
            <a:r>
              <a:rPr dirty="0" sz="650" spc="30">
                <a:latin typeface="等线"/>
                <a:cs typeface="等线"/>
              </a:rPr>
              <a:t>行效</a:t>
            </a:r>
            <a:r>
              <a:rPr dirty="0" sz="650" spc="40">
                <a:latin typeface="等线"/>
                <a:cs typeface="等线"/>
              </a:rPr>
              <a:t>率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如</a:t>
            </a:r>
            <a:r>
              <a:rPr dirty="0" sz="650" spc="30">
                <a:latin typeface="等线"/>
                <a:cs typeface="等线"/>
              </a:rPr>
              <a:t>何响应</a:t>
            </a:r>
            <a:r>
              <a:rPr dirty="0" sz="650" spc="40">
                <a:latin typeface="等线"/>
                <a:cs typeface="等线"/>
              </a:rPr>
              <a:t>国家</a:t>
            </a:r>
            <a:r>
              <a:rPr dirty="0" sz="650" spc="30">
                <a:latin typeface="等线"/>
                <a:cs typeface="等线"/>
              </a:rPr>
              <a:t>相关政策的指</a:t>
            </a:r>
            <a:r>
              <a:rPr dirty="0" sz="650" spc="50">
                <a:latin typeface="等线"/>
                <a:cs typeface="等线"/>
              </a:rPr>
              <a:t>引</a:t>
            </a:r>
            <a:r>
              <a:rPr dirty="0" sz="650" spc="35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在尽可</a:t>
            </a:r>
            <a:r>
              <a:rPr dirty="0" sz="650" spc="40">
                <a:latin typeface="等线"/>
                <a:cs typeface="等线"/>
              </a:rPr>
              <a:t>能</a:t>
            </a:r>
            <a:r>
              <a:rPr dirty="0" sz="650" spc="30">
                <a:latin typeface="等线"/>
                <a:cs typeface="等线"/>
              </a:rPr>
              <a:t>丰富和</a:t>
            </a:r>
            <a:r>
              <a:rPr dirty="0" sz="650" spc="40">
                <a:latin typeface="等线"/>
                <a:cs typeface="等线"/>
              </a:rPr>
              <a:t>完善</a:t>
            </a:r>
            <a:r>
              <a:rPr dirty="0" sz="650" spc="30">
                <a:latin typeface="等线"/>
                <a:cs typeface="等线"/>
              </a:rPr>
              <a:t>城市普</a:t>
            </a:r>
            <a:r>
              <a:rPr dirty="0" sz="650" spc="20">
                <a:latin typeface="等线"/>
                <a:cs typeface="等线"/>
              </a:rPr>
              <a:t>惠 </a:t>
            </a:r>
            <a:r>
              <a:rPr dirty="0" sz="650" spc="30">
                <a:latin typeface="等线"/>
                <a:cs typeface="等线"/>
              </a:rPr>
              <a:t>险的保障责</a:t>
            </a:r>
            <a:r>
              <a:rPr dirty="0" sz="650" spc="45">
                <a:latin typeface="等线"/>
                <a:cs typeface="等线"/>
              </a:rPr>
              <a:t>任</a:t>
            </a:r>
            <a:r>
              <a:rPr dirty="0" sz="650" spc="30">
                <a:latin typeface="等线"/>
                <a:cs typeface="等线"/>
              </a:rPr>
              <a:t>、实现</a:t>
            </a:r>
            <a:r>
              <a:rPr dirty="0" sz="650" spc="40">
                <a:latin typeface="等线"/>
                <a:cs typeface="等线"/>
              </a:rPr>
              <a:t>对</a:t>
            </a:r>
            <a:r>
              <a:rPr dirty="0" sz="650" spc="30">
                <a:latin typeface="等线"/>
                <a:cs typeface="等线"/>
              </a:rPr>
              <a:t>基本医保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40">
                <a:latin typeface="等线"/>
                <a:cs typeface="等线"/>
              </a:rPr>
              <a:t>力</a:t>
            </a:r>
            <a:r>
              <a:rPr dirty="0" sz="650" spc="30">
                <a:latin typeface="等线"/>
                <a:cs typeface="等线"/>
              </a:rPr>
              <a:t>补充的同</a:t>
            </a:r>
            <a:r>
              <a:rPr dirty="0" sz="650" spc="40">
                <a:latin typeface="等线"/>
                <a:cs typeface="等线"/>
              </a:rPr>
              <a:t>时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又</a:t>
            </a:r>
            <a:r>
              <a:rPr dirty="0" sz="650" spc="30">
                <a:latin typeface="等线"/>
                <a:cs typeface="等线"/>
              </a:rPr>
              <a:t>在严守监</a:t>
            </a:r>
            <a:r>
              <a:rPr dirty="0" sz="650" spc="40">
                <a:latin typeface="等线"/>
                <a:cs typeface="等线"/>
              </a:rPr>
              <a:t>管</a:t>
            </a:r>
            <a:r>
              <a:rPr dirty="0" sz="650" spc="30">
                <a:latin typeface="等线"/>
                <a:cs typeface="等线"/>
              </a:rPr>
              <a:t>制度的</a:t>
            </a:r>
            <a:r>
              <a:rPr dirty="0" sz="650" spc="40">
                <a:latin typeface="等线"/>
                <a:cs typeface="等线"/>
              </a:rPr>
              <a:t>前提</a:t>
            </a:r>
            <a:r>
              <a:rPr dirty="0" sz="650" spc="30">
                <a:latin typeface="等线"/>
                <a:cs typeface="等线"/>
              </a:rPr>
              <a:t>下测算定价并</a:t>
            </a:r>
            <a:r>
              <a:rPr dirty="0" sz="650" spc="40">
                <a:latin typeface="等线"/>
                <a:cs typeface="等线"/>
              </a:rPr>
              <a:t>增</a:t>
            </a:r>
            <a:r>
              <a:rPr dirty="0" sz="650" spc="30">
                <a:latin typeface="等线"/>
                <a:cs typeface="等线"/>
              </a:rPr>
              <a:t>强风险控</a:t>
            </a:r>
            <a:r>
              <a:rPr dirty="0" sz="650" spc="40">
                <a:latin typeface="等线"/>
                <a:cs typeface="等线"/>
              </a:rPr>
              <a:t>制</a:t>
            </a:r>
            <a:r>
              <a:rPr dirty="0" sz="650" spc="30">
                <a:latin typeface="等线"/>
                <a:cs typeface="等线"/>
              </a:rPr>
              <a:t>能</a:t>
            </a:r>
            <a:r>
              <a:rPr dirty="0" sz="650" spc="50">
                <a:latin typeface="等线"/>
                <a:cs typeface="等线"/>
              </a:rPr>
              <a:t>力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是普</a:t>
            </a:r>
            <a:r>
              <a:rPr dirty="0" sz="650" spc="30">
                <a:latin typeface="等线"/>
                <a:cs typeface="等线"/>
              </a:rPr>
              <a:t>惠险在</a:t>
            </a:r>
            <a:r>
              <a:rPr dirty="0" sz="650" spc="20">
                <a:latin typeface="等线"/>
                <a:cs typeface="等线"/>
              </a:rPr>
              <a:t>罕 见病保障中应思考的重点所在。归根结</a:t>
            </a:r>
            <a:r>
              <a:rPr dirty="0" sz="650" spc="15">
                <a:latin typeface="等线"/>
                <a:cs typeface="等线"/>
              </a:rPr>
              <a:t>底</a:t>
            </a:r>
            <a:r>
              <a:rPr dirty="0" sz="650" spc="20">
                <a:latin typeface="等线"/>
                <a:cs typeface="等线"/>
              </a:rPr>
              <a:t>，在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见病药</a:t>
            </a:r>
            <a:r>
              <a:rPr dirty="0" sz="650" spc="30">
                <a:latin typeface="等线"/>
                <a:cs typeface="等线"/>
              </a:rPr>
              <a:t>物</a:t>
            </a:r>
            <a:r>
              <a:rPr dirty="0" sz="650" spc="20">
                <a:latin typeface="等线"/>
                <a:cs typeface="等线"/>
              </a:rPr>
              <a:t>保障方</a:t>
            </a:r>
            <a:r>
              <a:rPr dirty="0" sz="650" spc="35">
                <a:latin typeface="等线"/>
                <a:cs typeface="等线"/>
              </a:rPr>
              <a:t>面</a:t>
            </a:r>
            <a:r>
              <a:rPr dirty="0" sz="650" spc="20">
                <a:latin typeface="等线"/>
                <a:cs typeface="等线"/>
              </a:rPr>
              <a:t>，政府</a:t>
            </a:r>
            <a:r>
              <a:rPr dirty="0" sz="650" spc="30">
                <a:latin typeface="等线"/>
                <a:cs typeface="等线"/>
              </a:rPr>
              <a:t>永</a:t>
            </a:r>
            <a:r>
              <a:rPr dirty="0" sz="650" spc="20">
                <a:latin typeface="等线"/>
                <a:cs typeface="等线"/>
              </a:rPr>
              <a:t>远都是</a:t>
            </a:r>
            <a:r>
              <a:rPr dirty="0" sz="650" spc="30">
                <a:latin typeface="等线"/>
                <a:cs typeface="等线"/>
              </a:rPr>
              <a:t>主</a:t>
            </a:r>
            <a:r>
              <a:rPr dirty="0" sz="650" spc="20">
                <a:latin typeface="等线"/>
                <a:cs typeface="等线"/>
              </a:rPr>
              <a:t>导者，</a:t>
            </a:r>
            <a:r>
              <a:rPr dirty="0" sz="650" spc="30">
                <a:latin typeface="等线"/>
                <a:cs typeface="等线"/>
              </a:rPr>
              <a:t>商</a:t>
            </a:r>
            <a:r>
              <a:rPr dirty="0" sz="650" spc="20">
                <a:latin typeface="等线"/>
                <a:cs typeface="等线"/>
              </a:rPr>
              <a:t>业保险</a:t>
            </a:r>
            <a:r>
              <a:rPr dirty="0" sz="650" spc="30">
                <a:latin typeface="等线"/>
                <a:cs typeface="等线"/>
              </a:rPr>
              <a:t>是</a:t>
            </a:r>
            <a:r>
              <a:rPr dirty="0" sz="650" spc="20">
                <a:latin typeface="等线"/>
                <a:cs typeface="等线"/>
              </a:rPr>
              <a:t>重要的</a:t>
            </a:r>
            <a:r>
              <a:rPr dirty="0" sz="650" spc="30">
                <a:latin typeface="等线"/>
                <a:cs typeface="等线"/>
              </a:rPr>
              <a:t>补</a:t>
            </a:r>
            <a:r>
              <a:rPr dirty="0" sz="650" spc="20">
                <a:latin typeface="等线"/>
                <a:cs typeface="等线"/>
              </a:rPr>
              <a:t>充角色。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11423" y="3351275"/>
            <a:ext cx="2316480" cy="1870075"/>
            <a:chOff x="3011423" y="3351275"/>
            <a:chExt cx="2316480" cy="18700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6475" y="3415283"/>
              <a:ext cx="2281428" cy="18059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11423" y="3351275"/>
              <a:ext cx="2242185" cy="1767839"/>
            </a:xfrm>
            <a:custGeom>
              <a:avLst/>
              <a:gdLst/>
              <a:ahLst/>
              <a:cxnLst/>
              <a:rect l="l" t="t" r="r" b="b"/>
              <a:pathLst>
                <a:path w="2242185" h="1767839">
                  <a:moveTo>
                    <a:pt x="2158746" y="0"/>
                  </a:moveTo>
                  <a:lnTo>
                    <a:pt x="83057" y="0"/>
                  </a:lnTo>
                  <a:lnTo>
                    <a:pt x="50738" y="6530"/>
                  </a:lnTo>
                  <a:lnTo>
                    <a:pt x="24336" y="24336"/>
                  </a:lnTo>
                  <a:lnTo>
                    <a:pt x="6530" y="50738"/>
                  </a:lnTo>
                  <a:lnTo>
                    <a:pt x="0" y="83058"/>
                  </a:lnTo>
                  <a:lnTo>
                    <a:pt x="0" y="1684782"/>
                  </a:lnTo>
                  <a:lnTo>
                    <a:pt x="6530" y="1717101"/>
                  </a:lnTo>
                  <a:lnTo>
                    <a:pt x="24336" y="1743503"/>
                  </a:lnTo>
                  <a:lnTo>
                    <a:pt x="50738" y="1761309"/>
                  </a:lnTo>
                  <a:lnTo>
                    <a:pt x="83057" y="1767840"/>
                  </a:lnTo>
                  <a:lnTo>
                    <a:pt x="2158746" y="1767840"/>
                  </a:lnTo>
                  <a:lnTo>
                    <a:pt x="2191065" y="1761309"/>
                  </a:lnTo>
                  <a:lnTo>
                    <a:pt x="2217467" y="1743503"/>
                  </a:lnTo>
                  <a:lnTo>
                    <a:pt x="2235273" y="1717101"/>
                  </a:lnTo>
                  <a:lnTo>
                    <a:pt x="2241804" y="1684782"/>
                  </a:lnTo>
                  <a:lnTo>
                    <a:pt x="2241804" y="83058"/>
                  </a:lnTo>
                  <a:lnTo>
                    <a:pt x="2235273" y="50738"/>
                  </a:lnTo>
                  <a:lnTo>
                    <a:pt x="2217467" y="24336"/>
                  </a:lnTo>
                  <a:lnTo>
                    <a:pt x="2191065" y="6530"/>
                  </a:lnTo>
                  <a:lnTo>
                    <a:pt x="215874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096260" y="3401059"/>
            <a:ext cx="1990089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案例：爱心人寿定制了国内首款罕见病专项保</a:t>
            </a:r>
            <a:r>
              <a:rPr dirty="0" sz="650" spc="30" b="1">
                <a:solidFill>
                  <a:srgbClr val="28394A"/>
                </a:solidFill>
                <a:latin typeface="等线"/>
                <a:cs typeface="等线"/>
              </a:rPr>
              <a:t>险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产品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3090672" y="3581399"/>
            <a:ext cx="2089785" cy="143891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500">
              <a:latin typeface="Times New Roman"/>
              <a:cs typeface="Times New Roman"/>
            </a:endParaRPr>
          </a:p>
          <a:p>
            <a:pPr algn="just" marL="92075" marR="81280">
              <a:lnSpc>
                <a:spcPct val="141000"/>
              </a:lnSpc>
            </a:pP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产品基础的保障功能是新生儿罕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险金，可为 患罕见病的客户提供最基本的经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济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补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偿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方案。以怀 孕的母亲以及新生儿作为保障对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象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提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供包括新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生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儿罕见病在内的多项风险保障，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首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次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将新生儿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罕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见病纳入了保险保障的范畴。此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外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时依托爱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心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人寿国际化布局的医疗资源优势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筛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选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国内、国际 最顶尖的医疗团队，为患病客户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提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供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次诊疗意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见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服务，让客户能够享受到最好的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医师团队的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会诊服务。</a:t>
            </a:r>
            <a:endParaRPr sz="65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7385" y="4917693"/>
            <a:ext cx="4923155" cy="2160270"/>
            <a:chOff x="417385" y="4917693"/>
            <a:chExt cx="4923155" cy="2160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7269" y="4957317"/>
              <a:ext cx="1592953" cy="17682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8496" y="4939029"/>
              <a:ext cx="1602090" cy="1768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385" y="4917693"/>
              <a:ext cx="1582229" cy="178962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205232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商业险保障罕见病分析</a:t>
            </a:r>
            <a:endParaRPr sz="1600"/>
          </a:p>
        </p:txBody>
      </p:sp>
      <p:sp>
        <p:nvSpPr>
          <p:cNvPr id="7" name="object 7"/>
          <p:cNvSpPr txBox="1"/>
          <p:nvPr/>
        </p:nvSpPr>
        <p:spPr>
          <a:xfrm>
            <a:off x="436575" y="4113656"/>
            <a:ext cx="4886960" cy="626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商保创新支付平台推动罕见病保障</a:t>
            </a:r>
            <a:endParaRPr sz="700">
              <a:latin typeface="等线"/>
              <a:cs typeface="等线"/>
            </a:endParaRPr>
          </a:p>
          <a:p>
            <a:pPr algn="just" marL="12700" marR="5080">
              <a:lnSpc>
                <a:spcPct val="141700"/>
              </a:lnSpc>
              <a:spcBef>
                <a:spcPts val="575"/>
              </a:spcBef>
            </a:pP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随着中国医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体系改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革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和数字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疗的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发展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支付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这一制约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着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患者看病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医药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业发展的一大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难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题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，迎来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了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新的可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能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性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。商业保 险、互联网企业和医药公司的积极合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，打造了多种复合式创新支付平台，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真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正从患者角度出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，提供更可靠的医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健康服务和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医药保障，提高上市新药、罕见病专用药的患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可及性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推动构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建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多层次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疗保障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系。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516" y="1030604"/>
            <a:ext cx="4970780" cy="1054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政策型商保由政府指导，发挥重要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保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障作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用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，商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保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创新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支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付平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台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推动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落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实保障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等线 Light"/>
              <a:cs typeface="等线 Light"/>
            </a:endParaRPr>
          </a:p>
          <a:p>
            <a:pPr marL="184785" indent="-172720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政策型商业保险为提高罕见病保障</a:t>
            </a:r>
            <a:r>
              <a:rPr dirty="0" sz="700" spc="5" b="1">
                <a:latin typeface="等线"/>
                <a:cs typeface="等线"/>
              </a:rPr>
              <a:t>发</a:t>
            </a:r>
            <a:r>
              <a:rPr dirty="0" sz="700" spc="-5" b="1">
                <a:latin typeface="等线"/>
                <a:cs typeface="等线"/>
              </a:rPr>
              <a:t>挥强</a:t>
            </a:r>
            <a:r>
              <a:rPr dirty="0" sz="700" spc="5" b="1">
                <a:latin typeface="等线"/>
                <a:cs typeface="等线"/>
              </a:rPr>
              <a:t>有</a:t>
            </a:r>
            <a:r>
              <a:rPr dirty="0" sz="700" spc="-5" b="1">
                <a:latin typeface="等线"/>
                <a:cs typeface="等线"/>
              </a:rPr>
              <a:t>力补</a:t>
            </a:r>
            <a:r>
              <a:rPr dirty="0" sz="700" spc="5" b="1">
                <a:latin typeface="等线"/>
                <a:cs typeface="等线"/>
              </a:rPr>
              <a:t>充</a:t>
            </a:r>
            <a:r>
              <a:rPr dirty="0" sz="700" spc="-5" b="1">
                <a:latin typeface="等线"/>
                <a:cs typeface="等线"/>
              </a:rPr>
              <a:t>作用</a:t>
            </a:r>
            <a:endParaRPr sz="700">
              <a:latin typeface="等线"/>
              <a:cs typeface="等线"/>
            </a:endParaRPr>
          </a:p>
          <a:p>
            <a:pPr marL="12700" marR="5080">
              <a:lnSpc>
                <a:spcPct val="141000"/>
              </a:lnSpc>
              <a:spcBef>
                <a:spcPts val="585"/>
              </a:spcBef>
            </a:pPr>
            <a:r>
              <a:rPr dirty="0" sz="650" spc="30">
                <a:latin typeface="等线"/>
                <a:cs typeface="等线"/>
              </a:rPr>
              <a:t>近年来，我国许多地方积极探索由政</a:t>
            </a:r>
            <a:r>
              <a:rPr dirty="0" sz="650" spc="15">
                <a:latin typeface="等线"/>
                <a:cs typeface="等线"/>
              </a:rPr>
              <a:t>府</a:t>
            </a:r>
            <a:r>
              <a:rPr dirty="0" sz="650" spc="30">
                <a:latin typeface="等线"/>
                <a:cs typeface="等线"/>
              </a:rPr>
              <a:t>指导的城市定制型商业补充医疗保</a:t>
            </a:r>
            <a:r>
              <a:rPr dirty="0" sz="650" spc="35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该模式的核心是政府购买服务或政府</a:t>
            </a:r>
            <a:r>
              <a:rPr dirty="0" sz="650" spc="15">
                <a:latin typeface="等线"/>
                <a:cs typeface="等线"/>
              </a:rPr>
              <a:t>为</a:t>
            </a:r>
            <a:r>
              <a:rPr dirty="0" sz="650" spc="30">
                <a:latin typeface="等线"/>
                <a:cs typeface="等线"/>
              </a:rPr>
              <a:t>社会服务背 书，由商业保</a:t>
            </a:r>
            <a:r>
              <a:rPr dirty="0" sz="650" spc="40">
                <a:latin typeface="等线"/>
                <a:cs typeface="等线"/>
              </a:rPr>
              <a:t>险</a:t>
            </a:r>
            <a:r>
              <a:rPr dirty="0" sz="650" spc="30">
                <a:latin typeface="等线"/>
                <a:cs typeface="等线"/>
              </a:rPr>
              <a:t>对医保目</a:t>
            </a:r>
            <a:r>
              <a:rPr dirty="0" sz="650" spc="40">
                <a:latin typeface="等线"/>
                <a:cs typeface="等线"/>
              </a:rPr>
              <a:t>录</a:t>
            </a:r>
            <a:r>
              <a:rPr dirty="0" sz="650" spc="30">
                <a:latin typeface="等线"/>
                <a:cs typeface="等线"/>
              </a:rPr>
              <a:t>内的个</a:t>
            </a:r>
            <a:r>
              <a:rPr dirty="0" sz="650" spc="40">
                <a:latin typeface="等线"/>
                <a:cs typeface="等线"/>
              </a:rPr>
              <a:t>人自</a:t>
            </a:r>
            <a:r>
              <a:rPr dirty="0" sz="650" spc="30">
                <a:latin typeface="等线"/>
                <a:cs typeface="等线"/>
              </a:rPr>
              <a:t>付部分和医保</a:t>
            </a:r>
            <a:r>
              <a:rPr dirty="0" sz="650" spc="40">
                <a:latin typeface="等线"/>
                <a:cs typeface="等线"/>
              </a:rPr>
              <a:t>目</a:t>
            </a:r>
            <a:r>
              <a:rPr dirty="0" sz="650" spc="30">
                <a:latin typeface="等线"/>
                <a:cs typeface="等线"/>
              </a:rPr>
              <a:t>录外的自</a:t>
            </a:r>
            <a:r>
              <a:rPr dirty="0" sz="650" spc="40">
                <a:latin typeface="等线"/>
                <a:cs typeface="等线"/>
              </a:rPr>
              <a:t>费</a:t>
            </a:r>
            <a:r>
              <a:rPr dirty="0" sz="650" spc="30">
                <a:latin typeface="等线"/>
                <a:cs typeface="等线"/>
              </a:rPr>
              <a:t>部分进</a:t>
            </a:r>
            <a:r>
              <a:rPr dirty="0" sz="650" spc="40">
                <a:latin typeface="等线"/>
                <a:cs typeface="等线"/>
              </a:rPr>
              <a:t>行赔</a:t>
            </a:r>
            <a:r>
              <a:rPr dirty="0" sz="650" spc="55">
                <a:latin typeface="等线"/>
                <a:cs typeface="等线"/>
              </a:rPr>
              <a:t>付</a:t>
            </a:r>
            <a:r>
              <a:rPr dirty="0" sz="650" spc="30">
                <a:latin typeface="等线"/>
                <a:cs typeface="等线"/>
              </a:rPr>
              <a:t>。该类模式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典型代表</a:t>
            </a:r>
            <a:r>
              <a:rPr dirty="0" sz="650" spc="40">
                <a:latin typeface="等线"/>
                <a:cs typeface="等线"/>
              </a:rPr>
              <a:t>包</a:t>
            </a:r>
            <a:r>
              <a:rPr dirty="0" sz="650" spc="30">
                <a:latin typeface="等线"/>
                <a:cs typeface="等线"/>
              </a:rPr>
              <a:t>括杭州</a:t>
            </a:r>
            <a:r>
              <a:rPr dirty="0" sz="650" spc="40">
                <a:latin typeface="等线"/>
                <a:cs typeface="等线"/>
              </a:rPr>
              <a:t>市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40">
                <a:latin typeface="等线"/>
                <a:cs typeface="等线"/>
              </a:rPr>
              <a:t>西</a:t>
            </a:r>
            <a:r>
              <a:rPr dirty="0" sz="650" spc="30">
                <a:latin typeface="等线"/>
                <a:cs typeface="等线"/>
              </a:rPr>
              <a:t>湖益联保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、 </a:t>
            </a:r>
            <a:r>
              <a:rPr dirty="0" sz="650" spc="30">
                <a:latin typeface="等线"/>
                <a:cs typeface="等线"/>
              </a:rPr>
              <a:t>广州市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穗岁康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、深圳市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重特大疾病补充医疗保险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、珠海市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大爱无疆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、山</a:t>
            </a:r>
            <a:r>
              <a:rPr dirty="0" sz="650" spc="20">
                <a:latin typeface="等线"/>
                <a:cs typeface="等线"/>
              </a:rPr>
              <a:t>西</a:t>
            </a:r>
            <a:r>
              <a:rPr dirty="0" sz="650" spc="35">
                <a:latin typeface="等线"/>
                <a:cs typeface="等线"/>
              </a:rPr>
              <a:t>省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晋惠保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等。政策型商业保险可进一步完善多层 </a:t>
            </a:r>
            <a:r>
              <a:rPr dirty="0" sz="650" spc="20">
                <a:latin typeface="等线"/>
                <a:cs typeface="等线"/>
              </a:rPr>
              <a:t>次的医疗保障，为探索多元化创新支付准入模</a:t>
            </a:r>
            <a:r>
              <a:rPr dirty="0" sz="650" spc="30">
                <a:latin typeface="等线"/>
                <a:cs typeface="等线"/>
              </a:rPr>
              <a:t>式</a:t>
            </a:r>
            <a:r>
              <a:rPr dirty="0" sz="650" spc="20">
                <a:latin typeface="等线"/>
                <a:cs typeface="等线"/>
              </a:rPr>
              <a:t>提供支</a:t>
            </a:r>
            <a:r>
              <a:rPr dirty="0" sz="650" spc="30">
                <a:latin typeface="等线"/>
                <a:cs typeface="等线"/>
              </a:rPr>
              <a:t>持</a:t>
            </a:r>
            <a:r>
              <a:rPr dirty="0" sz="650" spc="20">
                <a:latin typeface="等线"/>
                <a:cs typeface="等线"/>
              </a:rPr>
              <a:t>，提高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见病保</a:t>
            </a:r>
            <a:r>
              <a:rPr dirty="0" sz="650" spc="30">
                <a:latin typeface="等线"/>
                <a:cs typeface="等线"/>
              </a:rPr>
              <a:t>障</a:t>
            </a:r>
            <a:r>
              <a:rPr dirty="0" sz="650" spc="20">
                <a:latin typeface="等线"/>
                <a:cs typeface="等线"/>
              </a:rPr>
              <a:t>水平。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967" y="2295270"/>
            <a:ext cx="2415082" cy="16013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17106" y="2299842"/>
            <a:ext cx="2416639" cy="160134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3367" y="2500629"/>
            <a:ext cx="45212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1F3863"/>
                </a:solidFill>
                <a:latin typeface="等线"/>
                <a:cs typeface="等线"/>
              </a:rPr>
              <a:t>广州穗岁康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7288" y="2758236"/>
            <a:ext cx="2283460" cy="10045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100"/>
              </a:lnSpc>
              <a:spcBef>
                <a:spcPts val="100"/>
              </a:spcBef>
            </a:pPr>
            <a:r>
              <a:rPr dirty="0" sz="650" spc="15">
                <a:solidFill>
                  <a:srgbClr val="585858"/>
                </a:solidFill>
                <a:latin typeface="等线"/>
                <a:cs typeface="等线"/>
              </a:rPr>
              <a:t>“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穗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岁康</a:t>
            </a:r>
            <a:r>
              <a:rPr dirty="0" sz="650" spc="25">
                <a:solidFill>
                  <a:srgbClr val="585858"/>
                </a:solidFill>
                <a:latin typeface="等线"/>
                <a:cs typeface="等线"/>
              </a:rPr>
              <a:t>”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是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由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广州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市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医疗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保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障局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主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导设</a:t>
            </a:r>
            <a:r>
              <a:rPr dirty="0" sz="650" spc="50">
                <a:solidFill>
                  <a:srgbClr val="585858"/>
                </a:solidFill>
                <a:latin typeface="等线"/>
                <a:cs typeface="等线"/>
              </a:rPr>
              <a:t>计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，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由中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国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人</a:t>
            </a:r>
            <a:r>
              <a:rPr dirty="0" sz="650" spc="35">
                <a:solidFill>
                  <a:srgbClr val="585858"/>
                </a:solidFill>
                <a:latin typeface="等线"/>
                <a:cs typeface="等线"/>
              </a:rPr>
              <a:t>寿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、 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平安养老、中国人保财险、太平洋寿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险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四家保险公司联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合 承办。每人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每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年保费为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 </a:t>
            </a:r>
            <a:r>
              <a:rPr dirty="0" sz="650" spc="5">
                <a:solidFill>
                  <a:srgbClr val="585858"/>
                </a:solidFill>
                <a:latin typeface="等线"/>
                <a:cs typeface="等线"/>
              </a:rPr>
              <a:t>180</a:t>
            </a:r>
            <a:r>
              <a:rPr dirty="0" sz="650" spc="25">
                <a:solidFill>
                  <a:srgbClr val="585858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元，全年保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额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最高约 </a:t>
            </a:r>
            <a:r>
              <a:rPr dirty="0" sz="650" spc="5">
                <a:solidFill>
                  <a:srgbClr val="585858"/>
                </a:solidFill>
                <a:latin typeface="等线"/>
                <a:cs typeface="等线"/>
              </a:rPr>
              <a:t>235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 万元，  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不限户籍、不限投保年龄、不限既往病症、无需健康告知</a:t>
            </a:r>
            <a:r>
              <a:rPr dirty="0" sz="650" spc="10">
                <a:solidFill>
                  <a:srgbClr val="585858"/>
                </a:solidFill>
                <a:latin typeface="等线"/>
                <a:cs typeface="等线"/>
              </a:rPr>
              <a:t>、 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无等待期等，唯一参保门槛就是投保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人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必须是广州市医保 参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保</a:t>
            </a:r>
            <a:r>
              <a:rPr dirty="0" sz="650" spc="45">
                <a:solidFill>
                  <a:srgbClr val="585858"/>
                </a:solidFill>
                <a:latin typeface="等线"/>
                <a:cs typeface="等线"/>
              </a:rPr>
              <a:t>人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。</a:t>
            </a:r>
            <a:r>
              <a:rPr dirty="0" sz="650" spc="25">
                <a:solidFill>
                  <a:srgbClr val="585858"/>
                </a:solidFill>
                <a:latin typeface="等线"/>
                <a:cs typeface="等线"/>
              </a:rPr>
              <a:t>“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穗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岁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康</a:t>
            </a:r>
            <a:r>
              <a:rPr dirty="0" sz="650" spc="25">
                <a:solidFill>
                  <a:srgbClr val="585858"/>
                </a:solidFill>
                <a:latin typeface="等线"/>
                <a:cs typeface="等线"/>
              </a:rPr>
              <a:t>”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涵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盖所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有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存在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有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效药物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治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疗的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罕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见病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，  包括了国家医保目录中未涵盖的高值药。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0042" y="2513456"/>
            <a:ext cx="45212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1F3863"/>
                </a:solidFill>
                <a:latin typeface="等线"/>
                <a:cs typeface="等线"/>
              </a:rPr>
              <a:t>山西晋惠保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09392" y="2765856"/>
            <a:ext cx="2220595" cy="8623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25">
                <a:solidFill>
                  <a:srgbClr val="585858"/>
                </a:solidFill>
                <a:latin typeface="等线"/>
                <a:cs typeface="等线"/>
              </a:rPr>
              <a:t>“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晋惠保</a:t>
            </a:r>
            <a:r>
              <a:rPr dirty="0" sz="650" spc="25">
                <a:solidFill>
                  <a:srgbClr val="585858"/>
                </a:solidFill>
                <a:latin typeface="等线"/>
                <a:cs typeface="等线"/>
              </a:rPr>
              <a:t>”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是由</a:t>
            </a:r>
            <a:r>
              <a:rPr dirty="0" sz="650" spc="55">
                <a:solidFill>
                  <a:srgbClr val="585858"/>
                </a:solidFill>
                <a:latin typeface="等线"/>
                <a:cs typeface="等线"/>
              </a:rPr>
              <a:t>中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国人</a:t>
            </a:r>
            <a:r>
              <a:rPr dirty="0" sz="650" spc="55">
                <a:solidFill>
                  <a:srgbClr val="585858"/>
                </a:solidFill>
                <a:latin typeface="等线"/>
                <a:cs typeface="等线"/>
              </a:rPr>
              <a:t>民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财产保</a:t>
            </a:r>
            <a:r>
              <a:rPr dirty="0" sz="650" spc="55">
                <a:solidFill>
                  <a:srgbClr val="585858"/>
                </a:solidFill>
                <a:latin typeface="等线"/>
                <a:cs typeface="等线"/>
              </a:rPr>
              <a:t>险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股份</a:t>
            </a:r>
            <a:r>
              <a:rPr dirty="0" sz="650" spc="55">
                <a:solidFill>
                  <a:srgbClr val="585858"/>
                </a:solidFill>
                <a:latin typeface="等线"/>
                <a:cs typeface="等线"/>
              </a:rPr>
              <a:t>有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限公司山</a:t>
            </a:r>
            <a:r>
              <a:rPr dirty="0" sz="650" spc="55">
                <a:solidFill>
                  <a:srgbClr val="585858"/>
                </a:solidFill>
                <a:latin typeface="等线"/>
                <a:cs typeface="等线"/>
              </a:rPr>
              <a:t>西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省分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公 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司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推出的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面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向山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西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全省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的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普惠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型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补充医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疗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保</a:t>
            </a:r>
            <a:r>
              <a:rPr dirty="0" sz="650" spc="55">
                <a:solidFill>
                  <a:srgbClr val="585858"/>
                </a:solidFill>
                <a:latin typeface="等线"/>
                <a:cs typeface="等线"/>
              </a:rPr>
              <a:t>险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。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每人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每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年 保费为</a:t>
            </a:r>
            <a:r>
              <a:rPr dirty="0" sz="650" spc="-10">
                <a:solidFill>
                  <a:srgbClr val="585858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585858"/>
                </a:solidFill>
                <a:latin typeface="等线"/>
                <a:cs typeface="等线"/>
              </a:rPr>
              <a:t>59</a:t>
            </a:r>
            <a:r>
              <a:rPr dirty="0" sz="650" spc="-10">
                <a:solidFill>
                  <a:srgbClr val="585858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元，唯一的参保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门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槛是投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保人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必需是山西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省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及所 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辖各地市</a:t>
            </a:r>
            <a:r>
              <a:rPr dirty="0" sz="650" spc="55">
                <a:solidFill>
                  <a:srgbClr val="585858"/>
                </a:solidFill>
                <a:latin typeface="等线"/>
                <a:cs typeface="等线"/>
              </a:rPr>
              <a:t>医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保参</a:t>
            </a:r>
            <a:r>
              <a:rPr dirty="0" sz="650" spc="55">
                <a:solidFill>
                  <a:srgbClr val="585858"/>
                </a:solidFill>
                <a:latin typeface="等线"/>
                <a:cs typeface="等线"/>
              </a:rPr>
              <a:t>保</a:t>
            </a:r>
            <a:r>
              <a:rPr dirty="0" sz="650" spc="45">
                <a:solidFill>
                  <a:srgbClr val="585858"/>
                </a:solidFill>
                <a:latin typeface="等线"/>
                <a:cs typeface="等线"/>
              </a:rPr>
              <a:t>人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。</a:t>
            </a:r>
            <a:r>
              <a:rPr dirty="0" sz="650" spc="25">
                <a:solidFill>
                  <a:srgbClr val="585858"/>
                </a:solidFill>
                <a:latin typeface="等线"/>
                <a:cs typeface="等线"/>
              </a:rPr>
              <a:t>“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晋</a:t>
            </a:r>
            <a:r>
              <a:rPr dirty="0" sz="650" spc="55">
                <a:solidFill>
                  <a:srgbClr val="585858"/>
                </a:solidFill>
                <a:latin typeface="等线"/>
                <a:cs typeface="等线"/>
              </a:rPr>
              <a:t>惠</a:t>
            </a:r>
            <a:r>
              <a:rPr dirty="0" sz="650" spc="45">
                <a:solidFill>
                  <a:srgbClr val="585858"/>
                </a:solidFill>
                <a:latin typeface="等线"/>
                <a:cs typeface="等线"/>
              </a:rPr>
              <a:t>保</a:t>
            </a:r>
            <a:r>
              <a:rPr dirty="0" sz="650" spc="25">
                <a:solidFill>
                  <a:srgbClr val="585858"/>
                </a:solidFill>
                <a:latin typeface="等线"/>
                <a:cs typeface="等线"/>
              </a:rPr>
              <a:t>”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不仅</a:t>
            </a:r>
            <a:r>
              <a:rPr dirty="0" sz="650" spc="55">
                <a:solidFill>
                  <a:srgbClr val="585858"/>
                </a:solidFill>
                <a:latin typeface="等线"/>
                <a:cs typeface="等线"/>
              </a:rPr>
              <a:t>覆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盖了常见</a:t>
            </a:r>
            <a:r>
              <a:rPr dirty="0" sz="650" spc="55">
                <a:solidFill>
                  <a:srgbClr val="585858"/>
                </a:solidFill>
                <a:latin typeface="等线"/>
                <a:cs typeface="等线"/>
              </a:rPr>
              <a:t>重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大疾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病 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高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额治疗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费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用的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保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障缺</a:t>
            </a:r>
            <a:r>
              <a:rPr dirty="0" sz="650" spc="35">
                <a:solidFill>
                  <a:srgbClr val="585858"/>
                </a:solidFill>
                <a:latin typeface="等线"/>
                <a:cs typeface="等线"/>
              </a:rPr>
              <a:t>口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，还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可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附加博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鳌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乐城</a:t>
            </a:r>
            <a:r>
              <a:rPr dirty="0" sz="650" spc="30">
                <a:solidFill>
                  <a:srgbClr val="585858"/>
                </a:solidFill>
                <a:latin typeface="等线"/>
                <a:cs typeface="等线"/>
              </a:rPr>
              <a:t>特</a:t>
            </a:r>
            <a:r>
              <a:rPr dirty="0" sz="650" spc="40">
                <a:solidFill>
                  <a:srgbClr val="585858"/>
                </a:solidFill>
                <a:latin typeface="等线"/>
                <a:cs typeface="等线"/>
              </a:rPr>
              <a:t>药保</a:t>
            </a:r>
            <a:r>
              <a:rPr dirty="0" sz="650" spc="35">
                <a:solidFill>
                  <a:srgbClr val="585858"/>
                </a:solidFill>
                <a:latin typeface="等线"/>
                <a:cs typeface="等线"/>
              </a:rPr>
              <a:t>障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，  特殊药品医疗费用保障最高可达</a:t>
            </a:r>
            <a:r>
              <a:rPr dirty="0" sz="650" spc="45">
                <a:solidFill>
                  <a:srgbClr val="585858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585858"/>
                </a:solidFill>
                <a:latin typeface="等线"/>
                <a:cs typeface="等线"/>
              </a:rPr>
              <a:t>150</a:t>
            </a:r>
            <a:r>
              <a:rPr dirty="0" sz="650" spc="-20">
                <a:solidFill>
                  <a:srgbClr val="585858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585858"/>
                </a:solidFill>
                <a:latin typeface="等线"/>
                <a:cs typeface="等线"/>
              </a:rPr>
              <a:t>万元。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1119" y="2135123"/>
            <a:ext cx="356616" cy="35661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80688" y="2170175"/>
            <a:ext cx="277367" cy="27736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10641" y="5111267"/>
            <a:ext cx="1485900" cy="15608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52700"/>
              </a:lnSpc>
              <a:spcBef>
                <a:spcPts val="85"/>
              </a:spcBef>
            </a:pP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镁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信健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康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围绕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创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新支</a:t>
            </a:r>
            <a:r>
              <a:rPr dirty="0" sz="600" spc="50">
                <a:solidFill>
                  <a:srgbClr val="3A3838"/>
                </a:solidFill>
                <a:latin typeface="等线"/>
                <a:cs typeface="等线"/>
              </a:rPr>
              <a:t>付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、商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业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保险、药 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品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福利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为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患者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提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供价</a:t>
            </a:r>
            <a:r>
              <a:rPr dirty="0" sz="600" spc="50">
                <a:solidFill>
                  <a:srgbClr val="3A3838"/>
                </a:solidFill>
                <a:latin typeface="等线"/>
                <a:cs typeface="等线"/>
              </a:rPr>
              <a:t>值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，重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点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关注新特 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药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、慢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性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药、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罕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见病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、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器械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领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域的医疗 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支付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服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务</a:t>
            </a:r>
            <a:r>
              <a:rPr dirty="0" sz="600" spc="25">
                <a:solidFill>
                  <a:srgbClr val="3A3838"/>
                </a:solidFill>
                <a:latin typeface="等线"/>
                <a:cs typeface="等线"/>
              </a:rPr>
              <a:t>。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通过连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接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社会资源，打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造</a:t>
            </a:r>
            <a:r>
              <a:rPr dirty="0" sz="600" spc="5">
                <a:solidFill>
                  <a:srgbClr val="3A3838"/>
                </a:solidFill>
                <a:latin typeface="等线"/>
                <a:cs typeface="等线"/>
              </a:rPr>
              <a:t>“医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、 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药、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险</a:t>
            </a:r>
            <a:r>
              <a:rPr dirty="0" sz="600" spc="-5">
                <a:solidFill>
                  <a:srgbClr val="3A3838"/>
                </a:solidFill>
                <a:latin typeface="等线"/>
                <a:cs typeface="等线"/>
              </a:rPr>
              <a:t>”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生</a:t>
            </a:r>
            <a:r>
              <a:rPr dirty="0" sz="600" spc="25">
                <a:solidFill>
                  <a:srgbClr val="3A3838"/>
                </a:solidFill>
                <a:latin typeface="等线"/>
                <a:cs typeface="等线"/>
              </a:rPr>
              <a:t>态模</a:t>
            </a:r>
            <a:r>
              <a:rPr dirty="0" sz="600" spc="15">
                <a:solidFill>
                  <a:srgbClr val="3A3838"/>
                </a:solidFill>
                <a:latin typeface="等线"/>
                <a:cs typeface="等线"/>
              </a:rPr>
              <a:t>式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，及医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疗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创新支付手段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， 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助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力缓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解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罕见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病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群体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的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用药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及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药品支付 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等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问题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。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旗下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的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创新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医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疗支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付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及患者综 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合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福利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平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台：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药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康付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，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通过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引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入药企、 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药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房、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商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保公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司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等医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药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产业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链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上的重要 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角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色，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在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罕见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病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药等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方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面建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立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了一条价 值链。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65350" y="5111267"/>
            <a:ext cx="1486535" cy="15608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52700"/>
              </a:lnSpc>
              <a:spcBef>
                <a:spcPts val="85"/>
              </a:spcBef>
            </a:pP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水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滴公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司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旗下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水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滴公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益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与病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痛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挑战基金 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会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、中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华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社会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救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助基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金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会合</a:t>
            </a:r>
            <a:r>
              <a:rPr dirty="0" sz="600" spc="30">
                <a:solidFill>
                  <a:srgbClr val="3A3838"/>
                </a:solidFill>
                <a:latin typeface="等线"/>
                <a:cs typeface="等线"/>
              </a:rPr>
              <a:t>作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，为在浙 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江、</a:t>
            </a:r>
            <a:r>
              <a:rPr dirty="0" sz="600" spc="25">
                <a:solidFill>
                  <a:srgbClr val="3A3838"/>
                </a:solidFill>
                <a:latin typeface="等线"/>
                <a:cs typeface="等线"/>
              </a:rPr>
              <a:t>山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西、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山东</a:t>
            </a:r>
            <a:r>
              <a:rPr dirty="0" sz="600" spc="65">
                <a:solidFill>
                  <a:srgbClr val="3A3838"/>
                </a:solidFill>
                <a:latin typeface="等线"/>
                <a:cs typeface="等线"/>
              </a:rPr>
              <a:t> </a:t>
            </a:r>
            <a:r>
              <a:rPr dirty="0" sz="600" spc="15">
                <a:solidFill>
                  <a:srgbClr val="3A3838"/>
                </a:solidFill>
                <a:latin typeface="等线"/>
                <a:cs typeface="等线"/>
              </a:rPr>
              <a:t>3</a:t>
            </a:r>
            <a:r>
              <a:rPr dirty="0" sz="600" spc="80">
                <a:solidFill>
                  <a:srgbClr val="3A3838"/>
                </a:solidFill>
                <a:latin typeface="等线"/>
                <a:cs typeface="等线"/>
              </a:rPr>
              <a:t> 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个省开展罕见病医疗 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援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助工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程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项目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募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集保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底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救助</a:t>
            </a:r>
            <a:r>
              <a:rPr dirty="0" sz="600" spc="50">
                <a:solidFill>
                  <a:srgbClr val="3A3838"/>
                </a:solidFill>
                <a:latin typeface="等线"/>
                <a:cs typeface="等线"/>
              </a:rPr>
              <a:t>金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，针对自</a:t>
            </a:r>
            <a:r>
              <a:rPr dirty="0" sz="600" spc="30">
                <a:solidFill>
                  <a:srgbClr val="3A3838"/>
                </a:solidFill>
                <a:latin typeface="等线"/>
                <a:cs typeface="等线"/>
              </a:rPr>
              <a:t>付 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能力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较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弱的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罕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见病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患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者支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持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其持续医</a:t>
            </a:r>
            <a:r>
              <a:rPr dirty="0" sz="600" spc="-15">
                <a:solidFill>
                  <a:srgbClr val="3A3838"/>
                </a:solidFill>
                <a:latin typeface="等线"/>
                <a:cs typeface="等线"/>
              </a:rPr>
              <a:t> 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疗 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、用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药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、食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用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特食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等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。水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滴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公司还联</a:t>
            </a:r>
            <a:r>
              <a:rPr dirty="0" sz="600" spc="-15">
                <a:solidFill>
                  <a:srgbClr val="3A3838"/>
                </a:solidFill>
                <a:latin typeface="等线"/>
                <a:cs typeface="等线"/>
              </a:rPr>
              <a:t> 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合 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赛诺</a:t>
            </a:r>
            <a:r>
              <a:rPr dirty="0" sz="600" spc="50">
                <a:solidFill>
                  <a:srgbClr val="3A3838"/>
                </a:solidFill>
                <a:latin typeface="等线"/>
                <a:cs typeface="等线"/>
              </a:rPr>
              <a:t>菲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、京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东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健康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、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零氪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科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技、病痛</a:t>
            </a:r>
            <a:r>
              <a:rPr dirty="0" sz="600" spc="-15">
                <a:solidFill>
                  <a:srgbClr val="3A3838"/>
                </a:solidFill>
                <a:latin typeface="等线"/>
                <a:cs typeface="等线"/>
              </a:rPr>
              <a:t> 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挑 战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基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金会建立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起</a:t>
            </a:r>
            <a:r>
              <a:rPr dirty="0" sz="600" spc="-5">
                <a:solidFill>
                  <a:srgbClr val="3A3838"/>
                </a:solidFill>
                <a:latin typeface="等线"/>
                <a:cs typeface="等线"/>
              </a:rPr>
              <a:t>"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罕见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病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保障创新支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付</a:t>
            </a:r>
            <a:r>
              <a:rPr dirty="0" sz="600" spc="-15">
                <a:solidFill>
                  <a:srgbClr val="3A3838"/>
                </a:solidFill>
                <a:latin typeface="等线"/>
                <a:cs typeface="等线"/>
              </a:rPr>
              <a:t> 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协 作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机</a:t>
            </a:r>
            <a:r>
              <a:rPr dirty="0" sz="600" spc="25">
                <a:solidFill>
                  <a:srgbClr val="3A3838"/>
                </a:solidFill>
                <a:latin typeface="等线"/>
                <a:cs typeface="等线"/>
              </a:rPr>
              <a:t>制</a:t>
            </a:r>
            <a:r>
              <a:rPr dirty="0" sz="600" spc="10">
                <a:solidFill>
                  <a:srgbClr val="3A3838"/>
                </a:solidFill>
                <a:latin typeface="等线"/>
                <a:cs typeface="等线"/>
              </a:rPr>
              <a:t>"，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通过公益基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金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、社会众筹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，</a:t>
            </a:r>
            <a:r>
              <a:rPr dirty="0" sz="600" spc="-10">
                <a:solidFill>
                  <a:srgbClr val="3A3838"/>
                </a:solidFill>
                <a:latin typeface="等线"/>
                <a:cs typeface="等线"/>
              </a:rPr>
              <a:t> 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商 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业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保险及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药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品援助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福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利等方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案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的组</a:t>
            </a:r>
            <a:r>
              <a:rPr dirty="0" sz="600" spc="40">
                <a:solidFill>
                  <a:srgbClr val="3A3838"/>
                </a:solidFill>
                <a:latin typeface="等线"/>
                <a:cs typeface="等线"/>
              </a:rPr>
              <a:t>合</a:t>
            </a:r>
            <a:r>
              <a:rPr dirty="0" sz="600" spc="25">
                <a:solidFill>
                  <a:srgbClr val="3A3838"/>
                </a:solidFill>
                <a:latin typeface="等线"/>
                <a:cs typeface="等线"/>
              </a:rPr>
              <a:t>，提 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高罕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见病医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疗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和药品的可及</a:t>
            </a:r>
            <a:r>
              <a:rPr dirty="0" sz="600" spc="25">
                <a:solidFill>
                  <a:srgbClr val="3A3838"/>
                </a:solidFill>
                <a:latin typeface="等线"/>
                <a:cs typeface="等线"/>
              </a:rPr>
              <a:t>性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。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0" y="5182006"/>
            <a:ext cx="1424940" cy="14217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52800"/>
              </a:lnSpc>
              <a:spcBef>
                <a:spcPts val="85"/>
              </a:spcBef>
            </a:pPr>
            <a:r>
              <a:rPr dirty="0" sz="600" spc="15">
                <a:solidFill>
                  <a:srgbClr val="3A3838"/>
                </a:solidFill>
                <a:latin typeface="等线"/>
                <a:cs typeface="等线"/>
              </a:rPr>
              <a:t>2019</a:t>
            </a:r>
            <a:r>
              <a:rPr dirty="0" sz="600" spc="130">
                <a:solidFill>
                  <a:srgbClr val="3A3838"/>
                </a:solidFill>
                <a:latin typeface="等线"/>
                <a:cs typeface="等线"/>
              </a:rPr>
              <a:t> </a:t>
            </a:r>
            <a:r>
              <a:rPr dirty="0" sz="600" spc="70">
                <a:solidFill>
                  <a:srgbClr val="3A3838"/>
                </a:solidFill>
                <a:latin typeface="等线"/>
                <a:cs typeface="等线"/>
              </a:rPr>
              <a:t>年，</a:t>
            </a:r>
            <a:r>
              <a:rPr dirty="0" sz="600" spc="55">
                <a:solidFill>
                  <a:srgbClr val="3A3838"/>
                </a:solidFill>
                <a:latin typeface="等线"/>
                <a:cs typeface="等线"/>
              </a:rPr>
              <a:t>圆</a:t>
            </a:r>
            <a:r>
              <a:rPr dirty="0" sz="600" spc="70">
                <a:solidFill>
                  <a:srgbClr val="3A3838"/>
                </a:solidFill>
                <a:latin typeface="等线"/>
                <a:cs typeface="等线"/>
              </a:rPr>
              <a:t>心</a:t>
            </a:r>
            <a:r>
              <a:rPr dirty="0" sz="600" spc="55">
                <a:solidFill>
                  <a:srgbClr val="3A3838"/>
                </a:solidFill>
                <a:latin typeface="等线"/>
                <a:cs typeface="等线"/>
              </a:rPr>
              <a:t>科</a:t>
            </a:r>
            <a:r>
              <a:rPr dirty="0" sz="600" spc="70">
                <a:solidFill>
                  <a:srgbClr val="3A3838"/>
                </a:solidFill>
                <a:latin typeface="等线"/>
                <a:cs typeface="等线"/>
              </a:rPr>
              <a:t>技</a:t>
            </a:r>
            <a:r>
              <a:rPr dirty="0" sz="600" spc="55">
                <a:solidFill>
                  <a:srgbClr val="3A3838"/>
                </a:solidFill>
                <a:latin typeface="等线"/>
                <a:cs typeface="等线"/>
              </a:rPr>
              <a:t>成</a:t>
            </a:r>
            <a:r>
              <a:rPr dirty="0" sz="600" spc="70">
                <a:solidFill>
                  <a:srgbClr val="3A3838"/>
                </a:solidFill>
                <a:latin typeface="等线"/>
                <a:cs typeface="等线"/>
              </a:rPr>
              <a:t>立</a:t>
            </a:r>
            <a:r>
              <a:rPr dirty="0" sz="600" spc="55">
                <a:solidFill>
                  <a:srgbClr val="3A3838"/>
                </a:solidFill>
                <a:latin typeface="等线"/>
                <a:cs typeface="等线"/>
              </a:rPr>
              <a:t>圆</a:t>
            </a:r>
            <a:r>
              <a:rPr dirty="0" sz="600" spc="70">
                <a:solidFill>
                  <a:srgbClr val="3A3838"/>
                </a:solidFill>
                <a:latin typeface="等线"/>
                <a:cs typeface="等线"/>
              </a:rPr>
              <a:t>心</a:t>
            </a:r>
            <a:r>
              <a:rPr dirty="0" sz="600" spc="55">
                <a:solidFill>
                  <a:srgbClr val="3A3838"/>
                </a:solidFill>
                <a:latin typeface="等线"/>
                <a:cs typeface="等线"/>
              </a:rPr>
              <a:t>惠</a:t>
            </a:r>
            <a:r>
              <a:rPr dirty="0" sz="600" spc="75">
                <a:solidFill>
                  <a:srgbClr val="3A3838"/>
                </a:solidFill>
                <a:latin typeface="等线"/>
                <a:cs typeface="等线"/>
              </a:rPr>
              <a:t>保</a:t>
            </a:r>
            <a:r>
              <a:rPr dirty="0" sz="600" spc="55">
                <a:solidFill>
                  <a:srgbClr val="3A3838"/>
                </a:solidFill>
                <a:latin typeface="等线"/>
                <a:cs typeface="等线"/>
              </a:rPr>
              <a:t>，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以 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“保险</a:t>
            </a:r>
            <a:r>
              <a:rPr dirty="0" sz="600" spc="25">
                <a:solidFill>
                  <a:srgbClr val="3A3838"/>
                </a:solidFill>
                <a:latin typeface="等线"/>
                <a:cs typeface="等线"/>
              </a:rPr>
              <a:t>+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医疗</a:t>
            </a:r>
            <a:r>
              <a:rPr dirty="0" sz="600" spc="25">
                <a:solidFill>
                  <a:srgbClr val="3A3838"/>
                </a:solidFill>
                <a:latin typeface="等线"/>
                <a:cs typeface="等线"/>
              </a:rPr>
              <a:t>+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医药”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的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专业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能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力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为</a:t>
            </a:r>
            <a:r>
              <a:rPr dirty="0" sz="600" spc="45">
                <a:solidFill>
                  <a:srgbClr val="3A3838"/>
                </a:solidFill>
                <a:latin typeface="等线"/>
                <a:cs typeface="等线"/>
              </a:rPr>
              <a:t>基</a:t>
            </a:r>
            <a:r>
              <a:rPr dirty="0" sz="600" spc="25">
                <a:solidFill>
                  <a:srgbClr val="3A3838"/>
                </a:solidFill>
                <a:latin typeface="等线"/>
                <a:cs typeface="等线"/>
              </a:rPr>
              <a:t>础， </a:t>
            </a:r>
            <a:r>
              <a:rPr dirty="0" sz="600" spc="40">
                <a:solidFill>
                  <a:srgbClr val="3A3838"/>
                </a:solidFill>
                <a:latin typeface="等线"/>
                <a:cs typeface="等线"/>
              </a:rPr>
              <a:t>联合药企创新支付通道，降低患者经济 负担。圆心惠保与乐城管理局合作共同 </a:t>
            </a:r>
            <a:r>
              <a:rPr dirty="0" sz="600" spc="30">
                <a:solidFill>
                  <a:srgbClr val="3A3838"/>
                </a:solidFill>
                <a:latin typeface="等线"/>
                <a:cs typeface="等线"/>
              </a:rPr>
              <a:t>搭建了“博鳌乐城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国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际医疗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旅</a:t>
            </a:r>
            <a:r>
              <a:rPr dirty="0" sz="600" spc="30">
                <a:solidFill>
                  <a:srgbClr val="3A3838"/>
                </a:solidFill>
                <a:latin typeface="等线"/>
                <a:cs typeface="等线"/>
              </a:rPr>
              <a:t>游先行区保 险综合服务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平</a:t>
            </a:r>
            <a:r>
              <a:rPr dirty="0" sz="600" spc="30">
                <a:solidFill>
                  <a:srgbClr val="3A3838"/>
                </a:solidFill>
                <a:latin typeface="等线"/>
                <a:cs typeface="等线"/>
              </a:rPr>
              <a:t>台”，提高已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在</a:t>
            </a:r>
            <a:r>
              <a:rPr dirty="0" sz="600" spc="30">
                <a:solidFill>
                  <a:srgbClr val="3A3838"/>
                </a:solidFill>
                <a:latin typeface="等线"/>
                <a:cs typeface="等线"/>
              </a:rPr>
              <a:t>国内上市药 品的交付和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药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事服务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，</a:t>
            </a:r>
            <a:r>
              <a:rPr dirty="0" sz="600" spc="30">
                <a:solidFill>
                  <a:srgbClr val="3A3838"/>
                </a:solidFill>
                <a:latin typeface="等线"/>
                <a:cs typeface="等线"/>
              </a:rPr>
              <a:t>并解决“未在国内 上市药品”带来的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就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医用药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难</a:t>
            </a:r>
            <a:r>
              <a:rPr dirty="0" sz="600" spc="30">
                <a:solidFill>
                  <a:srgbClr val="3A3838"/>
                </a:solidFill>
                <a:latin typeface="等线"/>
                <a:cs typeface="等线"/>
              </a:rPr>
              <a:t>题，让乐城 </a:t>
            </a:r>
            <a:r>
              <a:rPr dirty="0" sz="600" spc="40">
                <a:solidFill>
                  <a:srgbClr val="3A3838"/>
                </a:solidFill>
                <a:latin typeface="等线"/>
                <a:cs typeface="等线"/>
              </a:rPr>
              <a:t>先行区的政策红利普惠更多患者，助力 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构建多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层次医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疗</a:t>
            </a:r>
            <a:r>
              <a:rPr dirty="0" sz="600" spc="20">
                <a:solidFill>
                  <a:srgbClr val="3A3838"/>
                </a:solidFill>
                <a:latin typeface="等线"/>
                <a:cs typeface="等线"/>
              </a:rPr>
              <a:t>保障体</a:t>
            </a:r>
            <a:r>
              <a:rPr dirty="0" sz="600" spc="25">
                <a:solidFill>
                  <a:srgbClr val="3A3838"/>
                </a:solidFill>
                <a:latin typeface="等线"/>
                <a:cs typeface="等线"/>
              </a:rPr>
              <a:t>系</a:t>
            </a:r>
            <a:r>
              <a:rPr dirty="0" sz="600" spc="35">
                <a:solidFill>
                  <a:srgbClr val="3A3838"/>
                </a:solidFill>
                <a:latin typeface="等线"/>
                <a:cs typeface="等线"/>
              </a:rPr>
              <a:t>。</a:t>
            </a:r>
            <a:endParaRPr sz="600">
              <a:latin typeface="等线"/>
              <a:cs typeface="等线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8140" y="4878374"/>
            <a:ext cx="5012690" cy="274955"/>
            <a:chOff x="358140" y="4878374"/>
            <a:chExt cx="5012690" cy="27495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8140" y="4878374"/>
              <a:ext cx="1694688" cy="2743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11480" y="4881371"/>
              <a:ext cx="1592580" cy="172720"/>
            </a:xfrm>
            <a:custGeom>
              <a:avLst/>
              <a:gdLst/>
              <a:ahLst/>
              <a:cxnLst/>
              <a:rect l="l" t="t" r="r" b="b"/>
              <a:pathLst>
                <a:path w="1592580" h="172720">
                  <a:moveTo>
                    <a:pt x="1394206" y="0"/>
                  </a:moveTo>
                  <a:lnTo>
                    <a:pt x="0" y="0"/>
                  </a:lnTo>
                  <a:lnTo>
                    <a:pt x="0" y="172212"/>
                  </a:lnTo>
                  <a:lnTo>
                    <a:pt x="1394206" y="172212"/>
                  </a:lnTo>
                  <a:lnTo>
                    <a:pt x="1592580" y="86106"/>
                  </a:lnTo>
                  <a:lnTo>
                    <a:pt x="1394206" y="0"/>
                  </a:lnTo>
                  <a:close/>
                </a:path>
              </a:pathLst>
            </a:custGeom>
            <a:solidFill>
              <a:srgbClr val="2A4882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2347" y="4878374"/>
              <a:ext cx="1694688" cy="2743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75688" y="4881371"/>
              <a:ext cx="1592580" cy="172720"/>
            </a:xfrm>
            <a:custGeom>
              <a:avLst/>
              <a:gdLst/>
              <a:ahLst/>
              <a:cxnLst/>
              <a:rect l="l" t="t" r="r" b="b"/>
              <a:pathLst>
                <a:path w="1592579" h="172720">
                  <a:moveTo>
                    <a:pt x="1394206" y="0"/>
                  </a:moveTo>
                  <a:lnTo>
                    <a:pt x="0" y="0"/>
                  </a:lnTo>
                  <a:lnTo>
                    <a:pt x="0" y="172212"/>
                  </a:lnTo>
                  <a:lnTo>
                    <a:pt x="1394206" y="172212"/>
                  </a:lnTo>
                  <a:lnTo>
                    <a:pt x="1592579" y="86106"/>
                  </a:lnTo>
                  <a:lnTo>
                    <a:pt x="1394206" y="0"/>
                  </a:lnTo>
                  <a:close/>
                </a:path>
              </a:pathLst>
            </a:custGeom>
            <a:solidFill>
              <a:srgbClr val="3863B1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88080" y="4878374"/>
              <a:ext cx="1682496" cy="27439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741419" y="4881371"/>
              <a:ext cx="1580515" cy="172720"/>
            </a:xfrm>
            <a:custGeom>
              <a:avLst/>
              <a:gdLst/>
              <a:ahLst/>
              <a:cxnLst/>
              <a:rect l="l" t="t" r="r" b="b"/>
              <a:pathLst>
                <a:path w="1580514" h="172720">
                  <a:moveTo>
                    <a:pt x="1382014" y="0"/>
                  </a:moveTo>
                  <a:lnTo>
                    <a:pt x="0" y="0"/>
                  </a:lnTo>
                  <a:lnTo>
                    <a:pt x="0" y="172212"/>
                  </a:lnTo>
                  <a:lnTo>
                    <a:pt x="1382014" y="172212"/>
                  </a:lnTo>
                  <a:lnTo>
                    <a:pt x="1580388" y="86106"/>
                  </a:lnTo>
                  <a:lnTo>
                    <a:pt x="1382014" y="0"/>
                  </a:lnTo>
                  <a:close/>
                </a:path>
              </a:pathLst>
            </a:custGeom>
            <a:solidFill>
              <a:srgbClr val="DAE2F3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774185" y="4886325"/>
            <a:ext cx="139128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latin typeface="等线"/>
                <a:cs typeface="等线"/>
              </a:rPr>
              <a:t>圆心科技服务特药减缓患者用药负担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  <p:sp>
        <p:nvSpPr>
          <p:cNvPr id="28" name="object 28"/>
          <p:cNvSpPr txBox="1"/>
          <p:nvPr/>
        </p:nvSpPr>
        <p:spPr>
          <a:xfrm>
            <a:off x="508812" y="4886325"/>
            <a:ext cx="120840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FFFFFF"/>
                </a:solidFill>
                <a:latin typeface="等线"/>
                <a:cs typeface="等线"/>
              </a:rPr>
              <a:t>镁信健康打造</a:t>
            </a:r>
            <a:r>
              <a:rPr dirty="0" sz="650" spc="5" b="1">
                <a:solidFill>
                  <a:srgbClr val="FFFFFF"/>
                </a:solidFill>
                <a:latin typeface="等线"/>
                <a:cs typeface="等线"/>
              </a:rPr>
              <a:t>“</a:t>
            </a:r>
            <a:r>
              <a:rPr dirty="0" sz="650" spc="20" b="1">
                <a:solidFill>
                  <a:srgbClr val="FFFFFF"/>
                </a:solidFill>
                <a:latin typeface="等线"/>
                <a:cs typeface="等线"/>
              </a:rPr>
              <a:t>医、药、险</a:t>
            </a:r>
            <a:r>
              <a:rPr dirty="0" sz="650" spc="5" b="1">
                <a:solidFill>
                  <a:srgbClr val="FFFFFF"/>
                </a:solidFill>
                <a:latin typeface="等线"/>
                <a:cs typeface="等线"/>
              </a:rPr>
              <a:t>”</a:t>
            </a:r>
            <a:r>
              <a:rPr dirty="0" sz="650" spc="20" b="1">
                <a:solidFill>
                  <a:srgbClr val="FFFFFF"/>
                </a:solidFill>
                <a:latin typeface="等线"/>
                <a:cs typeface="等线"/>
              </a:rPr>
              <a:t>生态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69922" y="4886325"/>
            <a:ext cx="112458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FFFFFF"/>
                </a:solidFill>
                <a:latin typeface="等线"/>
                <a:cs typeface="等线"/>
              </a:rPr>
              <a:t>水滴公益参与</a:t>
            </a:r>
            <a:r>
              <a:rPr dirty="0" sz="650" spc="5" b="1">
                <a:solidFill>
                  <a:srgbClr val="FFFFFF"/>
                </a:solidFill>
                <a:latin typeface="等线"/>
                <a:cs typeface="等线"/>
              </a:rPr>
              <a:t>“1+N”</a:t>
            </a:r>
            <a:r>
              <a:rPr dirty="0" sz="650" spc="15" b="1">
                <a:solidFill>
                  <a:srgbClr val="FFFFFF"/>
                </a:solidFill>
                <a:latin typeface="等线"/>
                <a:cs typeface="等线"/>
              </a:rPr>
              <a:t>救助模式</a:t>
            </a:r>
            <a:endParaRPr sz="65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245808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城市普惠险提供高层次保障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436880" y="1041907"/>
            <a:ext cx="4959985" cy="1786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政府作为主导者，普惠型商业补充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医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疗保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险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做好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罕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见病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保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障的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补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充角色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等线 Light"/>
              <a:cs typeface="等线 Light"/>
            </a:endParaRPr>
          </a:p>
          <a:p>
            <a:pPr marL="251460" indent="-229235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251460" algn="l"/>
                <a:tab pos="252095" algn="l"/>
              </a:tabLst>
            </a:pPr>
            <a:r>
              <a:rPr dirty="0" sz="700" spc="-5" b="1">
                <a:latin typeface="等线"/>
                <a:cs typeface="等线"/>
              </a:rPr>
              <a:t>中国多地上线</a:t>
            </a:r>
            <a:r>
              <a:rPr dirty="0" sz="700" spc="15" b="1">
                <a:latin typeface="等线"/>
                <a:cs typeface="等线"/>
              </a:rPr>
              <a:t> </a:t>
            </a:r>
            <a:r>
              <a:rPr dirty="0" sz="700" spc="-5" b="1">
                <a:latin typeface="等线"/>
                <a:cs typeface="等线"/>
              </a:rPr>
              <a:t>“普惠</a:t>
            </a:r>
            <a:r>
              <a:rPr dirty="0" sz="700" spc="-10" b="1">
                <a:latin typeface="等线"/>
                <a:cs typeface="等线"/>
              </a:rPr>
              <a:t>险</a:t>
            </a:r>
            <a:r>
              <a:rPr dirty="0" sz="700" spc="-5" b="1">
                <a:latin typeface="等线"/>
                <a:cs typeface="等线"/>
              </a:rPr>
              <a:t>”，为罕见病群体提供保障</a:t>
            </a:r>
            <a:endParaRPr sz="700">
              <a:latin typeface="等线"/>
              <a:cs typeface="等线"/>
            </a:endParaRPr>
          </a:p>
          <a:p>
            <a:pPr marL="22860" marR="5080">
              <a:lnSpc>
                <a:spcPct val="141100"/>
              </a:lnSpc>
              <a:spcBef>
                <a:spcPts val="585"/>
              </a:spcBef>
            </a:pPr>
            <a:r>
              <a:rPr dirty="0" sz="650" spc="20">
                <a:latin typeface="等线"/>
                <a:cs typeface="等线"/>
              </a:rPr>
              <a:t>商</a:t>
            </a:r>
            <a:r>
              <a:rPr dirty="0" sz="650" spc="30">
                <a:latin typeface="等线"/>
                <a:cs typeface="等线"/>
              </a:rPr>
              <a:t>业保险</a:t>
            </a:r>
            <a:r>
              <a:rPr dirty="0" sz="650" spc="20">
                <a:latin typeface="等线"/>
                <a:cs typeface="等线"/>
              </a:rPr>
              <a:t>参</a:t>
            </a:r>
            <a:r>
              <a:rPr dirty="0" sz="650" spc="30">
                <a:latin typeface="等线"/>
                <a:cs typeface="等线"/>
              </a:rPr>
              <a:t>与罕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病支</a:t>
            </a:r>
            <a:r>
              <a:rPr dirty="0" sz="650" spc="25">
                <a:latin typeface="等线"/>
                <a:cs typeface="等线"/>
              </a:rPr>
              <a:t>付</a:t>
            </a:r>
            <a:r>
              <a:rPr dirty="0" sz="650" spc="30">
                <a:latin typeface="等线"/>
                <a:cs typeface="等线"/>
              </a:rPr>
              <a:t>，遇到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最大的</a:t>
            </a:r>
            <a:r>
              <a:rPr dirty="0" sz="650" spc="20">
                <a:latin typeface="等线"/>
                <a:cs typeface="等线"/>
              </a:rPr>
              <a:t>困</a:t>
            </a:r>
            <a:r>
              <a:rPr dirty="0" sz="650" spc="30">
                <a:latin typeface="等线"/>
                <a:cs typeface="等线"/>
              </a:rPr>
              <a:t>难是</a:t>
            </a:r>
            <a:r>
              <a:rPr dirty="0" sz="650" spc="20">
                <a:latin typeface="等线"/>
                <a:cs typeface="等线"/>
              </a:rPr>
              <a:t>健</a:t>
            </a:r>
            <a:r>
              <a:rPr dirty="0" sz="650" spc="30">
                <a:latin typeface="等线"/>
                <a:cs typeface="等线"/>
              </a:rPr>
              <a:t>康客</a:t>
            </a:r>
            <a:r>
              <a:rPr dirty="0" sz="650" spc="20">
                <a:latin typeface="等线"/>
                <a:cs typeface="等线"/>
              </a:rPr>
              <a:t>户</a:t>
            </a:r>
            <a:r>
              <a:rPr dirty="0" sz="650" spc="30">
                <a:latin typeface="等线"/>
                <a:cs typeface="等线"/>
              </a:rPr>
              <a:t>接受</a:t>
            </a:r>
            <a:r>
              <a:rPr dirty="0" sz="650" spc="20">
                <a:latin typeface="等线"/>
                <a:cs typeface="等线"/>
              </a:rPr>
              <a:t>度</a:t>
            </a:r>
            <a:r>
              <a:rPr dirty="0" sz="650" spc="30">
                <a:latin typeface="等线"/>
                <a:cs typeface="等线"/>
              </a:rPr>
              <a:t>不</a:t>
            </a:r>
            <a:r>
              <a:rPr dirty="0" sz="650" spc="40">
                <a:latin typeface="等线"/>
                <a:cs typeface="等线"/>
              </a:rPr>
              <a:t>高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如果</a:t>
            </a:r>
            <a:r>
              <a:rPr dirty="0" sz="650" spc="20">
                <a:latin typeface="等线"/>
                <a:cs typeface="等线"/>
              </a:rPr>
              <a:t>只</a:t>
            </a:r>
            <a:r>
              <a:rPr dirty="0" sz="650" spc="30">
                <a:latin typeface="等线"/>
                <a:cs typeface="等线"/>
              </a:rPr>
              <a:t>有风</a:t>
            </a:r>
            <a:r>
              <a:rPr dirty="0" sz="650" spc="20">
                <a:latin typeface="等线"/>
                <a:cs typeface="等线"/>
              </a:rPr>
              <a:t>险</a:t>
            </a:r>
            <a:r>
              <a:rPr dirty="0" sz="650" spc="30">
                <a:latin typeface="等线"/>
                <a:cs typeface="等线"/>
              </a:rPr>
              <a:t>高的</a:t>
            </a:r>
            <a:r>
              <a:rPr dirty="0" sz="650" spc="20">
                <a:latin typeface="等线"/>
                <a:cs typeface="等线"/>
              </a:rPr>
              <a:t>客</a:t>
            </a:r>
            <a:r>
              <a:rPr dirty="0" sz="650" spc="30">
                <a:latin typeface="等线"/>
                <a:cs typeface="等线"/>
              </a:rPr>
              <a:t>户购</a:t>
            </a:r>
            <a:r>
              <a:rPr dirty="0" sz="650" spc="25">
                <a:latin typeface="等线"/>
                <a:cs typeface="等线"/>
              </a:rPr>
              <a:t>买</a:t>
            </a:r>
            <a:r>
              <a:rPr dirty="0" sz="650" spc="30">
                <a:latin typeface="等线"/>
                <a:cs typeface="等线"/>
              </a:rPr>
              <a:t>，则</a:t>
            </a:r>
            <a:r>
              <a:rPr dirty="0" sz="650" spc="20">
                <a:latin typeface="等线"/>
                <a:cs typeface="等线"/>
              </a:rPr>
              <a:t>不</a:t>
            </a:r>
            <a:r>
              <a:rPr dirty="0" sz="650" spc="30">
                <a:latin typeface="等线"/>
                <a:cs typeface="等线"/>
              </a:rPr>
              <a:t>能起</a:t>
            </a:r>
            <a:r>
              <a:rPr dirty="0" sz="650" spc="20">
                <a:latin typeface="等线"/>
                <a:cs typeface="等线"/>
              </a:rPr>
              <a:t>到</a:t>
            </a:r>
            <a:r>
              <a:rPr dirty="0" sz="650" spc="30">
                <a:latin typeface="等线"/>
                <a:cs typeface="等线"/>
              </a:rPr>
              <a:t>分摊</a:t>
            </a:r>
            <a:r>
              <a:rPr dirty="0" sz="650" spc="20">
                <a:latin typeface="等线"/>
                <a:cs typeface="等线"/>
              </a:rPr>
              <a:t>风</a:t>
            </a:r>
            <a:r>
              <a:rPr dirty="0" sz="650" spc="30">
                <a:latin typeface="等线"/>
                <a:cs typeface="等线"/>
              </a:rPr>
              <a:t>险的</a:t>
            </a:r>
            <a:r>
              <a:rPr dirty="0" sz="650" spc="20">
                <a:latin typeface="等线"/>
                <a:cs typeface="等线"/>
              </a:rPr>
              <a:t>作</a:t>
            </a:r>
            <a:r>
              <a:rPr dirty="0" sz="650" spc="35">
                <a:latin typeface="等线"/>
                <a:cs typeface="等线"/>
              </a:rPr>
              <a:t>用</a:t>
            </a:r>
            <a:r>
              <a:rPr dirty="0" sz="650" spc="20">
                <a:latin typeface="等线"/>
                <a:cs typeface="等线"/>
              </a:rPr>
              <a:t>。 </a:t>
            </a:r>
            <a:r>
              <a:rPr dirty="0" sz="650" spc="30">
                <a:latin typeface="等线"/>
                <a:cs typeface="等线"/>
              </a:rPr>
              <a:t>普惠险是一种兼具社会保险和商业保险特点的补充医疗保</a:t>
            </a:r>
            <a:r>
              <a:rPr dirty="0" sz="650" spc="35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，“</a:t>
            </a:r>
            <a:r>
              <a:rPr dirty="0" sz="650" spc="30">
                <a:latin typeface="等线"/>
                <a:cs typeface="等线"/>
              </a:rPr>
              <a:t>普惠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属性是与</a:t>
            </a:r>
            <a:r>
              <a:rPr dirty="0" sz="650" spc="20">
                <a:latin typeface="等线"/>
                <a:cs typeface="等线"/>
              </a:rPr>
              <a:t>其</a:t>
            </a:r>
            <a:r>
              <a:rPr dirty="0" sz="650" spc="30">
                <a:latin typeface="等线"/>
                <a:cs typeface="等线"/>
              </a:rPr>
              <a:t>它商业健康险的最大区</a:t>
            </a:r>
            <a:r>
              <a:rPr dirty="0" sz="650" spc="40">
                <a:latin typeface="等线"/>
                <a:cs typeface="等线"/>
              </a:rPr>
              <a:t>别</a:t>
            </a:r>
            <a:r>
              <a:rPr dirty="0" sz="650" spc="30">
                <a:latin typeface="等线"/>
                <a:cs typeface="等线"/>
              </a:rPr>
              <a:t>。往往先由</a:t>
            </a:r>
            <a:r>
              <a:rPr dirty="0" sz="650" spc="20">
                <a:latin typeface="等线"/>
                <a:cs typeface="等线"/>
              </a:rPr>
              <a:t>地</a:t>
            </a:r>
            <a:r>
              <a:rPr dirty="0" sz="650" spc="30">
                <a:latin typeface="等线"/>
                <a:cs typeface="等线"/>
              </a:rPr>
              <a:t>市政府</a:t>
            </a:r>
            <a:r>
              <a:rPr dirty="0" sz="650" spc="20">
                <a:latin typeface="等线"/>
                <a:cs typeface="等线"/>
              </a:rPr>
              <a:t>划 </a:t>
            </a:r>
            <a:r>
              <a:rPr dirty="0" sz="650" spc="30">
                <a:latin typeface="等线"/>
                <a:cs typeface="等线"/>
              </a:rPr>
              <a:t>拨基本医保个人账户中的部分资金，构成基本的资金池，再由商业保险公司负责运</a:t>
            </a:r>
            <a:r>
              <a:rPr dirty="0" sz="650" spc="35">
                <a:latin typeface="等线"/>
                <a:cs typeface="等线"/>
              </a:rPr>
              <a:t>营</a:t>
            </a:r>
            <a:r>
              <a:rPr dirty="0" sz="650" spc="30">
                <a:latin typeface="等线"/>
                <a:cs typeface="等线"/>
              </a:rPr>
              <a:t>，如今多地陆续落地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惠民</a:t>
            </a:r>
            <a:r>
              <a:rPr dirty="0" sz="650" spc="20">
                <a:latin typeface="等线"/>
                <a:cs typeface="等线"/>
              </a:rPr>
              <a:t>保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这</a:t>
            </a:r>
            <a:r>
              <a:rPr dirty="0" sz="650" spc="20">
                <a:latin typeface="等线"/>
                <a:cs typeface="等线"/>
              </a:rPr>
              <a:t>一</a:t>
            </a:r>
            <a:r>
              <a:rPr dirty="0" sz="650" spc="30">
                <a:latin typeface="等线"/>
                <a:cs typeface="等线"/>
              </a:rPr>
              <a:t>普惠型</a:t>
            </a:r>
            <a:r>
              <a:rPr dirty="0" sz="650" spc="20">
                <a:latin typeface="等线"/>
                <a:cs typeface="等线"/>
              </a:rPr>
              <a:t>商 业补充医疗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险。目</a:t>
            </a:r>
            <a:r>
              <a:rPr dirty="0" sz="650" spc="30">
                <a:latin typeface="等线"/>
                <a:cs typeface="等线"/>
              </a:rPr>
              <a:t>前</a:t>
            </a:r>
            <a:r>
              <a:rPr dirty="0" sz="650" spc="20">
                <a:latin typeface="等线"/>
                <a:cs typeface="等线"/>
              </a:rPr>
              <a:t>全国有</a:t>
            </a:r>
            <a:r>
              <a:rPr dirty="0" sz="650" spc="5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72</a:t>
            </a:r>
            <a:r>
              <a:rPr dirty="0" sz="650" spc="4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个城</a:t>
            </a:r>
            <a:r>
              <a:rPr dirty="0" sz="650" spc="30">
                <a:latin typeface="等线"/>
                <a:cs typeface="等线"/>
              </a:rPr>
              <a:t>市</a:t>
            </a:r>
            <a:r>
              <a:rPr dirty="0" sz="650" spc="20">
                <a:latin typeface="等线"/>
                <a:cs typeface="等线"/>
              </a:rPr>
              <a:t>推出了</a:t>
            </a:r>
            <a:r>
              <a:rPr dirty="0" sz="650" spc="5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81</a:t>
            </a:r>
            <a:r>
              <a:rPr dirty="0" sz="650" spc="4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款普惠险</a:t>
            </a:r>
            <a:r>
              <a:rPr dirty="0" sz="650" spc="30">
                <a:latin typeface="等线"/>
                <a:cs typeface="等线"/>
              </a:rPr>
              <a:t>产</a:t>
            </a:r>
            <a:r>
              <a:rPr dirty="0" sz="650" spc="20">
                <a:latin typeface="等线"/>
                <a:cs typeface="等线"/>
              </a:rPr>
              <a:t>品。覆</a:t>
            </a:r>
            <a:r>
              <a:rPr dirty="0" sz="650" spc="30">
                <a:latin typeface="等线"/>
                <a:cs typeface="等线"/>
              </a:rPr>
              <a:t>盖</a:t>
            </a:r>
            <a:r>
              <a:rPr dirty="0" sz="650" spc="20">
                <a:latin typeface="等线"/>
                <a:cs typeface="等线"/>
              </a:rPr>
              <a:t>了部分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见病药物，</a:t>
            </a:r>
            <a:r>
              <a:rPr dirty="0" sz="650" spc="30">
                <a:latin typeface="等线"/>
                <a:cs typeface="等线"/>
              </a:rPr>
              <a:t>这</a:t>
            </a:r>
            <a:r>
              <a:rPr dirty="0" sz="650" spc="20">
                <a:latin typeface="等线"/>
                <a:cs typeface="等线"/>
              </a:rPr>
              <a:t>在一定</a:t>
            </a:r>
            <a:r>
              <a:rPr dirty="0" sz="650" spc="30">
                <a:latin typeface="等线"/>
                <a:cs typeface="等线"/>
              </a:rPr>
              <a:t>程</a:t>
            </a:r>
            <a:r>
              <a:rPr dirty="0" sz="650" spc="20">
                <a:latin typeface="等线"/>
                <a:cs typeface="等线"/>
              </a:rPr>
              <a:t>度上为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见病群</a:t>
            </a:r>
            <a:r>
              <a:rPr dirty="0" sz="650" spc="30">
                <a:latin typeface="等线"/>
                <a:cs typeface="等线"/>
              </a:rPr>
              <a:t>体</a:t>
            </a:r>
            <a:r>
              <a:rPr dirty="0" sz="650" spc="20">
                <a:latin typeface="等线"/>
                <a:cs typeface="等线"/>
              </a:rPr>
              <a:t>提供了 保</a:t>
            </a:r>
            <a:r>
              <a:rPr dirty="0" sz="650" spc="30">
                <a:latin typeface="等线"/>
                <a:cs typeface="等线"/>
              </a:rPr>
              <a:t>障。宽</a:t>
            </a:r>
            <a:r>
              <a:rPr dirty="0" sz="650" spc="20">
                <a:latin typeface="等线"/>
                <a:cs typeface="等线"/>
              </a:rPr>
              <a:t>门</a:t>
            </a:r>
            <a:r>
              <a:rPr dirty="0" sz="650" spc="30">
                <a:latin typeface="等线"/>
                <a:cs typeface="等线"/>
              </a:rPr>
              <a:t>槛、</a:t>
            </a:r>
            <a:r>
              <a:rPr dirty="0" sz="650" spc="20">
                <a:latin typeface="等线"/>
                <a:cs typeface="等线"/>
              </a:rPr>
              <a:t>低</a:t>
            </a:r>
            <a:r>
              <a:rPr dirty="0" sz="650" spc="30">
                <a:latin typeface="等线"/>
                <a:cs typeface="等线"/>
              </a:rPr>
              <a:t>保费</a:t>
            </a:r>
            <a:r>
              <a:rPr dirty="0" sz="650" spc="20">
                <a:latin typeface="等线"/>
                <a:cs typeface="等线"/>
              </a:rPr>
              <a:t>以</a:t>
            </a:r>
            <a:r>
              <a:rPr dirty="0" sz="650" spc="30">
                <a:latin typeface="等线"/>
                <a:cs typeface="等线"/>
              </a:rPr>
              <a:t>及高保</a:t>
            </a:r>
            <a:r>
              <a:rPr dirty="0" sz="650" spc="20">
                <a:latin typeface="等线"/>
                <a:cs typeface="等线"/>
              </a:rPr>
              <a:t>额</a:t>
            </a:r>
            <a:r>
              <a:rPr dirty="0" sz="650" spc="30">
                <a:latin typeface="等线"/>
                <a:cs typeface="等线"/>
              </a:rPr>
              <a:t>的特</a:t>
            </a:r>
            <a:r>
              <a:rPr dirty="0" sz="650" spc="35">
                <a:latin typeface="等线"/>
                <a:cs typeface="等线"/>
              </a:rPr>
              <a:t>点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使其可</a:t>
            </a:r>
            <a:r>
              <a:rPr dirty="0" sz="650" spc="20">
                <a:latin typeface="等线"/>
                <a:cs typeface="等线"/>
              </a:rPr>
              <a:t>以</a:t>
            </a:r>
            <a:r>
              <a:rPr dirty="0" sz="650" spc="30">
                <a:latin typeface="等线"/>
                <a:cs typeface="等线"/>
              </a:rPr>
              <a:t>很好</a:t>
            </a:r>
            <a:r>
              <a:rPr dirty="0" sz="650" spc="20">
                <a:latin typeface="等线"/>
                <a:cs typeface="等线"/>
              </a:rPr>
              <a:t>地</a:t>
            </a:r>
            <a:r>
              <a:rPr dirty="0" sz="650" spc="30">
                <a:latin typeface="等线"/>
                <a:cs typeface="等线"/>
              </a:rPr>
              <a:t>为广</a:t>
            </a:r>
            <a:r>
              <a:rPr dirty="0" sz="650" spc="20">
                <a:latin typeface="等线"/>
                <a:cs typeface="等线"/>
              </a:rPr>
              <a:t>大</a:t>
            </a:r>
            <a:r>
              <a:rPr dirty="0" sz="650" spc="30">
                <a:latin typeface="等线"/>
                <a:cs typeface="等线"/>
              </a:rPr>
              <a:t>群众</a:t>
            </a:r>
            <a:r>
              <a:rPr dirty="0" sz="650" spc="20">
                <a:latin typeface="等线"/>
                <a:cs typeface="等线"/>
              </a:rPr>
              <a:t>提</a:t>
            </a:r>
            <a:r>
              <a:rPr dirty="0" sz="650" spc="30">
                <a:latin typeface="等线"/>
                <a:cs typeface="等线"/>
              </a:rPr>
              <a:t>供基</a:t>
            </a:r>
            <a:r>
              <a:rPr dirty="0" sz="650" spc="20">
                <a:latin typeface="等线"/>
                <a:cs typeface="等线"/>
              </a:rPr>
              <a:t>本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以外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更高</a:t>
            </a:r>
            <a:r>
              <a:rPr dirty="0" sz="650" spc="20">
                <a:latin typeface="等线"/>
                <a:cs typeface="等线"/>
              </a:rPr>
              <a:t>层</a:t>
            </a:r>
            <a:r>
              <a:rPr dirty="0" sz="650" spc="30">
                <a:latin typeface="等线"/>
                <a:cs typeface="等线"/>
              </a:rPr>
              <a:t>次的</a:t>
            </a:r>
            <a:r>
              <a:rPr dirty="0" sz="650" spc="20">
                <a:latin typeface="等线"/>
                <a:cs typeface="等线"/>
              </a:rPr>
              <a:t>保</a:t>
            </a:r>
            <a:r>
              <a:rPr dirty="0" sz="650" spc="45">
                <a:latin typeface="等线"/>
                <a:cs typeface="等线"/>
              </a:rPr>
              <a:t>障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在</a:t>
            </a:r>
            <a:r>
              <a:rPr dirty="0" sz="650" spc="30">
                <a:latin typeface="等线"/>
                <a:cs typeface="等线"/>
              </a:rPr>
              <a:t>保障</a:t>
            </a:r>
            <a:r>
              <a:rPr dirty="0" sz="650" spc="20">
                <a:latin typeface="等线"/>
                <a:cs typeface="等线"/>
              </a:rPr>
              <a:t>内</a:t>
            </a:r>
            <a:r>
              <a:rPr dirty="0" sz="650" spc="30">
                <a:latin typeface="等线"/>
                <a:cs typeface="等线"/>
              </a:rPr>
              <a:t>容</a:t>
            </a:r>
            <a:r>
              <a:rPr dirty="0" sz="650" spc="35">
                <a:latin typeface="等线"/>
                <a:cs typeface="等线"/>
              </a:rPr>
              <a:t>上</a:t>
            </a:r>
            <a:r>
              <a:rPr dirty="0" sz="650" spc="20">
                <a:latin typeface="等线"/>
                <a:cs typeface="等线"/>
              </a:rPr>
              <a:t>，普 惠险主</a:t>
            </a:r>
            <a:r>
              <a:rPr dirty="0" sz="650" spc="30">
                <a:latin typeface="等线"/>
                <a:cs typeface="等线"/>
              </a:rPr>
              <a:t>要</a:t>
            </a:r>
            <a:r>
              <a:rPr dirty="0" sz="650" spc="20">
                <a:latin typeface="等线"/>
                <a:cs typeface="等线"/>
              </a:rPr>
              <a:t>涉及</a:t>
            </a:r>
            <a:r>
              <a:rPr dirty="0" sz="650" spc="30">
                <a:latin typeface="等线"/>
                <a:cs typeface="等线"/>
              </a:rPr>
              <a:t>目</a:t>
            </a:r>
            <a:r>
              <a:rPr dirty="0" sz="650" spc="20">
                <a:latin typeface="等线"/>
                <a:cs typeface="等线"/>
              </a:rPr>
              <a:t>录内</a:t>
            </a:r>
            <a:r>
              <a:rPr dirty="0" sz="650" spc="30">
                <a:latin typeface="等线"/>
                <a:cs typeface="等线"/>
              </a:rPr>
              <a:t>住</a:t>
            </a:r>
            <a:r>
              <a:rPr dirty="0" sz="650" spc="20">
                <a:latin typeface="等线"/>
                <a:cs typeface="等线"/>
              </a:rPr>
              <a:t>院医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20">
                <a:latin typeface="等线"/>
                <a:cs typeface="等线"/>
              </a:rPr>
              <a:t>责任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目</a:t>
            </a:r>
            <a:r>
              <a:rPr dirty="0" sz="650" spc="30">
                <a:latin typeface="等线"/>
                <a:cs typeface="等线"/>
              </a:rPr>
              <a:t>录</a:t>
            </a:r>
            <a:r>
              <a:rPr dirty="0" sz="650" spc="20">
                <a:latin typeface="等线"/>
                <a:cs typeface="等线"/>
              </a:rPr>
              <a:t>外住院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疗责</a:t>
            </a:r>
            <a:r>
              <a:rPr dirty="0" sz="650" spc="35">
                <a:latin typeface="等线"/>
                <a:cs typeface="等线"/>
              </a:rPr>
              <a:t>任</a:t>
            </a:r>
            <a:r>
              <a:rPr dirty="0" sz="650" spc="20">
                <a:latin typeface="等线"/>
                <a:cs typeface="等线"/>
              </a:rPr>
              <a:t>、特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责任</a:t>
            </a:r>
            <a:r>
              <a:rPr dirty="0" sz="650" spc="30">
                <a:latin typeface="等线"/>
                <a:cs typeface="等线"/>
              </a:rPr>
              <a:t>以</a:t>
            </a:r>
            <a:r>
              <a:rPr dirty="0" sz="650" spc="20">
                <a:latin typeface="等线"/>
                <a:cs typeface="等线"/>
              </a:rPr>
              <a:t>及健</a:t>
            </a:r>
            <a:r>
              <a:rPr dirty="0" sz="650" spc="30">
                <a:latin typeface="等线"/>
                <a:cs typeface="等线"/>
              </a:rPr>
              <a:t>康</a:t>
            </a:r>
            <a:r>
              <a:rPr dirty="0" sz="650" spc="20">
                <a:latin typeface="等线"/>
                <a:cs typeface="等线"/>
              </a:rPr>
              <a:t>管</a:t>
            </a:r>
            <a:r>
              <a:rPr dirty="0" sz="650" spc="30">
                <a:latin typeface="等线"/>
                <a:cs typeface="等线"/>
              </a:rPr>
              <a:t>理</a:t>
            </a:r>
            <a:r>
              <a:rPr dirty="0" sz="650" spc="20">
                <a:latin typeface="等线"/>
                <a:cs typeface="等线"/>
              </a:rPr>
              <a:t>增值服</a:t>
            </a:r>
            <a:r>
              <a:rPr dirty="0" sz="650" spc="30">
                <a:latin typeface="等线"/>
                <a:cs typeface="等线"/>
              </a:rPr>
              <a:t>务</a:t>
            </a:r>
            <a:r>
              <a:rPr dirty="0" sz="650" spc="20">
                <a:latin typeface="等线"/>
                <a:cs typeface="等线"/>
              </a:rPr>
              <a:t>四大</a:t>
            </a:r>
            <a:r>
              <a:rPr dirty="0" sz="650" spc="30">
                <a:latin typeface="等线"/>
                <a:cs typeface="等线"/>
              </a:rPr>
              <a:t>块</a:t>
            </a:r>
            <a:r>
              <a:rPr dirty="0" sz="650" spc="20">
                <a:latin typeface="等线"/>
                <a:cs typeface="等线"/>
              </a:rPr>
              <a:t>保障内</a:t>
            </a:r>
            <a:r>
              <a:rPr dirty="0" sz="650" spc="35">
                <a:latin typeface="等线"/>
                <a:cs typeface="等线"/>
              </a:rPr>
              <a:t>容</a:t>
            </a:r>
            <a:r>
              <a:rPr dirty="0" sz="650" spc="20">
                <a:latin typeface="等线"/>
                <a:cs typeface="等线"/>
              </a:rPr>
              <a:t>。特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保障是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普惠险</a:t>
            </a:r>
            <a:r>
              <a:rPr dirty="0" sz="650" spc="5">
                <a:latin typeface="等线"/>
                <a:cs typeface="等线"/>
              </a:rPr>
              <a:t>”  </a:t>
            </a:r>
            <a:r>
              <a:rPr dirty="0" sz="650" spc="20">
                <a:latin typeface="等线"/>
                <a:cs typeface="等线"/>
              </a:rPr>
              <a:t>产品的重要卖点，也是对于目录外高额医药费</a:t>
            </a:r>
            <a:r>
              <a:rPr dirty="0" sz="650" spc="30">
                <a:latin typeface="等线"/>
                <a:cs typeface="等线"/>
              </a:rPr>
              <a:t>用</a:t>
            </a:r>
            <a:r>
              <a:rPr dirty="0" sz="650" spc="20">
                <a:latin typeface="等线"/>
                <a:cs typeface="等线"/>
              </a:rPr>
              <a:t>保障的</a:t>
            </a:r>
            <a:r>
              <a:rPr dirty="0" sz="650" spc="30">
                <a:latin typeface="等线"/>
                <a:cs typeface="等线"/>
              </a:rPr>
              <a:t>重</a:t>
            </a:r>
            <a:r>
              <a:rPr dirty="0" sz="650" spc="20">
                <a:latin typeface="等线"/>
                <a:cs typeface="等线"/>
              </a:rPr>
              <a:t>要补</a:t>
            </a:r>
            <a:r>
              <a:rPr dirty="0" sz="650" spc="25">
                <a:latin typeface="等线"/>
                <a:cs typeface="等线"/>
              </a:rPr>
              <a:t>充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约有</a:t>
            </a:r>
            <a:r>
              <a:rPr dirty="0" sz="650" spc="6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50%</a:t>
            </a:r>
            <a:r>
              <a:rPr dirty="0" sz="650" spc="-1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的城市普惠险已经涉及医保目录外的罕见病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5">
                <a:latin typeface="等线"/>
                <a:cs typeface="等线"/>
              </a:rPr>
              <a:t>物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等线"/>
              <a:cs typeface="等线"/>
            </a:endParaRPr>
          </a:p>
          <a:p>
            <a:pPr algn="ctr" marR="109220">
              <a:lnSpc>
                <a:spcPct val="100000"/>
              </a:lnSpc>
            </a:pPr>
            <a:r>
              <a:rPr dirty="0" sz="700" spc="-5" b="1">
                <a:latin typeface="等线"/>
                <a:cs typeface="等线"/>
              </a:rPr>
              <a:t>罕见病“友好型”普惠险产品例举</a:t>
            </a:r>
            <a:endParaRPr sz="7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72" y="4712588"/>
            <a:ext cx="2327275" cy="2022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700" spc="-5" b="1">
                <a:latin typeface="等线"/>
                <a:cs typeface="等线"/>
              </a:rPr>
              <a:t>佛山平安佛，“普惠险”保障罕见病的</a:t>
            </a:r>
            <a:r>
              <a:rPr dirty="0" sz="700" spc="5" b="1">
                <a:latin typeface="等线"/>
                <a:cs typeface="等线"/>
              </a:rPr>
              <a:t>先</a:t>
            </a:r>
            <a:r>
              <a:rPr dirty="0" sz="700" spc="-5" b="1">
                <a:latin typeface="等线"/>
                <a:cs typeface="等线"/>
              </a:rPr>
              <a:t>行者</a:t>
            </a:r>
            <a:r>
              <a:rPr dirty="0" sz="700" spc="5" b="1">
                <a:latin typeface="等线"/>
                <a:cs typeface="等线"/>
              </a:rPr>
              <a:t>之</a:t>
            </a:r>
            <a:r>
              <a:rPr dirty="0" sz="700" spc="-5" b="1">
                <a:latin typeface="等线"/>
                <a:cs typeface="等线"/>
              </a:rPr>
              <a:t>一</a:t>
            </a:r>
            <a:endParaRPr sz="700">
              <a:latin typeface="等线"/>
              <a:cs typeface="等线"/>
            </a:endParaRPr>
          </a:p>
          <a:p>
            <a:pPr algn="just" marL="12700" marR="5080">
              <a:lnSpc>
                <a:spcPct val="141300"/>
              </a:lnSpc>
              <a:spcBef>
                <a:spcPts val="580"/>
              </a:spcBef>
            </a:pPr>
            <a:r>
              <a:rPr dirty="0" sz="650" spc="30">
                <a:latin typeface="等线"/>
                <a:cs typeface="等线"/>
              </a:rPr>
              <a:t>佛山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平安佛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是全国普惠险的先行者之</a:t>
            </a:r>
            <a:r>
              <a:rPr dirty="0" sz="650" spc="45">
                <a:latin typeface="等线"/>
                <a:cs typeface="等线"/>
              </a:rPr>
              <a:t>一</a:t>
            </a:r>
            <a:r>
              <a:rPr dirty="0" sz="650" spc="30">
                <a:latin typeface="等线"/>
                <a:cs typeface="等线"/>
              </a:rPr>
              <a:t>。佛山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平安佛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的出 </a:t>
            </a:r>
            <a:r>
              <a:rPr dirty="0" sz="650" spc="40">
                <a:latin typeface="等线"/>
                <a:cs typeface="等线"/>
              </a:rPr>
              <a:t>现，使地方性的普惠医疗险吸引了广</a:t>
            </a:r>
            <a:r>
              <a:rPr dirty="0" sz="650" spc="55">
                <a:latin typeface="等线"/>
                <a:cs typeface="等线"/>
              </a:rPr>
              <a:t>泛</a:t>
            </a:r>
            <a:r>
              <a:rPr dirty="0" sz="650" spc="40">
                <a:latin typeface="等线"/>
                <a:cs typeface="等线"/>
              </a:rPr>
              <a:t>的关</a:t>
            </a:r>
            <a:r>
              <a:rPr dirty="0" sz="650" spc="45">
                <a:latin typeface="等线"/>
                <a:cs typeface="等线"/>
              </a:rPr>
              <a:t>注</a:t>
            </a:r>
            <a:r>
              <a:rPr dirty="0" sz="650" spc="40">
                <a:latin typeface="等线"/>
                <a:cs typeface="等线"/>
              </a:rPr>
              <a:t>，之后各地普 </a:t>
            </a:r>
            <a:r>
              <a:rPr dirty="0" sz="650" spc="30">
                <a:latin typeface="等线"/>
                <a:cs typeface="等线"/>
              </a:rPr>
              <a:t>惠险开始如雨后春笋般</a:t>
            </a:r>
            <a:r>
              <a:rPr dirty="0" sz="650" spc="15">
                <a:latin typeface="等线"/>
                <a:cs typeface="等线"/>
              </a:rPr>
              <a:t>涌</a:t>
            </a:r>
            <a:r>
              <a:rPr dirty="0" sz="650" spc="30">
                <a:latin typeface="等线"/>
                <a:cs typeface="等线"/>
              </a:rPr>
              <a:t>现。佛山平</a:t>
            </a:r>
            <a:r>
              <a:rPr dirty="0" sz="650" spc="20">
                <a:latin typeface="等线"/>
                <a:cs typeface="等线"/>
              </a:rPr>
              <a:t>安佛</a:t>
            </a:r>
            <a:r>
              <a:rPr dirty="0" sz="650" spc="30">
                <a:latin typeface="等线"/>
                <a:cs typeface="等线"/>
              </a:rPr>
              <a:t>产品价</a:t>
            </a:r>
            <a:r>
              <a:rPr dirty="0" sz="650" spc="20">
                <a:latin typeface="等线"/>
                <a:cs typeface="等线"/>
              </a:rPr>
              <a:t>格</a:t>
            </a:r>
            <a:r>
              <a:rPr dirty="0" sz="650" spc="155">
                <a:latin typeface="等线"/>
                <a:cs typeface="等线"/>
              </a:rPr>
              <a:t> </a:t>
            </a:r>
            <a:r>
              <a:rPr dirty="0" sz="650">
                <a:latin typeface="等线"/>
                <a:cs typeface="等线"/>
              </a:rPr>
              <a:t>185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元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40">
                <a:latin typeface="等线"/>
                <a:cs typeface="等线"/>
              </a:rPr>
              <a:t>对参保人住院发生医保目录范围内的</a:t>
            </a:r>
            <a:r>
              <a:rPr dirty="0" sz="650" spc="55">
                <a:latin typeface="等线"/>
                <a:cs typeface="等线"/>
              </a:rPr>
              <a:t>个</a:t>
            </a:r>
            <a:r>
              <a:rPr dirty="0" sz="650" spc="40">
                <a:latin typeface="等线"/>
                <a:cs typeface="等线"/>
              </a:rPr>
              <a:t>人负担合规医疗费用 </a:t>
            </a:r>
            <a:r>
              <a:rPr dirty="0" sz="650" spc="30">
                <a:latin typeface="等线"/>
                <a:cs typeface="等线"/>
              </a:rPr>
              <a:t>累</a:t>
            </a:r>
            <a:r>
              <a:rPr dirty="0" sz="650" spc="20">
                <a:latin typeface="等线"/>
                <a:cs typeface="等线"/>
              </a:rPr>
              <a:t>计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万元（含）以上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部分报</a:t>
            </a:r>
            <a:r>
              <a:rPr dirty="0" sz="650" spc="20">
                <a:latin typeface="等线"/>
                <a:cs typeface="等线"/>
              </a:rPr>
              <a:t>销</a:t>
            </a:r>
            <a:r>
              <a:rPr dirty="0" sz="650" spc="15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80%，</a:t>
            </a:r>
            <a:r>
              <a:rPr dirty="0" sz="650" spc="30">
                <a:latin typeface="等线"/>
                <a:cs typeface="等线"/>
              </a:rPr>
              <a:t>年度累计最高报销 </a:t>
            </a:r>
            <a:r>
              <a:rPr dirty="0" sz="650" spc="20">
                <a:latin typeface="等线"/>
                <a:cs typeface="等线"/>
              </a:rPr>
              <a:t>限额</a:t>
            </a:r>
            <a:r>
              <a:rPr dirty="0" sz="650" spc="10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100</a:t>
            </a:r>
            <a:r>
              <a:rPr dirty="0" sz="650" spc="11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万元（医保目</a:t>
            </a:r>
            <a:r>
              <a:rPr dirty="0" sz="650" spc="30">
                <a:latin typeface="等线"/>
                <a:cs typeface="等线"/>
              </a:rPr>
              <a:t>录</a:t>
            </a:r>
            <a:r>
              <a:rPr dirty="0" sz="650" spc="20">
                <a:latin typeface="等线"/>
                <a:cs typeface="等线"/>
              </a:rPr>
              <a:t>外报销</a:t>
            </a:r>
            <a:r>
              <a:rPr dirty="0" sz="650" spc="12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60%）</a:t>
            </a:r>
            <a:r>
              <a:rPr dirty="0" sz="650" spc="20">
                <a:latin typeface="等线"/>
                <a:cs typeface="等线"/>
              </a:rPr>
              <a:t>。设立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121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</a:t>
            </a:r>
            <a:endParaRPr sz="650">
              <a:latin typeface="等线"/>
              <a:cs typeface="等线"/>
            </a:endParaRPr>
          </a:p>
          <a:p>
            <a:pPr algn="just" marL="12700" marR="6985">
              <a:lnSpc>
                <a:spcPts val="1100"/>
              </a:lnSpc>
              <a:spcBef>
                <a:spcPts val="80"/>
              </a:spcBef>
            </a:pPr>
            <a:r>
              <a:rPr dirty="0" sz="650" spc="30">
                <a:latin typeface="等线"/>
                <a:cs typeface="等线"/>
              </a:rPr>
              <a:t>保险金，一次性给</a:t>
            </a:r>
            <a:r>
              <a:rPr dirty="0" sz="650" spc="20">
                <a:latin typeface="等线"/>
                <a:cs typeface="等线"/>
              </a:rPr>
              <a:t>付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万元。比如，</a:t>
            </a:r>
            <a:r>
              <a:rPr dirty="0" sz="650" spc="20">
                <a:latin typeface="等线"/>
                <a:cs typeface="等线"/>
              </a:rPr>
              <a:t>用</a:t>
            </a:r>
            <a:r>
              <a:rPr dirty="0" sz="650" spc="30">
                <a:latin typeface="等线"/>
                <a:cs typeface="等线"/>
              </a:rPr>
              <a:t>于治疗罕见病脊髓</a:t>
            </a:r>
            <a:r>
              <a:rPr dirty="0" sz="650" spc="20">
                <a:latin typeface="等线"/>
                <a:cs typeface="等线"/>
              </a:rPr>
              <a:t>性 </a:t>
            </a:r>
            <a:r>
              <a:rPr dirty="0" sz="650" spc="30">
                <a:latin typeface="等线"/>
                <a:cs typeface="等线"/>
              </a:rPr>
              <a:t>肌萎缩症</a:t>
            </a:r>
            <a:r>
              <a:rPr dirty="0" sz="650" spc="40">
                <a:latin typeface="等线"/>
                <a:cs typeface="等线"/>
              </a:rPr>
              <a:t>（</a:t>
            </a:r>
            <a:r>
              <a:rPr dirty="0" sz="650" spc="10">
                <a:latin typeface="等线"/>
                <a:cs typeface="等线"/>
              </a:rPr>
              <a:t>S</a:t>
            </a:r>
            <a:r>
              <a:rPr dirty="0" sz="650" spc="5">
                <a:latin typeface="等线"/>
                <a:cs typeface="等线"/>
              </a:rPr>
              <a:t>M</a:t>
            </a:r>
            <a:r>
              <a:rPr dirty="0" sz="650" spc="25">
                <a:latin typeface="等线"/>
                <a:cs typeface="等线"/>
              </a:rPr>
              <a:t>A</a:t>
            </a:r>
            <a:r>
              <a:rPr dirty="0" sz="650" spc="30">
                <a:latin typeface="等线"/>
                <a:cs typeface="等线"/>
              </a:rPr>
              <a:t>）的特效</a:t>
            </a:r>
            <a:r>
              <a:rPr dirty="0" sz="650" spc="4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进入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40">
                <a:latin typeface="等线"/>
                <a:cs typeface="等线"/>
              </a:rPr>
              <a:t>目</a:t>
            </a:r>
            <a:r>
              <a:rPr dirty="0" sz="650" spc="30">
                <a:latin typeface="等线"/>
                <a:cs typeface="等线"/>
              </a:rPr>
              <a:t>录</a:t>
            </a:r>
            <a:r>
              <a:rPr dirty="0" sz="650" spc="35">
                <a:latin typeface="等线"/>
                <a:cs typeface="等线"/>
              </a:rPr>
              <a:t>后</a:t>
            </a:r>
            <a:r>
              <a:rPr dirty="0" sz="650" spc="30">
                <a:latin typeface="等线"/>
                <a:cs typeface="等线"/>
              </a:rPr>
              <a:t>，再</a:t>
            </a:r>
            <a:r>
              <a:rPr dirty="0" sz="650" spc="40">
                <a:latin typeface="等线"/>
                <a:cs typeface="等线"/>
              </a:rPr>
              <a:t>经</a:t>
            </a:r>
            <a:r>
              <a:rPr dirty="0" sz="650" spc="25">
                <a:latin typeface="等线"/>
                <a:cs typeface="等线"/>
              </a:rPr>
              <a:t>过“平安佛</a:t>
            </a:r>
            <a:endParaRPr sz="650">
              <a:latin typeface="等线"/>
              <a:cs typeface="等线"/>
            </a:endParaRPr>
          </a:p>
          <a:p>
            <a:pPr algn="just" marL="12700" marR="9525">
              <a:lnSpc>
                <a:spcPts val="1090"/>
              </a:lnSpc>
              <a:spcBef>
                <a:spcPts val="15"/>
              </a:spcBef>
            </a:pPr>
            <a:r>
              <a:rPr dirty="0" sz="650" spc="20">
                <a:latin typeface="等线"/>
                <a:cs typeface="等线"/>
              </a:rPr>
              <a:t>医保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的报销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患者每</a:t>
            </a:r>
            <a:r>
              <a:rPr dirty="0" sz="650" spc="30">
                <a:latin typeface="等线"/>
                <a:cs typeface="等线"/>
              </a:rPr>
              <a:t>年</a:t>
            </a:r>
            <a:r>
              <a:rPr dirty="0" sz="650" spc="20">
                <a:latin typeface="等线"/>
                <a:cs typeface="等线"/>
              </a:rPr>
              <a:t>承担的</a:t>
            </a:r>
            <a:r>
              <a:rPr dirty="0" sz="650" spc="30">
                <a:latin typeface="等线"/>
                <a:cs typeface="等线"/>
              </a:rPr>
              <a:t>自</a:t>
            </a:r>
            <a:r>
              <a:rPr dirty="0" sz="650" spc="20">
                <a:latin typeface="等线"/>
                <a:cs typeface="等线"/>
              </a:rPr>
              <a:t>费费</a:t>
            </a:r>
            <a:r>
              <a:rPr dirty="0" sz="650" spc="30">
                <a:latin typeface="等线"/>
                <a:cs typeface="等线"/>
              </a:rPr>
              <a:t>用</a:t>
            </a:r>
            <a:r>
              <a:rPr dirty="0" sz="650" spc="20">
                <a:latin typeface="等线"/>
                <a:cs typeface="等线"/>
              </a:rPr>
              <a:t>有望低于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4</a:t>
            </a:r>
            <a:r>
              <a:rPr dirty="0" sz="650" spc="114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万元。佛 </a:t>
            </a:r>
            <a:r>
              <a:rPr dirty="0" sz="650" spc="10">
                <a:latin typeface="等线"/>
                <a:cs typeface="等线"/>
              </a:rPr>
              <a:t>山“</a:t>
            </a:r>
            <a:r>
              <a:rPr dirty="0" sz="650" spc="30">
                <a:latin typeface="等线"/>
                <a:cs typeface="等线"/>
              </a:rPr>
              <a:t>平</a:t>
            </a:r>
            <a:r>
              <a:rPr dirty="0" sz="650" spc="20">
                <a:latin typeface="等线"/>
                <a:cs typeface="等线"/>
              </a:rPr>
              <a:t>安佛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价</a:t>
            </a:r>
            <a:r>
              <a:rPr dirty="0" sz="650" spc="30">
                <a:latin typeface="等线"/>
                <a:cs typeface="等线"/>
              </a:rPr>
              <a:t>格</a:t>
            </a:r>
            <a:r>
              <a:rPr dirty="0" sz="650" spc="20">
                <a:latin typeface="等线"/>
                <a:cs typeface="等线"/>
              </a:rPr>
              <a:t>门</a:t>
            </a:r>
            <a:r>
              <a:rPr dirty="0" sz="650" spc="30">
                <a:latin typeface="等线"/>
                <a:cs typeface="等线"/>
              </a:rPr>
              <a:t>槛</a:t>
            </a:r>
            <a:r>
              <a:rPr dirty="0" sz="650" spc="20">
                <a:latin typeface="等线"/>
                <a:cs typeface="等线"/>
              </a:rPr>
              <a:t>较</a:t>
            </a:r>
            <a:r>
              <a:rPr dirty="0" sz="650" spc="30">
                <a:latin typeface="等线"/>
                <a:cs typeface="等线"/>
              </a:rPr>
              <a:t>低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且</a:t>
            </a:r>
            <a:r>
              <a:rPr dirty="0" sz="650" spc="20">
                <a:latin typeface="等线"/>
                <a:cs typeface="等线"/>
              </a:rPr>
              <a:t>将一</a:t>
            </a:r>
            <a:r>
              <a:rPr dirty="0" sz="650" spc="30">
                <a:latin typeface="等线"/>
                <a:cs typeface="等线"/>
              </a:rPr>
              <a:t>些</a:t>
            </a:r>
            <a:r>
              <a:rPr dirty="0" sz="650" spc="20">
                <a:latin typeface="等线"/>
                <a:cs typeface="等线"/>
              </a:rPr>
              <a:t>暂</a:t>
            </a:r>
            <a:r>
              <a:rPr dirty="0" sz="650" spc="30">
                <a:latin typeface="等线"/>
                <a:cs typeface="等线"/>
              </a:rPr>
              <a:t>未</a:t>
            </a:r>
            <a:r>
              <a:rPr dirty="0" sz="650" spc="20">
                <a:latin typeface="等线"/>
                <a:cs typeface="等线"/>
              </a:rPr>
              <a:t>被商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纳</a:t>
            </a:r>
            <a:r>
              <a:rPr dirty="0" sz="650" spc="30">
                <a:latin typeface="等线"/>
                <a:cs typeface="等线"/>
              </a:rPr>
              <a:t>入</a:t>
            </a:r>
            <a:r>
              <a:rPr dirty="0" sz="650" spc="20">
                <a:latin typeface="等线"/>
                <a:cs typeface="等线"/>
              </a:rPr>
              <a:t>报</a:t>
            </a:r>
            <a:r>
              <a:rPr dirty="0" sz="650" spc="30">
                <a:latin typeface="等线"/>
                <a:cs typeface="等线"/>
              </a:rPr>
              <a:t>销</a:t>
            </a:r>
            <a:r>
              <a:rPr dirty="0" sz="650" spc="20">
                <a:latin typeface="等线"/>
                <a:cs typeface="等线"/>
              </a:rPr>
              <a:t>范围</a:t>
            </a:r>
            <a:endParaRPr sz="650">
              <a:latin typeface="等线"/>
              <a:cs typeface="等线"/>
            </a:endParaRPr>
          </a:p>
          <a:p>
            <a:pPr algn="just" marL="12700">
              <a:lnSpc>
                <a:spcPct val="100000"/>
              </a:lnSpc>
              <a:spcBef>
                <a:spcPts val="240"/>
              </a:spcBef>
            </a:pPr>
            <a:r>
              <a:rPr dirty="0" sz="650" spc="40">
                <a:latin typeface="等线"/>
                <a:cs typeface="等线"/>
              </a:rPr>
              <a:t>的罕见病药品纳入保障范围</a:t>
            </a:r>
            <a:r>
              <a:rPr dirty="0" sz="650" spc="4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有助于</a:t>
            </a:r>
            <a:r>
              <a:rPr dirty="0" sz="650" spc="55">
                <a:latin typeface="等线"/>
                <a:cs typeface="等线"/>
              </a:rPr>
              <a:t>提</a:t>
            </a:r>
            <a:r>
              <a:rPr dirty="0" sz="650" spc="40">
                <a:latin typeface="等线"/>
                <a:cs typeface="等线"/>
              </a:rPr>
              <a:t>升罕见病患者医疗</a:t>
            </a:r>
            <a:r>
              <a:rPr dirty="0" sz="650" spc="20">
                <a:latin typeface="等线"/>
                <a:cs typeface="等线"/>
              </a:rPr>
              <a:t>保</a:t>
            </a:r>
            <a:endParaRPr sz="650">
              <a:latin typeface="等线"/>
              <a:cs typeface="等线"/>
            </a:endParaRPr>
          </a:p>
          <a:p>
            <a:pPr algn="just" marL="12700" marR="9525">
              <a:lnSpc>
                <a:spcPct val="140000"/>
              </a:lnSpc>
              <a:spcBef>
                <a:spcPts val="10"/>
              </a:spcBef>
            </a:pPr>
            <a:r>
              <a:rPr dirty="0" sz="650" spc="20">
                <a:latin typeface="等线"/>
                <a:cs typeface="等线"/>
              </a:rPr>
              <a:t>障水平，降</a:t>
            </a:r>
            <a:r>
              <a:rPr dirty="0" sz="650" spc="30">
                <a:latin typeface="等线"/>
                <a:cs typeface="等线"/>
              </a:rPr>
              <a:t>低</a:t>
            </a:r>
            <a:r>
              <a:rPr dirty="0" sz="650" spc="20">
                <a:latin typeface="等线"/>
                <a:cs typeface="等线"/>
              </a:rPr>
              <a:t>医疗费</a:t>
            </a:r>
            <a:r>
              <a:rPr dirty="0" sz="650" spc="30">
                <a:latin typeface="等线"/>
                <a:cs typeface="等线"/>
              </a:rPr>
              <a:t>用</a:t>
            </a:r>
            <a:r>
              <a:rPr dirty="0" sz="650" spc="20">
                <a:latin typeface="等线"/>
                <a:cs typeface="等线"/>
              </a:rPr>
              <a:t>负担，</a:t>
            </a:r>
            <a:r>
              <a:rPr dirty="0" sz="650" spc="30">
                <a:latin typeface="等线"/>
                <a:cs typeface="等线"/>
              </a:rPr>
              <a:t>极</a:t>
            </a:r>
            <a:r>
              <a:rPr dirty="0" sz="650" spc="20">
                <a:latin typeface="等线"/>
                <a:cs typeface="等线"/>
              </a:rPr>
              <a:t>大减少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见病患者面临</a:t>
            </a:r>
            <a:r>
              <a:rPr dirty="0" sz="650" spc="90">
                <a:latin typeface="等线"/>
                <a:cs typeface="等线"/>
              </a:rPr>
              <a:t> 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因病 致贫、因病返贫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 的风险。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30651" y="4750307"/>
            <a:ext cx="2316480" cy="1766570"/>
            <a:chOff x="2930651" y="4750307"/>
            <a:chExt cx="2316480" cy="17665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5703" y="4809743"/>
              <a:ext cx="2281428" cy="17068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30651" y="4750307"/>
              <a:ext cx="2243455" cy="1668780"/>
            </a:xfrm>
            <a:custGeom>
              <a:avLst/>
              <a:gdLst/>
              <a:ahLst/>
              <a:cxnLst/>
              <a:rect l="l" t="t" r="r" b="b"/>
              <a:pathLst>
                <a:path w="2243454" h="1668779">
                  <a:moveTo>
                    <a:pt x="2164842" y="0"/>
                  </a:moveTo>
                  <a:lnTo>
                    <a:pt x="78486" y="0"/>
                  </a:lnTo>
                  <a:lnTo>
                    <a:pt x="47952" y="6173"/>
                  </a:lnTo>
                  <a:lnTo>
                    <a:pt x="23002" y="23002"/>
                  </a:lnTo>
                  <a:lnTo>
                    <a:pt x="6173" y="47952"/>
                  </a:lnTo>
                  <a:lnTo>
                    <a:pt x="0" y="78486"/>
                  </a:lnTo>
                  <a:lnTo>
                    <a:pt x="0" y="1590344"/>
                  </a:lnTo>
                  <a:lnTo>
                    <a:pt x="6173" y="1620875"/>
                  </a:lnTo>
                  <a:lnTo>
                    <a:pt x="23002" y="1645807"/>
                  </a:lnTo>
                  <a:lnTo>
                    <a:pt x="47952" y="1662616"/>
                  </a:lnTo>
                  <a:lnTo>
                    <a:pt x="78486" y="1668780"/>
                  </a:lnTo>
                  <a:lnTo>
                    <a:pt x="2164842" y="1668780"/>
                  </a:lnTo>
                  <a:lnTo>
                    <a:pt x="2195375" y="1662616"/>
                  </a:lnTo>
                  <a:lnTo>
                    <a:pt x="2220325" y="1645807"/>
                  </a:lnTo>
                  <a:lnTo>
                    <a:pt x="2237154" y="1620875"/>
                  </a:lnTo>
                  <a:lnTo>
                    <a:pt x="2243328" y="1590344"/>
                  </a:lnTo>
                  <a:lnTo>
                    <a:pt x="2243328" y="78486"/>
                  </a:lnTo>
                  <a:lnTo>
                    <a:pt x="2237154" y="47952"/>
                  </a:lnTo>
                  <a:lnTo>
                    <a:pt x="2220325" y="23002"/>
                  </a:lnTo>
                  <a:lnTo>
                    <a:pt x="2195375" y="6173"/>
                  </a:lnTo>
                  <a:lnTo>
                    <a:pt x="2164842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010661" y="4808346"/>
            <a:ext cx="87884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案例：三明普惠医联保</a:t>
            </a:r>
            <a:endParaRPr sz="650">
              <a:latin typeface="等线"/>
              <a:cs typeface="等线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9900" y="4975859"/>
            <a:ext cx="2091055" cy="135064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algn="just" marL="92710" marR="81915">
              <a:lnSpc>
                <a:spcPct val="140900"/>
              </a:lnSpc>
            </a:pP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三明普惠医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联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于</a:t>
            </a:r>
            <a:r>
              <a:rPr dirty="0" sz="650" spc="7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2021</a:t>
            </a:r>
            <a:r>
              <a:rPr dirty="0" sz="650" spc="8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</a:t>
            </a:r>
            <a:r>
              <a:rPr dirty="0" sz="650" spc="7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10</a:t>
            </a:r>
            <a:r>
              <a:rPr dirty="0" sz="650" spc="8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月</a:t>
            </a:r>
            <a:r>
              <a:rPr dirty="0" sz="650" spc="8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12</a:t>
            </a:r>
            <a:r>
              <a:rPr dirty="0" sz="650" spc="8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号上线，是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福建三明为基本医保参保人专属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定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制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普惠型商业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补充医疗保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险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。涵盖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保外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59</a:t>
            </a:r>
            <a:r>
              <a:rPr dirty="0" sz="650" spc="6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种肿瘤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特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效药及</a:t>
            </a:r>
            <a:r>
              <a:rPr dirty="0" sz="650" spc="7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33 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种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60">
                <a:solidFill>
                  <a:srgbClr val="333333"/>
                </a:solidFill>
                <a:latin typeface="等线"/>
                <a:cs typeface="等线"/>
              </a:rPr>
              <a:t>品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基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本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覆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盖了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所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有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保外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恶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性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肿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瘤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/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指定罕见病特药，极大缓解了患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高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额医药费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用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负担；且首创特药分类管理机制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按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照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临床价值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等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标准差异化报销，鼓励药品临床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价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值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高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、基金影响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可控、供应稳定的药品获得更高赔付比例。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6846" y="2935350"/>
            <a:ext cx="1838325" cy="638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城市</a:t>
            </a:r>
            <a:r>
              <a:rPr dirty="0" sz="650" spc="-5">
                <a:latin typeface="等线"/>
                <a:cs typeface="等线"/>
              </a:rPr>
              <a:t>:</a:t>
            </a:r>
            <a:r>
              <a:rPr dirty="0" sz="650" spc="20">
                <a:latin typeface="等线"/>
                <a:cs typeface="等线"/>
              </a:rPr>
              <a:t>广州深圳</a:t>
            </a:r>
            <a:endParaRPr sz="650">
              <a:latin typeface="等线"/>
              <a:cs typeface="等线"/>
            </a:endParaRPr>
          </a:p>
          <a:p>
            <a:pPr marL="184785" indent="-17272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产品价格</a:t>
            </a:r>
            <a:r>
              <a:rPr dirty="0" sz="650" spc="15">
                <a:latin typeface="等线"/>
                <a:cs typeface="等线"/>
              </a:rPr>
              <a:t>：39</a:t>
            </a:r>
            <a:r>
              <a:rPr dirty="0" sz="6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元</a:t>
            </a:r>
            <a:endParaRPr sz="650">
              <a:latin typeface="等线"/>
              <a:cs typeface="等线"/>
            </a:endParaRPr>
          </a:p>
          <a:p>
            <a:pPr marL="184785" indent="-17272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罕见病特药</a:t>
            </a:r>
            <a:r>
              <a:rPr dirty="0" sz="650">
                <a:latin typeface="等线"/>
                <a:cs typeface="等线"/>
              </a:rPr>
              <a:t>/</a:t>
            </a:r>
            <a:r>
              <a:rPr dirty="0" sz="650" spc="20">
                <a:latin typeface="等线"/>
                <a:cs typeface="等线"/>
              </a:rPr>
              <a:t>病种数量</a:t>
            </a:r>
            <a:r>
              <a:rPr dirty="0" sz="650" spc="15">
                <a:latin typeface="等线"/>
                <a:cs typeface="等线"/>
              </a:rPr>
              <a:t>：3</a:t>
            </a:r>
            <a:r>
              <a:rPr dirty="0" sz="650" spc="-1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种治疗用药，涉及</a:t>
            </a:r>
            <a:endParaRPr sz="650">
              <a:latin typeface="等线"/>
              <a:cs typeface="等线"/>
            </a:endParaRPr>
          </a:p>
          <a:p>
            <a:pPr marL="184785">
              <a:lnSpc>
                <a:spcPct val="100000"/>
              </a:lnSpc>
              <a:spcBef>
                <a:spcPts val="20"/>
              </a:spcBef>
            </a:pPr>
            <a:r>
              <a:rPr dirty="0" sz="650" spc="10">
                <a:latin typeface="等线"/>
                <a:cs typeface="等线"/>
              </a:rPr>
              <a:t>3</a:t>
            </a:r>
            <a:r>
              <a:rPr dirty="0" sz="6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</a:t>
            </a:r>
            <a:endParaRPr sz="650">
              <a:latin typeface="等线"/>
              <a:cs typeface="等线"/>
            </a:endParaRPr>
          </a:p>
          <a:p>
            <a:pPr marL="184785" indent="-17272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特药赔付比例及赔偿限额</a:t>
            </a:r>
            <a:r>
              <a:rPr dirty="0" sz="650" spc="15">
                <a:latin typeface="等线"/>
                <a:cs typeface="等线"/>
              </a:rPr>
              <a:t>：70%，15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</a:t>
            </a:r>
            <a:endParaRPr sz="650">
              <a:latin typeface="等线"/>
              <a:cs typeface="等线"/>
            </a:endParaRPr>
          </a:p>
          <a:p>
            <a:pPr marL="184785" indent="-17272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新增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4</a:t>
            </a:r>
            <a:r>
              <a:rPr dirty="0" sz="650" spc="-1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种罕见病可享受最高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5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万元特药津贴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9640" y="3855846"/>
            <a:ext cx="1667510" cy="536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城市</a:t>
            </a:r>
            <a:r>
              <a:rPr dirty="0" sz="650" spc="-5">
                <a:latin typeface="等线"/>
                <a:cs typeface="等线"/>
              </a:rPr>
              <a:t>:</a:t>
            </a:r>
            <a:r>
              <a:rPr dirty="0" sz="650" spc="20">
                <a:latin typeface="等线"/>
                <a:cs typeface="等线"/>
              </a:rPr>
              <a:t>山东济南</a:t>
            </a:r>
            <a:endParaRPr sz="650">
              <a:latin typeface="等线"/>
              <a:cs typeface="等线"/>
            </a:endParaRPr>
          </a:p>
          <a:p>
            <a:pPr marL="184785" indent="-17272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产品价格</a:t>
            </a:r>
            <a:r>
              <a:rPr dirty="0" sz="650" spc="15">
                <a:latin typeface="等线"/>
                <a:cs typeface="等线"/>
              </a:rPr>
              <a:t>：150</a:t>
            </a:r>
            <a:r>
              <a:rPr dirty="0" sz="650" spc="-9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元</a:t>
            </a:r>
            <a:endParaRPr sz="650">
              <a:latin typeface="等线"/>
              <a:cs typeface="等线"/>
            </a:endParaRPr>
          </a:p>
          <a:p>
            <a:pPr marL="184785" marR="5080" indent="-172720">
              <a:lnSpc>
                <a:spcPct val="103099"/>
              </a:lnSpc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罕见病特药</a:t>
            </a:r>
            <a:r>
              <a:rPr dirty="0" sz="650">
                <a:latin typeface="等线"/>
                <a:cs typeface="等线"/>
              </a:rPr>
              <a:t>/</a:t>
            </a:r>
            <a:r>
              <a:rPr dirty="0" sz="650" spc="20">
                <a:latin typeface="等线"/>
                <a:cs typeface="等线"/>
              </a:rPr>
              <a:t>病种数量</a:t>
            </a:r>
            <a:r>
              <a:rPr dirty="0" sz="650" spc="15">
                <a:latin typeface="等线"/>
                <a:cs typeface="等线"/>
              </a:rPr>
              <a:t>：7</a:t>
            </a:r>
            <a:r>
              <a:rPr dirty="0" sz="650" spc="-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种治疗用药，  涉及</a:t>
            </a:r>
            <a:r>
              <a:rPr dirty="0" sz="650" spc="10">
                <a:latin typeface="等线"/>
                <a:cs typeface="等线"/>
              </a:rPr>
              <a:t> 6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</a:t>
            </a:r>
            <a:endParaRPr sz="650">
              <a:latin typeface="等线"/>
              <a:cs typeface="等线"/>
            </a:endParaRPr>
          </a:p>
          <a:p>
            <a:pPr marL="184785" indent="-17272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特药赔付比例及赔偿限额</a:t>
            </a:r>
            <a:r>
              <a:rPr dirty="0" sz="650" spc="15">
                <a:latin typeface="等线"/>
                <a:cs typeface="等线"/>
              </a:rPr>
              <a:t>：70%，30</a:t>
            </a:r>
            <a:r>
              <a:rPr dirty="0" sz="650" spc="-1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4676" y="3843273"/>
            <a:ext cx="1838325" cy="5372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城</a:t>
            </a:r>
            <a:r>
              <a:rPr dirty="0" sz="650" spc="15">
                <a:latin typeface="等线"/>
                <a:cs typeface="等线"/>
              </a:rPr>
              <a:t>市</a:t>
            </a:r>
            <a:r>
              <a:rPr dirty="0" sz="650" spc="-5">
                <a:latin typeface="等线"/>
                <a:cs typeface="等线"/>
              </a:rPr>
              <a:t>:</a:t>
            </a:r>
            <a:r>
              <a:rPr dirty="0" sz="650" spc="20">
                <a:latin typeface="等线"/>
                <a:cs typeface="等线"/>
              </a:rPr>
              <a:t>上海</a:t>
            </a:r>
            <a:endParaRPr sz="650">
              <a:latin typeface="等线"/>
              <a:cs typeface="等线"/>
            </a:endParaRPr>
          </a:p>
          <a:p>
            <a:pPr marL="184785" indent="-17272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产品价格</a:t>
            </a:r>
            <a:r>
              <a:rPr dirty="0" sz="650" spc="15">
                <a:latin typeface="等线"/>
                <a:cs typeface="等线"/>
              </a:rPr>
              <a:t>：115</a:t>
            </a:r>
            <a:r>
              <a:rPr dirty="0" sz="650" spc="-1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元</a:t>
            </a:r>
            <a:endParaRPr sz="650">
              <a:latin typeface="等线"/>
              <a:cs typeface="等线"/>
            </a:endParaRPr>
          </a:p>
          <a:p>
            <a:pPr marL="184785" indent="-17272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罕见病特药</a:t>
            </a:r>
            <a:r>
              <a:rPr dirty="0" sz="650">
                <a:latin typeface="等线"/>
                <a:cs typeface="等线"/>
              </a:rPr>
              <a:t>/</a:t>
            </a:r>
            <a:r>
              <a:rPr dirty="0" sz="650" spc="20">
                <a:latin typeface="等线"/>
                <a:cs typeface="等线"/>
              </a:rPr>
              <a:t>病种数量</a:t>
            </a:r>
            <a:r>
              <a:rPr dirty="0" sz="650" spc="15">
                <a:latin typeface="等线"/>
                <a:cs typeface="等线"/>
              </a:rPr>
              <a:t>：5</a:t>
            </a:r>
            <a:r>
              <a:rPr dirty="0" sz="650" spc="-1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种治疗用药，涉及</a:t>
            </a:r>
            <a:endParaRPr sz="650">
              <a:latin typeface="等线"/>
              <a:cs typeface="等线"/>
            </a:endParaRPr>
          </a:p>
          <a:p>
            <a:pPr marL="184785">
              <a:lnSpc>
                <a:spcPct val="100000"/>
              </a:lnSpc>
              <a:spcBef>
                <a:spcPts val="25"/>
              </a:spcBef>
            </a:pPr>
            <a:r>
              <a:rPr dirty="0" sz="650" spc="10">
                <a:latin typeface="等线"/>
                <a:cs typeface="等线"/>
              </a:rPr>
              <a:t>4</a:t>
            </a:r>
            <a:r>
              <a:rPr dirty="0" sz="6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</a:t>
            </a:r>
            <a:endParaRPr sz="650">
              <a:latin typeface="等线"/>
              <a:cs typeface="等线"/>
            </a:endParaRPr>
          </a:p>
          <a:p>
            <a:pPr marL="184785" indent="-17272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特药赔付比例及赔偿限额</a:t>
            </a:r>
            <a:r>
              <a:rPr dirty="0" sz="650" spc="15">
                <a:latin typeface="等线"/>
                <a:cs typeface="等线"/>
              </a:rPr>
              <a:t>：70%，100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745" y="3002660"/>
            <a:ext cx="1752600" cy="5372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城市</a:t>
            </a:r>
            <a:r>
              <a:rPr dirty="0" sz="650" spc="-5">
                <a:latin typeface="等线"/>
                <a:cs typeface="等线"/>
              </a:rPr>
              <a:t>:</a:t>
            </a:r>
            <a:r>
              <a:rPr dirty="0" sz="650" spc="20">
                <a:latin typeface="等线"/>
                <a:cs typeface="等线"/>
              </a:rPr>
              <a:t>浙江杭州</a:t>
            </a:r>
            <a:endParaRPr sz="650">
              <a:latin typeface="等线"/>
              <a:cs typeface="等线"/>
            </a:endParaRPr>
          </a:p>
          <a:p>
            <a:pPr marL="184785" indent="-17272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产品价格</a:t>
            </a:r>
            <a:r>
              <a:rPr dirty="0" sz="650" spc="15">
                <a:latin typeface="等线"/>
                <a:cs typeface="等线"/>
              </a:rPr>
              <a:t>：150</a:t>
            </a:r>
            <a:r>
              <a:rPr dirty="0" sz="650" spc="-1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元</a:t>
            </a:r>
            <a:endParaRPr sz="650">
              <a:latin typeface="等线"/>
              <a:cs typeface="等线"/>
            </a:endParaRPr>
          </a:p>
          <a:p>
            <a:pPr marL="184785" marR="5080" indent="-172720">
              <a:lnSpc>
                <a:spcPts val="810"/>
              </a:lnSpc>
              <a:spcBef>
                <a:spcPts val="25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罕见病特药</a:t>
            </a:r>
            <a:r>
              <a:rPr dirty="0" sz="650">
                <a:latin typeface="等线"/>
                <a:cs typeface="等线"/>
              </a:rPr>
              <a:t>/</a:t>
            </a:r>
            <a:r>
              <a:rPr dirty="0" sz="650" spc="20">
                <a:latin typeface="等线"/>
                <a:cs typeface="等线"/>
              </a:rPr>
              <a:t>病种数量</a:t>
            </a:r>
            <a:r>
              <a:rPr dirty="0" sz="650" spc="15">
                <a:latin typeface="等线"/>
                <a:cs typeface="等线"/>
              </a:rPr>
              <a:t>：3</a:t>
            </a:r>
            <a:r>
              <a:rPr dirty="0" sz="650" spc="-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种治疗用药，涉 及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3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</a:t>
            </a:r>
            <a:endParaRPr sz="650">
              <a:latin typeface="等线"/>
              <a:cs typeface="等线"/>
            </a:endParaRPr>
          </a:p>
          <a:p>
            <a:pPr marL="184785" indent="-172720">
              <a:lnSpc>
                <a:spcPts val="770"/>
              </a:lnSpc>
              <a:buFont typeface="Wingdings"/>
              <a:buChar char=""/>
              <a:tabLst>
                <a:tab pos="185420" algn="l"/>
              </a:tabLst>
            </a:pPr>
            <a:r>
              <a:rPr dirty="0" sz="650" spc="20">
                <a:latin typeface="等线"/>
                <a:cs typeface="等线"/>
              </a:rPr>
              <a:t>特药赔付比例及赔偿限额</a:t>
            </a:r>
            <a:r>
              <a:rPr dirty="0" sz="650" spc="15">
                <a:latin typeface="等线"/>
                <a:cs typeface="等线"/>
              </a:rPr>
              <a:t>：60%，10</a:t>
            </a:r>
            <a:r>
              <a:rPr dirty="0" sz="6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072" y="3039871"/>
            <a:ext cx="46735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2A4882"/>
                </a:solidFill>
                <a:latin typeface="等线"/>
                <a:cs typeface="等线"/>
              </a:rPr>
              <a:t>西湖益联保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2970" y="3039871"/>
            <a:ext cx="46735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2A4882"/>
                </a:solidFill>
                <a:latin typeface="等线"/>
                <a:cs typeface="等线"/>
              </a:rPr>
              <a:t>深圳重疾险</a:t>
            </a:r>
            <a:endParaRPr sz="700">
              <a:latin typeface="等线"/>
              <a:cs typeface="等线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4070603"/>
            <a:ext cx="192023" cy="2026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9902" y="3897883"/>
            <a:ext cx="2908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2A4882"/>
                </a:solidFill>
                <a:latin typeface="等线"/>
                <a:cs typeface="等线"/>
              </a:rPr>
              <a:t>沪惠保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8982" y="3897883"/>
            <a:ext cx="2908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2A4882"/>
                </a:solidFill>
                <a:latin typeface="等线"/>
                <a:cs typeface="等线"/>
              </a:rPr>
              <a:t>齐鲁保</a:t>
            </a:r>
            <a:endParaRPr sz="700">
              <a:latin typeface="等线"/>
              <a:cs typeface="等线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7509" y="2915157"/>
            <a:ext cx="2418080" cy="697230"/>
            <a:chOff x="397509" y="2915157"/>
            <a:chExt cx="2418080" cy="69723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509" y="2915157"/>
              <a:ext cx="2417572" cy="69697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211" y="3204971"/>
              <a:ext cx="228600" cy="19507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899917" y="2915157"/>
            <a:ext cx="2416175" cy="697230"/>
            <a:chOff x="2899917" y="2915157"/>
            <a:chExt cx="2416175" cy="697230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9917" y="2915157"/>
              <a:ext cx="2416047" cy="6969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83051" y="3200399"/>
              <a:ext cx="170687" cy="181355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2081" y="3751833"/>
            <a:ext cx="2416048" cy="696976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2899917" y="3751833"/>
            <a:ext cx="2416175" cy="697230"/>
            <a:chOff x="2899917" y="3751833"/>
            <a:chExt cx="2416175" cy="69723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9917" y="3751833"/>
              <a:ext cx="2416047" cy="69697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64763" y="4072127"/>
              <a:ext cx="256032" cy="153924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6516" y="1030604"/>
            <a:ext cx="4883150" cy="851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国家、医疗机构、慈善机构以及患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者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组织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积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极开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展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罕见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病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社会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活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动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等线 Light"/>
              <a:cs typeface="等线 Light"/>
            </a:endParaRPr>
          </a:p>
          <a:p>
            <a:pPr marL="202565" indent="-172720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203200" algn="l"/>
              </a:tabLst>
            </a:pPr>
            <a:r>
              <a:rPr dirty="0" sz="700" spc="-5" b="1">
                <a:latin typeface="等线"/>
                <a:cs typeface="等线"/>
              </a:rPr>
              <a:t>罕见病多元社会力量发展</a:t>
            </a:r>
            <a:endParaRPr sz="700">
              <a:latin typeface="等线"/>
              <a:cs typeface="等线"/>
            </a:endParaRPr>
          </a:p>
          <a:p>
            <a:pPr marL="30480" marR="5080">
              <a:lnSpc>
                <a:spcPct val="141500"/>
              </a:lnSpc>
              <a:spcBef>
                <a:spcPts val="580"/>
              </a:spcBef>
            </a:pPr>
            <a:r>
              <a:rPr dirty="0" sz="650" spc="20">
                <a:latin typeface="等线"/>
                <a:cs typeface="等线"/>
              </a:rPr>
              <a:t>由</a:t>
            </a:r>
            <a:r>
              <a:rPr dirty="0" sz="650" spc="30">
                <a:latin typeface="等线"/>
                <a:cs typeface="等线"/>
              </a:rPr>
              <a:t>于特定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见病人</a:t>
            </a:r>
            <a:r>
              <a:rPr dirty="0" sz="650" spc="20">
                <a:latin typeface="等线"/>
                <a:cs typeface="等线"/>
              </a:rPr>
              <a:t>群</a:t>
            </a:r>
            <a:r>
              <a:rPr dirty="0" sz="650" spc="35">
                <a:latin typeface="等线"/>
                <a:cs typeface="等线"/>
              </a:rPr>
              <a:t>小</a:t>
            </a:r>
            <a:r>
              <a:rPr dirty="0" sz="650" spc="30">
                <a:latin typeface="等线"/>
                <a:cs typeface="等线"/>
              </a:rPr>
              <a:t>，获</a:t>
            </a:r>
            <a:r>
              <a:rPr dirty="0" sz="650" spc="20">
                <a:latin typeface="等线"/>
                <a:cs typeface="等线"/>
              </a:rPr>
              <a:t>取</a:t>
            </a:r>
            <a:r>
              <a:rPr dirty="0" sz="650" spc="30">
                <a:latin typeface="等线"/>
                <a:cs typeface="等线"/>
              </a:rPr>
              <a:t>信息渠</a:t>
            </a:r>
            <a:r>
              <a:rPr dirty="0" sz="650" spc="20">
                <a:latin typeface="等线"/>
                <a:cs typeface="等线"/>
              </a:rPr>
              <a:t>道</a:t>
            </a:r>
            <a:r>
              <a:rPr dirty="0" sz="650" spc="30">
                <a:latin typeface="等线"/>
                <a:cs typeface="等线"/>
              </a:rPr>
              <a:t>少</a:t>
            </a:r>
            <a:r>
              <a:rPr dirty="0" sz="650" spc="2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然而</a:t>
            </a:r>
            <a:r>
              <a:rPr dirty="0" sz="650" spc="35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近</a:t>
            </a:r>
            <a:r>
              <a:rPr dirty="0" sz="650" spc="30">
                <a:latin typeface="等线"/>
                <a:cs typeface="等线"/>
              </a:rPr>
              <a:t>年来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各种力</a:t>
            </a:r>
            <a:r>
              <a:rPr dirty="0" sz="650" spc="20">
                <a:latin typeface="等线"/>
                <a:cs typeface="等线"/>
              </a:rPr>
              <a:t>量</a:t>
            </a:r>
            <a:r>
              <a:rPr dirty="0" sz="650" spc="30">
                <a:latin typeface="等线"/>
                <a:cs typeface="等线"/>
              </a:rPr>
              <a:t>都积</a:t>
            </a:r>
            <a:r>
              <a:rPr dirty="0" sz="650" spc="20">
                <a:latin typeface="等线"/>
                <a:cs typeface="等线"/>
              </a:rPr>
              <a:t>极</a:t>
            </a:r>
            <a:r>
              <a:rPr dirty="0" sz="650" spc="30">
                <a:latin typeface="等线"/>
                <a:cs typeface="等线"/>
              </a:rPr>
              <a:t>投入罕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病病友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诊疗</a:t>
            </a:r>
            <a:r>
              <a:rPr dirty="0" sz="650" spc="20">
                <a:latin typeface="等线"/>
                <a:cs typeface="等线"/>
              </a:rPr>
              <a:t>与</a:t>
            </a:r>
            <a:r>
              <a:rPr dirty="0" sz="650" spc="30">
                <a:latin typeface="等线"/>
                <a:cs typeface="等线"/>
              </a:rPr>
              <a:t>保障</a:t>
            </a:r>
            <a:r>
              <a:rPr dirty="0" sz="650" spc="20">
                <a:latin typeface="等线"/>
                <a:cs typeface="等线"/>
              </a:rPr>
              <a:t>服</a:t>
            </a:r>
            <a:r>
              <a:rPr dirty="0" sz="650" spc="30">
                <a:latin typeface="等线"/>
                <a:cs typeface="等线"/>
              </a:rPr>
              <a:t>务</a:t>
            </a:r>
            <a:r>
              <a:rPr dirty="0" sz="650" spc="45">
                <a:latin typeface="等线"/>
                <a:cs typeface="等线"/>
              </a:rPr>
              <a:t>中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社</a:t>
            </a:r>
            <a:r>
              <a:rPr dirty="0" sz="650" spc="30">
                <a:latin typeface="等线"/>
                <a:cs typeface="等线"/>
              </a:rPr>
              <a:t>会力量</a:t>
            </a:r>
            <a:r>
              <a:rPr dirty="0" sz="650" spc="20">
                <a:latin typeface="等线"/>
                <a:cs typeface="等线"/>
              </a:rPr>
              <a:t>多方 面支持患者的诊疗和用药保障，并关注患者的</a:t>
            </a:r>
            <a:r>
              <a:rPr dirty="0" sz="650" spc="30">
                <a:latin typeface="等线"/>
                <a:cs typeface="等线"/>
              </a:rPr>
              <a:t>真</a:t>
            </a:r>
            <a:r>
              <a:rPr dirty="0" sz="650" spc="20">
                <a:latin typeface="等线"/>
                <a:cs typeface="等线"/>
              </a:rPr>
              <a:t>实社会</a:t>
            </a:r>
            <a:r>
              <a:rPr dirty="0" sz="650" spc="30">
                <a:latin typeface="等线"/>
                <a:cs typeface="等线"/>
              </a:rPr>
              <a:t>需</a:t>
            </a:r>
            <a:r>
              <a:rPr dirty="0" sz="650" spc="20">
                <a:latin typeface="等线"/>
                <a:cs typeface="等线"/>
              </a:rPr>
              <a:t>求。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243" y="4080814"/>
            <a:ext cx="2341245" cy="1003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1100"/>
              </a:lnSpc>
              <a:spcBef>
                <a:spcPts val="90"/>
              </a:spcBef>
            </a:pPr>
            <a:r>
              <a:rPr dirty="0" sz="650" spc="30" b="1">
                <a:latin typeface="等线"/>
                <a:cs typeface="等线"/>
              </a:rPr>
              <a:t>慈</a:t>
            </a:r>
            <a:r>
              <a:rPr dirty="0" sz="650" spc="40" b="1">
                <a:latin typeface="等线"/>
                <a:cs typeface="等线"/>
              </a:rPr>
              <a:t>善</a:t>
            </a:r>
            <a:r>
              <a:rPr dirty="0" sz="650" spc="30" b="1">
                <a:latin typeface="等线"/>
                <a:cs typeface="等线"/>
              </a:rPr>
              <a:t>组</a:t>
            </a:r>
            <a:r>
              <a:rPr dirty="0" sz="650" spc="45" b="1">
                <a:latin typeface="等线"/>
                <a:cs typeface="等线"/>
              </a:rPr>
              <a:t>织</a:t>
            </a:r>
            <a:r>
              <a:rPr dirty="0" sz="650" spc="15" b="1">
                <a:latin typeface="等线"/>
                <a:cs typeface="等线"/>
              </a:rPr>
              <a:t>/</a:t>
            </a:r>
            <a:r>
              <a:rPr dirty="0" sz="650" spc="40" b="1">
                <a:latin typeface="等线"/>
                <a:cs typeface="等线"/>
              </a:rPr>
              <a:t>基</a:t>
            </a:r>
            <a:r>
              <a:rPr dirty="0" sz="650" spc="30" b="1">
                <a:latin typeface="等线"/>
                <a:cs typeface="等线"/>
              </a:rPr>
              <a:t>金</a:t>
            </a:r>
            <a:r>
              <a:rPr dirty="0" sz="650" spc="40" b="1">
                <a:latin typeface="等线"/>
                <a:cs typeface="等线"/>
              </a:rPr>
              <a:t>会</a:t>
            </a:r>
            <a:r>
              <a:rPr dirty="0" sz="650" spc="30" b="1">
                <a:latin typeface="等线"/>
                <a:cs typeface="等线"/>
              </a:rPr>
              <a:t>：</a:t>
            </a:r>
            <a:r>
              <a:rPr dirty="0" sz="650" spc="40">
                <a:latin typeface="等线"/>
                <a:cs typeface="等线"/>
              </a:rPr>
              <a:t>行业</a:t>
            </a:r>
            <a:r>
              <a:rPr dirty="0" sz="650" spc="30">
                <a:latin typeface="等线"/>
                <a:cs typeface="等线"/>
              </a:rPr>
              <a:t>内</a:t>
            </a:r>
            <a:r>
              <a:rPr dirty="0" sz="650" spc="40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家</a:t>
            </a:r>
            <a:r>
              <a:rPr dirty="0" sz="650" spc="40">
                <a:latin typeface="等线"/>
                <a:cs typeface="等线"/>
              </a:rPr>
              <a:t>基金</a:t>
            </a:r>
            <a:r>
              <a:rPr dirty="0" sz="650" spc="30">
                <a:latin typeface="等线"/>
                <a:cs typeface="等线"/>
              </a:rPr>
              <a:t>会</a:t>
            </a:r>
            <a:r>
              <a:rPr dirty="0" sz="650" spc="40">
                <a:latin typeface="等线"/>
                <a:cs typeface="等线"/>
              </a:rPr>
              <a:t>都</a:t>
            </a:r>
            <a:r>
              <a:rPr dirty="0" sz="650" spc="30">
                <a:latin typeface="等线"/>
                <a:cs typeface="等线"/>
              </a:rPr>
              <a:t>长</a:t>
            </a:r>
            <a:r>
              <a:rPr dirty="0" sz="650" spc="40">
                <a:latin typeface="等线"/>
                <a:cs typeface="等线"/>
              </a:rPr>
              <a:t>期</a:t>
            </a:r>
            <a:r>
              <a:rPr dirty="0" sz="650" spc="30">
                <a:latin typeface="等线"/>
                <a:cs typeface="等线"/>
              </a:rPr>
              <a:t>开</a:t>
            </a:r>
            <a:r>
              <a:rPr dirty="0" sz="650" spc="40">
                <a:latin typeface="等线"/>
                <a:cs typeface="等线"/>
              </a:rPr>
              <a:t>展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公</a:t>
            </a:r>
            <a:r>
              <a:rPr dirty="0" sz="650" spc="20">
                <a:latin typeface="等线"/>
                <a:cs typeface="等线"/>
              </a:rPr>
              <a:t>益 </a:t>
            </a:r>
            <a:r>
              <a:rPr dirty="0" sz="650" spc="20">
                <a:latin typeface="等线"/>
                <a:cs typeface="等线"/>
              </a:rPr>
              <a:t>项目，如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20">
                <a:latin typeface="等线"/>
                <a:cs typeface="等线"/>
              </a:rPr>
              <a:t>华慈</a:t>
            </a:r>
            <a:r>
              <a:rPr dirty="0" sz="650" spc="30">
                <a:latin typeface="等线"/>
                <a:cs typeface="等线"/>
              </a:rPr>
              <a:t>善</a:t>
            </a:r>
            <a:r>
              <a:rPr dirty="0" sz="650" spc="20">
                <a:latin typeface="等线"/>
                <a:cs typeface="等线"/>
              </a:rPr>
              <a:t>总会开</a:t>
            </a:r>
            <a:r>
              <a:rPr dirty="0" sz="650" spc="30">
                <a:latin typeface="等线"/>
                <a:cs typeface="等线"/>
              </a:rPr>
              <a:t>展</a:t>
            </a:r>
            <a:r>
              <a:rPr dirty="0" sz="650" spc="20">
                <a:latin typeface="等线"/>
                <a:cs typeface="等线"/>
              </a:rPr>
              <a:t>各类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品援</a:t>
            </a:r>
            <a:r>
              <a:rPr dirty="0" sz="650" spc="30">
                <a:latin typeface="等线"/>
                <a:cs typeface="等线"/>
              </a:rPr>
              <a:t>助</a:t>
            </a:r>
            <a:r>
              <a:rPr dirty="0" sz="650" spc="20">
                <a:latin typeface="等线"/>
                <a:cs typeface="等线"/>
              </a:rPr>
              <a:t>项</a:t>
            </a:r>
            <a:r>
              <a:rPr dirty="0" sz="650" spc="25">
                <a:latin typeface="等线"/>
                <a:cs typeface="等线"/>
              </a:rPr>
              <a:t>目</a:t>
            </a:r>
            <a:r>
              <a:rPr dirty="0" sz="650" spc="20">
                <a:latin typeface="等线"/>
                <a:cs typeface="等线"/>
              </a:rPr>
              <a:t>，中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20">
                <a:latin typeface="等线"/>
                <a:cs typeface="等线"/>
              </a:rPr>
              <a:t>初级</a:t>
            </a:r>
            <a:r>
              <a:rPr dirty="0" sz="650" spc="30">
                <a:latin typeface="等线"/>
                <a:cs typeface="等线"/>
              </a:rPr>
              <a:t>卫</a:t>
            </a:r>
            <a:r>
              <a:rPr dirty="0" sz="650" spc="15">
                <a:latin typeface="等线"/>
                <a:cs typeface="等线"/>
              </a:rPr>
              <a:t>生 保健基金</a:t>
            </a:r>
            <a:r>
              <a:rPr dirty="0" sz="650" spc="30">
                <a:latin typeface="等线"/>
                <a:cs typeface="等线"/>
              </a:rPr>
              <a:t>会</a:t>
            </a:r>
            <a:r>
              <a:rPr dirty="0" sz="650" spc="20">
                <a:latin typeface="等线"/>
                <a:cs typeface="等线"/>
              </a:rPr>
              <a:t>生命</a:t>
            </a:r>
            <a:r>
              <a:rPr dirty="0" sz="650" spc="30">
                <a:latin typeface="等线"/>
                <a:cs typeface="等线"/>
              </a:rPr>
              <a:t>礼</a:t>
            </a:r>
            <a:r>
              <a:rPr dirty="0" sz="650" spc="20">
                <a:latin typeface="等线"/>
                <a:cs typeface="等线"/>
              </a:rPr>
              <a:t>赞——</a:t>
            </a:r>
            <a:r>
              <a:rPr dirty="0" sz="650" spc="30">
                <a:latin typeface="等线"/>
                <a:cs typeface="等线"/>
              </a:rPr>
              <a:t>法</a:t>
            </a:r>
            <a:r>
              <a:rPr dirty="0" sz="650" spc="20">
                <a:latin typeface="等线"/>
                <a:cs typeface="等线"/>
              </a:rPr>
              <a:t>布雷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患者</a:t>
            </a:r>
            <a:r>
              <a:rPr dirty="0" sz="650" spc="30">
                <a:latin typeface="等线"/>
                <a:cs typeface="等线"/>
              </a:rPr>
              <a:t>援</a:t>
            </a:r>
            <a:r>
              <a:rPr dirty="0" sz="650" spc="20">
                <a:latin typeface="等线"/>
                <a:cs typeface="等线"/>
              </a:rPr>
              <a:t>助项目，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20">
                <a:latin typeface="等线"/>
                <a:cs typeface="等线"/>
              </a:rPr>
              <a:t>国出</a:t>
            </a:r>
            <a:r>
              <a:rPr dirty="0" sz="650" spc="30">
                <a:latin typeface="等线"/>
                <a:cs typeface="等线"/>
              </a:rPr>
              <a:t>生</a:t>
            </a:r>
            <a:r>
              <a:rPr dirty="0" sz="650" spc="15">
                <a:latin typeface="等线"/>
                <a:cs typeface="等线"/>
              </a:rPr>
              <a:t>缺 陷干预救</a:t>
            </a:r>
            <a:r>
              <a:rPr dirty="0" sz="650" spc="30">
                <a:latin typeface="等线"/>
                <a:cs typeface="等线"/>
              </a:rPr>
              <a:t>助</a:t>
            </a:r>
            <a:r>
              <a:rPr dirty="0" sz="650" spc="20">
                <a:latin typeface="等线"/>
                <a:cs typeface="等线"/>
              </a:rPr>
              <a:t>基金</a:t>
            </a:r>
            <a:r>
              <a:rPr dirty="0" sz="650" spc="30">
                <a:latin typeface="等线"/>
                <a:cs typeface="等线"/>
              </a:rPr>
              <a:t>会</a:t>
            </a:r>
            <a:r>
              <a:rPr dirty="0" sz="650" spc="20">
                <a:latin typeface="等线"/>
                <a:cs typeface="等线"/>
              </a:rPr>
              <a:t>遗传代</a:t>
            </a:r>
            <a:r>
              <a:rPr dirty="0" sz="650" spc="30">
                <a:latin typeface="等线"/>
                <a:cs typeface="等线"/>
              </a:rPr>
              <a:t>谢</a:t>
            </a:r>
            <a:r>
              <a:rPr dirty="0" sz="650" spc="20">
                <a:latin typeface="等线"/>
                <a:cs typeface="等线"/>
              </a:rPr>
              <a:t>病患</a:t>
            </a:r>
            <a:r>
              <a:rPr dirty="0" sz="650" spc="30">
                <a:latin typeface="等线"/>
                <a:cs typeface="等线"/>
              </a:rPr>
              <a:t>儿</a:t>
            </a:r>
            <a:r>
              <a:rPr dirty="0" sz="650" spc="20">
                <a:latin typeface="等线"/>
                <a:cs typeface="等线"/>
              </a:rPr>
              <a:t>救助</a:t>
            </a:r>
            <a:r>
              <a:rPr dirty="0" sz="650" spc="30">
                <a:latin typeface="等线"/>
                <a:cs typeface="等线"/>
              </a:rPr>
              <a:t>项</a:t>
            </a:r>
            <a:r>
              <a:rPr dirty="0" sz="650" spc="25">
                <a:latin typeface="等线"/>
                <a:cs typeface="等线"/>
              </a:rPr>
              <a:t>目</a:t>
            </a:r>
            <a:r>
              <a:rPr dirty="0" sz="650" spc="20">
                <a:latin typeface="等线"/>
                <a:cs typeface="等线"/>
              </a:rPr>
              <a:t>，以及</a:t>
            </a:r>
            <a:r>
              <a:rPr dirty="0" sz="650" spc="30">
                <a:latin typeface="等线"/>
                <a:cs typeface="等线"/>
              </a:rPr>
              <a:t>由</a:t>
            </a:r>
            <a:r>
              <a:rPr dirty="0" sz="650" spc="20">
                <a:latin typeface="等线"/>
                <a:cs typeface="等线"/>
              </a:rPr>
              <a:t>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15">
                <a:latin typeface="等线"/>
                <a:cs typeface="等线"/>
              </a:rPr>
              <a:t>病 友发起全</a:t>
            </a:r>
            <a:r>
              <a:rPr dirty="0" sz="650" spc="30">
                <a:latin typeface="等线"/>
                <a:cs typeface="等线"/>
              </a:rPr>
              <a:t>面</a:t>
            </a:r>
            <a:r>
              <a:rPr dirty="0" sz="650" spc="20">
                <a:latin typeface="等线"/>
                <a:cs typeface="等线"/>
              </a:rPr>
              <a:t>关注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见病问</a:t>
            </a:r>
            <a:r>
              <a:rPr dirty="0" sz="650" spc="30">
                <a:latin typeface="等线"/>
                <a:cs typeface="等线"/>
              </a:rPr>
              <a:t>题</a:t>
            </a:r>
            <a:r>
              <a:rPr dirty="0" sz="650" spc="20">
                <a:latin typeface="等线"/>
                <a:cs typeface="等线"/>
              </a:rPr>
              <a:t>的病</a:t>
            </a:r>
            <a:r>
              <a:rPr dirty="0" sz="650" spc="30">
                <a:latin typeface="等线"/>
                <a:cs typeface="等线"/>
              </a:rPr>
              <a:t>痛</a:t>
            </a:r>
            <a:r>
              <a:rPr dirty="0" sz="650" spc="20">
                <a:latin typeface="等线"/>
                <a:cs typeface="等线"/>
              </a:rPr>
              <a:t>挑战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20">
                <a:latin typeface="等线"/>
                <a:cs typeface="等线"/>
              </a:rPr>
              <a:t>金会</a:t>
            </a:r>
            <a:r>
              <a:rPr dirty="0" sz="650" spc="25">
                <a:latin typeface="等线"/>
                <a:cs typeface="等线"/>
              </a:rPr>
              <a:t>等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这</a:t>
            </a:r>
            <a:r>
              <a:rPr dirty="0" sz="650" spc="20">
                <a:latin typeface="等线"/>
                <a:cs typeface="等线"/>
              </a:rPr>
              <a:t>些慈</a:t>
            </a:r>
            <a:r>
              <a:rPr dirty="0" sz="650" spc="30">
                <a:latin typeface="等线"/>
                <a:cs typeface="等线"/>
              </a:rPr>
              <a:t>善</a:t>
            </a:r>
            <a:r>
              <a:rPr dirty="0" sz="650" spc="15">
                <a:latin typeface="等线"/>
                <a:cs typeface="等线"/>
              </a:rPr>
              <a:t>组 织都在通</a:t>
            </a:r>
            <a:r>
              <a:rPr dirty="0" sz="650" spc="30">
                <a:latin typeface="等线"/>
                <a:cs typeface="等线"/>
              </a:rPr>
              <a:t>过</a:t>
            </a:r>
            <a:r>
              <a:rPr dirty="0" sz="650" spc="20">
                <a:latin typeface="等线"/>
                <a:cs typeface="等线"/>
              </a:rPr>
              <a:t>多方</a:t>
            </a:r>
            <a:r>
              <a:rPr dirty="0" sz="650" spc="30">
                <a:latin typeface="等线"/>
                <a:cs typeface="等线"/>
              </a:rPr>
              <a:t>力</a:t>
            </a:r>
            <a:r>
              <a:rPr dirty="0" sz="650" spc="20">
                <a:latin typeface="等线"/>
                <a:cs typeface="等线"/>
              </a:rPr>
              <a:t>量的筹</a:t>
            </a:r>
            <a:r>
              <a:rPr dirty="0" sz="650" spc="35">
                <a:latin typeface="等线"/>
                <a:cs typeface="等线"/>
              </a:rPr>
              <a:t>集</a:t>
            </a:r>
            <a:r>
              <a:rPr dirty="0" sz="650" spc="20">
                <a:latin typeface="等线"/>
                <a:cs typeface="等线"/>
              </a:rPr>
              <a:t>，参</a:t>
            </a:r>
            <a:r>
              <a:rPr dirty="0" sz="650" spc="30">
                <a:latin typeface="等线"/>
                <a:cs typeface="等线"/>
              </a:rPr>
              <a:t>与</a:t>
            </a:r>
            <a:r>
              <a:rPr dirty="0" sz="650" spc="20">
                <a:latin typeface="等线"/>
                <a:cs typeface="等线"/>
              </a:rPr>
              <a:t>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的慈善赠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，医</a:t>
            </a:r>
            <a:r>
              <a:rPr dirty="0" sz="650" spc="30">
                <a:latin typeface="等线"/>
                <a:cs typeface="等线"/>
              </a:rPr>
              <a:t>务</a:t>
            </a:r>
            <a:r>
              <a:rPr dirty="0" sz="650" spc="10">
                <a:latin typeface="等线"/>
                <a:cs typeface="等线"/>
              </a:rPr>
              <a:t>社 </a:t>
            </a:r>
            <a:r>
              <a:rPr dirty="0" sz="650" spc="20">
                <a:latin typeface="等线"/>
                <a:cs typeface="等线"/>
              </a:rPr>
              <a:t>工服务，疾病宣传及公众教育等工作，推动罕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病问题</a:t>
            </a:r>
            <a:r>
              <a:rPr dirty="0" sz="650" spc="30">
                <a:latin typeface="等线"/>
                <a:cs typeface="等线"/>
              </a:rPr>
              <a:t>解</a:t>
            </a:r>
            <a:r>
              <a:rPr dirty="0" sz="650" spc="20">
                <a:latin typeface="等线"/>
                <a:cs typeface="等线"/>
              </a:rPr>
              <a:t>决。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900" y="3178225"/>
            <a:ext cx="2423795" cy="7219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90"/>
              </a:spcBef>
            </a:pPr>
            <a:r>
              <a:rPr dirty="0" sz="650" spc="40" b="1">
                <a:latin typeface="等线"/>
                <a:cs typeface="等线"/>
              </a:rPr>
              <a:t>各地</a:t>
            </a:r>
            <a:r>
              <a:rPr dirty="0" sz="650" spc="55" b="1">
                <a:latin typeface="等线"/>
                <a:cs typeface="等线"/>
              </a:rPr>
              <a:t>医</a:t>
            </a:r>
            <a:r>
              <a:rPr dirty="0" sz="650" spc="40" b="1">
                <a:latin typeface="等线"/>
                <a:cs typeface="等线"/>
              </a:rPr>
              <a:t>学</a:t>
            </a:r>
            <a:r>
              <a:rPr dirty="0" sz="650" spc="55" b="1">
                <a:latin typeface="等线"/>
                <a:cs typeface="等线"/>
              </a:rPr>
              <a:t>会</a:t>
            </a:r>
            <a:r>
              <a:rPr dirty="0" sz="650" spc="40" b="1">
                <a:latin typeface="等线"/>
                <a:cs typeface="等线"/>
              </a:rPr>
              <a:t>罕</a:t>
            </a:r>
            <a:r>
              <a:rPr dirty="0" sz="650" spc="55" b="1">
                <a:latin typeface="等线"/>
                <a:cs typeface="等线"/>
              </a:rPr>
              <a:t>见</a:t>
            </a:r>
            <a:r>
              <a:rPr dirty="0" sz="650" spc="40" b="1">
                <a:latin typeface="等线"/>
                <a:cs typeface="等线"/>
              </a:rPr>
              <a:t>病</a:t>
            </a:r>
            <a:r>
              <a:rPr dirty="0" sz="650" spc="55" b="1">
                <a:latin typeface="等线"/>
                <a:cs typeface="等线"/>
              </a:rPr>
              <a:t>分</a:t>
            </a:r>
            <a:r>
              <a:rPr dirty="0" sz="650" spc="40" b="1">
                <a:latin typeface="等线"/>
                <a:cs typeface="等线"/>
              </a:rPr>
              <a:t>会</a:t>
            </a:r>
            <a:r>
              <a:rPr dirty="0" sz="650" spc="50" b="1">
                <a:latin typeface="等线"/>
                <a:cs typeface="等线"/>
              </a:rPr>
              <a:t>：</a:t>
            </a:r>
            <a:r>
              <a:rPr dirty="0" sz="650" spc="55">
                <a:latin typeface="等线"/>
                <a:cs typeface="等线"/>
              </a:rPr>
              <a:t>各</a:t>
            </a:r>
            <a:r>
              <a:rPr dirty="0" sz="650" spc="40">
                <a:latin typeface="等线"/>
                <a:cs typeface="等线"/>
              </a:rPr>
              <a:t>地</a:t>
            </a:r>
            <a:r>
              <a:rPr dirty="0" sz="650" spc="55">
                <a:latin typeface="等线"/>
                <a:cs typeface="等线"/>
              </a:rPr>
              <a:t>陆</a:t>
            </a:r>
            <a:r>
              <a:rPr dirty="0" sz="650" spc="40">
                <a:latin typeface="等线"/>
                <a:cs typeface="等线"/>
              </a:rPr>
              <a:t>续</a:t>
            </a:r>
            <a:r>
              <a:rPr dirty="0" sz="650" spc="55">
                <a:latin typeface="等线"/>
                <a:cs typeface="等线"/>
              </a:rPr>
              <a:t>成立</a:t>
            </a:r>
            <a:r>
              <a:rPr dirty="0" sz="650" spc="40">
                <a:latin typeface="等线"/>
                <a:cs typeface="等线"/>
              </a:rPr>
              <a:t>医学</a:t>
            </a:r>
            <a:r>
              <a:rPr dirty="0" sz="650" spc="55">
                <a:latin typeface="等线"/>
                <a:cs typeface="等线"/>
              </a:rPr>
              <a:t>会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55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55">
                <a:latin typeface="等线"/>
                <a:cs typeface="等线"/>
              </a:rPr>
              <a:t>分</a:t>
            </a:r>
            <a:r>
              <a:rPr dirty="0" sz="650" spc="50">
                <a:latin typeface="等线"/>
                <a:cs typeface="等线"/>
              </a:rPr>
              <a:t>会</a:t>
            </a:r>
            <a:r>
              <a:rPr dirty="0" sz="650" spc="20">
                <a:latin typeface="等线"/>
                <a:cs typeface="等线"/>
              </a:rPr>
              <a:t>，  现全国有超过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15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家省市医学</a:t>
            </a:r>
            <a:r>
              <a:rPr dirty="0" sz="650" spc="30">
                <a:latin typeface="等线"/>
                <a:cs typeface="等线"/>
              </a:rPr>
              <a:t>会</a:t>
            </a:r>
            <a:r>
              <a:rPr dirty="0" sz="650" spc="20">
                <a:latin typeface="等线"/>
                <a:cs typeface="等线"/>
              </a:rPr>
              <a:t>罕见病</a:t>
            </a:r>
            <a:r>
              <a:rPr dirty="0" sz="650" spc="30">
                <a:latin typeface="等线"/>
                <a:cs typeface="等线"/>
              </a:rPr>
              <a:t>分</a:t>
            </a:r>
            <a:r>
              <a:rPr dirty="0" sz="650" spc="20">
                <a:latin typeface="等线"/>
                <a:cs typeface="等线"/>
              </a:rPr>
              <a:t>会，分布于</a:t>
            </a:r>
            <a:r>
              <a:rPr dirty="0" sz="650" spc="30">
                <a:latin typeface="等线"/>
                <a:cs typeface="等线"/>
              </a:rPr>
              <a:t>上</a:t>
            </a:r>
            <a:r>
              <a:rPr dirty="0" sz="650" spc="20">
                <a:latin typeface="等线"/>
                <a:cs typeface="等线"/>
              </a:rPr>
              <a:t>海、北 </a:t>
            </a:r>
            <a:r>
              <a:rPr dirty="0" sz="650" spc="40">
                <a:latin typeface="等线"/>
                <a:cs typeface="等线"/>
              </a:rPr>
              <a:t>京、山</a:t>
            </a:r>
            <a:r>
              <a:rPr dirty="0" sz="650" spc="55">
                <a:latin typeface="等线"/>
                <a:cs typeface="等线"/>
              </a:rPr>
              <a:t>东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55">
                <a:latin typeface="等线"/>
                <a:cs typeface="等线"/>
              </a:rPr>
              <a:t>广</a:t>
            </a:r>
            <a:r>
              <a:rPr dirty="0" sz="650" spc="40">
                <a:latin typeface="等线"/>
                <a:cs typeface="等线"/>
              </a:rPr>
              <a:t>东、</a:t>
            </a:r>
            <a:r>
              <a:rPr dirty="0" sz="650" spc="55">
                <a:latin typeface="等线"/>
                <a:cs typeface="等线"/>
              </a:rPr>
              <a:t>浙</a:t>
            </a:r>
            <a:r>
              <a:rPr dirty="0" sz="650" spc="45">
                <a:latin typeface="等线"/>
                <a:cs typeface="等线"/>
              </a:rPr>
              <a:t>江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55">
                <a:latin typeface="等线"/>
                <a:cs typeface="等线"/>
              </a:rPr>
              <a:t>河</a:t>
            </a:r>
            <a:r>
              <a:rPr dirty="0" sz="650" spc="40">
                <a:latin typeface="等线"/>
                <a:cs typeface="等线"/>
              </a:rPr>
              <a:t>北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天津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湖南、</a:t>
            </a:r>
            <a:r>
              <a:rPr dirty="0" sz="650" spc="55">
                <a:latin typeface="等线"/>
                <a:cs typeface="等线"/>
              </a:rPr>
              <a:t>黑</a:t>
            </a:r>
            <a:r>
              <a:rPr dirty="0" sz="650" spc="40">
                <a:latin typeface="等线"/>
                <a:cs typeface="等线"/>
              </a:rPr>
              <a:t>龙</a:t>
            </a:r>
            <a:r>
              <a:rPr dirty="0" sz="650" spc="55">
                <a:latin typeface="等线"/>
                <a:cs typeface="等线"/>
              </a:rPr>
              <a:t>江</a:t>
            </a:r>
            <a:r>
              <a:rPr dirty="0" sz="650" spc="40">
                <a:latin typeface="等线"/>
                <a:cs typeface="等线"/>
              </a:rPr>
              <a:t>、江</a:t>
            </a:r>
            <a:r>
              <a:rPr dirty="0" sz="650" spc="55">
                <a:latin typeface="等线"/>
                <a:cs typeface="等线"/>
              </a:rPr>
              <a:t>苏</a:t>
            </a:r>
            <a:r>
              <a:rPr dirty="0" sz="650" spc="20">
                <a:latin typeface="等线"/>
                <a:cs typeface="等线"/>
              </a:rPr>
              <a:t>、 </a:t>
            </a:r>
            <a:r>
              <a:rPr dirty="0" sz="650" spc="40">
                <a:latin typeface="等线"/>
                <a:cs typeface="等线"/>
              </a:rPr>
              <a:t>四川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河</a:t>
            </a:r>
            <a:r>
              <a:rPr dirty="0" sz="650" spc="55">
                <a:latin typeface="等线"/>
                <a:cs typeface="等线"/>
              </a:rPr>
              <a:t>南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55">
                <a:latin typeface="等线"/>
                <a:cs typeface="等线"/>
              </a:rPr>
              <a:t>重</a:t>
            </a:r>
            <a:r>
              <a:rPr dirty="0" sz="650" spc="40">
                <a:latin typeface="等线"/>
                <a:cs typeface="等线"/>
              </a:rPr>
              <a:t>庆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5">
                <a:latin typeface="等线"/>
                <a:cs typeface="等线"/>
              </a:rPr>
              <a:t>安徽</a:t>
            </a:r>
            <a:r>
              <a:rPr dirty="0" sz="650" spc="55">
                <a:latin typeface="等线"/>
                <a:cs typeface="等线"/>
              </a:rPr>
              <a:t>等</a:t>
            </a:r>
            <a:r>
              <a:rPr dirty="0" sz="650" spc="40">
                <a:latin typeface="等线"/>
                <a:cs typeface="等线"/>
              </a:rPr>
              <a:t>地</a:t>
            </a:r>
            <a:r>
              <a:rPr dirty="0" sz="650" spc="55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各</a:t>
            </a:r>
            <a:r>
              <a:rPr dirty="0" sz="650" spc="55">
                <a:latin typeface="等线"/>
                <a:cs typeface="等线"/>
              </a:rPr>
              <a:t>个罕</a:t>
            </a:r>
            <a:r>
              <a:rPr dirty="0" sz="650" spc="40">
                <a:latin typeface="等线"/>
                <a:cs typeface="等线"/>
              </a:rPr>
              <a:t>见病</a:t>
            </a:r>
            <a:r>
              <a:rPr dirty="0" sz="650" spc="55">
                <a:latin typeface="等线"/>
                <a:cs typeface="等线"/>
              </a:rPr>
              <a:t>分</a:t>
            </a:r>
            <a:r>
              <a:rPr dirty="0" sz="650" spc="40">
                <a:latin typeface="等线"/>
                <a:cs typeface="等线"/>
              </a:rPr>
              <a:t>会</a:t>
            </a:r>
            <a:r>
              <a:rPr dirty="0" sz="650" spc="55">
                <a:latin typeface="等线"/>
                <a:cs typeface="等线"/>
              </a:rPr>
              <a:t>从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55">
                <a:latin typeface="等线"/>
                <a:cs typeface="等线"/>
              </a:rPr>
              <a:t>学</a:t>
            </a:r>
            <a:r>
              <a:rPr dirty="0" sz="650" spc="40">
                <a:latin typeface="等线"/>
                <a:cs typeface="等线"/>
              </a:rPr>
              <a:t>角</a:t>
            </a:r>
            <a:r>
              <a:rPr dirty="0" sz="650" spc="20">
                <a:latin typeface="等线"/>
                <a:cs typeface="等线"/>
              </a:rPr>
              <a:t>度 建立学术团体，开展医学与保障学术研讨。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243" y="5266486"/>
            <a:ext cx="2359660" cy="12814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30" b="1">
                <a:latin typeface="等线"/>
                <a:cs typeface="等线"/>
              </a:rPr>
              <a:t>罕见病</a:t>
            </a:r>
            <a:r>
              <a:rPr dirty="0" sz="650" spc="40" b="1">
                <a:latin typeface="等线"/>
                <a:cs typeface="等线"/>
              </a:rPr>
              <a:t>患</a:t>
            </a:r>
            <a:r>
              <a:rPr dirty="0" sz="650" spc="30" b="1">
                <a:latin typeface="等线"/>
                <a:cs typeface="等线"/>
              </a:rPr>
              <a:t>者自</a:t>
            </a:r>
            <a:r>
              <a:rPr dirty="0" sz="650" spc="40" b="1">
                <a:latin typeface="等线"/>
                <a:cs typeface="等线"/>
              </a:rPr>
              <a:t>组</a:t>
            </a:r>
            <a:r>
              <a:rPr dirty="0" sz="650" spc="35" b="1">
                <a:latin typeface="等线"/>
                <a:cs typeface="等线"/>
              </a:rPr>
              <a:t>织</a:t>
            </a:r>
            <a:r>
              <a:rPr dirty="0" sz="650" spc="10" b="1">
                <a:latin typeface="等线"/>
                <a:cs typeface="等线"/>
              </a:rPr>
              <a:t>：</a:t>
            </a:r>
            <a:r>
              <a:rPr dirty="0" sz="650" spc="10">
                <a:latin typeface="等线"/>
                <a:cs typeface="等线"/>
              </a:rPr>
              <a:t>2000</a:t>
            </a:r>
            <a:r>
              <a:rPr dirty="0" sz="650" spc="13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年前</a:t>
            </a:r>
            <a:r>
              <a:rPr dirty="0" sz="650" spc="40">
                <a:latin typeface="等线"/>
                <a:cs typeface="等线"/>
              </a:rPr>
              <a:t>后</a:t>
            </a:r>
            <a:r>
              <a:rPr dirty="0" sz="650" spc="30">
                <a:latin typeface="等线"/>
                <a:cs typeface="等线"/>
              </a:rPr>
              <a:t>，我</a:t>
            </a:r>
            <a:r>
              <a:rPr dirty="0" sz="650" spc="40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的一些罕</a:t>
            </a:r>
            <a:r>
              <a:rPr dirty="0" sz="650" spc="4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病患</a:t>
            </a:r>
            <a:r>
              <a:rPr dirty="0" sz="650" spc="40">
                <a:latin typeface="等线"/>
                <a:cs typeface="等线"/>
              </a:rPr>
              <a:t>者</a:t>
            </a:r>
            <a:r>
              <a:rPr dirty="0" sz="650" spc="20">
                <a:latin typeface="等线"/>
                <a:cs typeface="等线"/>
              </a:rPr>
              <a:t>及 家属开始</a:t>
            </a:r>
            <a:r>
              <a:rPr dirty="0" sz="650" spc="30">
                <a:latin typeface="等线"/>
                <a:cs typeface="等线"/>
              </a:rPr>
              <a:t>关</a:t>
            </a:r>
            <a:r>
              <a:rPr dirty="0" sz="650" spc="20">
                <a:latin typeface="等线"/>
                <a:cs typeface="等线"/>
              </a:rPr>
              <a:t>注罕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病问题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并自</a:t>
            </a:r>
            <a:r>
              <a:rPr dirty="0" sz="650" spc="30">
                <a:latin typeface="等线"/>
                <a:cs typeface="等线"/>
              </a:rPr>
              <a:t>发</a:t>
            </a:r>
            <a:r>
              <a:rPr dirty="0" sz="650" spc="20">
                <a:latin typeface="等线"/>
                <a:cs typeface="等线"/>
              </a:rPr>
              <a:t>组织</a:t>
            </a:r>
            <a:r>
              <a:rPr dirty="0" sz="650" spc="30">
                <a:latin typeface="等线"/>
                <a:cs typeface="等线"/>
              </a:rPr>
              <a:t>开</a:t>
            </a:r>
            <a:r>
              <a:rPr dirty="0" sz="650" spc="20">
                <a:latin typeface="等线"/>
                <a:cs typeface="等线"/>
              </a:rPr>
              <a:t>展医疗救</a:t>
            </a:r>
            <a:r>
              <a:rPr dirty="0" sz="650" spc="30">
                <a:latin typeface="等线"/>
                <a:cs typeface="等线"/>
              </a:rPr>
              <a:t>助</a:t>
            </a:r>
            <a:r>
              <a:rPr dirty="0" sz="650" spc="20">
                <a:latin typeface="等线"/>
                <a:cs typeface="等线"/>
              </a:rPr>
              <a:t>、宣</a:t>
            </a:r>
            <a:r>
              <a:rPr dirty="0" sz="650" spc="30">
                <a:latin typeface="等线"/>
                <a:cs typeface="等线"/>
              </a:rPr>
              <a:t>传</a:t>
            </a:r>
            <a:r>
              <a:rPr dirty="0" sz="650" spc="20">
                <a:latin typeface="等线"/>
                <a:cs typeface="等线"/>
              </a:rPr>
              <a:t>教 育、政策倡</a:t>
            </a:r>
            <a:r>
              <a:rPr dirty="0" sz="650" spc="30">
                <a:latin typeface="等线"/>
                <a:cs typeface="等线"/>
              </a:rPr>
              <a:t>导</a:t>
            </a:r>
            <a:r>
              <a:rPr dirty="0" sz="650" spc="20">
                <a:latin typeface="等线"/>
                <a:cs typeface="等线"/>
              </a:rPr>
              <a:t>等一系</a:t>
            </a:r>
            <a:r>
              <a:rPr dirty="0" sz="650" spc="30">
                <a:latin typeface="等线"/>
                <a:cs typeface="等线"/>
              </a:rPr>
              <a:t>列</a:t>
            </a:r>
            <a:r>
              <a:rPr dirty="0" sz="650" spc="20">
                <a:latin typeface="等线"/>
                <a:cs typeface="等线"/>
              </a:rPr>
              <a:t>的公益</a:t>
            </a:r>
            <a:r>
              <a:rPr dirty="0" sz="650" spc="30">
                <a:latin typeface="等线"/>
                <a:cs typeface="等线"/>
              </a:rPr>
              <a:t>活</a:t>
            </a:r>
            <a:r>
              <a:rPr dirty="0" sz="650" spc="20">
                <a:latin typeface="等线"/>
                <a:cs typeface="等线"/>
              </a:rPr>
              <a:t>动。历</a:t>
            </a:r>
            <a:r>
              <a:rPr dirty="0" sz="650" spc="30">
                <a:latin typeface="等线"/>
                <a:cs typeface="等线"/>
              </a:rPr>
              <a:t>经</a:t>
            </a:r>
            <a:r>
              <a:rPr dirty="0" sz="650" spc="20">
                <a:latin typeface="等线"/>
                <a:cs typeface="等线"/>
              </a:rPr>
              <a:t>近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22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年的发展，目 </a:t>
            </a:r>
            <a:r>
              <a:rPr dirty="0" sz="650" spc="30">
                <a:latin typeface="等线"/>
                <a:cs typeface="等线"/>
              </a:rPr>
              <a:t>前国内</a:t>
            </a:r>
            <a:r>
              <a:rPr dirty="0" sz="650" spc="40">
                <a:latin typeface="等线"/>
                <a:cs typeface="等线"/>
              </a:rPr>
              <a:t>有</a:t>
            </a:r>
            <a:r>
              <a:rPr dirty="0" sz="650" spc="30">
                <a:latin typeface="等线"/>
                <a:cs typeface="等线"/>
              </a:rPr>
              <a:t>超</a:t>
            </a:r>
            <a:r>
              <a:rPr dirty="0" sz="650" spc="20">
                <a:latin typeface="等线"/>
                <a:cs typeface="等线"/>
              </a:rPr>
              <a:t>过</a:t>
            </a:r>
            <a:r>
              <a:rPr dirty="0" sz="650" spc="16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130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家罕</a:t>
            </a:r>
            <a:r>
              <a:rPr dirty="0" sz="650" spc="4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病患</a:t>
            </a:r>
            <a:r>
              <a:rPr dirty="0" sz="650" spc="40">
                <a:latin typeface="等线"/>
                <a:cs typeface="等线"/>
              </a:rPr>
              <a:t>者</a:t>
            </a:r>
            <a:r>
              <a:rPr dirty="0" sz="650" spc="30">
                <a:latin typeface="等线"/>
                <a:cs typeface="等线"/>
              </a:rPr>
              <a:t>组织</a:t>
            </a:r>
            <a:r>
              <a:rPr dirty="0" sz="650" spc="40">
                <a:latin typeface="等线"/>
                <a:cs typeface="等线"/>
              </a:rPr>
              <a:t>从</a:t>
            </a:r>
            <a:r>
              <a:rPr dirty="0" sz="650" spc="30">
                <a:latin typeface="等线"/>
                <a:cs typeface="等线"/>
              </a:rPr>
              <a:t>不同角度</a:t>
            </a:r>
            <a:r>
              <a:rPr dirty="0" sz="650" spc="40">
                <a:latin typeface="等线"/>
                <a:cs typeface="等线"/>
              </a:rPr>
              <a:t>发</a:t>
            </a:r>
            <a:r>
              <a:rPr dirty="0" sz="650" spc="30">
                <a:latin typeface="等线"/>
                <a:cs typeface="等线"/>
              </a:rPr>
              <a:t>挥力</a:t>
            </a:r>
            <a:r>
              <a:rPr dirty="0" sz="650" spc="55">
                <a:latin typeface="等线"/>
                <a:cs typeface="等线"/>
              </a:rPr>
              <a:t>量</a:t>
            </a:r>
            <a:r>
              <a:rPr dirty="0" sz="650" spc="20">
                <a:latin typeface="等线"/>
                <a:cs typeface="等线"/>
              </a:rPr>
              <a:t>。 </a:t>
            </a:r>
            <a:r>
              <a:rPr dirty="0" sz="650" spc="20">
                <a:latin typeface="等线"/>
                <a:cs typeface="等线"/>
              </a:rPr>
              <a:t>有药可医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医有</a:t>
            </a:r>
            <a:r>
              <a:rPr dirty="0" sz="650" spc="30">
                <a:latin typeface="等线"/>
                <a:cs typeface="等线"/>
              </a:rPr>
              <a:t>所</a:t>
            </a:r>
            <a:r>
              <a:rPr dirty="0" sz="650" spc="20">
                <a:latin typeface="等线"/>
                <a:cs typeface="等线"/>
              </a:rPr>
              <a:t>保是绝</a:t>
            </a:r>
            <a:r>
              <a:rPr dirty="0" sz="650" spc="30">
                <a:latin typeface="等线"/>
                <a:cs typeface="等线"/>
              </a:rPr>
              <a:t>大</a:t>
            </a:r>
            <a:r>
              <a:rPr dirty="0" sz="650" spc="20">
                <a:latin typeface="等线"/>
                <a:cs typeface="等线"/>
              </a:rPr>
              <a:t>多数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</a:t>
            </a:r>
            <a:r>
              <a:rPr dirty="0" sz="650" spc="30">
                <a:latin typeface="等线"/>
                <a:cs typeface="等线"/>
              </a:rPr>
              <a:t>患</a:t>
            </a:r>
            <a:r>
              <a:rPr dirty="0" sz="650" spc="20">
                <a:latin typeface="等线"/>
                <a:cs typeface="等线"/>
              </a:rPr>
              <a:t>者组织最</a:t>
            </a:r>
            <a:r>
              <a:rPr dirty="0" sz="650" spc="30">
                <a:latin typeface="等线"/>
                <a:cs typeface="等线"/>
              </a:rPr>
              <a:t>核</a:t>
            </a:r>
            <a:r>
              <a:rPr dirty="0" sz="650" spc="20">
                <a:latin typeface="等线"/>
                <a:cs typeface="等线"/>
              </a:rPr>
              <a:t>心的</a:t>
            </a:r>
            <a:r>
              <a:rPr dirty="0" sz="650" spc="30">
                <a:latin typeface="等线"/>
                <a:cs typeface="等线"/>
              </a:rPr>
              <a:t>诉</a:t>
            </a:r>
            <a:r>
              <a:rPr dirty="0" sz="650" spc="25">
                <a:latin typeface="等线"/>
                <a:cs typeface="等线"/>
              </a:rPr>
              <a:t>求</a:t>
            </a:r>
            <a:r>
              <a:rPr dirty="0" sz="650" spc="5">
                <a:latin typeface="等线"/>
                <a:cs typeface="等线"/>
              </a:rPr>
              <a:t>, </a:t>
            </a:r>
            <a:r>
              <a:rPr dirty="0" sz="650" spc="20">
                <a:latin typeface="等线"/>
                <a:cs typeface="等线"/>
              </a:rPr>
              <a:t>因而共享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物和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疗相关</a:t>
            </a:r>
            <a:r>
              <a:rPr dirty="0" sz="650" spc="30">
                <a:latin typeface="等线"/>
                <a:cs typeface="等线"/>
              </a:rPr>
              <a:t>知</a:t>
            </a:r>
            <a:r>
              <a:rPr dirty="0" sz="650" spc="20">
                <a:latin typeface="等线"/>
                <a:cs typeface="等线"/>
              </a:rPr>
              <a:t>识信</a:t>
            </a:r>
            <a:r>
              <a:rPr dirty="0" sz="650" spc="35">
                <a:latin typeface="等线"/>
                <a:cs typeface="等线"/>
              </a:rPr>
              <a:t>息</a:t>
            </a:r>
            <a:r>
              <a:rPr dirty="0" sz="650" spc="20">
                <a:latin typeface="等线"/>
                <a:cs typeface="等线"/>
              </a:rPr>
              <a:t>、争</a:t>
            </a:r>
            <a:r>
              <a:rPr dirty="0" sz="650" spc="30">
                <a:latin typeface="等线"/>
                <a:cs typeface="等线"/>
              </a:rPr>
              <a:t>取</a:t>
            </a:r>
            <a:r>
              <a:rPr dirty="0" sz="650" spc="20">
                <a:latin typeface="等线"/>
                <a:cs typeface="等线"/>
              </a:rPr>
              <a:t>罕见病医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的保</a:t>
            </a:r>
            <a:r>
              <a:rPr dirty="0" sz="650" spc="30">
                <a:latin typeface="等线"/>
                <a:cs typeface="等线"/>
              </a:rPr>
              <a:t>障</a:t>
            </a:r>
            <a:r>
              <a:rPr dirty="0" sz="650" spc="20">
                <a:latin typeface="等线"/>
                <a:cs typeface="等线"/>
              </a:rPr>
              <a:t>政 策成为许</a:t>
            </a:r>
            <a:r>
              <a:rPr dirty="0" sz="650" spc="30">
                <a:latin typeface="等线"/>
                <a:cs typeface="等线"/>
              </a:rPr>
              <a:t>多</a:t>
            </a:r>
            <a:r>
              <a:rPr dirty="0" sz="650" spc="20">
                <a:latin typeface="等线"/>
                <a:cs typeface="等线"/>
              </a:rPr>
              <a:t>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患者组</a:t>
            </a:r>
            <a:r>
              <a:rPr dirty="0" sz="650" spc="30">
                <a:latin typeface="等线"/>
                <a:cs typeface="等线"/>
              </a:rPr>
              <a:t>织</a:t>
            </a:r>
            <a:r>
              <a:rPr dirty="0" sz="650" spc="20">
                <a:latin typeface="等线"/>
                <a:cs typeface="等线"/>
              </a:rPr>
              <a:t>的核</a:t>
            </a:r>
            <a:r>
              <a:rPr dirty="0" sz="650" spc="30">
                <a:latin typeface="等线"/>
                <a:cs typeface="等线"/>
              </a:rPr>
              <a:t>心</a:t>
            </a:r>
            <a:r>
              <a:rPr dirty="0" sz="650" spc="20">
                <a:latin typeface="等线"/>
                <a:cs typeface="等线"/>
              </a:rPr>
              <a:t>行动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多数罕见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组织</a:t>
            </a:r>
            <a:r>
              <a:rPr dirty="0" sz="650" spc="30">
                <a:latin typeface="等线"/>
                <a:cs typeface="等线"/>
              </a:rPr>
              <a:t>都在 </a:t>
            </a:r>
            <a:r>
              <a:rPr dirty="0" sz="650" spc="20">
                <a:latin typeface="等线"/>
                <a:cs typeface="等线"/>
              </a:rPr>
              <a:t>努力加强</a:t>
            </a:r>
            <a:r>
              <a:rPr dirty="0" sz="650" spc="30">
                <a:latin typeface="等线"/>
                <a:cs typeface="等线"/>
              </a:rPr>
              <a:t>与</a:t>
            </a:r>
            <a:r>
              <a:rPr dirty="0" sz="650" spc="20">
                <a:latin typeface="等线"/>
                <a:cs typeface="等线"/>
              </a:rPr>
              <a:t>药物</a:t>
            </a:r>
            <a:r>
              <a:rPr dirty="0" sz="650" spc="30">
                <a:latin typeface="等线"/>
                <a:cs typeface="等线"/>
              </a:rPr>
              <a:t>研</a:t>
            </a:r>
            <a:r>
              <a:rPr dirty="0" sz="650" spc="20">
                <a:latin typeface="等线"/>
                <a:cs typeface="等线"/>
              </a:rPr>
              <a:t>发机构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医院</a:t>
            </a:r>
            <a:r>
              <a:rPr dirty="0" sz="650" spc="30">
                <a:latin typeface="等线"/>
                <a:cs typeface="等线"/>
              </a:rPr>
              <a:t>和</a:t>
            </a:r>
            <a:r>
              <a:rPr dirty="0" sz="650" spc="20">
                <a:latin typeface="等线"/>
                <a:cs typeface="等线"/>
              </a:rPr>
              <a:t>政府</a:t>
            </a:r>
            <a:r>
              <a:rPr dirty="0" sz="650" spc="30">
                <a:latin typeface="等线"/>
                <a:cs typeface="等线"/>
              </a:rPr>
              <a:t>之</a:t>
            </a:r>
            <a:r>
              <a:rPr dirty="0" sz="650" spc="20">
                <a:latin typeface="等线"/>
                <a:cs typeface="等线"/>
              </a:rPr>
              <a:t>间的合作</a:t>
            </a:r>
            <a:r>
              <a:rPr dirty="0" sz="650" spc="30">
                <a:latin typeface="等线"/>
                <a:cs typeface="等线"/>
              </a:rPr>
              <a:t>与</a:t>
            </a:r>
            <a:r>
              <a:rPr dirty="0" sz="650" spc="20">
                <a:latin typeface="等线"/>
                <a:cs typeface="等线"/>
              </a:rPr>
              <a:t>交流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为 罕见病患者及其家庭争取到更好的处境。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900" y="1992934"/>
            <a:ext cx="2413000" cy="10026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41100"/>
              </a:lnSpc>
              <a:spcBef>
                <a:spcPts val="85"/>
              </a:spcBef>
            </a:pPr>
            <a:r>
              <a:rPr dirty="0" sz="650" spc="20" b="1">
                <a:latin typeface="等线"/>
                <a:cs typeface="等线"/>
              </a:rPr>
              <a:t>中国罕见病</a:t>
            </a:r>
            <a:r>
              <a:rPr dirty="0" sz="650" spc="30" b="1">
                <a:latin typeface="等线"/>
                <a:cs typeface="等线"/>
              </a:rPr>
              <a:t>联</a:t>
            </a:r>
            <a:r>
              <a:rPr dirty="0" sz="650" spc="20" b="1">
                <a:latin typeface="等线"/>
                <a:cs typeface="等线"/>
              </a:rPr>
              <a:t>盟：</a:t>
            </a:r>
            <a:r>
              <a:rPr dirty="0" sz="650" spc="20">
                <a:latin typeface="等线"/>
                <a:cs typeface="等线"/>
              </a:rPr>
              <a:t>成</a:t>
            </a:r>
            <a:r>
              <a:rPr dirty="0" sz="650" spc="30">
                <a:latin typeface="等线"/>
                <a:cs typeface="等线"/>
              </a:rPr>
              <a:t>立</a:t>
            </a:r>
            <a:r>
              <a:rPr dirty="0" sz="650" spc="20">
                <a:latin typeface="等线"/>
                <a:cs typeface="等线"/>
              </a:rPr>
              <a:t>于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2018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10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10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月，是经国家</a:t>
            </a:r>
            <a:r>
              <a:rPr dirty="0" sz="650" spc="30">
                <a:latin typeface="等线"/>
                <a:cs typeface="等线"/>
              </a:rPr>
              <a:t>卫</a:t>
            </a:r>
            <a:r>
              <a:rPr dirty="0" sz="650" spc="20">
                <a:latin typeface="等线"/>
                <a:cs typeface="等线"/>
              </a:rPr>
              <a:t>生健康 </a:t>
            </a:r>
            <a:r>
              <a:rPr dirty="0" sz="650" spc="40">
                <a:latin typeface="等线"/>
                <a:cs typeface="等线"/>
              </a:rPr>
              <a:t>委医政医管局同意，由北京协和</a:t>
            </a:r>
            <a:r>
              <a:rPr dirty="0" sz="650" spc="55">
                <a:latin typeface="等线"/>
                <a:cs typeface="等线"/>
              </a:rPr>
              <a:t>医</a:t>
            </a:r>
            <a:r>
              <a:rPr dirty="0" sz="650" spc="45">
                <a:latin typeface="等线"/>
                <a:cs typeface="等线"/>
              </a:rPr>
              <a:t>院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中国医药创新促进</a:t>
            </a:r>
            <a:r>
              <a:rPr dirty="0" sz="650" spc="45">
                <a:latin typeface="等线"/>
                <a:cs typeface="等线"/>
              </a:rPr>
              <a:t>会</a:t>
            </a:r>
            <a:r>
              <a:rPr dirty="0" sz="650" spc="20">
                <a:latin typeface="等线"/>
                <a:cs typeface="等线"/>
              </a:rPr>
              <a:t>、 </a:t>
            </a:r>
            <a:r>
              <a:rPr dirty="0" sz="650" spc="30">
                <a:latin typeface="等线"/>
                <a:cs typeface="等线"/>
              </a:rPr>
              <a:t>中国医院协会、中国研究型医院学会</a:t>
            </a:r>
            <a:r>
              <a:rPr dirty="0" sz="650" spc="15">
                <a:latin typeface="等线"/>
                <a:cs typeface="等线"/>
              </a:rPr>
              <a:t>共</a:t>
            </a:r>
            <a:r>
              <a:rPr dirty="0" sz="650" spc="30">
                <a:latin typeface="等线"/>
                <a:cs typeface="等线"/>
              </a:rPr>
              <a:t>同发起</a:t>
            </a:r>
            <a:r>
              <a:rPr dirty="0" sz="650" spc="15">
                <a:latin typeface="等线"/>
                <a:cs typeface="等线"/>
              </a:rPr>
              <a:t>，50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余家具有 </a:t>
            </a:r>
            <a:r>
              <a:rPr dirty="0" sz="650" spc="40">
                <a:latin typeface="等线"/>
                <a:cs typeface="等线"/>
              </a:rPr>
              <a:t>罕见病相关专科的</a:t>
            </a:r>
            <a:r>
              <a:rPr dirty="0" sz="650" spc="55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疗机</a:t>
            </a:r>
            <a:r>
              <a:rPr dirty="0" sz="650" spc="45">
                <a:latin typeface="等线"/>
                <a:cs typeface="等线"/>
              </a:rPr>
              <a:t>构</a:t>
            </a:r>
            <a:r>
              <a:rPr dirty="0" sz="650" spc="40">
                <a:latin typeface="等线"/>
                <a:cs typeface="等线"/>
              </a:rPr>
              <a:t>、高</a:t>
            </a:r>
            <a:r>
              <a:rPr dirty="0" sz="650" spc="55">
                <a:latin typeface="等线"/>
                <a:cs typeface="等线"/>
              </a:rPr>
              <a:t>等</a:t>
            </a:r>
            <a:r>
              <a:rPr dirty="0" sz="650" spc="40">
                <a:latin typeface="等线"/>
                <a:cs typeface="等线"/>
              </a:rPr>
              <a:t>院</a:t>
            </a:r>
            <a:r>
              <a:rPr dirty="0" sz="650" spc="55">
                <a:latin typeface="等线"/>
                <a:cs typeface="等线"/>
              </a:rPr>
              <a:t>校</a:t>
            </a:r>
            <a:r>
              <a:rPr dirty="0" sz="650" spc="40">
                <a:latin typeface="等线"/>
                <a:cs typeface="等线"/>
              </a:rPr>
              <a:t>、科研院所、</a:t>
            </a:r>
            <a:r>
              <a:rPr dirty="0" sz="650" spc="45">
                <a:latin typeface="等线"/>
                <a:cs typeface="等线"/>
              </a:rPr>
              <a:t>企</a:t>
            </a:r>
            <a:r>
              <a:rPr dirty="0" sz="650" spc="55">
                <a:latin typeface="等线"/>
                <a:cs typeface="等线"/>
              </a:rPr>
              <a:t>业</a:t>
            </a:r>
            <a:r>
              <a:rPr dirty="0" sz="650" spc="20">
                <a:latin typeface="等线"/>
                <a:cs typeface="等线"/>
              </a:rPr>
              <a:t>等 </a:t>
            </a:r>
            <a:r>
              <a:rPr dirty="0" sz="650" spc="40">
                <a:latin typeface="等线"/>
                <a:cs typeface="等线"/>
              </a:rPr>
              <a:t>联合组成。联盟旨</a:t>
            </a:r>
            <a:r>
              <a:rPr dirty="0" sz="650" spc="55">
                <a:latin typeface="等线"/>
                <a:cs typeface="等线"/>
              </a:rPr>
              <a:t>在</a:t>
            </a:r>
            <a:r>
              <a:rPr dirty="0" sz="650" spc="40">
                <a:latin typeface="等线"/>
                <a:cs typeface="等线"/>
              </a:rPr>
              <a:t>推动医学在</a:t>
            </a:r>
            <a:r>
              <a:rPr dirty="0" sz="650" spc="55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研究方面取得重</a:t>
            </a:r>
            <a:r>
              <a:rPr dirty="0" sz="650" spc="55">
                <a:latin typeface="等线"/>
                <a:cs typeface="等线"/>
              </a:rPr>
              <a:t>大</a:t>
            </a:r>
            <a:r>
              <a:rPr dirty="0" sz="650" spc="20">
                <a:latin typeface="等线"/>
                <a:cs typeface="等线"/>
              </a:rPr>
              <a:t>突 </a:t>
            </a:r>
            <a:r>
              <a:rPr dirty="0" sz="650" spc="40">
                <a:latin typeface="等线"/>
                <a:cs typeface="等线"/>
              </a:rPr>
              <a:t>破，提升罕见病防</a:t>
            </a:r>
            <a:r>
              <a:rPr dirty="0" sz="650" spc="55">
                <a:latin typeface="等线"/>
                <a:cs typeface="等线"/>
              </a:rPr>
              <a:t>治</a:t>
            </a:r>
            <a:r>
              <a:rPr dirty="0" sz="650" spc="40">
                <a:latin typeface="等线"/>
                <a:cs typeface="等线"/>
              </a:rPr>
              <a:t>与保障水</a:t>
            </a:r>
            <a:r>
              <a:rPr dirty="0" sz="650" spc="50">
                <a:latin typeface="等线"/>
                <a:cs typeface="等线"/>
              </a:rPr>
              <a:t>平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促</a:t>
            </a:r>
            <a:r>
              <a:rPr dirty="0" sz="650" spc="55">
                <a:latin typeface="等线"/>
                <a:cs typeface="等线"/>
              </a:rPr>
              <a:t>进</a:t>
            </a:r>
            <a:r>
              <a:rPr dirty="0" sz="650" spc="40">
                <a:latin typeface="等线"/>
                <a:cs typeface="等线"/>
              </a:rPr>
              <a:t>罕见病临</a:t>
            </a:r>
            <a:r>
              <a:rPr dirty="0" sz="650" spc="45">
                <a:latin typeface="等线"/>
                <a:cs typeface="等线"/>
              </a:rPr>
              <a:t>床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45">
                <a:latin typeface="等线"/>
                <a:cs typeface="等线"/>
              </a:rPr>
              <a:t>科</a:t>
            </a:r>
            <a:r>
              <a:rPr dirty="0" sz="650" spc="55">
                <a:latin typeface="等线"/>
                <a:cs typeface="等线"/>
              </a:rPr>
              <a:t>研</a:t>
            </a:r>
            <a:r>
              <a:rPr dirty="0" sz="650" spc="20">
                <a:latin typeface="等线"/>
                <a:cs typeface="等线"/>
              </a:rPr>
              <a:t>与 罕见病药物开发的协同创新。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205232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多重社会力量推动保障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2949701" y="2119934"/>
            <a:ext cx="2331720" cy="125222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650" spc="20" b="1">
                <a:latin typeface="等线"/>
                <a:cs typeface="等线"/>
              </a:rPr>
              <a:t>新冠疫情期间</a:t>
            </a:r>
            <a:r>
              <a:rPr dirty="0" sz="650" b="1">
                <a:latin typeface="等线"/>
                <a:cs typeface="等线"/>
              </a:rPr>
              <a:t>“</a:t>
            </a:r>
            <a:r>
              <a:rPr dirty="0" sz="650" spc="20" b="1">
                <a:latin typeface="等线"/>
                <a:cs typeface="等线"/>
              </a:rPr>
              <a:t>线上义诊及紧急药物援助</a:t>
            </a:r>
            <a:r>
              <a:rPr dirty="0" sz="650" spc="5" b="1">
                <a:latin typeface="等线"/>
                <a:cs typeface="等线"/>
              </a:rPr>
              <a:t>”</a:t>
            </a:r>
            <a:endParaRPr sz="650">
              <a:latin typeface="等线"/>
              <a:cs typeface="等线"/>
            </a:endParaRPr>
          </a:p>
          <a:p>
            <a:pPr algn="just" marL="12700" marR="5080">
              <a:lnSpc>
                <a:spcPct val="154600"/>
              </a:lnSpc>
              <a:spcBef>
                <a:spcPts val="5"/>
              </a:spcBef>
            </a:pPr>
            <a:r>
              <a:rPr dirty="0" sz="650" spc="5">
                <a:latin typeface="等线"/>
                <a:cs typeface="等线"/>
              </a:rPr>
              <a:t>2020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年疫情期间，中国罕见病联盟联</a:t>
            </a:r>
            <a:r>
              <a:rPr dirty="0" sz="650" spc="15">
                <a:latin typeface="等线"/>
                <a:cs typeface="等线"/>
              </a:rPr>
              <a:t>合</a:t>
            </a:r>
            <a:r>
              <a:rPr dirty="0" sz="650" spc="30">
                <a:latin typeface="等线"/>
                <a:cs typeface="等线"/>
              </a:rPr>
              <a:t>北京病痛挑战公益基 </a:t>
            </a:r>
            <a:r>
              <a:rPr dirty="0" sz="650" spc="20">
                <a:latin typeface="等线"/>
                <a:cs typeface="等线"/>
              </a:rPr>
              <a:t>金</a:t>
            </a:r>
            <a:r>
              <a:rPr dirty="0" sz="650" spc="30">
                <a:latin typeface="等线"/>
                <a:cs typeface="等线"/>
              </a:rPr>
              <a:t>会</a:t>
            </a:r>
            <a:r>
              <a:rPr dirty="0" sz="650" spc="20">
                <a:latin typeface="等线"/>
                <a:cs typeface="等线"/>
              </a:rPr>
              <a:t>启</a:t>
            </a:r>
            <a:r>
              <a:rPr dirty="0" sz="650" spc="30">
                <a:latin typeface="等线"/>
                <a:cs typeface="等线"/>
              </a:rPr>
              <a:t>动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新型</a:t>
            </a:r>
            <a:r>
              <a:rPr dirty="0" sz="650" spc="20">
                <a:latin typeface="等线"/>
                <a:cs typeface="等线"/>
              </a:rPr>
              <a:t>冠</a:t>
            </a:r>
            <a:r>
              <a:rPr dirty="0" sz="650" spc="30">
                <a:latin typeface="等线"/>
                <a:cs typeface="等线"/>
              </a:rPr>
              <a:t>状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毒</a:t>
            </a:r>
            <a:r>
              <a:rPr dirty="0" sz="650" spc="20">
                <a:latin typeface="等线"/>
                <a:cs typeface="等线"/>
              </a:rPr>
              <a:t>防</a:t>
            </a:r>
            <a:r>
              <a:rPr dirty="0" sz="650" spc="30">
                <a:latin typeface="等线"/>
                <a:cs typeface="等线"/>
              </a:rPr>
              <a:t>控期</a:t>
            </a:r>
            <a:r>
              <a:rPr dirty="0" sz="650" spc="20">
                <a:latin typeface="等线"/>
                <a:cs typeface="等线"/>
              </a:rPr>
              <a:t>间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20">
                <a:latin typeface="等线"/>
                <a:cs typeface="等线"/>
              </a:rPr>
              <a:t>用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援</a:t>
            </a:r>
            <a:r>
              <a:rPr dirty="0" sz="650" spc="35">
                <a:latin typeface="等线"/>
                <a:cs typeface="等线"/>
              </a:rPr>
              <a:t>助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项</a:t>
            </a:r>
            <a:r>
              <a:rPr dirty="0" sz="650" spc="20">
                <a:latin typeface="等线"/>
                <a:cs typeface="等线"/>
              </a:rPr>
              <a:t>目，  </a:t>
            </a:r>
            <a:r>
              <a:rPr dirty="0" sz="650" spc="40">
                <a:latin typeface="等线"/>
                <a:cs typeface="等线"/>
              </a:rPr>
              <a:t>通过收集求助</a:t>
            </a:r>
            <a:r>
              <a:rPr dirty="0" sz="650" spc="55">
                <a:latin typeface="等线"/>
                <a:cs typeface="等线"/>
              </a:rPr>
              <a:t>信</a:t>
            </a:r>
            <a:r>
              <a:rPr dirty="0" sz="650" spc="40">
                <a:latin typeface="等线"/>
                <a:cs typeface="等线"/>
              </a:rPr>
              <a:t>息和一对</a:t>
            </a:r>
            <a:r>
              <a:rPr dirty="0" sz="650" spc="55">
                <a:latin typeface="等线"/>
                <a:cs typeface="等线"/>
              </a:rPr>
              <a:t>一</a:t>
            </a:r>
            <a:r>
              <a:rPr dirty="0" sz="650" spc="40">
                <a:latin typeface="等线"/>
                <a:cs typeface="等线"/>
              </a:rPr>
              <a:t>电话回</a:t>
            </a:r>
            <a:r>
              <a:rPr dirty="0" sz="650" spc="55">
                <a:latin typeface="等线"/>
                <a:cs typeface="等线"/>
              </a:rPr>
              <a:t>访沟通</a:t>
            </a:r>
            <a:r>
              <a:rPr dirty="0" sz="650" spc="40">
                <a:latin typeface="等线"/>
                <a:cs typeface="等线"/>
              </a:rPr>
              <a:t>，深入了解</a:t>
            </a:r>
            <a:r>
              <a:rPr dirty="0" sz="650" spc="55">
                <a:latin typeface="等线"/>
                <a:cs typeface="等线"/>
              </a:rPr>
              <a:t>到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友 群体疫情期</a:t>
            </a:r>
            <a:r>
              <a:rPr dirty="0" sz="650" spc="30">
                <a:latin typeface="等线"/>
                <a:cs typeface="等线"/>
              </a:rPr>
              <a:t>间</a:t>
            </a:r>
            <a:r>
              <a:rPr dirty="0" sz="650" spc="20">
                <a:latin typeface="等线"/>
                <a:cs typeface="等线"/>
              </a:rPr>
              <a:t>的生存</a:t>
            </a:r>
            <a:r>
              <a:rPr dirty="0" sz="650" spc="30">
                <a:latin typeface="等线"/>
                <a:cs typeface="等线"/>
              </a:rPr>
              <a:t>困</a:t>
            </a:r>
            <a:r>
              <a:rPr dirty="0" sz="650" spc="20">
                <a:latin typeface="等线"/>
                <a:cs typeface="等线"/>
              </a:rPr>
              <a:t>境及迫</a:t>
            </a:r>
            <a:r>
              <a:rPr dirty="0" sz="650" spc="30">
                <a:latin typeface="等线"/>
                <a:cs typeface="等线"/>
              </a:rPr>
              <a:t>切</a:t>
            </a:r>
            <a:r>
              <a:rPr dirty="0" sz="650" spc="20">
                <a:latin typeface="等线"/>
                <a:cs typeface="等线"/>
              </a:rPr>
              <a:t>的诊疗</a:t>
            </a:r>
            <a:r>
              <a:rPr dirty="0" sz="650" spc="30">
                <a:latin typeface="等线"/>
                <a:cs typeface="等线"/>
              </a:rPr>
              <a:t>需</a:t>
            </a:r>
            <a:r>
              <a:rPr dirty="0" sz="650" spc="25">
                <a:latin typeface="等线"/>
                <a:cs typeface="等线"/>
              </a:rPr>
              <a:t>求</a:t>
            </a:r>
            <a:r>
              <a:rPr dirty="0" sz="650" spc="20">
                <a:latin typeface="等线"/>
                <a:cs typeface="等线"/>
              </a:rPr>
              <a:t>。</a:t>
            </a:r>
            <a:r>
              <a:rPr dirty="0" sz="650" spc="10">
                <a:latin typeface="等线"/>
                <a:cs typeface="等线"/>
              </a:rPr>
              <a:t>2</a:t>
            </a:r>
            <a:r>
              <a:rPr dirty="0" sz="650" spc="9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</a:t>
            </a:r>
            <a:r>
              <a:rPr dirty="0" sz="650" spc="9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29</a:t>
            </a:r>
            <a:r>
              <a:rPr dirty="0" sz="650" spc="10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日，国 </a:t>
            </a:r>
            <a:r>
              <a:rPr dirty="0" sz="650" spc="40">
                <a:latin typeface="等线"/>
                <a:cs typeface="等线"/>
              </a:rPr>
              <a:t>际罕见病</a:t>
            </a:r>
            <a:r>
              <a:rPr dirty="0" sz="650" spc="45">
                <a:latin typeface="等线"/>
                <a:cs typeface="等线"/>
              </a:rPr>
              <a:t>日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北</a:t>
            </a:r>
            <a:r>
              <a:rPr dirty="0" sz="650" spc="40">
                <a:latin typeface="等线"/>
                <a:cs typeface="等线"/>
              </a:rPr>
              <a:t>京协和医</a:t>
            </a:r>
            <a:r>
              <a:rPr dirty="0" sz="650" spc="55">
                <a:latin typeface="等线"/>
                <a:cs typeface="等线"/>
              </a:rPr>
              <a:t>院</a:t>
            </a:r>
            <a:r>
              <a:rPr dirty="0" sz="650" spc="40">
                <a:latin typeface="等线"/>
                <a:cs typeface="等线"/>
              </a:rPr>
              <a:t>神经科</a:t>
            </a:r>
            <a:r>
              <a:rPr dirty="0" sz="650" spc="55">
                <a:latin typeface="等线"/>
                <a:cs typeface="等线"/>
              </a:rPr>
              <a:t>专家</a:t>
            </a:r>
            <a:r>
              <a:rPr dirty="0" sz="650" spc="40">
                <a:latin typeface="等线"/>
                <a:cs typeface="等线"/>
              </a:rPr>
              <a:t>远程连线患</a:t>
            </a:r>
            <a:r>
              <a:rPr dirty="0" sz="650" spc="50">
                <a:latin typeface="等线"/>
                <a:cs typeface="等线"/>
              </a:rPr>
              <a:t>者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成功 </a:t>
            </a:r>
            <a:r>
              <a:rPr dirty="0" sz="650" spc="30">
                <a:latin typeface="等线"/>
                <a:cs typeface="等线"/>
              </a:rPr>
              <a:t>举办了罕见病线上义诊活动，针对多种罕见病线</a:t>
            </a:r>
            <a:r>
              <a:rPr dirty="0" sz="650" spc="20">
                <a:latin typeface="等线"/>
                <a:cs typeface="等线"/>
              </a:rPr>
              <a:t>上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600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余位 </a:t>
            </a:r>
            <a:r>
              <a:rPr dirty="0" sz="650" spc="20">
                <a:latin typeface="等线"/>
                <a:cs typeface="等线"/>
              </a:rPr>
              <a:t>病友答疑解惑，提供了详细而正确的指导。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77311" y="2043683"/>
            <a:ext cx="362712" cy="16002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949701" y="3710990"/>
            <a:ext cx="2415540" cy="109855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650" b="1">
                <a:latin typeface="等线"/>
                <a:cs typeface="等线"/>
              </a:rPr>
              <a:t>“</a:t>
            </a:r>
            <a:r>
              <a:rPr dirty="0" sz="650" spc="20" b="1">
                <a:latin typeface="等线"/>
                <a:cs typeface="等线"/>
              </a:rPr>
              <a:t>酶好新生，驭光前行</a:t>
            </a:r>
            <a:r>
              <a:rPr dirty="0" sz="650" b="1">
                <a:latin typeface="等线"/>
                <a:cs typeface="等线"/>
              </a:rPr>
              <a:t>”</a:t>
            </a:r>
            <a:r>
              <a:rPr dirty="0" sz="650" spc="20" b="1">
                <a:latin typeface="等线"/>
                <a:cs typeface="等线"/>
              </a:rPr>
              <a:t>山东法布雷患者援助</a:t>
            </a:r>
            <a:endParaRPr sz="650">
              <a:latin typeface="等线"/>
              <a:cs typeface="等线"/>
            </a:endParaRPr>
          </a:p>
          <a:p>
            <a:pPr marL="12700" marR="5080">
              <a:lnSpc>
                <a:spcPct val="154500"/>
              </a:lnSpc>
              <a:spcBef>
                <a:spcPts val="10"/>
              </a:spcBef>
            </a:pPr>
            <a:r>
              <a:rPr dirty="0" sz="650" spc="5">
                <a:latin typeface="等线"/>
                <a:cs typeface="等线"/>
              </a:rPr>
              <a:t>2021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10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5</a:t>
            </a:r>
            <a:r>
              <a:rPr dirty="0" sz="650" spc="10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月，为进一步加强山</a:t>
            </a:r>
            <a:r>
              <a:rPr dirty="0" sz="650" spc="30">
                <a:latin typeface="等线"/>
                <a:cs typeface="等线"/>
              </a:rPr>
              <a:t>东</a:t>
            </a:r>
            <a:r>
              <a:rPr dirty="0" sz="650" spc="20">
                <a:latin typeface="等线"/>
                <a:cs typeface="等线"/>
              </a:rPr>
              <a:t>省法</a:t>
            </a:r>
            <a:r>
              <a:rPr dirty="0" sz="650" spc="30">
                <a:latin typeface="等线"/>
                <a:cs typeface="等线"/>
              </a:rPr>
              <a:t>布</a:t>
            </a:r>
            <a:r>
              <a:rPr dirty="0" sz="650" spc="20">
                <a:latin typeface="等线"/>
                <a:cs typeface="等线"/>
              </a:rPr>
              <a:t>雷病医患交</a:t>
            </a:r>
            <a:r>
              <a:rPr dirty="0" sz="650" spc="35">
                <a:latin typeface="等线"/>
                <a:cs typeface="等线"/>
              </a:rPr>
              <a:t>流</a:t>
            </a:r>
            <a:r>
              <a:rPr dirty="0" sz="650" spc="20">
                <a:latin typeface="等线"/>
                <a:cs typeface="等线"/>
              </a:rPr>
              <a:t>、提升 </a:t>
            </a:r>
            <a:r>
              <a:rPr dirty="0" sz="650" spc="40">
                <a:latin typeface="等线"/>
                <a:cs typeface="等线"/>
              </a:rPr>
              <a:t>患者疾病管</a:t>
            </a:r>
            <a:r>
              <a:rPr dirty="0" sz="650" spc="55">
                <a:latin typeface="等线"/>
                <a:cs typeface="等线"/>
              </a:rPr>
              <a:t>理</a:t>
            </a:r>
            <a:r>
              <a:rPr dirty="0" sz="650" spc="40">
                <a:latin typeface="等线"/>
                <a:cs typeface="等线"/>
              </a:rPr>
              <a:t>认</a:t>
            </a:r>
            <a:r>
              <a:rPr dirty="0" sz="650" spc="45">
                <a:latin typeface="等线"/>
                <a:cs typeface="等线"/>
              </a:rPr>
              <a:t>知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改</a:t>
            </a:r>
            <a:r>
              <a:rPr dirty="0" sz="650" spc="40">
                <a:latin typeface="等线"/>
                <a:cs typeface="等线"/>
              </a:rPr>
              <a:t>善患者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治疗</a:t>
            </a:r>
            <a:r>
              <a:rPr dirty="0" sz="650" spc="55">
                <a:latin typeface="等线"/>
                <a:cs typeface="等线"/>
              </a:rPr>
              <a:t>情</a:t>
            </a:r>
            <a:r>
              <a:rPr dirty="0" sz="650" spc="40">
                <a:latin typeface="等线"/>
                <a:cs typeface="等线"/>
              </a:rPr>
              <a:t>况和预</a:t>
            </a:r>
            <a:r>
              <a:rPr dirty="0" sz="650" spc="50">
                <a:latin typeface="等线"/>
                <a:cs typeface="等线"/>
              </a:rPr>
              <a:t>后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北</a:t>
            </a:r>
            <a:r>
              <a:rPr dirty="0" sz="650" spc="40">
                <a:latin typeface="等线"/>
                <a:cs typeface="等线"/>
              </a:rPr>
              <a:t>京病</a:t>
            </a:r>
            <a:r>
              <a:rPr dirty="0" sz="650" spc="20">
                <a:latin typeface="等线"/>
                <a:cs typeface="等线"/>
              </a:rPr>
              <a:t>痛 </a:t>
            </a:r>
            <a:r>
              <a:rPr dirty="0" sz="650" spc="40">
                <a:latin typeface="等线"/>
                <a:cs typeface="等线"/>
              </a:rPr>
              <a:t>挑战公益基</a:t>
            </a:r>
            <a:r>
              <a:rPr dirty="0" sz="650" spc="55">
                <a:latin typeface="等线"/>
                <a:cs typeface="等线"/>
              </a:rPr>
              <a:t>金</a:t>
            </a:r>
            <a:r>
              <a:rPr dirty="0" sz="650" spc="40">
                <a:latin typeface="等线"/>
                <a:cs typeface="等线"/>
              </a:rPr>
              <a:t>会联合</a:t>
            </a:r>
            <a:r>
              <a:rPr dirty="0" sz="650" spc="55">
                <a:latin typeface="等线"/>
                <a:cs typeface="等线"/>
              </a:rPr>
              <a:t>无</a:t>
            </a:r>
            <a:r>
              <a:rPr dirty="0" sz="650" spc="40">
                <a:latin typeface="等线"/>
                <a:cs typeface="等线"/>
              </a:rPr>
              <a:t>锡灵山</a:t>
            </a:r>
            <a:r>
              <a:rPr dirty="0" sz="650" spc="55">
                <a:latin typeface="等线"/>
                <a:cs typeface="等线"/>
              </a:rPr>
              <a:t>慈</a:t>
            </a:r>
            <a:r>
              <a:rPr dirty="0" sz="650" spc="40">
                <a:latin typeface="等线"/>
                <a:cs typeface="等线"/>
              </a:rPr>
              <a:t>善基</a:t>
            </a:r>
            <a:r>
              <a:rPr dirty="0" sz="650" spc="55">
                <a:latin typeface="等线"/>
                <a:cs typeface="等线"/>
              </a:rPr>
              <a:t>金会</a:t>
            </a:r>
            <a:r>
              <a:rPr dirty="0" sz="650" spc="40">
                <a:latin typeface="等线"/>
                <a:cs typeface="等线"/>
              </a:rPr>
              <a:t>、法布雷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友会</a:t>
            </a:r>
            <a:r>
              <a:rPr dirty="0" sz="650" spc="20">
                <a:latin typeface="等线"/>
                <a:cs typeface="等线"/>
              </a:rPr>
              <a:t>在 山</a:t>
            </a:r>
            <a:r>
              <a:rPr dirty="0" sz="650" spc="30">
                <a:latin typeface="等线"/>
                <a:cs typeface="等线"/>
              </a:rPr>
              <a:t>东济</a:t>
            </a:r>
            <a:r>
              <a:rPr dirty="0" sz="650" spc="20">
                <a:latin typeface="等线"/>
                <a:cs typeface="等线"/>
              </a:rPr>
              <a:t>南</a:t>
            </a:r>
            <a:r>
              <a:rPr dirty="0" sz="650" spc="30">
                <a:latin typeface="等线"/>
                <a:cs typeface="等线"/>
              </a:rPr>
              <a:t>主办</a:t>
            </a:r>
            <a:r>
              <a:rPr dirty="0" sz="650" spc="20">
                <a:latin typeface="等线"/>
                <a:cs typeface="等线"/>
              </a:rPr>
              <a:t>了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酶好</a:t>
            </a:r>
            <a:r>
              <a:rPr dirty="0" sz="650" spc="20">
                <a:latin typeface="等线"/>
                <a:cs typeface="等线"/>
              </a:rPr>
              <a:t>新</a:t>
            </a:r>
            <a:r>
              <a:rPr dirty="0" sz="650" spc="30">
                <a:latin typeface="等线"/>
                <a:cs typeface="等线"/>
              </a:rPr>
              <a:t>生，</a:t>
            </a:r>
            <a:r>
              <a:rPr dirty="0" sz="650" spc="20">
                <a:latin typeface="等线"/>
                <a:cs typeface="等线"/>
              </a:rPr>
              <a:t>驭</a:t>
            </a:r>
            <a:r>
              <a:rPr dirty="0" sz="650" spc="30">
                <a:latin typeface="等线"/>
                <a:cs typeface="等线"/>
              </a:rPr>
              <a:t>光</a:t>
            </a:r>
            <a:r>
              <a:rPr dirty="0" sz="650" spc="20">
                <a:latin typeface="等线"/>
                <a:cs typeface="等线"/>
              </a:rPr>
              <a:t>前</a:t>
            </a:r>
            <a:r>
              <a:rPr dirty="0" sz="650" spc="30">
                <a:latin typeface="等线"/>
                <a:cs typeface="等线"/>
              </a:rPr>
              <a:t>行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法</a:t>
            </a:r>
            <a:r>
              <a:rPr dirty="0" sz="650" spc="20">
                <a:latin typeface="等线"/>
                <a:cs typeface="等线"/>
              </a:rPr>
              <a:t>布</a:t>
            </a:r>
            <a:r>
              <a:rPr dirty="0" sz="650" spc="30">
                <a:latin typeface="等线"/>
                <a:cs typeface="等线"/>
              </a:rPr>
              <a:t>雷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医患</a:t>
            </a:r>
            <a:r>
              <a:rPr dirty="0" sz="650" spc="20">
                <a:latin typeface="等线"/>
                <a:cs typeface="等线"/>
              </a:rPr>
              <a:t>交</a:t>
            </a:r>
            <a:r>
              <a:rPr dirty="0" sz="650" spc="30">
                <a:latin typeface="等线"/>
                <a:cs typeface="等线"/>
              </a:rPr>
              <a:t>流</a:t>
            </a:r>
            <a:r>
              <a:rPr dirty="0" sz="650" spc="5">
                <a:latin typeface="等线"/>
                <a:cs typeface="等线"/>
              </a:rPr>
              <a:t>会</a:t>
            </a:r>
            <a:r>
              <a:rPr dirty="0" sz="650" spc="20">
                <a:latin typeface="等线"/>
                <a:cs typeface="等线"/>
              </a:rPr>
              <a:t>。 </a:t>
            </a:r>
            <a:r>
              <a:rPr dirty="0" sz="650" spc="30">
                <a:latin typeface="等线"/>
                <a:cs typeface="等线"/>
              </a:rPr>
              <a:t>并</a:t>
            </a:r>
            <a:r>
              <a:rPr dirty="0" sz="650" spc="40">
                <a:latin typeface="等线"/>
                <a:cs typeface="等线"/>
              </a:rPr>
              <a:t>发</a:t>
            </a:r>
            <a:r>
              <a:rPr dirty="0" sz="650" spc="20">
                <a:latin typeface="等线"/>
                <a:cs typeface="等线"/>
              </a:rPr>
              <a:t>起</a:t>
            </a:r>
            <a:r>
              <a:rPr dirty="0" sz="650" spc="175">
                <a:latin typeface="等线"/>
                <a:cs typeface="等线"/>
              </a:rPr>
              <a:t> 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40">
                <a:latin typeface="等线"/>
                <a:cs typeface="等线"/>
              </a:rPr>
              <a:t>酶好前</a:t>
            </a:r>
            <a:r>
              <a:rPr dirty="0" sz="650" spc="30">
                <a:latin typeface="等线"/>
                <a:cs typeface="等线"/>
              </a:rPr>
              <a:t>程</a:t>
            </a:r>
            <a:r>
              <a:rPr dirty="0" sz="650" spc="40">
                <a:latin typeface="等线"/>
                <a:cs typeface="等线"/>
              </a:rPr>
              <a:t>，焕</a:t>
            </a:r>
            <a:r>
              <a:rPr dirty="0" sz="650" spc="30">
                <a:latin typeface="等线"/>
                <a:cs typeface="等线"/>
              </a:rPr>
              <a:t>然</a:t>
            </a:r>
            <a:r>
              <a:rPr dirty="0" sz="650" spc="40">
                <a:latin typeface="等线"/>
                <a:cs typeface="等线"/>
              </a:rPr>
              <a:t>心</a:t>
            </a:r>
            <a:r>
              <a:rPr dirty="0" sz="650" spc="30">
                <a:latin typeface="等线"/>
                <a:cs typeface="等线"/>
              </a:rPr>
              <a:t>肾</a:t>
            </a:r>
            <a:r>
              <a:rPr dirty="0" sz="650" spc="25">
                <a:latin typeface="等线"/>
                <a:cs typeface="等线"/>
              </a:rPr>
              <a:t>”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病医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援助</a:t>
            </a:r>
            <a:r>
              <a:rPr dirty="0" sz="650" spc="30">
                <a:latin typeface="等线"/>
                <a:cs typeface="等线"/>
              </a:rPr>
              <a:t>工</a:t>
            </a:r>
            <a:r>
              <a:rPr dirty="0" sz="650" spc="50">
                <a:latin typeface="等线"/>
                <a:cs typeface="等线"/>
              </a:rPr>
              <a:t>程</a:t>
            </a:r>
            <a:r>
              <a:rPr dirty="0" sz="650" spc="40">
                <a:latin typeface="等线"/>
                <a:cs typeface="等线"/>
              </a:rPr>
              <a:t>（</a:t>
            </a:r>
            <a:r>
              <a:rPr dirty="0" sz="650" spc="30">
                <a:latin typeface="等线"/>
                <a:cs typeface="等线"/>
              </a:rPr>
              <a:t>山</a:t>
            </a:r>
            <a:r>
              <a:rPr dirty="0" sz="650" spc="40">
                <a:latin typeface="等线"/>
                <a:cs typeface="等线"/>
              </a:rPr>
              <a:t>东</a:t>
            </a:r>
            <a:r>
              <a:rPr dirty="0" sz="650" spc="20">
                <a:latin typeface="等线"/>
                <a:cs typeface="等线"/>
              </a:rPr>
              <a:t>专 </a:t>
            </a:r>
            <a:r>
              <a:rPr dirty="0" sz="650" spc="40">
                <a:latin typeface="等线"/>
                <a:cs typeface="等线"/>
              </a:rPr>
              <a:t>项），</a:t>
            </a:r>
            <a:r>
              <a:rPr dirty="0" sz="650" spc="45">
                <a:latin typeface="等线"/>
                <a:cs typeface="等线"/>
              </a:rPr>
              <a:t>为患者从</a:t>
            </a:r>
            <a:r>
              <a:rPr dirty="0" sz="650" spc="55">
                <a:latin typeface="等线"/>
                <a:cs typeface="等线"/>
              </a:rPr>
              <a:t>就</a:t>
            </a:r>
            <a:r>
              <a:rPr dirty="0" sz="650" spc="35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、用药、</a:t>
            </a:r>
            <a:r>
              <a:rPr dirty="0" sz="650" spc="55">
                <a:latin typeface="等线"/>
                <a:cs typeface="等线"/>
              </a:rPr>
              <a:t>社</a:t>
            </a:r>
            <a:r>
              <a:rPr dirty="0" sz="650" spc="40">
                <a:latin typeface="等线"/>
                <a:cs typeface="等线"/>
              </a:rPr>
              <a:t>会融</a:t>
            </a:r>
            <a:r>
              <a:rPr dirty="0" sz="650" spc="55">
                <a:latin typeface="等线"/>
                <a:cs typeface="等线"/>
              </a:rPr>
              <a:t>入</a:t>
            </a:r>
            <a:r>
              <a:rPr dirty="0" sz="650" spc="40">
                <a:latin typeface="等线"/>
                <a:cs typeface="等线"/>
              </a:rPr>
              <a:t>提供全方位保驾护</a:t>
            </a:r>
            <a:r>
              <a:rPr dirty="0" sz="650" spc="60">
                <a:latin typeface="等线"/>
                <a:cs typeface="等线"/>
              </a:rPr>
              <a:t>航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77311" y="3645407"/>
            <a:ext cx="362712" cy="16002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949701" y="5220766"/>
            <a:ext cx="2326005" cy="140525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650" spc="20" b="1">
                <a:latin typeface="等线"/>
                <a:cs typeface="等线"/>
              </a:rPr>
              <a:t>患者组织发起公益活动</a:t>
            </a:r>
            <a:endParaRPr sz="650">
              <a:latin typeface="等线"/>
              <a:cs typeface="等线"/>
            </a:endParaRPr>
          </a:p>
          <a:p>
            <a:pPr algn="just" marL="12700" marR="5080">
              <a:lnSpc>
                <a:spcPct val="154500"/>
              </a:lnSpc>
              <a:spcBef>
                <a:spcPts val="10"/>
              </a:spcBef>
            </a:pPr>
            <a:r>
              <a:rPr dirty="0" sz="650" spc="5">
                <a:latin typeface="等线"/>
                <a:cs typeface="等线"/>
              </a:rPr>
              <a:t>2008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年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瓷娃娃罕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病关爱中</a:t>
            </a:r>
            <a:r>
              <a:rPr dirty="0" sz="650" spc="20">
                <a:latin typeface="等线"/>
                <a:cs typeface="等线"/>
              </a:rPr>
              <a:t>心</a:t>
            </a:r>
            <a:r>
              <a:rPr dirty="0" sz="650" spc="30">
                <a:latin typeface="等线"/>
                <a:cs typeface="等线"/>
              </a:rPr>
              <a:t>由罕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友发起</a:t>
            </a:r>
            <a:r>
              <a:rPr dirty="0" sz="650" spc="20">
                <a:latin typeface="等线"/>
                <a:cs typeface="等线"/>
              </a:rPr>
              <a:t>成</a:t>
            </a:r>
            <a:r>
              <a:rPr dirty="0" sz="650" spc="40">
                <a:latin typeface="等线"/>
                <a:cs typeface="等线"/>
              </a:rPr>
              <a:t>立</a:t>
            </a:r>
            <a:r>
              <a:rPr dirty="0" sz="650" spc="20">
                <a:latin typeface="等线"/>
                <a:cs typeface="等线"/>
              </a:rPr>
              <a:t>，致 </a:t>
            </a:r>
            <a:r>
              <a:rPr dirty="0" sz="650" spc="40">
                <a:latin typeface="等线"/>
                <a:cs typeface="等线"/>
              </a:rPr>
              <a:t>力于维护罕见病群体在医</a:t>
            </a:r>
            <a:r>
              <a:rPr dirty="0" sz="650" spc="45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、生活、</a:t>
            </a:r>
            <a:r>
              <a:rPr dirty="0" sz="650" spc="55">
                <a:latin typeface="等线"/>
                <a:cs typeface="等线"/>
              </a:rPr>
              <a:t>教</a:t>
            </a:r>
            <a:r>
              <a:rPr dirty="0" sz="650" spc="40">
                <a:latin typeface="等线"/>
                <a:cs typeface="等线"/>
              </a:rPr>
              <a:t>育、就业等方面的平 等权益</a:t>
            </a:r>
            <a:r>
              <a:rPr dirty="0" sz="650" spc="4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倡导公众关注、支持罕见病</a:t>
            </a:r>
            <a:r>
              <a:rPr dirty="0" sz="650" spc="55">
                <a:latin typeface="等线"/>
                <a:cs typeface="等线"/>
              </a:rPr>
              <a:t>群</a:t>
            </a:r>
            <a:r>
              <a:rPr dirty="0" sz="650" spc="45">
                <a:latin typeface="等线"/>
                <a:cs typeface="等线"/>
              </a:rPr>
              <a:t>体</a:t>
            </a:r>
            <a:r>
              <a:rPr dirty="0" sz="650" spc="40">
                <a:latin typeface="等线"/>
                <a:cs typeface="等线"/>
              </a:rPr>
              <a:t>，推动保障罕见病 群体合法权益相关制</a:t>
            </a:r>
            <a:r>
              <a:rPr dirty="0" sz="650" spc="45">
                <a:latin typeface="等线"/>
                <a:cs typeface="等线"/>
              </a:rPr>
              <a:t>度</a:t>
            </a:r>
            <a:r>
              <a:rPr dirty="0" sz="650" spc="40">
                <a:latin typeface="等线"/>
                <a:cs typeface="等线"/>
              </a:rPr>
              <a:t>、政策的完善</a:t>
            </a:r>
            <a:r>
              <a:rPr dirty="0" sz="650" spc="55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主要品牌公益项目包 </a:t>
            </a:r>
            <a:r>
              <a:rPr dirty="0" sz="650" spc="30">
                <a:latin typeface="等线"/>
                <a:cs typeface="等线"/>
              </a:rPr>
              <a:t>括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钢铁侠计划</a:t>
            </a:r>
            <a:r>
              <a:rPr dirty="0" sz="650" spc="15">
                <a:latin typeface="等线"/>
                <a:cs typeface="等线"/>
              </a:rPr>
              <a:t>”“</a:t>
            </a:r>
            <a:r>
              <a:rPr dirty="0" sz="650" spc="30">
                <a:latin typeface="等线"/>
                <a:cs typeface="等线"/>
              </a:rPr>
              <a:t>零花钱计划</a:t>
            </a:r>
            <a:r>
              <a:rPr dirty="0" sz="650" spc="15">
                <a:latin typeface="等线"/>
                <a:cs typeface="等线"/>
              </a:rPr>
              <a:t>”“</a:t>
            </a:r>
            <a:r>
              <a:rPr dirty="0" sz="650" spc="30">
                <a:latin typeface="等线"/>
                <a:cs typeface="等线"/>
              </a:rPr>
              <a:t>就业支持</a:t>
            </a:r>
            <a:r>
              <a:rPr dirty="0" sz="650" spc="20">
                <a:latin typeface="等线"/>
                <a:cs typeface="等线"/>
              </a:rPr>
              <a:t>计</a:t>
            </a:r>
            <a:r>
              <a:rPr dirty="0" sz="650" spc="35">
                <a:latin typeface="等线"/>
                <a:cs typeface="等线"/>
              </a:rPr>
              <a:t>划</a:t>
            </a:r>
            <a:r>
              <a:rPr dirty="0" sz="650" spc="15">
                <a:latin typeface="等线"/>
                <a:cs typeface="等线"/>
              </a:rPr>
              <a:t>”“</a:t>
            </a:r>
            <a:r>
              <a:rPr dirty="0" sz="650" spc="30">
                <a:latin typeface="等线"/>
                <a:cs typeface="等线"/>
              </a:rPr>
              <a:t>自立生活</a:t>
            </a:r>
            <a:r>
              <a:rPr dirty="0" sz="650" spc="5">
                <a:latin typeface="等线"/>
                <a:cs typeface="等线"/>
              </a:rPr>
              <a:t>”“ICAN  </a:t>
            </a:r>
            <a:r>
              <a:rPr dirty="0" sz="650" spc="20">
                <a:latin typeface="等线"/>
                <a:cs typeface="等线"/>
              </a:rPr>
              <a:t>协力营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等。</a:t>
            </a:r>
            <a:r>
              <a:rPr dirty="0" sz="650" spc="30">
                <a:latin typeface="等线"/>
                <a:cs typeface="等线"/>
              </a:rPr>
              <a:t>截</a:t>
            </a:r>
            <a:r>
              <a:rPr dirty="0" sz="650" spc="20">
                <a:latin typeface="等线"/>
                <a:cs typeface="等线"/>
              </a:rPr>
              <a:t>止</a:t>
            </a:r>
            <a:r>
              <a:rPr dirty="0" sz="650" spc="5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2021</a:t>
            </a:r>
            <a:r>
              <a:rPr dirty="0" sz="650" spc="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年末，</a:t>
            </a:r>
            <a:r>
              <a:rPr dirty="0" sz="650" spc="30">
                <a:latin typeface="等线"/>
                <a:cs typeface="等线"/>
              </a:rPr>
              <a:t>瓷</a:t>
            </a:r>
            <a:r>
              <a:rPr dirty="0" sz="650" spc="20">
                <a:latin typeface="等线"/>
                <a:cs typeface="等线"/>
              </a:rPr>
              <a:t>娃娃中</a:t>
            </a:r>
            <a:r>
              <a:rPr dirty="0" sz="650" spc="30">
                <a:latin typeface="等线"/>
                <a:cs typeface="等线"/>
              </a:rPr>
              <a:t>心</a:t>
            </a:r>
            <a:r>
              <a:rPr dirty="0" sz="650" spc="20">
                <a:latin typeface="等线"/>
                <a:cs typeface="等线"/>
              </a:rPr>
              <a:t>筹集善款总额</a:t>
            </a:r>
            <a:r>
              <a:rPr dirty="0" sz="650" spc="6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2,000</a:t>
            </a:r>
            <a:endParaRPr sz="650">
              <a:latin typeface="等线"/>
              <a:cs typeface="等线"/>
            </a:endParaRPr>
          </a:p>
          <a:p>
            <a:pPr algn="just" marL="12700" marR="7620">
              <a:lnSpc>
                <a:spcPct val="154200"/>
              </a:lnSpc>
              <a:spcBef>
                <a:spcPts val="5"/>
              </a:spcBef>
            </a:pPr>
            <a:r>
              <a:rPr dirty="0" sz="650" spc="20">
                <a:latin typeface="等线"/>
                <a:cs typeface="等线"/>
              </a:rPr>
              <a:t>多万元，提</a:t>
            </a:r>
            <a:r>
              <a:rPr dirty="0" sz="650" spc="30">
                <a:latin typeface="等线"/>
                <a:cs typeface="等线"/>
              </a:rPr>
              <a:t>供</a:t>
            </a:r>
            <a:r>
              <a:rPr dirty="0" sz="650" spc="20">
                <a:latin typeface="等线"/>
                <a:cs typeface="等线"/>
              </a:rPr>
              <a:t>医疗康</a:t>
            </a:r>
            <a:r>
              <a:rPr dirty="0" sz="650" spc="30">
                <a:latin typeface="等线"/>
                <a:cs typeface="等线"/>
              </a:rPr>
              <a:t>复</a:t>
            </a:r>
            <a:r>
              <a:rPr dirty="0" sz="650" spc="20">
                <a:latin typeface="等线"/>
                <a:cs typeface="等线"/>
              </a:rPr>
              <a:t>救助 </a:t>
            </a:r>
            <a:r>
              <a:rPr dirty="0" sz="650" spc="5">
                <a:latin typeface="等线"/>
                <a:cs typeface="等线"/>
              </a:rPr>
              <a:t>1,300</a:t>
            </a:r>
            <a:r>
              <a:rPr dirty="0" sz="650" spc="1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余人</a:t>
            </a:r>
            <a:r>
              <a:rPr dirty="0" sz="650" spc="30">
                <a:latin typeface="等线"/>
                <a:cs typeface="等线"/>
              </a:rPr>
              <a:t>次</a:t>
            </a:r>
            <a:r>
              <a:rPr dirty="0" sz="650" spc="20">
                <a:latin typeface="等线"/>
                <a:cs typeface="等线"/>
              </a:rPr>
              <a:t>，服务覆盖 </a:t>
            </a:r>
            <a:r>
              <a:rPr dirty="0" sz="650" spc="5">
                <a:latin typeface="等线"/>
                <a:cs typeface="等线"/>
              </a:rPr>
              <a:t>3,000</a:t>
            </a:r>
            <a:r>
              <a:rPr dirty="0" sz="650" spc="20">
                <a:latin typeface="等线"/>
                <a:cs typeface="等线"/>
              </a:rPr>
              <a:t> 多 个各类罕见病、残障家庭。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77311" y="5146547"/>
            <a:ext cx="362712" cy="160020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144462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慈善机构的力量</a:t>
            </a:r>
            <a:endParaRPr sz="1600"/>
          </a:p>
        </p:txBody>
      </p:sp>
      <p:grpSp>
        <p:nvGrpSpPr>
          <p:cNvPr id="3" name="object 3"/>
          <p:cNvGrpSpPr/>
          <p:nvPr/>
        </p:nvGrpSpPr>
        <p:grpSpPr>
          <a:xfrm>
            <a:off x="2088895" y="3225291"/>
            <a:ext cx="1555750" cy="1367790"/>
            <a:chOff x="2088895" y="3225291"/>
            <a:chExt cx="1555750" cy="1367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7483" y="3225291"/>
              <a:ext cx="397637" cy="4846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8895" y="3226942"/>
              <a:ext cx="417449" cy="4799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01239" y="3369563"/>
              <a:ext cx="680085" cy="494030"/>
            </a:xfrm>
            <a:custGeom>
              <a:avLst/>
              <a:gdLst/>
              <a:ahLst/>
              <a:cxnLst/>
              <a:rect l="l" t="t" r="r" b="b"/>
              <a:pathLst>
                <a:path w="680085" h="494029">
                  <a:moveTo>
                    <a:pt x="496189" y="0"/>
                  </a:moveTo>
                  <a:lnTo>
                    <a:pt x="448206" y="7392"/>
                  </a:lnTo>
                  <a:lnTo>
                    <a:pt x="401630" y="18687"/>
                  </a:lnTo>
                  <a:lnTo>
                    <a:pt x="356644" y="33705"/>
                  </a:lnTo>
                  <a:lnTo>
                    <a:pt x="313432" y="52270"/>
                  </a:lnTo>
                  <a:lnTo>
                    <a:pt x="272176" y="74202"/>
                  </a:lnTo>
                  <a:lnTo>
                    <a:pt x="233062" y="99322"/>
                  </a:lnTo>
                  <a:lnTo>
                    <a:pt x="196271" y="127453"/>
                  </a:lnTo>
                  <a:lnTo>
                    <a:pt x="161988" y="158416"/>
                  </a:lnTo>
                  <a:lnTo>
                    <a:pt x="130396" y="192033"/>
                  </a:lnTo>
                  <a:lnTo>
                    <a:pt x="101677" y="228124"/>
                  </a:lnTo>
                  <a:lnTo>
                    <a:pt x="76017" y="266513"/>
                  </a:lnTo>
                  <a:lnTo>
                    <a:pt x="53597" y="307020"/>
                  </a:lnTo>
                  <a:lnTo>
                    <a:pt x="34603" y="349467"/>
                  </a:lnTo>
                  <a:lnTo>
                    <a:pt x="19216" y="393675"/>
                  </a:lnTo>
                  <a:lnTo>
                    <a:pt x="7620" y="439467"/>
                  </a:lnTo>
                  <a:lnTo>
                    <a:pt x="0" y="486664"/>
                  </a:lnTo>
                  <a:lnTo>
                    <a:pt x="35222" y="449276"/>
                  </a:lnTo>
                  <a:lnTo>
                    <a:pt x="78327" y="420639"/>
                  </a:lnTo>
                  <a:lnTo>
                    <a:pt x="127765" y="402314"/>
                  </a:lnTo>
                  <a:lnTo>
                    <a:pt x="181991" y="395859"/>
                  </a:lnTo>
                  <a:lnTo>
                    <a:pt x="238295" y="402853"/>
                  </a:lnTo>
                  <a:lnTo>
                    <a:pt x="289337" y="422671"/>
                  </a:lnTo>
                  <a:lnTo>
                    <a:pt x="333474" y="453562"/>
                  </a:lnTo>
                  <a:lnTo>
                    <a:pt x="369062" y="493776"/>
                  </a:lnTo>
                  <a:lnTo>
                    <a:pt x="391896" y="445347"/>
                  </a:lnTo>
                  <a:lnTo>
                    <a:pt x="426577" y="405145"/>
                  </a:lnTo>
                  <a:lnTo>
                    <a:pt x="470949" y="375350"/>
                  </a:lnTo>
                  <a:lnTo>
                    <a:pt x="522859" y="358140"/>
                  </a:lnTo>
                  <a:lnTo>
                    <a:pt x="523367" y="358140"/>
                  </a:lnTo>
                  <a:lnTo>
                    <a:pt x="524383" y="357632"/>
                  </a:lnTo>
                  <a:lnTo>
                    <a:pt x="524891" y="357632"/>
                  </a:lnTo>
                  <a:lnTo>
                    <a:pt x="573115" y="342075"/>
                  </a:lnTo>
                  <a:lnTo>
                    <a:pt x="614181" y="315938"/>
                  </a:lnTo>
                  <a:lnTo>
                    <a:pt x="646604" y="281257"/>
                  </a:lnTo>
                  <a:lnTo>
                    <a:pt x="668899" y="240067"/>
                  </a:lnTo>
                  <a:lnTo>
                    <a:pt x="679581" y="194404"/>
                  </a:lnTo>
                  <a:lnTo>
                    <a:pt x="677164" y="146304"/>
                  </a:lnTo>
                  <a:lnTo>
                    <a:pt x="660464" y="98267"/>
                  </a:lnTo>
                  <a:lnTo>
                    <a:pt x="631620" y="58064"/>
                  </a:lnTo>
                  <a:lnTo>
                    <a:pt x="593030" y="27249"/>
                  </a:lnTo>
                  <a:lnTo>
                    <a:pt x="547087" y="7376"/>
                  </a:lnTo>
                  <a:lnTo>
                    <a:pt x="496189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5771" y="4077588"/>
              <a:ext cx="388747" cy="5015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42399" y="3985259"/>
              <a:ext cx="681355" cy="495300"/>
            </a:xfrm>
            <a:custGeom>
              <a:avLst/>
              <a:gdLst/>
              <a:ahLst/>
              <a:cxnLst/>
              <a:rect l="l" t="t" r="r" b="b"/>
              <a:pathLst>
                <a:path w="681354" h="495300">
                  <a:moveTo>
                    <a:pt x="311188" y="0"/>
                  </a:moveTo>
                  <a:lnTo>
                    <a:pt x="288332" y="48597"/>
                  </a:lnTo>
                  <a:lnTo>
                    <a:pt x="253593" y="88931"/>
                  </a:lnTo>
                  <a:lnTo>
                    <a:pt x="209139" y="118836"/>
                  </a:lnTo>
                  <a:lnTo>
                    <a:pt x="157137" y="136144"/>
                  </a:lnTo>
                  <a:lnTo>
                    <a:pt x="156502" y="136144"/>
                  </a:lnTo>
                  <a:lnTo>
                    <a:pt x="155486" y="136652"/>
                  </a:lnTo>
                  <a:lnTo>
                    <a:pt x="106682" y="152229"/>
                  </a:lnTo>
                  <a:lnTo>
                    <a:pt x="65537" y="178425"/>
                  </a:lnTo>
                  <a:lnTo>
                    <a:pt x="33042" y="213201"/>
                  </a:lnTo>
                  <a:lnTo>
                    <a:pt x="10696" y="254517"/>
                  </a:lnTo>
                  <a:lnTo>
                    <a:pt x="0" y="300335"/>
                  </a:lnTo>
                  <a:lnTo>
                    <a:pt x="2451" y="348615"/>
                  </a:lnTo>
                  <a:lnTo>
                    <a:pt x="19166" y="396540"/>
                  </a:lnTo>
                  <a:lnTo>
                    <a:pt x="48055" y="436700"/>
                  </a:lnTo>
                  <a:lnTo>
                    <a:pt x="86722" y="467514"/>
                  </a:lnTo>
                  <a:lnTo>
                    <a:pt x="132771" y="487404"/>
                  </a:lnTo>
                  <a:lnTo>
                    <a:pt x="183807" y="494792"/>
                  </a:lnTo>
                  <a:lnTo>
                    <a:pt x="231989" y="487370"/>
                  </a:lnTo>
                  <a:lnTo>
                    <a:pt x="278738" y="476034"/>
                  </a:lnTo>
                  <a:lnTo>
                    <a:pt x="323871" y="460963"/>
                  </a:lnTo>
                  <a:lnTo>
                    <a:pt x="367207" y="442337"/>
                  </a:lnTo>
                  <a:lnTo>
                    <a:pt x="408565" y="420333"/>
                  </a:lnTo>
                  <a:lnTo>
                    <a:pt x="447764" y="395132"/>
                  </a:lnTo>
                  <a:lnTo>
                    <a:pt x="484623" y="366911"/>
                  </a:lnTo>
                  <a:lnTo>
                    <a:pt x="518960" y="335851"/>
                  </a:lnTo>
                  <a:lnTo>
                    <a:pt x="550594" y="302130"/>
                  </a:lnTo>
                  <a:lnTo>
                    <a:pt x="579345" y="265926"/>
                  </a:lnTo>
                  <a:lnTo>
                    <a:pt x="605030" y="227419"/>
                  </a:lnTo>
                  <a:lnTo>
                    <a:pt x="627469" y="186789"/>
                  </a:lnTo>
                  <a:lnTo>
                    <a:pt x="646481" y="144213"/>
                  </a:lnTo>
                  <a:lnTo>
                    <a:pt x="661884" y="99871"/>
                  </a:lnTo>
                  <a:lnTo>
                    <a:pt x="673497" y="53941"/>
                  </a:lnTo>
                  <a:lnTo>
                    <a:pt x="681139" y="6604"/>
                  </a:lnTo>
                  <a:lnTo>
                    <a:pt x="645821" y="44378"/>
                  </a:lnTo>
                  <a:lnTo>
                    <a:pt x="602621" y="73247"/>
                  </a:lnTo>
                  <a:lnTo>
                    <a:pt x="553087" y="91686"/>
                  </a:lnTo>
                  <a:lnTo>
                    <a:pt x="498767" y="98171"/>
                  </a:lnTo>
                  <a:lnTo>
                    <a:pt x="453216" y="93642"/>
                  </a:lnTo>
                  <a:lnTo>
                    <a:pt x="410848" y="80659"/>
                  </a:lnTo>
                  <a:lnTo>
                    <a:pt x="372497" y="60122"/>
                  </a:lnTo>
                  <a:lnTo>
                    <a:pt x="338999" y="32935"/>
                  </a:lnTo>
                  <a:lnTo>
                    <a:pt x="31118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24555" y="3372611"/>
              <a:ext cx="501015" cy="669290"/>
            </a:xfrm>
            <a:custGeom>
              <a:avLst/>
              <a:gdLst/>
              <a:ahLst/>
              <a:cxnLst/>
              <a:rect l="l" t="t" r="r" b="b"/>
              <a:pathLst>
                <a:path w="501014" h="669289">
                  <a:moveTo>
                    <a:pt x="6604" y="0"/>
                  </a:moveTo>
                  <a:lnTo>
                    <a:pt x="44878" y="34659"/>
                  </a:lnTo>
                  <a:lnTo>
                    <a:pt x="74104" y="77057"/>
                  </a:lnTo>
                  <a:lnTo>
                    <a:pt x="92757" y="125694"/>
                  </a:lnTo>
                  <a:lnTo>
                    <a:pt x="99313" y="179070"/>
                  </a:lnTo>
                  <a:lnTo>
                    <a:pt x="92225" y="234543"/>
                  </a:lnTo>
                  <a:lnTo>
                    <a:pt x="72136" y="284813"/>
                  </a:lnTo>
                  <a:lnTo>
                    <a:pt x="40806" y="328249"/>
                  </a:lnTo>
                  <a:lnTo>
                    <a:pt x="0" y="363220"/>
                  </a:lnTo>
                  <a:lnTo>
                    <a:pt x="49212" y="385677"/>
                  </a:lnTo>
                  <a:lnTo>
                    <a:pt x="90043" y="419814"/>
                  </a:lnTo>
                  <a:lnTo>
                    <a:pt x="120300" y="463500"/>
                  </a:lnTo>
                  <a:lnTo>
                    <a:pt x="137794" y="514604"/>
                  </a:lnTo>
                  <a:lnTo>
                    <a:pt x="137794" y="515112"/>
                  </a:lnTo>
                  <a:lnTo>
                    <a:pt x="138302" y="516128"/>
                  </a:lnTo>
                  <a:lnTo>
                    <a:pt x="154078" y="564090"/>
                  </a:lnTo>
                  <a:lnTo>
                    <a:pt x="180598" y="604510"/>
                  </a:lnTo>
                  <a:lnTo>
                    <a:pt x="215804" y="636428"/>
                  </a:lnTo>
                  <a:lnTo>
                    <a:pt x="257635" y="658377"/>
                  </a:lnTo>
                  <a:lnTo>
                    <a:pt x="304032" y="668889"/>
                  </a:lnTo>
                  <a:lnTo>
                    <a:pt x="352932" y="666496"/>
                  </a:lnTo>
                  <a:lnTo>
                    <a:pt x="401433" y="650063"/>
                  </a:lnTo>
                  <a:lnTo>
                    <a:pt x="442082" y="621688"/>
                  </a:lnTo>
                  <a:lnTo>
                    <a:pt x="473277" y="583724"/>
                  </a:lnTo>
                  <a:lnTo>
                    <a:pt x="493413" y="538524"/>
                  </a:lnTo>
                  <a:lnTo>
                    <a:pt x="500888" y="488442"/>
                  </a:lnTo>
                  <a:lnTo>
                    <a:pt x="493371" y="441105"/>
                  </a:lnTo>
                  <a:lnTo>
                    <a:pt x="481894" y="395179"/>
                  </a:lnTo>
                  <a:lnTo>
                    <a:pt x="466638" y="350841"/>
                  </a:lnTo>
                  <a:lnTo>
                    <a:pt x="447784" y="308270"/>
                  </a:lnTo>
                  <a:lnTo>
                    <a:pt x="425511" y="267643"/>
                  </a:lnTo>
                  <a:lnTo>
                    <a:pt x="400002" y="229139"/>
                  </a:lnTo>
                  <a:lnTo>
                    <a:pt x="371436" y="192935"/>
                  </a:lnTo>
                  <a:lnTo>
                    <a:pt x="339994" y="159210"/>
                  </a:lnTo>
                  <a:lnTo>
                    <a:pt x="305857" y="128141"/>
                  </a:lnTo>
                  <a:lnTo>
                    <a:pt x="269206" y="99907"/>
                  </a:lnTo>
                  <a:lnTo>
                    <a:pt x="230220" y="74686"/>
                  </a:lnTo>
                  <a:lnTo>
                    <a:pt x="189081" y="52655"/>
                  </a:lnTo>
                  <a:lnTo>
                    <a:pt x="145969" y="33993"/>
                  </a:lnTo>
                  <a:lnTo>
                    <a:pt x="101065" y="18878"/>
                  </a:lnTo>
                  <a:lnTo>
                    <a:pt x="54550" y="7487"/>
                  </a:lnTo>
                  <a:lnTo>
                    <a:pt x="6604" y="0"/>
                  </a:lnTo>
                  <a:close/>
                </a:path>
              </a:pathLst>
            </a:custGeom>
            <a:solidFill>
              <a:srgbClr val="3863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3213" y="4091177"/>
              <a:ext cx="407162" cy="5016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98191" y="3807615"/>
              <a:ext cx="501650" cy="669290"/>
            </a:xfrm>
            <a:custGeom>
              <a:avLst/>
              <a:gdLst/>
              <a:ahLst/>
              <a:cxnLst/>
              <a:rect l="l" t="t" r="r" b="b"/>
              <a:pathLst>
                <a:path w="501650" h="669289">
                  <a:moveTo>
                    <a:pt x="197437" y="0"/>
                  </a:moveTo>
                  <a:lnTo>
                    <a:pt x="148589" y="2384"/>
                  </a:lnTo>
                  <a:lnTo>
                    <a:pt x="99779" y="18866"/>
                  </a:lnTo>
                  <a:lnTo>
                    <a:pt x="58942" y="47254"/>
                  </a:lnTo>
                  <a:lnTo>
                    <a:pt x="27651" y="85219"/>
                  </a:lnTo>
                  <a:lnTo>
                    <a:pt x="7479" y="130432"/>
                  </a:lnTo>
                  <a:lnTo>
                    <a:pt x="0" y="180565"/>
                  </a:lnTo>
                  <a:lnTo>
                    <a:pt x="7516" y="227879"/>
                  </a:lnTo>
                  <a:lnTo>
                    <a:pt x="18993" y="273785"/>
                  </a:lnTo>
                  <a:lnTo>
                    <a:pt x="34249" y="318106"/>
                  </a:lnTo>
                  <a:lnTo>
                    <a:pt x="53103" y="360663"/>
                  </a:lnTo>
                  <a:lnTo>
                    <a:pt x="75376" y="401277"/>
                  </a:lnTo>
                  <a:lnTo>
                    <a:pt x="100885" y="439771"/>
                  </a:lnTo>
                  <a:lnTo>
                    <a:pt x="129451" y="475967"/>
                  </a:lnTo>
                  <a:lnTo>
                    <a:pt x="160893" y="509685"/>
                  </a:lnTo>
                  <a:lnTo>
                    <a:pt x="195030" y="540749"/>
                  </a:lnTo>
                  <a:lnTo>
                    <a:pt x="231681" y="568979"/>
                  </a:lnTo>
                  <a:lnTo>
                    <a:pt x="270667" y="594197"/>
                  </a:lnTo>
                  <a:lnTo>
                    <a:pt x="311806" y="616226"/>
                  </a:lnTo>
                  <a:lnTo>
                    <a:pt x="354918" y="634887"/>
                  </a:lnTo>
                  <a:lnTo>
                    <a:pt x="399822" y="650002"/>
                  </a:lnTo>
                  <a:lnTo>
                    <a:pt x="446337" y="661392"/>
                  </a:lnTo>
                  <a:lnTo>
                    <a:pt x="494283" y="668880"/>
                  </a:lnTo>
                  <a:lnTo>
                    <a:pt x="456303" y="634274"/>
                  </a:lnTo>
                  <a:lnTo>
                    <a:pt x="427227" y="591870"/>
                  </a:lnTo>
                  <a:lnTo>
                    <a:pt x="408630" y="543203"/>
                  </a:lnTo>
                  <a:lnTo>
                    <a:pt x="402081" y="489810"/>
                  </a:lnTo>
                  <a:lnTo>
                    <a:pt x="409170" y="434354"/>
                  </a:lnTo>
                  <a:lnTo>
                    <a:pt x="429259" y="384114"/>
                  </a:lnTo>
                  <a:lnTo>
                    <a:pt x="460589" y="340684"/>
                  </a:lnTo>
                  <a:lnTo>
                    <a:pt x="501395" y="305660"/>
                  </a:lnTo>
                  <a:lnTo>
                    <a:pt x="452237" y="283203"/>
                  </a:lnTo>
                  <a:lnTo>
                    <a:pt x="411400" y="249065"/>
                  </a:lnTo>
                  <a:lnTo>
                    <a:pt x="381113" y="205379"/>
                  </a:lnTo>
                  <a:lnTo>
                    <a:pt x="363600" y="154276"/>
                  </a:lnTo>
                  <a:lnTo>
                    <a:pt x="363600" y="153768"/>
                  </a:lnTo>
                  <a:lnTo>
                    <a:pt x="363093" y="152752"/>
                  </a:lnTo>
                  <a:lnTo>
                    <a:pt x="363093" y="152244"/>
                  </a:lnTo>
                  <a:lnTo>
                    <a:pt x="347318" y="104833"/>
                  </a:lnTo>
                  <a:lnTo>
                    <a:pt x="320801" y="64426"/>
                  </a:lnTo>
                  <a:lnTo>
                    <a:pt x="285607" y="32499"/>
                  </a:lnTo>
                  <a:lnTo>
                    <a:pt x="243797" y="10531"/>
                  </a:lnTo>
                  <a:lnTo>
                    <a:pt x="19743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14345" y="3476370"/>
            <a:ext cx="36703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2545">
              <a:lnSpc>
                <a:spcPct val="103299"/>
              </a:lnSpc>
              <a:spcBef>
                <a:spcPts val="95"/>
              </a:spcBef>
            </a:pPr>
            <a:r>
              <a:rPr dirty="0" sz="650" spc="20" b="1">
                <a:solidFill>
                  <a:srgbClr val="FFFFFF"/>
                </a:solidFill>
                <a:latin typeface="等线"/>
                <a:cs typeface="等线"/>
              </a:rPr>
              <a:t>罕见病 </a:t>
            </a:r>
            <a:r>
              <a:rPr dirty="0" sz="650" spc="20" b="1">
                <a:solidFill>
                  <a:srgbClr val="FFFFFF"/>
                </a:solidFill>
                <a:latin typeface="等线"/>
                <a:cs typeface="等线"/>
              </a:rPr>
              <a:t>宣传教育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8229" y="3943350"/>
            <a:ext cx="36703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85090">
              <a:lnSpc>
                <a:spcPct val="103299"/>
              </a:lnSpc>
              <a:spcBef>
                <a:spcPts val="95"/>
              </a:spcBef>
            </a:pPr>
            <a:r>
              <a:rPr dirty="0" sz="650" spc="20" b="1">
                <a:solidFill>
                  <a:srgbClr val="69809F"/>
                </a:solidFill>
                <a:latin typeface="等线"/>
                <a:cs typeface="等线"/>
              </a:rPr>
              <a:t>链接 </a:t>
            </a:r>
            <a:r>
              <a:rPr dirty="0" sz="650" spc="20" b="1">
                <a:solidFill>
                  <a:srgbClr val="69809F"/>
                </a:solidFill>
                <a:latin typeface="等线"/>
                <a:cs typeface="等线"/>
              </a:rPr>
              <a:t>医疗资源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87217" y="4157217"/>
            <a:ext cx="36703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1F3863"/>
                </a:solidFill>
                <a:latin typeface="等线"/>
                <a:cs typeface="等线"/>
              </a:rPr>
              <a:t>救助保障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3361" y="3600703"/>
            <a:ext cx="36703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2545">
              <a:lnSpc>
                <a:spcPct val="103099"/>
              </a:lnSpc>
              <a:spcBef>
                <a:spcPts val="95"/>
              </a:spcBef>
            </a:pPr>
            <a:r>
              <a:rPr dirty="0" sz="650" spc="20" b="1">
                <a:solidFill>
                  <a:srgbClr val="FFFFFF"/>
                </a:solidFill>
                <a:latin typeface="等线"/>
                <a:cs typeface="等线"/>
              </a:rPr>
              <a:t>罕见病 </a:t>
            </a:r>
            <a:r>
              <a:rPr dirty="0" sz="650" spc="20" b="1">
                <a:solidFill>
                  <a:srgbClr val="FFFFFF"/>
                </a:solidFill>
                <a:latin typeface="等线"/>
                <a:cs typeface="等线"/>
              </a:rPr>
              <a:t>预防筛查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466" y="4062221"/>
            <a:ext cx="15989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4785" marR="5080" indent="-1727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00" spc="10">
                <a:latin typeface="等线"/>
                <a:cs typeface="等线"/>
              </a:rPr>
              <a:t>为罕见病患者提供医疗服务。如北京天使 </a:t>
            </a:r>
            <a:r>
              <a:rPr dirty="0" sz="600" spc="20">
                <a:latin typeface="等线"/>
                <a:cs typeface="等线"/>
              </a:rPr>
              <a:t>妈妈慈善</a:t>
            </a:r>
            <a:r>
              <a:rPr dirty="0" sz="600" spc="10">
                <a:latin typeface="等线"/>
                <a:cs typeface="等线"/>
              </a:rPr>
              <a:t>基</a:t>
            </a:r>
            <a:r>
              <a:rPr dirty="0" sz="600" spc="20">
                <a:latin typeface="等线"/>
                <a:cs typeface="等线"/>
              </a:rPr>
              <a:t>金会</a:t>
            </a:r>
            <a:r>
              <a:rPr dirty="0" sz="600" spc="15">
                <a:latin typeface="等线"/>
                <a:cs typeface="等线"/>
              </a:rPr>
              <a:t>的</a:t>
            </a:r>
            <a:r>
              <a:rPr dirty="0" sz="600" spc="25">
                <a:latin typeface="等线"/>
                <a:cs typeface="等线"/>
              </a:rPr>
              <a:t>“</a:t>
            </a:r>
            <a:r>
              <a:rPr dirty="0" sz="600" spc="10">
                <a:latin typeface="等线"/>
                <a:cs typeface="等线"/>
              </a:rPr>
              <a:t>新</a:t>
            </a:r>
            <a:r>
              <a:rPr dirty="0" sz="600" spc="20">
                <a:latin typeface="等线"/>
                <a:cs typeface="等线"/>
              </a:rPr>
              <a:t>肝宝</a:t>
            </a:r>
            <a:r>
              <a:rPr dirty="0" sz="600" spc="10">
                <a:latin typeface="等线"/>
                <a:cs typeface="等线"/>
              </a:rPr>
              <a:t>贝</a:t>
            </a:r>
            <a:r>
              <a:rPr dirty="0" sz="600" spc="20">
                <a:latin typeface="等线"/>
                <a:cs typeface="等线"/>
              </a:rPr>
              <a:t>计</a:t>
            </a:r>
            <a:r>
              <a:rPr dirty="0" sz="600" spc="15">
                <a:latin typeface="等线"/>
                <a:cs typeface="等线"/>
              </a:rPr>
              <a:t>划</a:t>
            </a:r>
            <a:r>
              <a:rPr dirty="0" sz="600" spc="25">
                <a:latin typeface="等线"/>
                <a:cs typeface="等线"/>
              </a:rPr>
              <a:t>”</a:t>
            </a:r>
            <a:r>
              <a:rPr dirty="0" sz="600" spc="20">
                <a:latin typeface="等线"/>
                <a:cs typeface="等线"/>
              </a:rPr>
              <a:t>，为需 </a:t>
            </a:r>
            <a:r>
              <a:rPr dirty="0" sz="600" spc="10">
                <a:latin typeface="等线"/>
                <a:cs typeface="等线"/>
              </a:rPr>
              <a:t>要肝移植的罕见病患儿实施肝移植手术</a:t>
            </a:r>
            <a:r>
              <a:rPr dirty="0" sz="600">
                <a:latin typeface="等线"/>
                <a:cs typeface="等线"/>
              </a:rPr>
              <a:t>， 手术成功率达到</a:t>
            </a:r>
            <a:r>
              <a:rPr dirty="0" sz="600" spc="-5">
                <a:latin typeface="等线"/>
                <a:cs typeface="等线"/>
              </a:rPr>
              <a:t>99%</a:t>
            </a:r>
            <a:r>
              <a:rPr dirty="0" sz="600">
                <a:latin typeface="等线"/>
                <a:cs typeface="等线"/>
              </a:rPr>
              <a:t>。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935" y="3023107"/>
            <a:ext cx="1655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4785" marR="5080" indent="-1727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00">
                <a:latin typeface="等线"/>
                <a:cs typeface="等线"/>
              </a:rPr>
              <a:t>面向</a:t>
            </a:r>
            <a:r>
              <a:rPr dirty="0" sz="600" spc="10">
                <a:latin typeface="等线"/>
                <a:cs typeface="等线"/>
              </a:rPr>
              <a:t>社</a:t>
            </a:r>
            <a:r>
              <a:rPr dirty="0" sz="600">
                <a:latin typeface="等线"/>
                <a:cs typeface="等线"/>
              </a:rPr>
              <a:t>会编</a:t>
            </a:r>
            <a:r>
              <a:rPr dirty="0" sz="600" spc="10">
                <a:latin typeface="等线"/>
                <a:cs typeface="等线"/>
              </a:rPr>
              <a:t>写</a:t>
            </a:r>
            <a:r>
              <a:rPr dirty="0" sz="600">
                <a:latin typeface="等线"/>
                <a:cs typeface="等线"/>
              </a:rPr>
              <a:t>罕</a:t>
            </a:r>
            <a:r>
              <a:rPr dirty="0" sz="600" spc="10">
                <a:latin typeface="等线"/>
                <a:cs typeface="等线"/>
              </a:rPr>
              <a:t>见</a:t>
            </a:r>
            <a:r>
              <a:rPr dirty="0" sz="600">
                <a:latin typeface="等线"/>
                <a:cs typeface="等线"/>
              </a:rPr>
              <a:t>病</a:t>
            </a:r>
            <a:r>
              <a:rPr dirty="0" sz="600" spc="10">
                <a:latin typeface="等线"/>
                <a:cs typeface="等线"/>
              </a:rPr>
              <a:t>的</a:t>
            </a:r>
            <a:r>
              <a:rPr dirty="0" sz="600">
                <a:latin typeface="等线"/>
                <a:cs typeface="等线"/>
              </a:rPr>
              <a:t>大众</a:t>
            </a:r>
            <a:r>
              <a:rPr dirty="0" sz="600" spc="10">
                <a:latin typeface="等线"/>
                <a:cs typeface="等线"/>
              </a:rPr>
              <a:t>读</a:t>
            </a:r>
            <a:r>
              <a:rPr dirty="0" sz="600" spc="5">
                <a:latin typeface="等线"/>
                <a:cs typeface="等线"/>
              </a:rPr>
              <a:t>物</a:t>
            </a:r>
            <a:r>
              <a:rPr dirty="0" sz="600" spc="10">
                <a:latin typeface="等线"/>
                <a:cs typeface="等线"/>
              </a:rPr>
              <a:t>、</a:t>
            </a:r>
            <a:r>
              <a:rPr dirty="0" sz="600">
                <a:latin typeface="等线"/>
                <a:cs typeface="等线"/>
              </a:rPr>
              <a:t>发放宣传 折页</a:t>
            </a:r>
            <a:r>
              <a:rPr dirty="0" sz="600" spc="10">
                <a:latin typeface="等线"/>
                <a:cs typeface="等线"/>
              </a:rPr>
              <a:t>、</a:t>
            </a:r>
            <a:r>
              <a:rPr dirty="0" sz="600">
                <a:latin typeface="等线"/>
                <a:cs typeface="等线"/>
              </a:rPr>
              <a:t>发布</a:t>
            </a:r>
            <a:r>
              <a:rPr dirty="0" sz="600" spc="10">
                <a:latin typeface="等线"/>
                <a:cs typeface="等线"/>
              </a:rPr>
              <a:t>防</a:t>
            </a:r>
            <a:r>
              <a:rPr dirty="0" sz="600">
                <a:latin typeface="等线"/>
                <a:cs typeface="等线"/>
              </a:rPr>
              <a:t>治</a:t>
            </a:r>
            <a:r>
              <a:rPr dirty="0" sz="600" spc="10">
                <a:latin typeface="等线"/>
                <a:cs typeface="等线"/>
              </a:rPr>
              <a:t>手</a:t>
            </a:r>
            <a:r>
              <a:rPr dirty="0" sz="600">
                <a:latin typeface="等线"/>
                <a:cs typeface="等线"/>
              </a:rPr>
              <a:t>册</a:t>
            </a:r>
            <a:r>
              <a:rPr dirty="0" sz="600" spc="10">
                <a:latin typeface="等线"/>
                <a:cs typeface="等线"/>
              </a:rPr>
              <a:t>，</a:t>
            </a:r>
            <a:r>
              <a:rPr dirty="0" sz="600">
                <a:latin typeface="等线"/>
                <a:cs typeface="等线"/>
              </a:rPr>
              <a:t>加强</a:t>
            </a:r>
            <a:r>
              <a:rPr dirty="0" sz="600" spc="10">
                <a:latin typeface="等线"/>
                <a:cs typeface="等线"/>
              </a:rPr>
              <a:t>社</a:t>
            </a:r>
            <a:r>
              <a:rPr dirty="0" sz="600">
                <a:latin typeface="等线"/>
                <a:cs typeface="等线"/>
              </a:rPr>
              <a:t>会</a:t>
            </a:r>
            <a:r>
              <a:rPr dirty="0" sz="600" spc="10">
                <a:latin typeface="等线"/>
                <a:cs typeface="等线"/>
              </a:rPr>
              <a:t>意</a:t>
            </a:r>
            <a:r>
              <a:rPr dirty="0" sz="600">
                <a:latin typeface="等线"/>
                <a:cs typeface="等线"/>
              </a:rPr>
              <a:t>识，带动 多方力量参与到罕见病保障中。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537" y="3428237"/>
            <a:ext cx="15887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4785" marR="5080" indent="-1727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00" spc="10">
                <a:latin typeface="等线"/>
                <a:cs typeface="等线"/>
              </a:rPr>
              <a:t>面向医</a:t>
            </a:r>
            <a:r>
              <a:rPr dirty="0" sz="600">
                <a:latin typeface="等线"/>
                <a:cs typeface="等线"/>
              </a:rPr>
              <a:t>生</a:t>
            </a:r>
            <a:r>
              <a:rPr dirty="0" sz="600" spc="10">
                <a:latin typeface="等线"/>
                <a:cs typeface="等线"/>
              </a:rPr>
              <a:t>等专</a:t>
            </a:r>
            <a:r>
              <a:rPr dirty="0" sz="600">
                <a:latin typeface="等线"/>
                <a:cs typeface="等线"/>
              </a:rPr>
              <a:t>业</a:t>
            </a:r>
            <a:r>
              <a:rPr dirty="0" sz="600" spc="10">
                <a:latin typeface="等线"/>
                <a:cs typeface="等线"/>
              </a:rPr>
              <a:t>群</a:t>
            </a:r>
            <a:r>
              <a:rPr dirty="0" sz="600" spc="15">
                <a:latin typeface="等线"/>
                <a:cs typeface="等线"/>
              </a:rPr>
              <a:t>体</a:t>
            </a:r>
            <a:r>
              <a:rPr dirty="0" sz="600">
                <a:latin typeface="等线"/>
                <a:cs typeface="等线"/>
              </a:rPr>
              <a:t>，</a:t>
            </a:r>
            <a:r>
              <a:rPr dirty="0" sz="600" spc="10">
                <a:latin typeface="等线"/>
                <a:cs typeface="等线"/>
              </a:rPr>
              <a:t>通过</a:t>
            </a:r>
            <a:r>
              <a:rPr dirty="0" sz="600">
                <a:latin typeface="等线"/>
                <a:cs typeface="等线"/>
              </a:rPr>
              <a:t>在</a:t>
            </a:r>
            <a:r>
              <a:rPr dirty="0" sz="600" spc="10">
                <a:latin typeface="等线"/>
                <a:cs typeface="等线"/>
              </a:rPr>
              <a:t>医学</a:t>
            </a:r>
            <a:r>
              <a:rPr dirty="0" sz="600">
                <a:latin typeface="等线"/>
                <a:cs typeface="等线"/>
              </a:rPr>
              <a:t>杂</a:t>
            </a:r>
            <a:r>
              <a:rPr dirty="0" sz="600" spc="10">
                <a:latin typeface="等线"/>
                <a:cs typeface="等线"/>
              </a:rPr>
              <a:t>志</a:t>
            </a:r>
            <a:r>
              <a:rPr dirty="0" sz="600">
                <a:latin typeface="等线"/>
                <a:cs typeface="等线"/>
              </a:rPr>
              <a:t>刊 </a:t>
            </a:r>
            <a:r>
              <a:rPr dirty="0" sz="600" spc="10">
                <a:latin typeface="等线"/>
                <a:cs typeface="等线"/>
              </a:rPr>
              <a:t>发相关</a:t>
            </a:r>
            <a:r>
              <a:rPr dirty="0" sz="600">
                <a:latin typeface="等线"/>
                <a:cs typeface="等线"/>
              </a:rPr>
              <a:t>论</a:t>
            </a:r>
            <a:r>
              <a:rPr dirty="0" sz="600" spc="10">
                <a:latin typeface="等线"/>
                <a:cs typeface="等线"/>
              </a:rPr>
              <a:t>文、</a:t>
            </a:r>
            <a:r>
              <a:rPr dirty="0" sz="600">
                <a:latin typeface="等线"/>
                <a:cs typeface="等线"/>
              </a:rPr>
              <a:t>编</a:t>
            </a:r>
            <a:r>
              <a:rPr dirty="0" sz="600" spc="10">
                <a:latin typeface="等线"/>
                <a:cs typeface="等线"/>
              </a:rPr>
              <a:t>写培</a:t>
            </a:r>
            <a:r>
              <a:rPr dirty="0" sz="600">
                <a:latin typeface="等线"/>
                <a:cs typeface="等线"/>
              </a:rPr>
              <a:t>训</a:t>
            </a:r>
            <a:r>
              <a:rPr dirty="0" sz="600" spc="10">
                <a:latin typeface="等线"/>
                <a:cs typeface="等线"/>
              </a:rPr>
              <a:t>教材</a:t>
            </a:r>
            <a:r>
              <a:rPr dirty="0" sz="600">
                <a:latin typeface="等线"/>
                <a:cs typeface="等线"/>
              </a:rPr>
              <a:t>与</a:t>
            </a:r>
            <a:r>
              <a:rPr dirty="0" sz="600" spc="10">
                <a:latin typeface="等线"/>
                <a:cs typeface="等线"/>
              </a:rPr>
              <a:t>专业</a:t>
            </a:r>
            <a:r>
              <a:rPr dirty="0" sz="600">
                <a:latin typeface="等线"/>
                <a:cs typeface="等线"/>
              </a:rPr>
              <a:t>书</a:t>
            </a:r>
            <a:r>
              <a:rPr dirty="0" sz="600" spc="10">
                <a:latin typeface="等线"/>
                <a:cs typeface="等线"/>
              </a:rPr>
              <a:t>籍</a:t>
            </a:r>
            <a:r>
              <a:rPr dirty="0" sz="600">
                <a:latin typeface="等线"/>
                <a:cs typeface="等线"/>
              </a:rPr>
              <a:t>等 </a:t>
            </a:r>
            <a:r>
              <a:rPr dirty="0" sz="600" spc="10">
                <a:latin typeface="等线"/>
                <a:cs typeface="等线"/>
              </a:rPr>
              <a:t>方式，</a:t>
            </a:r>
            <a:r>
              <a:rPr dirty="0" sz="600">
                <a:latin typeface="等线"/>
                <a:cs typeface="等线"/>
              </a:rPr>
              <a:t>普</a:t>
            </a:r>
            <a:r>
              <a:rPr dirty="0" sz="600" spc="10">
                <a:latin typeface="等线"/>
                <a:cs typeface="等线"/>
              </a:rPr>
              <a:t>及罕</a:t>
            </a:r>
            <a:r>
              <a:rPr dirty="0" sz="600">
                <a:latin typeface="等线"/>
                <a:cs typeface="等线"/>
              </a:rPr>
              <a:t>见</a:t>
            </a:r>
            <a:r>
              <a:rPr dirty="0" sz="600" spc="10">
                <a:latin typeface="等线"/>
                <a:cs typeface="等线"/>
              </a:rPr>
              <a:t>病的</a:t>
            </a:r>
            <a:r>
              <a:rPr dirty="0" sz="600">
                <a:latin typeface="等线"/>
                <a:cs typeface="等线"/>
              </a:rPr>
              <a:t>诊</a:t>
            </a:r>
            <a:r>
              <a:rPr dirty="0" sz="600" spc="10">
                <a:latin typeface="等线"/>
                <a:cs typeface="等线"/>
              </a:rPr>
              <a:t>疗方</a:t>
            </a:r>
            <a:r>
              <a:rPr dirty="0" sz="600">
                <a:latin typeface="等线"/>
                <a:cs typeface="等线"/>
              </a:rPr>
              <a:t>法</a:t>
            </a:r>
            <a:r>
              <a:rPr dirty="0" sz="600" spc="10">
                <a:latin typeface="等线"/>
                <a:cs typeface="等线"/>
              </a:rPr>
              <a:t>，提</a:t>
            </a:r>
            <a:r>
              <a:rPr dirty="0" sz="600">
                <a:latin typeface="等线"/>
                <a:cs typeface="等线"/>
              </a:rPr>
              <a:t>高</a:t>
            </a:r>
            <a:r>
              <a:rPr dirty="0" sz="600" spc="10">
                <a:latin typeface="等线"/>
                <a:cs typeface="等线"/>
              </a:rPr>
              <a:t>诊</a:t>
            </a:r>
            <a:r>
              <a:rPr dirty="0" sz="600">
                <a:latin typeface="等线"/>
                <a:cs typeface="等线"/>
              </a:rPr>
              <a:t>断 率与治疗率。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9802" y="4017644"/>
            <a:ext cx="14935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4785" marR="5080" indent="-1727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00">
                <a:latin typeface="等线"/>
                <a:cs typeface="等线"/>
              </a:rPr>
              <a:t>多种救助项目，如出生缺陷救助项目、 地中海贫血救助项目等。涵盖苯丙酮尿 症、结节性硬化、甲基丙二酸血症等多 种罕见病。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93134" y="4460493"/>
            <a:ext cx="17983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00">
                <a:latin typeface="等线"/>
                <a:cs typeface="等线"/>
              </a:rPr>
              <a:t>联手药企。如中华慈善总会联手赛诺菲公司向中 国戈谢病人捐赠治疗药品，并开展罕见病科普。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7129" y="1503984"/>
            <a:ext cx="2374265" cy="7219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0800"/>
              </a:lnSpc>
              <a:spcBef>
                <a:spcPts val="90"/>
              </a:spcBef>
            </a:pPr>
            <a:r>
              <a:rPr dirty="0" sz="650" spc="30">
                <a:latin typeface="等线"/>
                <a:cs typeface="等线"/>
              </a:rPr>
              <a:t>通过社会慈善力量援助罕见病社</a:t>
            </a:r>
            <a:r>
              <a:rPr dirty="0" sz="650" spc="45">
                <a:latin typeface="等线"/>
                <a:cs typeface="等线"/>
              </a:rPr>
              <a:t>群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可</a:t>
            </a:r>
            <a:r>
              <a:rPr dirty="0" sz="650" spc="30">
                <a:latin typeface="等线"/>
                <a:cs typeface="等线"/>
              </a:rPr>
              <a:t>以撬动社会政策得到</a:t>
            </a:r>
            <a:r>
              <a:rPr dirty="0" sz="650" spc="20">
                <a:latin typeface="等线"/>
                <a:cs typeface="等线"/>
              </a:rPr>
              <a:t>改 </a:t>
            </a:r>
            <a:r>
              <a:rPr dirty="0" sz="650" spc="30">
                <a:latin typeface="等线"/>
                <a:cs typeface="等线"/>
              </a:rPr>
              <a:t>善及多方援助资源介入，提升罕</a:t>
            </a:r>
            <a:r>
              <a:rPr dirty="0" sz="650" spc="4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群</a:t>
            </a:r>
            <a:r>
              <a:rPr dirty="0" sz="650" spc="30">
                <a:latin typeface="等线"/>
                <a:cs typeface="等线"/>
              </a:rPr>
              <a:t>体生命</a:t>
            </a:r>
            <a:r>
              <a:rPr dirty="0" sz="650" spc="40">
                <a:latin typeface="等线"/>
                <a:cs typeface="等线"/>
              </a:rPr>
              <a:t>权</a:t>
            </a:r>
            <a:r>
              <a:rPr dirty="0" sz="650" spc="25">
                <a:latin typeface="等线"/>
                <a:cs typeface="等线"/>
              </a:rPr>
              <a:t>、健康权的获 </a:t>
            </a:r>
            <a:r>
              <a:rPr dirty="0" sz="650" spc="30">
                <a:latin typeface="等线"/>
                <a:cs typeface="等线"/>
              </a:rPr>
              <a:t>得感，提高罕见病医疗保障水</a:t>
            </a:r>
            <a:r>
              <a:rPr dirty="0" sz="650" spc="35">
                <a:latin typeface="等线"/>
                <a:cs typeface="等线"/>
              </a:rPr>
              <a:t>平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促</a:t>
            </a:r>
            <a:r>
              <a:rPr dirty="0" sz="650" spc="40">
                <a:latin typeface="等线"/>
                <a:cs typeface="等线"/>
              </a:rPr>
              <a:t>进</a:t>
            </a:r>
            <a:r>
              <a:rPr dirty="0" sz="650" spc="30">
                <a:latin typeface="等线"/>
                <a:cs typeface="等线"/>
              </a:rPr>
              <a:t>罕见病医疗保障多方</a:t>
            </a:r>
            <a:r>
              <a:rPr dirty="0" sz="650" spc="20">
                <a:latin typeface="等线"/>
                <a:cs typeface="等线"/>
              </a:rPr>
              <a:t>支 </a:t>
            </a:r>
            <a:r>
              <a:rPr dirty="0" sz="650" spc="30">
                <a:latin typeface="等线"/>
                <a:cs typeface="等线"/>
              </a:rPr>
              <a:t>付模式的建立，为不同罕见病的</a:t>
            </a:r>
            <a:r>
              <a:rPr dirty="0" sz="650" spc="4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40">
                <a:latin typeface="等线"/>
                <a:cs typeface="等线"/>
              </a:rPr>
              <a:t>群</a:t>
            </a:r>
            <a:r>
              <a:rPr dirty="0" sz="650" spc="30">
                <a:latin typeface="等线"/>
                <a:cs typeface="等线"/>
              </a:rPr>
              <a:t>体提供有针对性的专业 </a:t>
            </a:r>
            <a:r>
              <a:rPr dirty="0" sz="650" spc="20">
                <a:latin typeface="等线"/>
                <a:cs typeface="等线"/>
              </a:rPr>
              <a:t>医疗援助。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516" y="2670174"/>
            <a:ext cx="114300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慈善机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构在罕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见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病保障中的作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用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9100" y="2833115"/>
            <a:ext cx="2422525" cy="0"/>
          </a:xfrm>
          <a:custGeom>
            <a:avLst/>
            <a:gdLst/>
            <a:ahLst/>
            <a:cxnLst/>
            <a:rect l="l" t="t" r="r" b="b"/>
            <a:pathLst>
              <a:path w="2422525" h="0">
                <a:moveTo>
                  <a:pt x="0" y="0"/>
                </a:moveTo>
                <a:lnTo>
                  <a:pt x="2422525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483990" y="2949955"/>
            <a:ext cx="7092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00">
                <a:latin typeface="等线"/>
                <a:cs typeface="等线"/>
              </a:rPr>
              <a:t>开展“健苗工程”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8584" y="3580002"/>
            <a:ext cx="1341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00">
                <a:latin typeface="等线"/>
                <a:cs typeface="等线"/>
              </a:rPr>
              <a:t>对高危人群和新生儿进行耳聋基因 检测及听力筛查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27830" y="3218814"/>
            <a:ext cx="12649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dirty="0" sz="600">
                <a:latin typeface="等线"/>
                <a:cs typeface="等线"/>
              </a:rPr>
              <a:t>免费为新生儿进行多种遗传代谢 病检测</a:t>
            </a:r>
            <a:endParaRPr sz="600">
              <a:latin typeface="等线"/>
              <a:cs typeface="等线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877311" y="5138927"/>
            <a:ext cx="2487295" cy="1412875"/>
            <a:chOff x="2877311" y="5138927"/>
            <a:chExt cx="2487295" cy="141287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6935" y="5181599"/>
              <a:ext cx="2447543" cy="137007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877311" y="5138927"/>
              <a:ext cx="2411095" cy="1332230"/>
            </a:xfrm>
            <a:custGeom>
              <a:avLst/>
              <a:gdLst/>
              <a:ahLst/>
              <a:cxnLst/>
              <a:rect l="l" t="t" r="r" b="b"/>
              <a:pathLst>
                <a:path w="2411095" h="1332229">
                  <a:moveTo>
                    <a:pt x="2348357" y="0"/>
                  </a:moveTo>
                  <a:lnTo>
                    <a:pt x="62611" y="0"/>
                  </a:lnTo>
                  <a:lnTo>
                    <a:pt x="38254" y="4925"/>
                  </a:lnTo>
                  <a:lnTo>
                    <a:pt x="18351" y="18351"/>
                  </a:lnTo>
                  <a:lnTo>
                    <a:pt x="4925" y="38254"/>
                  </a:lnTo>
                  <a:lnTo>
                    <a:pt x="0" y="62611"/>
                  </a:lnTo>
                  <a:lnTo>
                    <a:pt x="0" y="1269377"/>
                  </a:lnTo>
                  <a:lnTo>
                    <a:pt x="4925" y="1293742"/>
                  </a:lnTo>
                  <a:lnTo>
                    <a:pt x="18351" y="1313640"/>
                  </a:lnTo>
                  <a:lnTo>
                    <a:pt x="38254" y="1327056"/>
                  </a:lnTo>
                  <a:lnTo>
                    <a:pt x="62611" y="1331976"/>
                  </a:lnTo>
                  <a:lnTo>
                    <a:pt x="2348357" y="1331976"/>
                  </a:lnTo>
                  <a:lnTo>
                    <a:pt x="2372713" y="1327056"/>
                  </a:lnTo>
                  <a:lnTo>
                    <a:pt x="2392616" y="1313640"/>
                  </a:lnTo>
                  <a:lnTo>
                    <a:pt x="2406042" y="1293742"/>
                  </a:lnTo>
                  <a:lnTo>
                    <a:pt x="2410967" y="1269377"/>
                  </a:lnTo>
                  <a:lnTo>
                    <a:pt x="2410967" y="62611"/>
                  </a:lnTo>
                  <a:lnTo>
                    <a:pt x="2406042" y="38254"/>
                  </a:lnTo>
                  <a:lnTo>
                    <a:pt x="2392616" y="18351"/>
                  </a:lnTo>
                  <a:lnTo>
                    <a:pt x="2372713" y="4925"/>
                  </a:lnTo>
                  <a:lnTo>
                    <a:pt x="234835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956305" y="5193283"/>
            <a:ext cx="216852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案例：京东健康联合病痛挑战基金会成立罕见</a:t>
            </a:r>
            <a:r>
              <a:rPr dirty="0" sz="650" spc="30" b="1">
                <a:solidFill>
                  <a:srgbClr val="28394A"/>
                </a:solidFill>
                <a:latin typeface="等线"/>
                <a:cs typeface="等线"/>
              </a:rPr>
              <a:t>病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关爱基金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62655" y="5370575"/>
            <a:ext cx="2246630" cy="102616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Times New Roman"/>
              <a:cs typeface="Times New Roman"/>
            </a:endParaRPr>
          </a:p>
          <a:p>
            <a:pPr algn="just" marL="91440" marR="82550">
              <a:lnSpc>
                <a:spcPct val="140900"/>
              </a:lnSpc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针对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群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终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生用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、异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地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等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战，为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提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升罕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可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及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性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，2021</a:t>
            </a:r>
            <a:r>
              <a:rPr dirty="0" sz="650" spc="12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年初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京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东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健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康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与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北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京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痛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战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公益基金会联合发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起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京东健康罕见病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关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爱基金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”，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为罕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个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案提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供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便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利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用药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支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困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境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患者用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慈善 援助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医疗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源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转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接等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方位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支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截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至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目前，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项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目已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经累计援助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69</a:t>
            </a:r>
            <a:r>
              <a:rPr dirty="0" sz="650" spc="-1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人次，累计拨付善款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68</a:t>
            </a:r>
            <a:r>
              <a:rPr dirty="0" sz="650" spc="-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万余元。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736" y="4794630"/>
            <a:ext cx="15798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700" spc="-5" b="1">
                <a:latin typeface="等线"/>
                <a:cs typeface="等线"/>
              </a:rPr>
              <a:t>多元社会力量共助患者最后一公里</a:t>
            </a:r>
            <a:endParaRPr sz="700">
              <a:latin typeface="等线"/>
              <a:cs typeface="等线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7736" y="5012562"/>
            <a:ext cx="235013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>
                <a:latin typeface="等线"/>
                <a:cs typeface="等线"/>
              </a:rPr>
              <a:t>病痛挑战基</a:t>
            </a:r>
            <a:r>
              <a:rPr dirty="0" sz="650" spc="30">
                <a:latin typeface="等线"/>
                <a:cs typeface="等线"/>
              </a:rPr>
              <a:t>金</a:t>
            </a:r>
            <a:r>
              <a:rPr dirty="0" sz="650" spc="20">
                <a:latin typeface="等线"/>
                <a:cs typeface="等线"/>
              </a:rPr>
              <a:t>会自</a:t>
            </a:r>
            <a:r>
              <a:rPr dirty="0" sz="650" spc="9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2018</a:t>
            </a:r>
            <a:r>
              <a:rPr dirty="0" sz="650" spc="9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8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</a:t>
            </a:r>
            <a:r>
              <a:rPr dirty="0" sz="650" spc="10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</a:t>
            </a:r>
            <a:r>
              <a:rPr dirty="0" sz="650" spc="8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28</a:t>
            </a:r>
            <a:r>
              <a:rPr dirty="0" sz="650" spc="9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日发起民间首个</a:t>
            </a:r>
            <a:r>
              <a:rPr dirty="0" sz="650" spc="30">
                <a:latin typeface="等线"/>
                <a:cs typeface="等线"/>
              </a:rPr>
              <a:t>专</a:t>
            </a:r>
            <a:r>
              <a:rPr dirty="0" sz="650" spc="20">
                <a:latin typeface="等线"/>
                <a:cs typeface="等线"/>
              </a:rPr>
              <a:t>注于罕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7736" y="5114721"/>
            <a:ext cx="2352040" cy="1564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1200"/>
              </a:lnSpc>
              <a:spcBef>
                <a:spcPts val="100"/>
              </a:spcBef>
            </a:pP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20">
                <a:latin typeface="等线"/>
                <a:cs typeface="等线"/>
              </a:rPr>
              <a:t>综</a:t>
            </a:r>
            <a:r>
              <a:rPr dirty="0" sz="650" spc="30">
                <a:latin typeface="等线"/>
                <a:cs typeface="等线"/>
              </a:rPr>
              <a:t>合</a:t>
            </a:r>
            <a:r>
              <a:rPr dirty="0" sz="650" spc="20">
                <a:latin typeface="等线"/>
                <a:cs typeface="等线"/>
              </a:rPr>
              <a:t>援</a:t>
            </a:r>
            <a:r>
              <a:rPr dirty="0" sz="650" spc="30">
                <a:latin typeface="等线"/>
                <a:cs typeface="等线"/>
              </a:rPr>
              <a:t>助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服</a:t>
            </a:r>
            <a:r>
              <a:rPr dirty="0" sz="650" spc="20">
                <a:latin typeface="等线"/>
                <a:cs typeface="等线"/>
              </a:rPr>
              <a:t>务</a:t>
            </a:r>
            <a:r>
              <a:rPr dirty="0" sz="650" spc="30">
                <a:latin typeface="等线"/>
                <a:cs typeface="等线"/>
              </a:rPr>
              <a:t>体</a:t>
            </a:r>
            <a:r>
              <a:rPr dirty="0" sz="650" spc="25">
                <a:latin typeface="等线"/>
                <a:cs typeface="等线"/>
              </a:rPr>
              <a:t>系</a:t>
            </a:r>
            <a:r>
              <a:rPr dirty="0" sz="650" spc="30">
                <a:latin typeface="等线"/>
                <a:cs typeface="等线"/>
              </a:rPr>
              <a:t>—</a:t>
            </a:r>
            <a:r>
              <a:rPr dirty="0" sz="650" spc="20">
                <a:latin typeface="等线"/>
                <a:cs typeface="等线"/>
              </a:rPr>
              <a:t>—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20">
                <a:latin typeface="等线"/>
                <a:cs typeface="等线"/>
              </a:rPr>
              <a:t>援</a:t>
            </a:r>
            <a:r>
              <a:rPr dirty="0" sz="650" spc="30">
                <a:latin typeface="等线"/>
                <a:cs typeface="等线"/>
              </a:rPr>
              <a:t>助</a:t>
            </a:r>
            <a:r>
              <a:rPr dirty="0" sz="650" spc="20">
                <a:latin typeface="等线"/>
                <a:cs typeface="等线"/>
              </a:rPr>
              <a:t>工</a:t>
            </a:r>
            <a:r>
              <a:rPr dirty="0" sz="650" spc="35">
                <a:latin typeface="等线"/>
                <a:cs typeface="等线"/>
              </a:rPr>
              <a:t>程</a:t>
            </a:r>
            <a:r>
              <a:rPr dirty="0" sz="650" spc="20">
                <a:latin typeface="等线"/>
                <a:cs typeface="等线"/>
              </a:rPr>
              <a:t>。</a:t>
            </a:r>
            <a:r>
              <a:rPr dirty="0" sz="650" spc="25">
                <a:latin typeface="等线"/>
                <a:cs typeface="等线"/>
              </a:rPr>
              <a:t>四年 </a:t>
            </a:r>
            <a:r>
              <a:rPr dirty="0" sz="650" spc="20">
                <a:latin typeface="等线"/>
                <a:cs typeface="等线"/>
              </a:rPr>
              <a:t>来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通</a:t>
            </a:r>
            <a:r>
              <a:rPr dirty="0" sz="650" spc="30">
                <a:latin typeface="等线"/>
                <a:cs typeface="等线"/>
              </a:rPr>
              <a:t>过</a:t>
            </a:r>
            <a:r>
              <a:rPr dirty="0" sz="650" spc="20">
                <a:latin typeface="等线"/>
                <a:cs typeface="等线"/>
              </a:rPr>
              <a:t>腾</a:t>
            </a:r>
            <a:r>
              <a:rPr dirty="0" sz="650" spc="30">
                <a:latin typeface="等线"/>
                <a:cs typeface="等线"/>
              </a:rPr>
              <a:t>讯</a:t>
            </a:r>
            <a:r>
              <a:rPr dirty="0" sz="650" spc="20">
                <a:latin typeface="等线"/>
                <a:cs typeface="等线"/>
              </a:rPr>
              <a:t>公</a:t>
            </a:r>
            <a:r>
              <a:rPr dirty="0" sz="650" spc="35">
                <a:latin typeface="等线"/>
                <a:cs typeface="等线"/>
              </a:rPr>
              <a:t>益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支</a:t>
            </a:r>
            <a:r>
              <a:rPr dirty="0" sz="650" spc="20">
                <a:latin typeface="等线"/>
                <a:cs typeface="等线"/>
              </a:rPr>
              <a:t>付</a:t>
            </a:r>
            <a:r>
              <a:rPr dirty="0" sz="650" spc="30">
                <a:latin typeface="等线"/>
                <a:cs typeface="等线"/>
              </a:rPr>
              <a:t>宝公</a:t>
            </a:r>
            <a:r>
              <a:rPr dirty="0" sz="650" spc="20">
                <a:latin typeface="等线"/>
                <a:cs typeface="等线"/>
              </a:rPr>
              <a:t>益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水</a:t>
            </a:r>
            <a:r>
              <a:rPr dirty="0" sz="650" spc="30">
                <a:latin typeface="等线"/>
                <a:cs typeface="等线"/>
              </a:rPr>
              <a:t>滴公</a:t>
            </a:r>
            <a:r>
              <a:rPr dirty="0" sz="650" spc="20">
                <a:latin typeface="等线"/>
                <a:cs typeface="等线"/>
              </a:rPr>
              <a:t>益</a:t>
            </a:r>
            <a:r>
              <a:rPr dirty="0" sz="650" spc="30">
                <a:latin typeface="等线"/>
                <a:cs typeface="等线"/>
              </a:rPr>
              <a:t>等</a:t>
            </a:r>
            <a:r>
              <a:rPr dirty="0" sz="650" spc="20">
                <a:latin typeface="等线"/>
                <a:cs typeface="等线"/>
              </a:rPr>
              <a:t>互</a:t>
            </a:r>
            <a:r>
              <a:rPr dirty="0" sz="650" spc="30">
                <a:latin typeface="等线"/>
                <a:cs typeface="等线"/>
              </a:rPr>
              <a:t>联</a:t>
            </a:r>
            <a:r>
              <a:rPr dirty="0" sz="650" spc="20">
                <a:latin typeface="等线"/>
                <a:cs typeface="等线"/>
              </a:rPr>
              <a:t>网</a:t>
            </a:r>
            <a:r>
              <a:rPr dirty="0" sz="650" spc="30">
                <a:latin typeface="等线"/>
                <a:cs typeface="等线"/>
              </a:rPr>
              <a:t>平</a:t>
            </a:r>
            <a:r>
              <a:rPr dirty="0" sz="650" spc="15">
                <a:latin typeface="等线"/>
                <a:cs typeface="等线"/>
              </a:rPr>
              <a:t>台累计 </a:t>
            </a:r>
            <a:r>
              <a:rPr dirty="0" sz="650" spc="20">
                <a:latin typeface="等线"/>
                <a:cs typeface="等线"/>
              </a:rPr>
              <a:t>获得超过</a:t>
            </a:r>
            <a:r>
              <a:rPr dirty="0" sz="650" spc="7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1,100</a:t>
            </a:r>
            <a:r>
              <a:rPr dirty="0" sz="650" spc="8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万人次爱心网友的</a:t>
            </a:r>
            <a:r>
              <a:rPr dirty="0" sz="650" spc="30">
                <a:latin typeface="等线"/>
                <a:cs typeface="等线"/>
              </a:rPr>
              <a:t>捐</a:t>
            </a:r>
            <a:r>
              <a:rPr dirty="0" sz="650">
                <a:latin typeface="等线"/>
                <a:cs typeface="等线"/>
              </a:rPr>
              <a:t>赠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许多爱心企</a:t>
            </a:r>
            <a:r>
              <a:rPr dirty="0" sz="650" spc="35">
                <a:latin typeface="等线"/>
                <a:cs typeface="等线"/>
              </a:rPr>
              <a:t>业</a:t>
            </a:r>
            <a:r>
              <a:rPr dirty="0" sz="650" spc="20">
                <a:latin typeface="等线"/>
                <a:cs typeface="等线"/>
              </a:rPr>
              <a:t>、伙伴 </a:t>
            </a:r>
            <a:r>
              <a:rPr dirty="0" sz="650" spc="20">
                <a:latin typeface="等线"/>
                <a:cs typeface="等线"/>
              </a:rPr>
              <a:t>基</a:t>
            </a:r>
            <a:r>
              <a:rPr dirty="0" sz="650" spc="30">
                <a:latin typeface="等线"/>
                <a:cs typeface="等线"/>
              </a:rPr>
              <a:t>金</a:t>
            </a:r>
            <a:r>
              <a:rPr dirty="0" sz="650" spc="20">
                <a:latin typeface="等线"/>
                <a:cs typeface="等线"/>
              </a:rPr>
              <a:t>会</a:t>
            </a:r>
            <a:r>
              <a:rPr dirty="0" sz="650" spc="30">
                <a:latin typeface="等线"/>
                <a:cs typeface="等线"/>
              </a:rPr>
              <a:t>等</a:t>
            </a:r>
            <a:r>
              <a:rPr dirty="0" sz="650" spc="20">
                <a:latin typeface="等线"/>
                <a:cs typeface="等线"/>
              </a:rPr>
              <a:t>也</a:t>
            </a:r>
            <a:r>
              <a:rPr dirty="0" sz="650" spc="30">
                <a:latin typeface="等线"/>
                <a:cs typeface="等线"/>
              </a:rPr>
              <a:t>通</a:t>
            </a:r>
            <a:r>
              <a:rPr dirty="0" sz="650" spc="20">
                <a:latin typeface="等线"/>
                <a:cs typeface="等线"/>
              </a:rPr>
              <a:t>过</a:t>
            </a:r>
            <a:r>
              <a:rPr dirty="0" sz="650" spc="30">
                <a:latin typeface="等线"/>
                <a:cs typeface="等线"/>
              </a:rPr>
              <a:t>设</a:t>
            </a:r>
            <a:r>
              <a:rPr dirty="0" sz="650" spc="20">
                <a:latin typeface="等线"/>
                <a:cs typeface="等线"/>
              </a:rPr>
              <a:t>立</a:t>
            </a:r>
            <a:r>
              <a:rPr dirty="0" sz="650" spc="30">
                <a:latin typeface="等线"/>
                <a:cs typeface="等线"/>
              </a:rPr>
              <a:t>专</a:t>
            </a:r>
            <a:r>
              <a:rPr dirty="0" sz="650" spc="20">
                <a:latin typeface="等线"/>
                <a:cs typeface="等线"/>
              </a:rPr>
              <a:t>项</a:t>
            </a:r>
            <a:r>
              <a:rPr dirty="0" sz="650" spc="30">
                <a:latin typeface="等线"/>
                <a:cs typeface="等线"/>
              </a:rPr>
              <a:t>援助</a:t>
            </a:r>
            <a:r>
              <a:rPr dirty="0" sz="650" spc="20">
                <a:latin typeface="等线"/>
                <a:cs typeface="等线"/>
              </a:rPr>
              <a:t>支</a:t>
            </a:r>
            <a:r>
              <a:rPr dirty="0" sz="650" spc="30">
                <a:latin typeface="等线"/>
                <a:cs typeface="等线"/>
              </a:rPr>
              <a:t>持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</a:t>
            </a:r>
            <a:r>
              <a:rPr dirty="0" sz="650" spc="20">
                <a:latin typeface="等线"/>
                <a:cs typeface="等线"/>
              </a:rPr>
              <a:t>患</a:t>
            </a:r>
            <a:r>
              <a:rPr dirty="0" sz="650" spc="35">
                <a:latin typeface="等线"/>
                <a:cs typeface="等线"/>
              </a:rPr>
              <a:t>者</a:t>
            </a:r>
            <a:r>
              <a:rPr dirty="0" sz="650" spc="2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累</a:t>
            </a:r>
            <a:r>
              <a:rPr dirty="0" sz="650" spc="20">
                <a:latin typeface="等线"/>
                <a:cs typeface="等线"/>
              </a:rPr>
              <a:t>计</a:t>
            </a:r>
            <a:r>
              <a:rPr dirty="0" sz="650" spc="30">
                <a:latin typeface="等线"/>
                <a:cs typeface="等线"/>
              </a:rPr>
              <a:t>援</a:t>
            </a:r>
            <a:r>
              <a:rPr dirty="0" sz="650" spc="15">
                <a:latin typeface="等线"/>
                <a:cs typeface="等线"/>
              </a:rPr>
              <a:t>助善款 </a:t>
            </a:r>
            <a:r>
              <a:rPr dirty="0" sz="650" spc="30">
                <a:latin typeface="等线"/>
                <a:cs typeface="等线"/>
              </a:rPr>
              <a:t>超</a:t>
            </a:r>
            <a:r>
              <a:rPr dirty="0" sz="650" spc="20">
                <a:latin typeface="等线"/>
                <a:cs typeface="等线"/>
              </a:rPr>
              <a:t>过</a:t>
            </a:r>
            <a:r>
              <a:rPr dirty="0" sz="650" spc="18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1,753</a:t>
            </a:r>
            <a:r>
              <a:rPr dirty="0" sz="650" spc="17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万元，</a:t>
            </a:r>
            <a:r>
              <a:rPr dirty="0" sz="650" spc="40">
                <a:latin typeface="等线"/>
                <a:cs typeface="等线"/>
              </a:rPr>
              <a:t>累计</a:t>
            </a:r>
            <a:r>
              <a:rPr dirty="0" sz="650" spc="30">
                <a:latin typeface="等线"/>
                <a:cs typeface="等线"/>
              </a:rPr>
              <a:t>援</a:t>
            </a:r>
            <a:r>
              <a:rPr dirty="0" sz="650" spc="20">
                <a:latin typeface="等线"/>
                <a:cs typeface="等线"/>
              </a:rPr>
              <a:t>助</a:t>
            </a:r>
            <a:r>
              <a:rPr dirty="0" sz="650" spc="19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1,317</a:t>
            </a:r>
            <a:r>
              <a:rPr dirty="0" sz="650" spc="16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人次，</a:t>
            </a:r>
            <a:r>
              <a:rPr dirty="0" sz="650" spc="40">
                <a:latin typeface="等线"/>
                <a:cs typeface="等线"/>
              </a:rPr>
              <a:t>线</a:t>
            </a:r>
            <a:r>
              <a:rPr dirty="0" sz="650" spc="30">
                <a:latin typeface="等线"/>
                <a:cs typeface="等线"/>
              </a:rPr>
              <a:t>上</a:t>
            </a:r>
            <a:r>
              <a:rPr dirty="0" sz="650" spc="40">
                <a:latin typeface="等线"/>
                <a:cs typeface="等线"/>
              </a:rPr>
              <a:t>线</a:t>
            </a:r>
            <a:r>
              <a:rPr dirty="0" sz="650" spc="30">
                <a:latin typeface="等线"/>
                <a:cs typeface="等线"/>
              </a:rPr>
              <a:t>下</a:t>
            </a:r>
            <a:r>
              <a:rPr dirty="0" sz="650" spc="40">
                <a:latin typeface="等线"/>
                <a:cs typeface="等线"/>
              </a:rPr>
              <a:t>服务</a:t>
            </a:r>
            <a:r>
              <a:rPr dirty="0" sz="650" spc="30">
                <a:latin typeface="等线"/>
                <a:cs typeface="等线"/>
              </a:rPr>
              <a:t>超</a:t>
            </a:r>
            <a:r>
              <a:rPr dirty="0" sz="650" spc="20">
                <a:latin typeface="等线"/>
                <a:cs typeface="等线"/>
              </a:rPr>
              <a:t>过</a:t>
            </a:r>
            <a:endParaRPr sz="650">
              <a:latin typeface="等线"/>
              <a:cs typeface="等线"/>
            </a:endParaRPr>
          </a:p>
          <a:p>
            <a:pPr marL="12700" marR="6350">
              <a:lnSpc>
                <a:spcPts val="1100"/>
              </a:lnSpc>
              <a:spcBef>
                <a:spcPts val="80"/>
              </a:spcBef>
            </a:pPr>
            <a:r>
              <a:rPr dirty="0" sz="650" spc="5">
                <a:latin typeface="等线"/>
                <a:cs typeface="等线"/>
              </a:rPr>
              <a:t>7,600</a:t>
            </a:r>
            <a:r>
              <a:rPr dirty="0" sz="650" spc="12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人次。为满足已有罕见病保障政策省份能够真正实现病 </a:t>
            </a:r>
            <a:r>
              <a:rPr dirty="0" sz="650" spc="20">
                <a:latin typeface="等线"/>
                <a:cs typeface="等线"/>
              </a:rPr>
              <a:t>友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最</a:t>
            </a:r>
            <a:r>
              <a:rPr dirty="0" sz="650" spc="30">
                <a:latin typeface="等线"/>
                <a:cs typeface="等线"/>
              </a:rPr>
              <a:t>后</a:t>
            </a:r>
            <a:r>
              <a:rPr dirty="0" sz="650" spc="20">
                <a:latin typeface="等线"/>
                <a:cs typeface="等线"/>
              </a:rPr>
              <a:t>一</a:t>
            </a:r>
            <a:r>
              <a:rPr dirty="0" sz="650" spc="30">
                <a:latin typeface="等线"/>
                <a:cs typeface="等线"/>
              </a:rPr>
              <a:t>公</a:t>
            </a:r>
            <a:r>
              <a:rPr dirty="0" sz="650" spc="20">
                <a:latin typeface="等线"/>
                <a:cs typeface="等线"/>
              </a:rPr>
              <a:t>里</a:t>
            </a:r>
            <a:r>
              <a:rPr dirty="0" sz="650" spc="30">
                <a:latin typeface="等线"/>
                <a:cs typeface="等线"/>
              </a:rPr>
              <a:t>打</a:t>
            </a:r>
            <a:r>
              <a:rPr dirty="0" sz="650" spc="20">
                <a:latin typeface="等线"/>
                <a:cs typeface="等线"/>
              </a:rPr>
              <a:t>通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痛挑</a:t>
            </a:r>
            <a:r>
              <a:rPr dirty="0" sz="650" spc="20">
                <a:latin typeface="等线"/>
                <a:cs typeface="等线"/>
              </a:rPr>
              <a:t>战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20">
                <a:latin typeface="等线"/>
                <a:cs typeface="等线"/>
              </a:rPr>
              <a:t>金</a:t>
            </a:r>
            <a:r>
              <a:rPr dirty="0" sz="650" spc="30">
                <a:latin typeface="等线"/>
                <a:cs typeface="等线"/>
              </a:rPr>
              <a:t>会在</a:t>
            </a:r>
            <a:r>
              <a:rPr dirty="0" sz="650" spc="20">
                <a:latin typeface="等线"/>
                <a:cs typeface="等线"/>
              </a:rPr>
              <a:t>水</a:t>
            </a:r>
            <a:r>
              <a:rPr dirty="0" sz="650" spc="30">
                <a:latin typeface="等线"/>
                <a:cs typeface="等线"/>
              </a:rPr>
              <a:t>滴</a:t>
            </a:r>
            <a:r>
              <a:rPr dirty="0" sz="650" spc="20">
                <a:latin typeface="等线"/>
                <a:cs typeface="等线"/>
              </a:rPr>
              <a:t>公</a:t>
            </a:r>
            <a:r>
              <a:rPr dirty="0" sz="650" spc="30">
                <a:latin typeface="等线"/>
                <a:cs typeface="等线"/>
              </a:rPr>
              <a:t>益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支</a:t>
            </a:r>
            <a:r>
              <a:rPr dirty="0" sz="650" spc="20">
                <a:latin typeface="等线"/>
                <a:cs typeface="等线"/>
              </a:rPr>
              <a:t>持</a:t>
            </a:r>
            <a:r>
              <a:rPr dirty="0" sz="650" spc="25">
                <a:latin typeface="等线"/>
                <a:cs typeface="等线"/>
              </a:rPr>
              <a:t>下</a:t>
            </a:r>
            <a:r>
              <a:rPr dirty="0" sz="650" spc="20">
                <a:latin typeface="等线"/>
                <a:cs typeface="等线"/>
              </a:rPr>
              <a:t>，</a:t>
            </a:r>
            <a:endParaRPr sz="650">
              <a:latin typeface="等线"/>
              <a:cs typeface="等线"/>
            </a:endParaRPr>
          </a:p>
          <a:p>
            <a:pPr marL="12700" marR="6350">
              <a:lnSpc>
                <a:spcPts val="1090"/>
              </a:lnSpc>
              <a:spcBef>
                <a:spcPts val="15"/>
              </a:spcBef>
            </a:pPr>
            <a:r>
              <a:rPr dirty="0" sz="650" spc="20">
                <a:latin typeface="等线"/>
                <a:cs typeface="等线"/>
              </a:rPr>
              <a:t>累计筹集超过</a:t>
            </a:r>
            <a:r>
              <a:rPr dirty="0" sz="650" spc="-1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700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万元善</a:t>
            </a:r>
            <a:r>
              <a:rPr dirty="0" sz="650" spc="15">
                <a:latin typeface="等线"/>
                <a:cs typeface="等线"/>
              </a:rPr>
              <a:t>款</a:t>
            </a:r>
            <a:r>
              <a:rPr dirty="0" sz="650" spc="20">
                <a:latin typeface="等线"/>
                <a:cs typeface="等线"/>
              </a:rPr>
              <a:t>，在浙</a:t>
            </a:r>
            <a:r>
              <a:rPr dirty="0" sz="650" spc="30">
                <a:latin typeface="等线"/>
                <a:cs typeface="等线"/>
              </a:rPr>
              <a:t>江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山</a:t>
            </a:r>
            <a:r>
              <a:rPr dirty="0" sz="650" spc="20">
                <a:latin typeface="等线"/>
                <a:cs typeface="等线"/>
              </a:rPr>
              <a:t>西、山东三</a:t>
            </a:r>
            <a:r>
              <a:rPr dirty="0" sz="650" spc="30">
                <a:latin typeface="等线"/>
                <a:cs typeface="等线"/>
              </a:rPr>
              <a:t>地</a:t>
            </a:r>
            <a:r>
              <a:rPr dirty="0" sz="650" spc="20">
                <a:latin typeface="等线"/>
                <a:cs typeface="等线"/>
              </a:rPr>
              <a:t>成立地 </a:t>
            </a:r>
            <a:r>
              <a:rPr dirty="0" sz="650" spc="20">
                <a:latin typeface="等线"/>
                <a:cs typeface="等线"/>
              </a:rPr>
              <a:t>方</a:t>
            </a:r>
            <a:r>
              <a:rPr dirty="0" sz="650" spc="30">
                <a:latin typeface="等线"/>
                <a:cs typeface="等线"/>
              </a:rPr>
              <a:t>专</a:t>
            </a:r>
            <a:r>
              <a:rPr dirty="0" sz="650" spc="20">
                <a:latin typeface="等线"/>
                <a:cs typeface="等线"/>
              </a:rPr>
              <a:t>项</a:t>
            </a:r>
            <a:r>
              <a:rPr dirty="0" sz="650" spc="30">
                <a:latin typeface="等线"/>
                <a:cs typeface="等线"/>
              </a:rPr>
              <a:t>援</a:t>
            </a:r>
            <a:r>
              <a:rPr dirty="0" sz="650" spc="20">
                <a:latin typeface="等线"/>
                <a:cs typeface="等线"/>
              </a:rPr>
              <a:t>助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20">
                <a:latin typeface="等线"/>
                <a:cs typeface="等线"/>
              </a:rPr>
              <a:t>金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配</a:t>
            </a:r>
            <a:r>
              <a:rPr dirty="0" sz="650" spc="30">
                <a:latin typeface="等线"/>
                <a:cs typeface="等线"/>
              </a:rPr>
              <a:t>合</a:t>
            </a:r>
            <a:r>
              <a:rPr dirty="0" sz="650" spc="20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家和</a:t>
            </a:r>
            <a:r>
              <a:rPr dirty="0" sz="650" spc="20">
                <a:latin typeface="等线"/>
                <a:cs typeface="等线"/>
              </a:rPr>
              <a:t>地</a:t>
            </a:r>
            <a:r>
              <a:rPr dirty="0" sz="650" spc="30">
                <a:latin typeface="等线"/>
                <a:cs typeface="等线"/>
              </a:rPr>
              <a:t>方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</a:t>
            </a:r>
            <a:r>
              <a:rPr dirty="0" sz="650" spc="2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障</a:t>
            </a:r>
            <a:r>
              <a:rPr dirty="0" sz="650" spc="20">
                <a:latin typeface="等线"/>
                <a:cs typeface="等线"/>
              </a:rPr>
              <a:t>政</a:t>
            </a:r>
            <a:r>
              <a:rPr dirty="0" sz="650" spc="35">
                <a:latin typeface="等线"/>
                <a:cs typeface="等线"/>
              </a:rPr>
              <a:t>策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助</a:t>
            </a:r>
            <a:r>
              <a:rPr dirty="0" sz="650" spc="20">
                <a:latin typeface="等线"/>
                <a:cs typeface="等线"/>
              </a:rPr>
              <a:t>力罕见</a:t>
            </a:r>
            <a:endParaRPr sz="650">
              <a:latin typeface="等线"/>
              <a:cs typeface="等线"/>
            </a:endParaRPr>
          </a:p>
          <a:p>
            <a:pPr marL="12700" marR="6985">
              <a:lnSpc>
                <a:spcPts val="1100"/>
              </a:lnSpc>
              <a:spcBef>
                <a:spcPts val="10"/>
              </a:spcBef>
            </a:pP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障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最</a:t>
            </a:r>
            <a:r>
              <a:rPr dirty="0" sz="650" spc="30">
                <a:latin typeface="等线"/>
                <a:cs typeface="等线"/>
              </a:rPr>
              <a:t>后</a:t>
            </a:r>
            <a:r>
              <a:rPr dirty="0" sz="650" spc="20">
                <a:latin typeface="等线"/>
                <a:cs typeface="等线"/>
              </a:rPr>
              <a:t>一</a:t>
            </a:r>
            <a:r>
              <a:rPr dirty="0" sz="650" spc="30">
                <a:latin typeface="等线"/>
                <a:cs typeface="等线"/>
              </a:rPr>
              <a:t>公</a:t>
            </a:r>
            <a:r>
              <a:rPr dirty="0" sz="650" spc="20">
                <a:latin typeface="等线"/>
                <a:cs typeface="等线"/>
              </a:rPr>
              <a:t>里</a:t>
            </a:r>
            <a:r>
              <a:rPr dirty="0" sz="650" spc="30">
                <a:latin typeface="等线"/>
                <a:cs typeface="等线"/>
              </a:rPr>
              <a:t>，落</a:t>
            </a:r>
            <a:r>
              <a:rPr dirty="0" sz="650" spc="20">
                <a:latin typeface="等线"/>
                <a:cs typeface="等线"/>
              </a:rPr>
              <a:t>地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病多</a:t>
            </a:r>
            <a:r>
              <a:rPr dirty="0" sz="650" spc="20">
                <a:latin typeface="等线"/>
                <a:cs typeface="等线"/>
              </a:rPr>
              <a:t>方</a:t>
            </a:r>
            <a:r>
              <a:rPr dirty="0" sz="650" spc="30">
                <a:latin typeface="等线"/>
                <a:cs typeface="等线"/>
              </a:rPr>
              <a:t>共</a:t>
            </a:r>
            <a:r>
              <a:rPr dirty="0" sz="650" spc="20">
                <a:latin typeface="等线"/>
                <a:cs typeface="等线"/>
              </a:rPr>
              <a:t>付</a:t>
            </a:r>
            <a:r>
              <a:rPr dirty="0" sz="650" spc="30">
                <a:latin typeface="等线"/>
                <a:cs typeface="等线"/>
              </a:rPr>
              <a:t>民</a:t>
            </a:r>
            <a:r>
              <a:rPr dirty="0" sz="650" spc="20">
                <a:latin typeface="等线"/>
                <a:cs typeface="等线"/>
              </a:rPr>
              <a:t>间</a:t>
            </a:r>
            <a:r>
              <a:rPr dirty="0" sz="650" spc="30">
                <a:latin typeface="等线"/>
                <a:cs typeface="等线"/>
              </a:rPr>
              <a:t>参</a:t>
            </a:r>
            <a:r>
              <a:rPr dirty="0" sz="650" spc="15">
                <a:latin typeface="等线"/>
                <a:cs typeface="等线"/>
              </a:rPr>
              <a:t>与的实 </a:t>
            </a:r>
            <a:r>
              <a:rPr dirty="0" sz="650" spc="20">
                <a:latin typeface="等线"/>
                <a:cs typeface="等线"/>
              </a:rPr>
              <a:t>践样板。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6516" y="1030604"/>
            <a:ext cx="2388870" cy="1473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慈善组织带动更多社会力量参与“多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方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共付”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等线 Light"/>
              <a:cs typeface="等线 Light"/>
            </a:endParaRPr>
          </a:p>
          <a:p>
            <a:pPr marL="241300" indent="-228600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700" spc="-5" b="1">
                <a:latin typeface="等线"/>
                <a:cs typeface="等线"/>
              </a:rPr>
              <a:t>慈善组织带动多方力量</a:t>
            </a:r>
            <a:endParaRPr sz="700">
              <a:latin typeface="等线"/>
              <a:cs typeface="等线"/>
            </a:endParaRPr>
          </a:p>
          <a:p>
            <a:pPr algn="just" marL="12700" marR="43180">
              <a:lnSpc>
                <a:spcPct val="141000"/>
              </a:lnSpc>
              <a:spcBef>
                <a:spcPts val="585"/>
              </a:spcBef>
            </a:pPr>
            <a:r>
              <a:rPr dirty="0" sz="650" spc="20">
                <a:latin typeface="等线"/>
                <a:cs typeface="等线"/>
              </a:rPr>
              <a:t>在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多</a:t>
            </a:r>
            <a:r>
              <a:rPr dirty="0" sz="650" spc="20">
                <a:latin typeface="等线"/>
                <a:cs typeface="等线"/>
              </a:rPr>
              <a:t>层</a:t>
            </a:r>
            <a:r>
              <a:rPr dirty="0" sz="650" spc="30">
                <a:latin typeface="等线"/>
                <a:cs typeface="等线"/>
              </a:rPr>
              <a:t>次</a:t>
            </a: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2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障体</a:t>
            </a:r>
            <a:r>
              <a:rPr dirty="0" sz="650" spc="20">
                <a:latin typeface="等线"/>
                <a:cs typeface="等线"/>
              </a:rPr>
              <a:t>系</a:t>
            </a:r>
            <a:r>
              <a:rPr dirty="0" sz="650" spc="35">
                <a:latin typeface="等线"/>
                <a:cs typeface="等线"/>
              </a:rPr>
              <a:t>中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公益</a:t>
            </a:r>
            <a:r>
              <a:rPr dirty="0" sz="650" spc="20">
                <a:latin typeface="等线"/>
                <a:cs typeface="等线"/>
              </a:rPr>
              <a:t>慈</a:t>
            </a:r>
            <a:r>
              <a:rPr dirty="0" sz="650" spc="30">
                <a:latin typeface="等线"/>
                <a:cs typeface="等线"/>
              </a:rPr>
              <a:t>善</a:t>
            </a:r>
            <a:r>
              <a:rPr dirty="0" sz="650" spc="20">
                <a:latin typeface="等线"/>
                <a:cs typeface="等线"/>
              </a:rPr>
              <a:t>是</a:t>
            </a:r>
            <a:r>
              <a:rPr dirty="0" sz="650" spc="30">
                <a:latin typeface="等线"/>
                <a:cs typeface="等线"/>
              </a:rPr>
              <a:t>不</a:t>
            </a:r>
            <a:r>
              <a:rPr dirty="0" sz="650" spc="20">
                <a:latin typeface="等线"/>
                <a:cs typeface="等线"/>
              </a:rPr>
              <a:t>可</a:t>
            </a:r>
            <a:r>
              <a:rPr dirty="0" sz="650" spc="30">
                <a:latin typeface="等线"/>
                <a:cs typeface="等线"/>
              </a:rPr>
              <a:t>或</a:t>
            </a:r>
            <a:r>
              <a:rPr dirty="0" sz="650" spc="15">
                <a:latin typeface="等线"/>
                <a:cs typeface="等线"/>
              </a:rPr>
              <a:t>缺的环 节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作</a:t>
            </a:r>
            <a:r>
              <a:rPr dirty="0" sz="650" spc="30">
                <a:latin typeface="等线"/>
                <a:cs typeface="等线"/>
              </a:rPr>
              <a:t>为</a:t>
            </a: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20">
                <a:latin typeface="等线"/>
                <a:cs typeface="等线"/>
              </a:rPr>
              <a:t>救</a:t>
            </a:r>
            <a:r>
              <a:rPr dirty="0" sz="650" spc="30">
                <a:latin typeface="等线"/>
                <a:cs typeface="等线"/>
              </a:rPr>
              <a:t>助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重</a:t>
            </a:r>
            <a:r>
              <a:rPr dirty="0" sz="650" spc="20">
                <a:latin typeface="等线"/>
                <a:cs typeface="等线"/>
              </a:rPr>
              <a:t>要</a:t>
            </a:r>
            <a:r>
              <a:rPr dirty="0" sz="650" spc="30">
                <a:latin typeface="等线"/>
                <a:cs typeface="等线"/>
              </a:rPr>
              <a:t>补</a:t>
            </a:r>
            <a:r>
              <a:rPr dirty="0" sz="650" spc="35">
                <a:latin typeface="等线"/>
                <a:cs typeface="等线"/>
              </a:rPr>
              <a:t>充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慈</a:t>
            </a:r>
            <a:r>
              <a:rPr dirty="0" sz="650" spc="20">
                <a:latin typeface="等线"/>
                <a:cs typeface="等线"/>
              </a:rPr>
              <a:t>善</a:t>
            </a:r>
            <a:r>
              <a:rPr dirty="0" sz="650" spc="30">
                <a:latin typeface="等线"/>
                <a:cs typeface="等线"/>
              </a:rPr>
              <a:t>与公</a:t>
            </a:r>
            <a:r>
              <a:rPr dirty="0" sz="650" spc="20">
                <a:latin typeface="等线"/>
                <a:cs typeface="等线"/>
              </a:rPr>
              <a:t>益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20">
                <a:latin typeface="等线"/>
                <a:cs typeface="等线"/>
              </a:rPr>
              <a:t>金</a:t>
            </a:r>
            <a:r>
              <a:rPr dirty="0" sz="650" spc="30">
                <a:latin typeface="等线"/>
                <a:cs typeface="等线"/>
              </a:rPr>
              <a:t>等</a:t>
            </a:r>
            <a:r>
              <a:rPr dirty="0" sz="650" spc="20">
                <a:latin typeface="等线"/>
                <a:cs typeface="等线"/>
              </a:rPr>
              <a:t>帮</a:t>
            </a:r>
            <a:r>
              <a:rPr dirty="0" sz="650" spc="30">
                <a:latin typeface="等线"/>
                <a:cs typeface="等线"/>
              </a:rPr>
              <a:t>助</a:t>
            </a:r>
            <a:r>
              <a:rPr dirty="0" sz="650" spc="15">
                <a:latin typeface="等线"/>
                <a:cs typeface="等线"/>
              </a:rPr>
              <a:t>困难群 众</a:t>
            </a:r>
            <a:r>
              <a:rPr dirty="0" sz="650" spc="30">
                <a:latin typeface="等线"/>
                <a:cs typeface="等线"/>
              </a:rPr>
              <a:t>解</a:t>
            </a:r>
            <a:r>
              <a:rPr dirty="0" sz="650" spc="20">
                <a:latin typeface="等线"/>
                <a:cs typeface="等线"/>
              </a:rPr>
              <a:t>决</a:t>
            </a:r>
            <a:r>
              <a:rPr dirty="0" sz="650" spc="30">
                <a:latin typeface="等线"/>
                <a:cs typeface="等线"/>
              </a:rPr>
              <a:t>个</a:t>
            </a:r>
            <a:r>
              <a:rPr dirty="0" sz="650" spc="20">
                <a:latin typeface="等线"/>
                <a:cs typeface="等线"/>
              </a:rPr>
              <a:t>人</a:t>
            </a:r>
            <a:r>
              <a:rPr dirty="0" sz="650" spc="30">
                <a:latin typeface="等线"/>
                <a:cs typeface="等线"/>
              </a:rPr>
              <a:t>自</a:t>
            </a:r>
            <a:r>
              <a:rPr dirty="0" sz="650" spc="20">
                <a:latin typeface="等线"/>
                <a:cs typeface="等线"/>
              </a:rPr>
              <a:t>付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费</a:t>
            </a:r>
            <a:r>
              <a:rPr dirty="0" sz="650" spc="25">
                <a:latin typeface="等线"/>
                <a:cs typeface="等线"/>
              </a:rPr>
              <a:t>用</a:t>
            </a:r>
            <a:r>
              <a:rPr dirty="0" sz="650" spc="30">
                <a:latin typeface="等线"/>
                <a:cs typeface="等线"/>
              </a:rPr>
              <a:t>，一</a:t>
            </a:r>
            <a:r>
              <a:rPr dirty="0" sz="650" spc="20">
                <a:latin typeface="等线"/>
                <a:cs typeface="等线"/>
              </a:rPr>
              <a:t>方</a:t>
            </a:r>
            <a:r>
              <a:rPr dirty="0" sz="650" spc="30">
                <a:latin typeface="等线"/>
                <a:cs typeface="等线"/>
              </a:rPr>
              <a:t>面</a:t>
            </a:r>
            <a:r>
              <a:rPr dirty="0" sz="650" spc="20">
                <a:latin typeface="等线"/>
                <a:cs typeface="等线"/>
              </a:rPr>
              <a:t>为</a:t>
            </a:r>
            <a:r>
              <a:rPr dirty="0" sz="650" spc="30">
                <a:latin typeface="等线"/>
                <a:cs typeface="等线"/>
              </a:rPr>
              <a:t>困难</a:t>
            </a:r>
            <a:r>
              <a:rPr dirty="0" sz="650" spc="20">
                <a:latin typeface="等线"/>
                <a:cs typeface="等线"/>
              </a:rPr>
              <a:t>群</a:t>
            </a:r>
            <a:r>
              <a:rPr dirty="0" sz="650" spc="30">
                <a:latin typeface="等线"/>
                <a:cs typeface="等线"/>
              </a:rPr>
              <a:t>众</a:t>
            </a:r>
            <a:r>
              <a:rPr dirty="0" sz="650" spc="20">
                <a:latin typeface="等线"/>
                <a:cs typeface="等线"/>
              </a:rPr>
              <a:t>提</a:t>
            </a:r>
            <a:r>
              <a:rPr dirty="0" sz="650" spc="30">
                <a:latin typeface="等线"/>
                <a:cs typeface="等线"/>
              </a:rPr>
              <a:t>供</a:t>
            </a:r>
            <a:r>
              <a:rPr dirty="0" sz="650" spc="20">
                <a:latin typeface="等线"/>
                <a:cs typeface="等线"/>
              </a:rPr>
              <a:t>更</a:t>
            </a:r>
            <a:r>
              <a:rPr dirty="0" sz="650" spc="30">
                <a:latin typeface="等线"/>
                <a:cs typeface="等线"/>
              </a:rPr>
              <a:t>全</a:t>
            </a:r>
            <a:r>
              <a:rPr dirty="0" sz="650" spc="25">
                <a:latin typeface="等线"/>
                <a:cs typeface="等线"/>
              </a:rPr>
              <a:t>面</a:t>
            </a:r>
            <a:r>
              <a:rPr dirty="0" sz="650" spc="15">
                <a:latin typeface="等线"/>
                <a:cs typeface="等线"/>
              </a:rPr>
              <a:t>、更 充</a:t>
            </a:r>
            <a:r>
              <a:rPr dirty="0" sz="650" spc="30">
                <a:latin typeface="等线"/>
                <a:cs typeface="等线"/>
              </a:rPr>
              <a:t>分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障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另</a:t>
            </a:r>
            <a:r>
              <a:rPr dirty="0" sz="650" spc="30">
                <a:latin typeface="等线"/>
                <a:cs typeface="等线"/>
              </a:rPr>
              <a:t>一</a:t>
            </a:r>
            <a:r>
              <a:rPr dirty="0" sz="650" spc="20">
                <a:latin typeface="等线"/>
                <a:cs typeface="等线"/>
              </a:rPr>
              <a:t>方</a:t>
            </a:r>
            <a:r>
              <a:rPr dirty="0" sz="650" spc="30">
                <a:latin typeface="等线"/>
                <a:cs typeface="等线"/>
              </a:rPr>
              <a:t>面也</a:t>
            </a:r>
            <a:r>
              <a:rPr dirty="0" sz="650" spc="20">
                <a:latin typeface="等线"/>
                <a:cs typeface="等线"/>
              </a:rPr>
              <a:t>填</a:t>
            </a:r>
            <a:r>
              <a:rPr dirty="0" sz="650" spc="30">
                <a:latin typeface="等线"/>
                <a:cs typeface="等线"/>
              </a:rPr>
              <a:t>补</a:t>
            </a: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疗救</a:t>
            </a:r>
            <a:r>
              <a:rPr dirty="0" sz="650" spc="20">
                <a:latin typeface="等线"/>
                <a:cs typeface="等线"/>
              </a:rPr>
              <a:t>助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空</a:t>
            </a:r>
            <a:r>
              <a:rPr dirty="0" sz="650" spc="35">
                <a:latin typeface="等线"/>
                <a:cs typeface="等线"/>
              </a:rPr>
              <a:t>白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甚</a:t>
            </a:r>
            <a:r>
              <a:rPr dirty="0" sz="650" spc="15">
                <a:latin typeface="等线"/>
                <a:cs typeface="等线"/>
              </a:rPr>
              <a:t>至起到 </a:t>
            </a:r>
            <a:r>
              <a:rPr dirty="0" sz="650" spc="30">
                <a:latin typeface="等线"/>
                <a:cs typeface="等线"/>
              </a:rPr>
              <a:t>为政府决策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探路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的作用。在罕</a:t>
            </a:r>
            <a:r>
              <a:rPr dirty="0" sz="650" spc="4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病的</a:t>
            </a:r>
            <a:r>
              <a:rPr dirty="0" sz="650" spc="40">
                <a:latin typeface="等线"/>
                <a:cs typeface="等线"/>
              </a:rPr>
              <a:t>援</a:t>
            </a:r>
            <a:r>
              <a:rPr dirty="0" sz="650" spc="30">
                <a:latin typeface="等线"/>
                <a:cs typeface="等线"/>
              </a:rPr>
              <a:t>助方面尤为如</a:t>
            </a:r>
            <a:r>
              <a:rPr dirty="0" sz="650" spc="40">
                <a:latin typeface="等线"/>
                <a:cs typeface="等线"/>
              </a:rPr>
              <a:t>此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慈 </a:t>
            </a:r>
            <a:r>
              <a:rPr dirty="0" sz="650" spc="20">
                <a:latin typeface="等线"/>
                <a:cs typeface="等线"/>
              </a:rPr>
              <a:t>善</a:t>
            </a:r>
            <a:r>
              <a:rPr dirty="0" sz="650" spc="30">
                <a:latin typeface="等线"/>
                <a:cs typeface="等线"/>
              </a:rPr>
              <a:t>机</a:t>
            </a:r>
            <a:r>
              <a:rPr dirty="0" sz="650" spc="20">
                <a:latin typeface="等线"/>
                <a:cs typeface="等线"/>
              </a:rPr>
              <a:t>构</a:t>
            </a:r>
            <a:r>
              <a:rPr dirty="0" sz="650" spc="30">
                <a:latin typeface="等线"/>
                <a:cs typeface="等线"/>
              </a:rPr>
              <a:t>具</a:t>
            </a:r>
            <a:r>
              <a:rPr dirty="0" sz="650" spc="20">
                <a:latin typeface="等线"/>
                <a:cs typeface="等线"/>
              </a:rPr>
              <a:t>有</a:t>
            </a:r>
            <a:r>
              <a:rPr dirty="0" sz="650" spc="30">
                <a:latin typeface="等线"/>
                <a:cs typeface="等线"/>
              </a:rPr>
              <a:t>为</a:t>
            </a:r>
            <a:r>
              <a:rPr dirty="0" sz="650" spc="20">
                <a:latin typeface="等线"/>
                <a:cs typeface="等线"/>
              </a:rPr>
              <a:t>政</a:t>
            </a:r>
            <a:r>
              <a:rPr dirty="0" sz="650" spc="30">
                <a:latin typeface="等线"/>
                <a:cs typeface="等线"/>
              </a:rPr>
              <a:t>府</a:t>
            </a:r>
            <a:r>
              <a:rPr dirty="0" sz="650" spc="20">
                <a:latin typeface="等线"/>
                <a:cs typeface="等线"/>
              </a:rPr>
              <a:t>查</a:t>
            </a:r>
            <a:r>
              <a:rPr dirty="0" sz="650" spc="30">
                <a:latin typeface="等线"/>
                <a:cs typeface="等线"/>
              </a:rPr>
              <a:t>遗</a:t>
            </a:r>
            <a:r>
              <a:rPr dirty="0" sz="650" spc="20">
                <a:latin typeface="等线"/>
                <a:cs typeface="等线"/>
              </a:rPr>
              <a:t>补</a:t>
            </a:r>
            <a:r>
              <a:rPr dirty="0" sz="650" spc="35">
                <a:latin typeface="等线"/>
                <a:cs typeface="等线"/>
              </a:rPr>
              <a:t>缺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为</a:t>
            </a:r>
            <a:r>
              <a:rPr dirty="0" sz="650" spc="30">
                <a:latin typeface="等线"/>
                <a:cs typeface="等线"/>
              </a:rPr>
              <a:t>群</a:t>
            </a:r>
            <a:r>
              <a:rPr dirty="0" sz="650" spc="20">
                <a:latin typeface="等线"/>
                <a:cs typeface="等线"/>
              </a:rPr>
              <a:t>众</a:t>
            </a:r>
            <a:r>
              <a:rPr dirty="0" sz="650" spc="30">
                <a:latin typeface="等线"/>
                <a:cs typeface="等线"/>
              </a:rPr>
              <a:t>排忧</a:t>
            </a:r>
            <a:r>
              <a:rPr dirty="0" sz="650" spc="20">
                <a:latin typeface="等线"/>
                <a:cs typeface="等线"/>
              </a:rPr>
              <a:t>解</a:t>
            </a:r>
            <a:r>
              <a:rPr dirty="0" sz="650" spc="30">
                <a:latin typeface="等线"/>
                <a:cs typeface="等线"/>
              </a:rPr>
              <a:t>难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作</a:t>
            </a:r>
            <a:r>
              <a:rPr dirty="0" sz="650" spc="20">
                <a:latin typeface="等线"/>
                <a:cs typeface="等线"/>
              </a:rPr>
              <a:t>用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15">
                <a:latin typeface="等线"/>
                <a:cs typeface="等线"/>
              </a:rPr>
              <a:t>体现救 </a:t>
            </a:r>
            <a:r>
              <a:rPr dirty="0" sz="650" spc="20">
                <a:latin typeface="等线"/>
                <a:cs typeface="等线"/>
              </a:rPr>
              <a:t>助社会弱势群体的慈善宗旨，让罕见病患者得</a:t>
            </a:r>
            <a:r>
              <a:rPr dirty="0" sz="650" spc="30">
                <a:latin typeface="等线"/>
                <a:cs typeface="等线"/>
              </a:rPr>
              <a:t>到</a:t>
            </a:r>
            <a:r>
              <a:rPr dirty="0" sz="650" spc="20">
                <a:latin typeface="等线"/>
                <a:cs typeface="等线"/>
              </a:rPr>
              <a:t>更好的</a:t>
            </a:r>
            <a:r>
              <a:rPr dirty="0" sz="650" spc="30">
                <a:latin typeface="等线"/>
                <a:cs typeface="等线"/>
              </a:rPr>
              <a:t>治</a:t>
            </a:r>
            <a:r>
              <a:rPr dirty="0" sz="650" spc="20">
                <a:latin typeface="等线"/>
                <a:cs typeface="等线"/>
              </a:rPr>
              <a:t>疗。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1895" y="3931665"/>
            <a:ext cx="1339469" cy="1346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69791" y="3913377"/>
            <a:ext cx="1339469" cy="13461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164782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爱心企业助力保障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426516" y="1929129"/>
            <a:ext cx="2353945" cy="765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700" spc="-5" b="1">
                <a:latin typeface="等线"/>
                <a:cs typeface="等线"/>
              </a:rPr>
              <a:t>赛诺菲中国</a:t>
            </a:r>
            <a:endParaRPr sz="700">
              <a:latin typeface="等线"/>
              <a:cs typeface="等线"/>
            </a:endParaRPr>
          </a:p>
          <a:p>
            <a:pPr algn="just" marL="12700" marR="5080">
              <a:lnSpc>
                <a:spcPct val="141000"/>
              </a:lnSpc>
              <a:spcBef>
                <a:spcPts val="580"/>
              </a:spcBef>
            </a:pPr>
            <a:r>
              <a:rPr dirty="0" sz="650" spc="20">
                <a:latin typeface="等线"/>
                <a:cs typeface="等线"/>
              </a:rPr>
              <a:t>在</a:t>
            </a:r>
            <a:r>
              <a:rPr dirty="0" sz="650" spc="30">
                <a:latin typeface="等线"/>
                <a:cs typeface="等线"/>
              </a:rPr>
              <a:t>新</a:t>
            </a:r>
            <a:r>
              <a:rPr dirty="0" sz="650" spc="2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研</a:t>
            </a:r>
            <a:r>
              <a:rPr dirty="0" sz="650" spc="20">
                <a:latin typeface="等线"/>
                <a:cs typeface="等线"/>
              </a:rPr>
              <a:t>发</a:t>
            </a:r>
            <a:r>
              <a:rPr dirty="0" sz="650" spc="30">
                <a:latin typeface="等线"/>
                <a:cs typeface="等线"/>
              </a:rPr>
              <a:t>并</a:t>
            </a:r>
            <a:r>
              <a:rPr dirty="0" sz="650" spc="20">
                <a:latin typeface="等线"/>
                <a:cs typeface="等线"/>
              </a:rPr>
              <a:t>引</a:t>
            </a:r>
            <a:r>
              <a:rPr dirty="0" sz="650" spc="30">
                <a:latin typeface="等线"/>
                <a:cs typeface="等线"/>
              </a:rPr>
              <a:t>入</a:t>
            </a:r>
            <a:r>
              <a:rPr dirty="0" sz="650" spc="20">
                <a:latin typeface="等线"/>
                <a:cs typeface="等线"/>
              </a:rPr>
              <a:t>中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基础</a:t>
            </a:r>
            <a:r>
              <a:rPr dirty="0" sz="650" spc="25">
                <a:latin typeface="等线"/>
                <a:cs typeface="等线"/>
              </a:rPr>
              <a:t>上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年以</a:t>
            </a:r>
            <a:r>
              <a:rPr dirty="0" sz="650" spc="20">
                <a:latin typeface="等线"/>
                <a:cs typeface="等线"/>
              </a:rPr>
              <a:t>来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赛</a:t>
            </a:r>
            <a:r>
              <a:rPr dirty="0" sz="650" spc="30">
                <a:latin typeface="等线"/>
                <a:cs typeface="等线"/>
              </a:rPr>
              <a:t>诺</a:t>
            </a:r>
            <a:r>
              <a:rPr dirty="0" sz="650" spc="20">
                <a:latin typeface="等线"/>
                <a:cs typeface="等线"/>
              </a:rPr>
              <a:t>菲</a:t>
            </a:r>
            <a:r>
              <a:rPr dirty="0" sz="650" spc="30">
                <a:latin typeface="等线"/>
                <a:cs typeface="等线"/>
              </a:rPr>
              <a:t>一</a:t>
            </a:r>
            <a:r>
              <a:rPr dirty="0" sz="650" spc="15">
                <a:latin typeface="等线"/>
                <a:cs typeface="等线"/>
              </a:rPr>
              <a:t>直积极 </a:t>
            </a:r>
            <a:r>
              <a:rPr dirty="0" sz="650" spc="20">
                <a:latin typeface="等线"/>
                <a:cs typeface="等线"/>
              </a:rPr>
              <a:t>与</a:t>
            </a:r>
            <a:r>
              <a:rPr dirty="0" sz="650" spc="30">
                <a:latin typeface="等线"/>
                <a:cs typeface="等线"/>
              </a:rPr>
              <a:t>各</a:t>
            </a:r>
            <a:r>
              <a:rPr dirty="0" sz="650" spc="20">
                <a:latin typeface="等线"/>
                <a:cs typeface="等线"/>
              </a:rPr>
              <a:t>方</a:t>
            </a:r>
            <a:r>
              <a:rPr dirty="0" sz="650" spc="30">
                <a:latin typeface="等线"/>
                <a:cs typeface="等线"/>
              </a:rPr>
              <a:t>携</a:t>
            </a:r>
            <a:r>
              <a:rPr dirty="0" sz="650" spc="20">
                <a:latin typeface="等线"/>
                <a:cs typeface="等线"/>
              </a:rPr>
              <a:t>手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通</a:t>
            </a:r>
            <a:r>
              <a:rPr dirty="0" sz="650" spc="30">
                <a:latin typeface="等线"/>
                <a:cs typeface="等线"/>
              </a:rPr>
              <a:t>过</a:t>
            </a:r>
            <a:r>
              <a:rPr dirty="0" sz="650" spc="20">
                <a:latin typeface="等线"/>
                <a:cs typeface="等线"/>
              </a:rPr>
              <a:t>创</a:t>
            </a:r>
            <a:r>
              <a:rPr dirty="0" sz="650" spc="30">
                <a:latin typeface="等线"/>
                <a:cs typeface="等线"/>
              </a:rPr>
              <a:t>新</a:t>
            </a:r>
            <a:r>
              <a:rPr dirty="0" sz="650" spc="20">
                <a:latin typeface="等线"/>
                <a:cs typeface="等线"/>
              </a:rPr>
              <a:t>与</a:t>
            </a:r>
            <a:r>
              <a:rPr dirty="0" sz="650" spc="30">
                <a:latin typeface="等线"/>
                <a:cs typeface="等线"/>
              </a:rPr>
              <a:t>合作</a:t>
            </a:r>
            <a:r>
              <a:rPr dirty="0" sz="650" spc="20">
                <a:latin typeface="等线"/>
                <a:cs typeface="等线"/>
              </a:rPr>
              <a:t>来</a:t>
            </a:r>
            <a:r>
              <a:rPr dirty="0" sz="650" spc="30">
                <a:latin typeface="等线"/>
                <a:cs typeface="等线"/>
              </a:rPr>
              <a:t>满</a:t>
            </a:r>
            <a:r>
              <a:rPr dirty="0" sz="650" spc="20">
                <a:latin typeface="等线"/>
                <a:cs typeface="等线"/>
              </a:rPr>
              <a:t>足</a:t>
            </a:r>
            <a:r>
              <a:rPr dirty="0" sz="650" spc="30">
                <a:latin typeface="等线"/>
                <a:cs typeface="等线"/>
              </a:rPr>
              <a:t>中国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患</a:t>
            </a:r>
            <a:r>
              <a:rPr dirty="0" sz="650" spc="20">
                <a:latin typeface="等线"/>
                <a:cs typeface="等线"/>
              </a:rPr>
              <a:t>者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医药卫 </a:t>
            </a:r>
            <a:r>
              <a:rPr dirty="0" sz="650" spc="20">
                <a:latin typeface="等线"/>
                <a:cs typeface="等线"/>
              </a:rPr>
              <a:t>生</a:t>
            </a:r>
            <a:r>
              <a:rPr dirty="0" sz="650" spc="30">
                <a:latin typeface="等线"/>
                <a:cs typeface="等线"/>
              </a:rPr>
              <a:t>需</a:t>
            </a:r>
            <a:r>
              <a:rPr dirty="0" sz="650" spc="20">
                <a:latin typeface="等线"/>
                <a:cs typeface="等线"/>
              </a:rPr>
              <a:t>求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共</a:t>
            </a:r>
            <a:r>
              <a:rPr dirty="0" sz="650" spc="30">
                <a:latin typeface="等线"/>
                <a:cs typeface="等线"/>
              </a:rPr>
              <a:t>同</a:t>
            </a:r>
            <a:r>
              <a:rPr dirty="0" sz="650" spc="20">
                <a:latin typeface="等线"/>
                <a:cs typeface="等线"/>
              </a:rPr>
              <a:t>探</a:t>
            </a:r>
            <a:r>
              <a:rPr dirty="0" sz="650" spc="30">
                <a:latin typeface="等线"/>
                <a:cs typeface="等线"/>
              </a:rPr>
              <a:t>索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治疗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可</a:t>
            </a:r>
            <a:r>
              <a:rPr dirty="0" sz="650" spc="20">
                <a:latin typeface="等线"/>
                <a:cs typeface="等线"/>
              </a:rPr>
              <a:t>持</a:t>
            </a:r>
            <a:r>
              <a:rPr dirty="0" sz="650" spc="30">
                <a:latin typeface="等线"/>
                <a:cs typeface="等线"/>
              </a:rPr>
              <a:t>续发</a:t>
            </a:r>
            <a:r>
              <a:rPr dirty="0" sz="650" spc="20">
                <a:latin typeface="等线"/>
                <a:cs typeface="等线"/>
              </a:rPr>
              <a:t>展</a:t>
            </a:r>
            <a:r>
              <a:rPr dirty="0" sz="650" spc="30">
                <a:latin typeface="等线"/>
                <a:cs typeface="等线"/>
              </a:rPr>
              <a:t>道</a:t>
            </a:r>
            <a:r>
              <a:rPr dirty="0" sz="650" spc="25">
                <a:latin typeface="等线"/>
                <a:cs typeface="等线"/>
              </a:rPr>
              <a:t>路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努</a:t>
            </a:r>
            <a:r>
              <a:rPr dirty="0" sz="650" spc="30">
                <a:latin typeface="等线"/>
                <a:cs typeface="等线"/>
              </a:rPr>
              <a:t>力</a:t>
            </a:r>
            <a:r>
              <a:rPr dirty="0" sz="650" spc="15">
                <a:latin typeface="等线"/>
                <a:cs typeface="等线"/>
              </a:rPr>
              <a:t>惠及更 </a:t>
            </a:r>
            <a:r>
              <a:rPr dirty="0" sz="650" spc="20">
                <a:latin typeface="等线"/>
                <a:cs typeface="等线"/>
              </a:rPr>
              <a:t>多的中国罕见病患者。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516" y="2744393"/>
            <a:ext cx="2352040" cy="1283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1200"/>
              </a:lnSpc>
              <a:spcBef>
                <a:spcPts val="100"/>
              </a:spcBef>
            </a:pPr>
            <a:r>
              <a:rPr dirty="0" sz="650" spc="20">
                <a:latin typeface="等线"/>
                <a:cs typeface="等线"/>
              </a:rPr>
              <a:t>自</a:t>
            </a:r>
            <a:r>
              <a:rPr dirty="0" sz="650" spc="12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1999</a:t>
            </a:r>
            <a:r>
              <a:rPr dirty="0" sz="650" spc="12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年以</a:t>
            </a:r>
            <a:r>
              <a:rPr dirty="0" sz="650" spc="30">
                <a:latin typeface="等线"/>
                <a:cs typeface="等线"/>
              </a:rPr>
              <a:t>来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赛</a:t>
            </a:r>
            <a:r>
              <a:rPr dirty="0" sz="650" spc="20">
                <a:latin typeface="等线"/>
                <a:cs typeface="等线"/>
              </a:rPr>
              <a:t>诺</a:t>
            </a:r>
            <a:r>
              <a:rPr dirty="0" sz="650" spc="30">
                <a:latin typeface="等线"/>
                <a:cs typeface="等线"/>
              </a:rPr>
              <a:t>菲</a:t>
            </a:r>
            <a:r>
              <a:rPr dirty="0" sz="650" spc="20">
                <a:latin typeface="等线"/>
                <a:cs typeface="等线"/>
              </a:rPr>
              <a:t>启动</a:t>
            </a:r>
            <a:r>
              <a:rPr dirty="0" sz="650" spc="30">
                <a:latin typeface="等线"/>
                <a:cs typeface="等线"/>
              </a:rPr>
              <a:t>人</a:t>
            </a:r>
            <a:r>
              <a:rPr dirty="0" sz="650" spc="20">
                <a:latin typeface="等线"/>
                <a:cs typeface="等线"/>
              </a:rPr>
              <a:t>道主</a:t>
            </a:r>
            <a:r>
              <a:rPr dirty="0" sz="650" spc="30">
                <a:latin typeface="等线"/>
                <a:cs typeface="等线"/>
              </a:rPr>
              <a:t>义援</a:t>
            </a:r>
            <a:r>
              <a:rPr dirty="0" sz="650" spc="20">
                <a:latin typeface="等线"/>
                <a:cs typeface="等线"/>
              </a:rPr>
              <a:t>助项</a:t>
            </a:r>
            <a:r>
              <a:rPr dirty="0" sz="650" spc="25">
                <a:latin typeface="等线"/>
                <a:cs typeface="等线"/>
              </a:rPr>
              <a:t>目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先</a:t>
            </a:r>
            <a:r>
              <a:rPr dirty="0" sz="650" spc="30">
                <a:latin typeface="等线"/>
                <a:cs typeface="等线"/>
              </a:rPr>
              <a:t>后</a:t>
            </a:r>
            <a:r>
              <a:rPr dirty="0" sz="650" spc="20">
                <a:latin typeface="等线"/>
                <a:cs typeface="等线"/>
              </a:rPr>
              <a:t>与世界 </a:t>
            </a:r>
            <a:r>
              <a:rPr dirty="0" sz="650" spc="20">
                <a:latin typeface="等线"/>
                <a:cs typeface="等线"/>
              </a:rPr>
              <a:t>健</a:t>
            </a:r>
            <a:r>
              <a:rPr dirty="0" sz="650" spc="30">
                <a:latin typeface="等线"/>
                <a:cs typeface="等线"/>
              </a:rPr>
              <a:t>康</a:t>
            </a:r>
            <a:r>
              <a:rPr dirty="0" sz="650" spc="20">
                <a:latin typeface="等线"/>
                <a:cs typeface="等线"/>
              </a:rPr>
              <a:t>基</a:t>
            </a:r>
            <a:r>
              <a:rPr dirty="0" sz="650" spc="30">
                <a:latin typeface="等线"/>
                <a:cs typeface="等线"/>
              </a:rPr>
              <a:t>金</a:t>
            </a:r>
            <a:r>
              <a:rPr dirty="0" sz="650" spc="20">
                <a:latin typeface="等线"/>
                <a:cs typeface="等线"/>
              </a:rPr>
              <a:t>会</a:t>
            </a:r>
            <a:r>
              <a:rPr dirty="0" sz="650" spc="30">
                <a:latin typeface="等线"/>
                <a:cs typeface="等线"/>
              </a:rPr>
              <a:t>与</a:t>
            </a:r>
            <a:r>
              <a:rPr dirty="0" sz="650" spc="20">
                <a:latin typeface="等线"/>
                <a:cs typeface="等线"/>
              </a:rPr>
              <a:t>中</a:t>
            </a:r>
            <a:r>
              <a:rPr dirty="0" sz="650" spc="30">
                <a:latin typeface="等线"/>
                <a:cs typeface="等线"/>
              </a:rPr>
              <a:t>华</a:t>
            </a:r>
            <a:r>
              <a:rPr dirty="0" sz="650" spc="20">
                <a:latin typeface="等线"/>
                <a:cs typeface="等线"/>
              </a:rPr>
              <a:t>慈</a:t>
            </a:r>
            <a:r>
              <a:rPr dirty="0" sz="650" spc="30">
                <a:latin typeface="等线"/>
                <a:cs typeface="等线"/>
              </a:rPr>
              <a:t>善</a:t>
            </a:r>
            <a:r>
              <a:rPr dirty="0" sz="650" spc="20">
                <a:latin typeface="等线"/>
                <a:cs typeface="等线"/>
              </a:rPr>
              <a:t>总</a:t>
            </a:r>
            <a:r>
              <a:rPr dirty="0" sz="650" spc="30">
                <a:latin typeface="等线"/>
                <a:cs typeface="等线"/>
              </a:rPr>
              <a:t>会合</a:t>
            </a:r>
            <a:r>
              <a:rPr dirty="0" sz="650" spc="25">
                <a:latin typeface="等线"/>
                <a:cs typeface="等线"/>
              </a:rPr>
              <a:t>作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为</a:t>
            </a:r>
            <a:r>
              <a:rPr dirty="0" sz="650" spc="30">
                <a:latin typeface="等线"/>
                <a:cs typeface="等线"/>
              </a:rPr>
              <a:t>戈谢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患</a:t>
            </a:r>
            <a:r>
              <a:rPr dirty="0" sz="650" spc="20">
                <a:latin typeface="等线"/>
                <a:cs typeface="等线"/>
              </a:rPr>
              <a:t>者</a:t>
            </a:r>
            <a:r>
              <a:rPr dirty="0" sz="650" spc="30">
                <a:latin typeface="等线"/>
                <a:cs typeface="等线"/>
              </a:rPr>
              <a:t>提</a:t>
            </a:r>
            <a:r>
              <a:rPr dirty="0" sz="650" spc="20">
                <a:latin typeface="等线"/>
                <a:cs typeface="等线"/>
              </a:rPr>
              <a:t>供</a:t>
            </a:r>
            <a:r>
              <a:rPr dirty="0" sz="650" spc="30">
                <a:latin typeface="等线"/>
                <a:cs typeface="等线"/>
              </a:rPr>
              <a:t>无</a:t>
            </a:r>
            <a:r>
              <a:rPr dirty="0" sz="650" spc="15">
                <a:latin typeface="等线"/>
                <a:cs typeface="等线"/>
              </a:rPr>
              <a:t>偿药品 </a:t>
            </a:r>
            <a:r>
              <a:rPr dirty="0" sz="650" spc="20">
                <a:latin typeface="等线"/>
                <a:cs typeface="等线"/>
              </a:rPr>
              <a:t>援助，至今</a:t>
            </a:r>
            <a:r>
              <a:rPr dirty="0" sz="650" spc="30">
                <a:latin typeface="等线"/>
                <a:cs typeface="等线"/>
              </a:rPr>
              <a:t>已</a:t>
            </a:r>
            <a:r>
              <a:rPr dirty="0" sz="650" spc="20">
                <a:latin typeface="等线"/>
                <a:cs typeface="等线"/>
              </a:rPr>
              <a:t>为中国的</a:t>
            </a:r>
            <a:r>
              <a:rPr dirty="0" sz="650" spc="8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130</a:t>
            </a:r>
            <a:r>
              <a:rPr dirty="0" sz="650" spc="6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余名戈谢病患者提供逾</a:t>
            </a:r>
            <a:r>
              <a:rPr dirty="0" sz="650" spc="8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</a:t>
            </a:r>
            <a:r>
              <a:rPr dirty="0" sz="650" spc="6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亿元的 药</a:t>
            </a:r>
            <a:r>
              <a:rPr dirty="0" sz="650" spc="30">
                <a:latin typeface="等线"/>
                <a:cs typeface="等线"/>
              </a:rPr>
              <a:t>品</a:t>
            </a:r>
            <a:r>
              <a:rPr dirty="0" sz="650" spc="20">
                <a:latin typeface="等线"/>
                <a:cs typeface="等线"/>
              </a:rPr>
              <a:t>。</a:t>
            </a:r>
            <a:r>
              <a:rPr dirty="0" sz="650" spc="10">
                <a:latin typeface="等线"/>
                <a:cs typeface="等线"/>
              </a:rPr>
              <a:t>2020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6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月，</a:t>
            </a:r>
            <a:r>
              <a:rPr dirty="0" sz="650" spc="30">
                <a:latin typeface="等线"/>
                <a:cs typeface="等线"/>
              </a:rPr>
              <a:t>中国</a:t>
            </a:r>
            <a:r>
              <a:rPr dirty="0" sz="650" spc="20">
                <a:latin typeface="等线"/>
                <a:cs typeface="等线"/>
              </a:rPr>
              <a:t>首</a:t>
            </a:r>
            <a:r>
              <a:rPr dirty="0" sz="650" spc="30">
                <a:latin typeface="等线"/>
                <a:cs typeface="等线"/>
              </a:rPr>
              <a:t>个法</a:t>
            </a:r>
            <a:r>
              <a:rPr dirty="0" sz="650" spc="20">
                <a:latin typeface="等线"/>
                <a:cs typeface="等线"/>
              </a:rPr>
              <a:t>布</a:t>
            </a:r>
            <a:r>
              <a:rPr dirty="0" sz="650" spc="30">
                <a:latin typeface="等线"/>
                <a:cs typeface="等线"/>
              </a:rPr>
              <a:t>雷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特</a:t>
            </a:r>
            <a:r>
              <a:rPr dirty="0" sz="650" spc="20">
                <a:latin typeface="等线"/>
                <a:cs typeface="等线"/>
              </a:rPr>
              <a:t>效</a:t>
            </a:r>
            <a:r>
              <a:rPr dirty="0" sz="650" spc="30">
                <a:latin typeface="等线"/>
                <a:cs typeface="等线"/>
              </a:rPr>
              <a:t>药法</a:t>
            </a:r>
            <a:r>
              <a:rPr dirty="0" sz="650" spc="20">
                <a:latin typeface="等线"/>
                <a:cs typeface="等线"/>
              </a:rPr>
              <a:t>布</a:t>
            </a:r>
            <a:r>
              <a:rPr dirty="0" sz="650" spc="25">
                <a:latin typeface="等线"/>
                <a:cs typeface="等线"/>
              </a:rPr>
              <a:t>赞®（</a:t>
            </a:r>
            <a:r>
              <a:rPr dirty="0" sz="650" spc="20">
                <a:latin typeface="等线"/>
                <a:cs typeface="等线"/>
              </a:rPr>
              <a:t>注 </a:t>
            </a:r>
            <a:r>
              <a:rPr dirty="0" sz="650" spc="30">
                <a:latin typeface="等线"/>
                <a:cs typeface="等线"/>
              </a:rPr>
              <a:t>射</a:t>
            </a:r>
            <a:r>
              <a:rPr dirty="0" sz="650" spc="40">
                <a:latin typeface="等线"/>
                <a:cs typeface="等线"/>
              </a:rPr>
              <a:t>用</a:t>
            </a:r>
            <a:r>
              <a:rPr dirty="0" sz="650" spc="30">
                <a:latin typeface="等线"/>
                <a:cs typeface="等线"/>
              </a:rPr>
              <a:t>阿</a:t>
            </a:r>
            <a:r>
              <a:rPr dirty="0" sz="650" spc="40">
                <a:latin typeface="等线"/>
                <a:cs typeface="等线"/>
              </a:rPr>
              <a:t>加</a:t>
            </a:r>
            <a:r>
              <a:rPr dirty="0" sz="650" spc="30">
                <a:latin typeface="等线"/>
                <a:cs typeface="等线"/>
              </a:rPr>
              <a:t>糖</a:t>
            </a:r>
            <a:r>
              <a:rPr dirty="0" sz="650" spc="45">
                <a:latin typeface="等线"/>
                <a:cs typeface="等线"/>
              </a:rPr>
              <a:t>酶</a:t>
            </a:r>
            <a:r>
              <a:rPr dirty="0" sz="650" spc="30">
                <a:latin typeface="等线"/>
                <a:cs typeface="等线"/>
              </a:rPr>
              <a:t>β）在</a:t>
            </a:r>
            <a:r>
              <a:rPr dirty="0" sz="650" spc="40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内</a:t>
            </a:r>
            <a:r>
              <a:rPr dirty="0" sz="650" spc="40">
                <a:latin typeface="等线"/>
                <a:cs typeface="等线"/>
              </a:rPr>
              <a:t>上</a:t>
            </a:r>
            <a:r>
              <a:rPr dirty="0" sz="650" spc="45">
                <a:latin typeface="等线"/>
                <a:cs typeface="等线"/>
              </a:rPr>
              <a:t>市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同</a:t>
            </a:r>
            <a:r>
              <a:rPr dirty="0" sz="650" spc="30">
                <a:latin typeface="等线"/>
                <a:cs typeface="等线"/>
              </a:rPr>
              <a:t>时</a:t>
            </a:r>
            <a:r>
              <a:rPr dirty="0" sz="650" spc="40">
                <a:latin typeface="等线"/>
                <a:cs typeface="等线"/>
              </a:rPr>
              <a:t>赛诺</a:t>
            </a:r>
            <a:r>
              <a:rPr dirty="0" sz="650" spc="30">
                <a:latin typeface="等线"/>
                <a:cs typeface="等线"/>
              </a:rPr>
              <a:t>菲</a:t>
            </a:r>
            <a:r>
              <a:rPr dirty="0" sz="650" spc="40">
                <a:latin typeface="等线"/>
                <a:cs typeface="等线"/>
              </a:rPr>
              <a:t>联</a:t>
            </a:r>
            <a:r>
              <a:rPr dirty="0" sz="650" spc="30">
                <a:latin typeface="等线"/>
                <a:cs typeface="等线"/>
              </a:rPr>
              <a:t>合</a:t>
            </a:r>
            <a:r>
              <a:rPr dirty="0" sz="650" spc="40">
                <a:latin typeface="等线"/>
                <a:cs typeface="等线"/>
              </a:rPr>
              <a:t>中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40">
                <a:latin typeface="等线"/>
                <a:cs typeface="等线"/>
              </a:rPr>
              <a:t>初</a:t>
            </a:r>
            <a:r>
              <a:rPr dirty="0" sz="650" spc="30">
                <a:latin typeface="等线"/>
                <a:cs typeface="等线"/>
              </a:rPr>
              <a:t>级卫</a:t>
            </a:r>
            <a:r>
              <a:rPr dirty="0" sz="650" spc="20">
                <a:latin typeface="等线"/>
                <a:cs typeface="等线"/>
              </a:rPr>
              <a:t>生 </a:t>
            </a:r>
            <a:r>
              <a:rPr dirty="0" sz="650" spc="30">
                <a:latin typeface="等线"/>
                <a:cs typeface="等线"/>
              </a:rPr>
              <a:t>保健基金会启动了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生命礼赞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法</a:t>
            </a:r>
            <a:r>
              <a:rPr dirty="0" sz="650" spc="40">
                <a:latin typeface="等线"/>
                <a:cs typeface="等线"/>
              </a:rPr>
              <a:t>布</a:t>
            </a:r>
            <a:r>
              <a:rPr dirty="0" sz="650" spc="30">
                <a:latin typeface="等线"/>
                <a:cs typeface="等线"/>
              </a:rPr>
              <a:t>雷病</a:t>
            </a:r>
            <a:r>
              <a:rPr dirty="0" sz="650" spc="4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者援助项</a:t>
            </a:r>
            <a:r>
              <a:rPr dirty="0" sz="650" spc="35">
                <a:latin typeface="等线"/>
                <a:cs typeface="等线"/>
              </a:rPr>
              <a:t>目</a:t>
            </a:r>
            <a:r>
              <a:rPr dirty="0" sz="650" spc="30">
                <a:latin typeface="等线"/>
                <a:cs typeface="等线"/>
              </a:rPr>
              <a:t>，为符合 </a:t>
            </a:r>
            <a:r>
              <a:rPr dirty="0" sz="650" spc="20">
                <a:latin typeface="等线"/>
                <a:cs typeface="等线"/>
              </a:rPr>
              <a:t>条</a:t>
            </a:r>
            <a:r>
              <a:rPr dirty="0" sz="650" spc="30">
                <a:latin typeface="等线"/>
                <a:cs typeface="等线"/>
              </a:rPr>
              <a:t>件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患</a:t>
            </a:r>
            <a:r>
              <a:rPr dirty="0" sz="650" spc="20">
                <a:latin typeface="等线"/>
                <a:cs typeface="等线"/>
              </a:rPr>
              <a:t>者</a:t>
            </a:r>
            <a:r>
              <a:rPr dirty="0" sz="650" spc="30">
                <a:latin typeface="等线"/>
                <a:cs typeface="等线"/>
              </a:rPr>
              <a:t>提</a:t>
            </a:r>
            <a:r>
              <a:rPr dirty="0" sz="650" spc="20">
                <a:latin typeface="等线"/>
                <a:cs typeface="等线"/>
              </a:rPr>
              <a:t>供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品</a:t>
            </a:r>
            <a:r>
              <a:rPr dirty="0" sz="650" spc="30">
                <a:latin typeface="等线"/>
                <a:cs typeface="等线"/>
              </a:rPr>
              <a:t>援</a:t>
            </a:r>
            <a:r>
              <a:rPr dirty="0" sz="650" spc="25">
                <a:latin typeface="等线"/>
                <a:cs typeface="等线"/>
              </a:rPr>
              <a:t>助</a:t>
            </a:r>
            <a:r>
              <a:rPr dirty="0" sz="650" spc="30">
                <a:latin typeface="等线"/>
                <a:cs typeface="等线"/>
              </a:rPr>
              <a:t>，减</a:t>
            </a:r>
            <a:r>
              <a:rPr dirty="0" sz="650" spc="20">
                <a:latin typeface="等线"/>
                <a:cs typeface="等线"/>
              </a:rPr>
              <a:t>轻</a:t>
            </a:r>
            <a:r>
              <a:rPr dirty="0" sz="650" spc="30">
                <a:latin typeface="等线"/>
                <a:cs typeface="等线"/>
              </a:rPr>
              <a:t>患</a:t>
            </a:r>
            <a:r>
              <a:rPr dirty="0" sz="650" spc="20">
                <a:latin typeface="等线"/>
                <a:cs typeface="等线"/>
              </a:rPr>
              <a:t>者</a:t>
            </a:r>
            <a:r>
              <a:rPr dirty="0" sz="650" spc="30">
                <a:latin typeface="等线"/>
                <a:cs typeface="等线"/>
              </a:rPr>
              <a:t>经济</a:t>
            </a:r>
            <a:r>
              <a:rPr dirty="0" sz="650" spc="20">
                <a:latin typeface="等线"/>
                <a:cs typeface="等线"/>
              </a:rPr>
              <a:t>负</a:t>
            </a:r>
            <a:r>
              <a:rPr dirty="0" sz="650" spc="35">
                <a:latin typeface="等线"/>
                <a:cs typeface="等线"/>
              </a:rPr>
              <a:t>担</a:t>
            </a:r>
            <a:r>
              <a:rPr dirty="0" sz="650" spc="2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对</a:t>
            </a:r>
            <a:r>
              <a:rPr dirty="0" sz="650" spc="20">
                <a:latin typeface="等线"/>
                <a:cs typeface="等线"/>
              </a:rPr>
              <a:t>于</a:t>
            </a:r>
            <a:r>
              <a:rPr dirty="0" sz="650" spc="30">
                <a:latin typeface="等线"/>
                <a:cs typeface="等线"/>
              </a:rPr>
              <a:t>符</a:t>
            </a:r>
            <a:r>
              <a:rPr dirty="0" sz="650" spc="15">
                <a:latin typeface="等线"/>
                <a:cs typeface="等线"/>
              </a:rPr>
              <a:t>合条件 </a:t>
            </a:r>
            <a:r>
              <a:rPr dirty="0" sz="650" spc="20">
                <a:latin typeface="等线"/>
                <a:cs typeface="等线"/>
              </a:rPr>
              <a:t>的年满</a:t>
            </a:r>
            <a:r>
              <a:rPr dirty="0" sz="650" spc="10">
                <a:latin typeface="等线"/>
                <a:cs typeface="等线"/>
              </a:rPr>
              <a:t> 8</a:t>
            </a:r>
            <a:r>
              <a:rPr dirty="0" sz="650" spc="20">
                <a:latin typeface="等线"/>
                <a:cs typeface="等线"/>
              </a:rPr>
              <a:t> 周岁的低</a:t>
            </a:r>
            <a:r>
              <a:rPr dirty="0" sz="650" spc="30">
                <a:latin typeface="等线"/>
                <a:cs typeface="等线"/>
              </a:rPr>
              <a:t>收</a:t>
            </a:r>
            <a:r>
              <a:rPr dirty="0" sz="650" spc="20">
                <a:latin typeface="等线"/>
                <a:cs typeface="等线"/>
              </a:rPr>
              <a:t>入患者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每连续</a:t>
            </a:r>
            <a:r>
              <a:rPr dirty="0" sz="650" spc="30">
                <a:latin typeface="等线"/>
                <a:cs typeface="等线"/>
              </a:rPr>
              <a:t>使</a:t>
            </a:r>
            <a:r>
              <a:rPr dirty="0" sz="650" spc="20">
                <a:latin typeface="等线"/>
                <a:cs typeface="等线"/>
              </a:rPr>
              <a:t>用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</a:t>
            </a:r>
            <a:r>
              <a:rPr dirty="0" sz="650" spc="20">
                <a:latin typeface="等线"/>
                <a:cs typeface="等线"/>
              </a:rPr>
              <a:t> 个月的法布</a:t>
            </a:r>
            <a:r>
              <a:rPr dirty="0" sz="650" spc="10">
                <a:latin typeface="等线"/>
                <a:cs typeface="等线"/>
              </a:rPr>
              <a:t>赞</a:t>
            </a:r>
            <a:r>
              <a:rPr dirty="0" sz="650" spc="20">
                <a:latin typeface="等线"/>
                <a:cs typeface="等线"/>
              </a:rPr>
              <a:t>®，</a:t>
            </a:r>
            <a:endParaRPr sz="650">
              <a:latin typeface="等线"/>
              <a:cs typeface="等线"/>
            </a:endParaRPr>
          </a:p>
          <a:p>
            <a:pPr algn="just" marL="12700">
              <a:lnSpc>
                <a:spcPct val="100000"/>
              </a:lnSpc>
              <a:spcBef>
                <a:spcPts val="310"/>
              </a:spcBef>
            </a:pPr>
            <a:r>
              <a:rPr dirty="0" sz="650" spc="20">
                <a:latin typeface="等线"/>
                <a:cs typeface="等线"/>
              </a:rPr>
              <a:t>则为其援助 </a:t>
            </a:r>
            <a:r>
              <a:rPr dirty="0" sz="650" spc="10">
                <a:latin typeface="等线"/>
                <a:cs typeface="等线"/>
              </a:rPr>
              <a:t>1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个月免费治</a:t>
            </a:r>
            <a:r>
              <a:rPr dirty="0" sz="650" spc="10">
                <a:latin typeface="等线"/>
                <a:cs typeface="等线"/>
              </a:rPr>
              <a:t>疗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0591" y="4388865"/>
            <a:ext cx="2359660" cy="626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700" spc="-5" b="1">
                <a:latin typeface="等线"/>
                <a:cs typeface="等线"/>
              </a:rPr>
              <a:t>北海康成</a:t>
            </a:r>
            <a:endParaRPr sz="700">
              <a:latin typeface="等线"/>
              <a:cs typeface="等线"/>
            </a:endParaRPr>
          </a:p>
          <a:p>
            <a:pPr algn="just" marL="12700" marR="5080">
              <a:lnSpc>
                <a:spcPct val="141500"/>
              </a:lnSpc>
              <a:spcBef>
                <a:spcPts val="580"/>
              </a:spcBef>
            </a:pPr>
            <a:r>
              <a:rPr dirty="0" sz="650" spc="20">
                <a:latin typeface="等线"/>
                <a:cs typeface="等线"/>
              </a:rPr>
              <a:t>北</a:t>
            </a:r>
            <a:r>
              <a:rPr dirty="0" sz="650" spc="30">
                <a:latin typeface="等线"/>
                <a:cs typeface="等线"/>
              </a:rPr>
              <a:t>海康</a:t>
            </a:r>
            <a:r>
              <a:rPr dirty="0" sz="650" spc="20">
                <a:latin typeface="等线"/>
                <a:cs typeface="等线"/>
              </a:rPr>
              <a:t>成</a:t>
            </a:r>
            <a:r>
              <a:rPr dirty="0" sz="650" spc="30">
                <a:latin typeface="等线"/>
                <a:cs typeface="等线"/>
              </a:rPr>
              <a:t>成立</a:t>
            </a:r>
            <a:r>
              <a:rPr dirty="0" sz="650" spc="20">
                <a:latin typeface="等线"/>
                <a:cs typeface="等线"/>
              </a:rPr>
              <a:t>于</a:t>
            </a:r>
            <a:r>
              <a:rPr dirty="0" sz="650" spc="13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2012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年，</a:t>
            </a:r>
            <a:r>
              <a:rPr dirty="0" sz="650" spc="30">
                <a:latin typeface="等线"/>
                <a:cs typeface="等线"/>
              </a:rPr>
              <a:t>是</a:t>
            </a:r>
            <a:r>
              <a:rPr dirty="0" sz="650" spc="20">
                <a:latin typeface="等线"/>
                <a:cs typeface="等线"/>
              </a:rPr>
              <a:t>一</a:t>
            </a:r>
            <a:r>
              <a:rPr dirty="0" sz="650" spc="30">
                <a:latin typeface="等线"/>
                <a:cs typeface="等线"/>
              </a:rPr>
              <a:t>家</a:t>
            </a:r>
            <a:r>
              <a:rPr dirty="0" sz="650" spc="20">
                <a:latin typeface="等线"/>
                <a:cs typeface="等线"/>
              </a:rPr>
              <a:t>立</a:t>
            </a:r>
            <a:r>
              <a:rPr dirty="0" sz="650" spc="30">
                <a:latin typeface="等线"/>
                <a:cs typeface="等线"/>
              </a:rPr>
              <a:t>足中</a:t>
            </a:r>
            <a:r>
              <a:rPr dirty="0" sz="650" spc="25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专</a:t>
            </a:r>
            <a:r>
              <a:rPr dirty="0" sz="650" spc="30">
                <a:latin typeface="等线"/>
                <a:cs typeface="等线"/>
              </a:rPr>
              <a:t>注于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疾病 </a:t>
            </a:r>
            <a:r>
              <a:rPr dirty="0" sz="650" spc="30">
                <a:latin typeface="等线"/>
                <a:cs typeface="等线"/>
              </a:rPr>
              <a:t>的全球领先生</a:t>
            </a:r>
            <a:r>
              <a:rPr dirty="0" sz="650" spc="20">
                <a:latin typeface="等线"/>
                <a:cs typeface="等线"/>
              </a:rPr>
              <a:t>物</a:t>
            </a:r>
            <a:r>
              <a:rPr dirty="0" sz="650" spc="30">
                <a:latin typeface="等线"/>
                <a:cs typeface="等线"/>
              </a:rPr>
              <a:t>制药公</a:t>
            </a:r>
            <a:r>
              <a:rPr dirty="0" sz="650" spc="25">
                <a:latin typeface="等线"/>
                <a:cs typeface="等线"/>
              </a:rPr>
              <a:t>司</a:t>
            </a:r>
            <a:r>
              <a:rPr dirty="0" sz="650" spc="30">
                <a:latin typeface="等线"/>
                <a:cs typeface="等线"/>
              </a:rPr>
              <a:t>，致</a:t>
            </a:r>
            <a:r>
              <a:rPr dirty="0" sz="650" spc="20">
                <a:latin typeface="等线"/>
                <a:cs typeface="等线"/>
              </a:rPr>
              <a:t>力</a:t>
            </a:r>
            <a:r>
              <a:rPr dirty="0" sz="650" spc="30">
                <a:latin typeface="等线"/>
                <a:cs typeface="等线"/>
              </a:rPr>
              <a:t>于</a:t>
            </a:r>
            <a:r>
              <a:rPr dirty="0" sz="650" spc="20">
                <a:latin typeface="等线"/>
                <a:cs typeface="等线"/>
              </a:rPr>
              <a:t>研</a:t>
            </a:r>
            <a:r>
              <a:rPr dirty="0" sz="650" spc="30">
                <a:latin typeface="等线"/>
                <a:cs typeface="等线"/>
              </a:rPr>
              <a:t>究</a:t>
            </a:r>
            <a:r>
              <a:rPr dirty="0" sz="650" spc="35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开</a:t>
            </a:r>
            <a:r>
              <a:rPr dirty="0" sz="650" spc="30">
                <a:latin typeface="等线"/>
                <a:cs typeface="等线"/>
              </a:rPr>
              <a:t>发和商</a:t>
            </a:r>
            <a:r>
              <a:rPr dirty="0" sz="650" spc="20">
                <a:latin typeface="等线"/>
                <a:cs typeface="等线"/>
              </a:rPr>
              <a:t>业</a:t>
            </a:r>
            <a:r>
              <a:rPr dirty="0" sz="650" spc="30">
                <a:latin typeface="等线"/>
                <a:cs typeface="等线"/>
              </a:rPr>
              <a:t>化罕</a:t>
            </a:r>
            <a:r>
              <a:rPr dirty="0" sz="650" spc="15">
                <a:latin typeface="等线"/>
                <a:cs typeface="等线"/>
              </a:rPr>
              <a:t>见病 </a:t>
            </a:r>
            <a:r>
              <a:rPr dirty="0" sz="650" spc="20">
                <a:latin typeface="等线"/>
                <a:cs typeface="等线"/>
              </a:rPr>
              <a:t>创新疗法。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591" y="5064302"/>
            <a:ext cx="2446655" cy="1284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1200"/>
              </a:lnSpc>
              <a:spcBef>
                <a:spcPts val="95"/>
              </a:spcBef>
            </a:pPr>
            <a:r>
              <a:rPr dirty="0" sz="650" spc="40">
                <a:latin typeface="等线"/>
                <a:cs typeface="等线"/>
              </a:rPr>
              <a:t>北海康成作为主</a:t>
            </a:r>
            <a:r>
              <a:rPr dirty="0" sz="650" spc="55">
                <a:latin typeface="等线"/>
                <a:cs typeface="等线"/>
              </a:rPr>
              <a:t>要</a:t>
            </a:r>
            <a:r>
              <a:rPr dirty="0" sz="650" spc="40">
                <a:latin typeface="等线"/>
                <a:cs typeface="等线"/>
              </a:rPr>
              <a:t>发起者参</a:t>
            </a:r>
            <a:r>
              <a:rPr dirty="0" sz="650" spc="45">
                <a:latin typeface="等线"/>
                <a:cs typeface="等线"/>
              </a:rPr>
              <a:t>与</a:t>
            </a:r>
            <a:r>
              <a:rPr dirty="0" sz="650" spc="25">
                <a:latin typeface="等线"/>
                <a:cs typeface="等线"/>
              </a:rPr>
              <a:t>“</a:t>
            </a:r>
            <a:r>
              <a:rPr dirty="0" sz="650" spc="40">
                <a:latin typeface="等线"/>
                <a:cs typeface="等线"/>
              </a:rPr>
              <a:t>中</a:t>
            </a:r>
            <a:r>
              <a:rPr dirty="0" sz="650" spc="55">
                <a:latin typeface="等线"/>
                <a:cs typeface="等线"/>
              </a:rPr>
              <a:t>国</a:t>
            </a:r>
            <a:r>
              <a:rPr dirty="0" sz="650" spc="40">
                <a:latin typeface="等线"/>
                <a:cs typeface="等线"/>
              </a:rPr>
              <a:t>红</a:t>
            </a:r>
            <a:r>
              <a:rPr dirty="0" sz="650" spc="55">
                <a:latin typeface="等线"/>
                <a:cs typeface="等线"/>
              </a:rPr>
              <a:t>十</a:t>
            </a:r>
            <a:r>
              <a:rPr dirty="0" sz="650" spc="40">
                <a:latin typeface="等线"/>
                <a:cs typeface="等线"/>
              </a:rPr>
              <a:t>字基金会罕见病</a:t>
            </a:r>
            <a:r>
              <a:rPr dirty="0" sz="650" spc="55">
                <a:latin typeface="等线"/>
                <a:cs typeface="等线"/>
              </a:rPr>
              <a:t>共</a:t>
            </a:r>
            <a:r>
              <a:rPr dirty="0" sz="650" spc="20">
                <a:latin typeface="等线"/>
                <a:cs typeface="等线"/>
              </a:rPr>
              <a:t>助 </a:t>
            </a:r>
            <a:r>
              <a:rPr dirty="0" sz="650" spc="40">
                <a:latin typeface="等线"/>
                <a:cs typeface="等线"/>
              </a:rPr>
              <a:t>基金</a:t>
            </a:r>
            <a:r>
              <a:rPr dirty="0" sz="650" spc="25">
                <a:latin typeface="等线"/>
                <a:cs typeface="等线"/>
              </a:rPr>
              <a:t>”</a:t>
            </a:r>
            <a:r>
              <a:rPr dirty="0" sz="650" spc="40">
                <a:latin typeface="等线"/>
                <a:cs typeface="等线"/>
              </a:rPr>
              <a:t>项</a:t>
            </a:r>
            <a:r>
              <a:rPr dirty="0" sz="650" spc="45">
                <a:latin typeface="等线"/>
                <a:cs typeface="等线"/>
              </a:rPr>
              <a:t>目</a:t>
            </a:r>
            <a:r>
              <a:rPr dirty="0" sz="650" spc="40">
                <a:latin typeface="等线"/>
                <a:cs typeface="等线"/>
              </a:rPr>
              <a:t>，先后与</a:t>
            </a:r>
            <a:r>
              <a:rPr dirty="0" sz="650" spc="55">
                <a:latin typeface="等线"/>
                <a:cs typeface="等线"/>
              </a:rPr>
              <a:t>中</a:t>
            </a:r>
            <a:r>
              <a:rPr dirty="0" sz="650" spc="40">
                <a:latin typeface="等线"/>
                <a:cs typeface="等线"/>
              </a:rPr>
              <a:t>国罕见病联</a:t>
            </a:r>
            <a:r>
              <a:rPr dirty="0" sz="650" spc="60">
                <a:latin typeface="等线"/>
                <a:cs typeface="等线"/>
              </a:rPr>
              <a:t>盟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55">
                <a:latin typeface="等线"/>
                <a:cs typeface="等线"/>
              </a:rPr>
              <a:t>中</a:t>
            </a:r>
            <a:r>
              <a:rPr dirty="0" sz="650" spc="45">
                <a:latin typeface="等线"/>
                <a:cs typeface="等线"/>
              </a:rPr>
              <a:t>国红十字基金会</a:t>
            </a:r>
            <a:r>
              <a:rPr dirty="0" sz="650" spc="55">
                <a:latin typeface="等线"/>
                <a:cs typeface="等线"/>
              </a:rPr>
              <a:t>等</a:t>
            </a:r>
            <a:r>
              <a:rPr dirty="0" sz="650" spc="20">
                <a:latin typeface="等线"/>
                <a:cs typeface="等线"/>
              </a:rPr>
              <a:t>各 </a:t>
            </a:r>
            <a:r>
              <a:rPr dirty="0" sz="650" spc="30">
                <a:latin typeface="等线"/>
                <a:cs typeface="等线"/>
              </a:rPr>
              <a:t>方团体共同开</a:t>
            </a:r>
            <a:r>
              <a:rPr dirty="0" sz="650" spc="20">
                <a:latin typeface="等线"/>
                <a:cs typeface="等线"/>
              </a:rPr>
              <a:t>展</a:t>
            </a:r>
            <a:r>
              <a:rPr dirty="0" sz="650" spc="30">
                <a:latin typeface="等线"/>
                <a:cs typeface="等线"/>
              </a:rPr>
              <a:t>系列罕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病患</a:t>
            </a:r>
            <a:r>
              <a:rPr dirty="0" sz="650" spc="20">
                <a:latin typeface="等线"/>
                <a:cs typeface="等线"/>
              </a:rPr>
              <a:t>者</a:t>
            </a:r>
            <a:r>
              <a:rPr dirty="0" sz="650" spc="30">
                <a:latin typeface="等线"/>
                <a:cs typeface="等线"/>
              </a:rPr>
              <a:t>救</a:t>
            </a:r>
            <a:r>
              <a:rPr dirty="0" sz="650" spc="20">
                <a:latin typeface="等线"/>
                <a:cs typeface="等线"/>
              </a:rPr>
              <a:t>助</a:t>
            </a:r>
            <a:r>
              <a:rPr dirty="0" sz="650" spc="30">
                <a:latin typeface="等线"/>
                <a:cs typeface="等线"/>
              </a:rPr>
              <a:t>行</a:t>
            </a:r>
            <a:r>
              <a:rPr dirty="0" sz="650" spc="40">
                <a:latin typeface="等线"/>
                <a:cs typeface="等线"/>
              </a:rPr>
              <a:t>动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推动和</a:t>
            </a:r>
            <a:r>
              <a:rPr dirty="0" sz="650" spc="20">
                <a:latin typeface="等线"/>
                <a:cs typeface="等线"/>
              </a:rPr>
              <a:t>助</a:t>
            </a:r>
            <a:r>
              <a:rPr dirty="0" sz="650" spc="30">
                <a:latin typeface="等线"/>
                <a:cs typeface="等线"/>
              </a:rPr>
              <a:t>力罕</a:t>
            </a:r>
            <a:r>
              <a:rPr dirty="0" sz="650" spc="20">
                <a:latin typeface="等线"/>
                <a:cs typeface="等线"/>
              </a:rPr>
              <a:t>见病 </a:t>
            </a:r>
            <a:r>
              <a:rPr dirty="0" sz="650" spc="30">
                <a:latin typeface="等线"/>
                <a:cs typeface="等线"/>
              </a:rPr>
              <a:t>患者救助等相</a:t>
            </a:r>
            <a:r>
              <a:rPr dirty="0" sz="650" spc="20">
                <a:latin typeface="等线"/>
                <a:cs typeface="等线"/>
              </a:rPr>
              <a:t>关</a:t>
            </a:r>
            <a:r>
              <a:rPr dirty="0" sz="650" spc="30">
                <a:latin typeface="等线"/>
                <a:cs typeface="等线"/>
              </a:rPr>
              <a:t>的公益</a:t>
            </a:r>
            <a:r>
              <a:rPr dirty="0" sz="650" spc="20">
                <a:latin typeface="等线"/>
                <a:cs typeface="等线"/>
              </a:rPr>
              <a:t>活</a:t>
            </a:r>
            <a:r>
              <a:rPr dirty="0" sz="650" spc="35">
                <a:latin typeface="等线"/>
                <a:cs typeface="等线"/>
              </a:rPr>
              <a:t>动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推</a:t>
            </a:r>
            <a:r>
              <a:rPr dirty="0" sz="650" spc="30">
                <a:latin typeface="等线"/>
                <a:cs typeface="等线"/>
              </a:rPr>
              <a:t>进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</a:t>
            </a:r>
            <a:r>
              <a:rPr dirty="0" sz="650" spc="20">
                <a:latin typeface="等线"/>
                <a:cs typeface="等线"/>
              </a:rPr>
              <a:t>防</a:t>
            </a:r>
            <a:r>
              <a:rPr dirty="0" sz="650" spc="30">
                <a:latin typeface="等线"/>
                <a:cs typeface="等线"/>
              </a:rPr>
              <a:t>治与保</a:t>
            </a:r>
            <a:r>
              <a:rPr dirty="0" sz="650" spc="20">
                <a:latin typeface="等线"/>
                <a:cs typeface="等线"/>
              </a:rPr>
              <a:t>障</a:t>
            </a:r>
            <a:r>
              <a:rPr dirty="0" sz="650" spc="30">
                <a:latin typeface="等线"/>
                <a:cs typeface="等线"/>
              </a:rPr>
              <a:t>事业</a:t>
            </a:r>
            <a:r>
              <a:rPr dirty="0" sz="650" spc="20">
                <a:latin typeface="等线"/>
                <a:cs typeface="等线"/>
              </a:rPr>
              <a:t>迈上 </a:t>
            </a:r>
            <a:r>
              <a:rPr dirty="0" sz="650" spc="40">
                <a:latin typeface="等线"/>
                <a:cs typeface="等线"/>
              </a:rPr>
              <a:t>新的台</a:t>
            </a:r>
            <a:r>
              <a:rPr dirty="0" sz="650" spc="45">
                <a:latin typeface="等线"/>
                <a:cs typeface="等线"/>
              </a:rPr>
              <a:t>阶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5">
                <a:latin typeface="等线"/>
                <a:cs typeface="等线"/>
              </a:rPr>
              <a:t>2021</a:t>
            </a:r>
            <a:r>
              <a:rPr dirty="0" sz="650" spc="160">
                <a:latin typeface="等线"/>
                <a:cs typeface="等线"/>
              </a:rPr>
              <a:t> </a:t>
            </a:r>
            <a:r>
              <a:rPr dirty="0" sz="650" spc="40">
                <a:latin typeface="等线"/>
                <a:cs typeface="等线"/>
              </a:rPr>
              <a:t>年，北</a:t>
            </a:r>
            <a:r>
              <a:rPr dirty="0" sz="650" spc="30">
                <a:latin typeface="等线"/>
                <a:cs typeface="等线"/>
              </a:rPr>
              <a:t>海</a:t>
            </a:r>
            <a:r>
              <a:rPr dirty="0" sz="650" spc="40">
                <a:latin typeface="等线"/>
                <a:cs typeface="等线"/>
              </a:rPr>
              <a:t>康成与上海</a:t>
            </a:r>
            <a:r>
              <a:rPr dirty="0" sz="650" spc="30">
                <a:latin typeface="等线"/>
                <a:cs typeface="等线"/>
              </a:rPr>
              <a:t>镁</a:t>
            </a:r>
            <a:r>
              <a:rPr dirty="0" sz="650" spc="40">
                <a:latin typeface="等线"/>
                <a:cs typeface="等线"/>
              </a:rPr>
              <a:t>信健康科技有</a:t>
            </a:r>
            <a:r>
              <a:rPr dirty="0" sz="650" spc="30">
                <a:latin typeface="等线"/>
                <a:cs typeface="等线"/>
              </a:rPr>
              <a:t>限</a:t>
            </a:r>
            <a:r>
              <a:rPr dirty="0" sz="650" spc="40">
                <a:latin typeface="等线"/>
                <a:cs typeface="等线"/>
              </a:rPr>
              <a:t>公</a:t>
            </a:r>
            <a:r>
              <a:rPr dirty="0" sz="650" spc="20">
                <a:latin typeface="等线"/>
                <a:cs typeface="等线"/>
              </a:rPr>
              <a:t>司 </a:t>
            </a:r>
            <a:r>
              <a:rPr dirty="0" sz="650" spc="30">
                <a:latin typeface="等线"/>
                <a:cs typeface="等线"/>
              </a:rPr>
              <a:t>达成战略合作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专注于</a:t>
            </a: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疗健</a:t>
            </a:r>
            <a:r>
              <a:rPr dirty="0" sz="650" spc="20">
                <a:latin typeface="等线"/>
                <a:cs typeface="等线"/>
              </a:rPr>
              <a:t>康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创</a:t>
            </a:r>
            <a:r>
              <a:rPr dirty="0" sz="650" spc="30">
                <a:latin typeface="等线"/>
                <a:cs typeface="等线"/>
              </a:rPr>
              <a:t>新支</a:t>
            </a:r>
            <a:r>
              <a:rPr dirty="0" sz="650" spc="20">
                <a:latin typeface="等线"/>
                <a:cs typeface="等线"/>
              </a:rPr>
              <a:t>付</a:t>
            </a:r>
            <a:r>
              <a:rPr dirty="0" sz="650" spc="30">
                <a:latin typeface="等线"/>
                <a:cs typeface="等线"/>
              </a:rPr>
              <a:t>、保险</a:t>
            </a:r>
            <a:r>
              <a:rPr dirty="0" sz="650" spc="20">
                <a:latin typeface="等线"/>
                <a:cs typeface="等线"/>
              </a:rPr>
              <a:t>服</a:t>
            </a:r>
            <a:r>
              <a:rPr dirty="0" sz="650" spc="30">
                <a:latin typeface="等线"/>
                <a:cs typeface="等线"/>
              </a:rPr>
              <a:t>务等</a:t>
            </a:r>
            <a:r>
              <a:rPr dirty="0" sz="650" spc="20">
                <a:latin typeface="等线"/>
                <a:cs typeface="等线"/>
              </a:rPr>
              <a:t>，持 </a:t>
            </a:r>
            <a:r>
              <a:rPr dirty="0" sz="650" spc="30">
                <a:latin typeface="等线"/>
                <a:cs typeface="等线"/>
              </a:rPr>
              <a:t>续</a:t>
            </a:r>
            <a:r>
              <a:rPr dirty="0" sz="650" spc="20">
                <a:latin typeface="等线"/>
                <a:cs typeface="等线"/>
              </a:rPr>
              <a:t>积</a:t>
            </a:r>
            <a:r>
              <a:rPr dirty="0" sz="650" spc="30">
                <a:latin typeface="等线"/>
                <a:cs typeface="等线"/>
              </a:rPr>
              <a:t>极探索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见病多</a:t>
            </a:r>
            <a:r>
              <a:rPr dirty="0" sz="650" spc="20">
                <a:latin typeface="等线"/>
                <a:cs typeface="等线"/>
              </a:rPr>
              <a:t>层</a:t>
            </a:r>
            <a:r>
              <a:rPr dirty="0" sz="650" spc="30">
                <a:latin typeface="等线"/>
                <a:cs typeface="等线"/>
              </a:rPr>
              <a:t>次医疗</a:t>
            </a:r>
            <a:r>
              <a:rPr dirty="0" sz="650" spc="2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障体</a:t>
            </a:r>
            <a:r>
              <a:rPr dirty="0" sz="650" spc="40">
                <a:latin typeface="等线"/>
                <a:cs typeface="等线"/>
              </a:rPr>
              <a:t>系</a:t>
            </a:r>
            <a:r>
              <a:rPr dirty="0" sz="650" spc="35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积</a:t>
            </a:r>
            <a:r>
              <a:rPr dirty="0" sz="650" spc="30">
                <a:latin typeface="等线"/>
                <a:cs typeface="等线"/>
              </a:rPr>
              <a:t>极参与</a:t>
            </a:r>
            <a:r>
              <a:rPr dirty="0" sz="650" spc="20">
                <a:latin typeface="等线"/>
                <a:cs typeface="等线"/>
              </a:rPr>
              <a:t>由</a:t>
            </a:r>
            <a:r>
              <a:rPr dirty="0" sz="650" spc="30">
                <a:latin typeface="等线"/>
                <a:cs typeface="等线"/>
              </a:rPr>
              <a:t>政府指</a:t>
            </a:r>
            <a:r>
              <a:rPr dirty="0" sz="650" spc="15">
                <a:latin typeface="等线"/>
                <a:cs typeface="等线"/>
              </a:rPr>
              <a:t>导、 </a:t>
            </a:r>
            <a:r>
              <a:rPr dirty="0" sz="650" spc="30">
                <a:latin typeface="等线"/>
                <a:cs typeface="等线"/>
              </a:rPr>
              <a:t>主导的城市普</a:t>
            </a:r>
            <a:r>
              <a:rPr dirty="0" sz="650" spc="20">
                <a:latin typeface="等线"/>
                <a:cs typeface="等线"/>
              </a:rPr>
              <a:t>惠</a:t>
            </a:r>
            <a:r>
              <a:rPr dirty="0" sz="650" spc="35">
                <a:latin typeface="等线"/>
                <a:cs typeface="等线"/>
              </a:rPr>
              <a:t>险</a:t>
            </a:r>
            <a:r>
              <a:rPr dirty="0" sz="650" spc="30">
                <a:latin typeface="等线"/>
                <a:cs typeface="等线"/>
              </a:rPr>
              <a:t>，携</a:t>
            </a:r>
            <a:r>
              <a:rPr dirty="0" sz="650" spc="20">
                <a:latin typeface="等线"/>
                <a:cs typeface="等线"/>
              </a:rPr>
              <a:t>手</a:t>
            </a:r>
            <a:r>
              <a:rPr dirty="0" sz="650" spc="30">
                <a:latin typeface="等线"/>
                <a:cs typeface="等线"/>
              </a:rPr>
              <a:t>开发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用</a:t>
            </a:r>
            <a:r>
              <a:rPr dirty="0" sz="650" spc="2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的创</a:t>
            </a:r>
            <a:r>
              <a:rPr dirty="0" sz="650" spc="20">
                <a:latin typeface="等线"/>
                <a:cs typeface="等线"/>
              </a:rPr>
              <a:t>新</a:t>
            </a:r>
            <a:r>
              <a:rPr dirty="0" sz="650" spc="30">
                <a:latin typeface="等线"/>
                <a:cs typeface="等线"/>
              </a:rPr>
              <a:t>支付项</a:t>
            </a:r>
            <a:r>
              <a:rPr dirty="0" sz="650" spc="25">
                <a:latin typeface="等线"/>
                <a:cs typeface="等线"/>
              </a:rPr>
              <a:t>目</a:t>
            </a:r>
            <a:r>
              <a:rPr dirty="0" sz="650" spc="30">
                <a:latin typeface="等线"/>
                <a:cs typeface="等线"/>
              </a:rPr>
              <a:t>，减</a:t>
            </a:r>
            <a:r>
              <a:rPr dirty="0" sz="650" spc="20">
                <a:latin typeface="等线"/>
                <a:cs typeface="等线"/>
              </a:rPr>
              <a:t>轻患 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社会、</a:t>
            </a:r>
            <a:r>
              <a:rPr dirty="0" sz="650" spc="20">
                <a:latin typeface="等线"/>
                <a:cs typeface="等线"/>
              </a:rPr>
              <a:t>政</a:t>
            </a:r>
            <a:r>
              <a:rPr dirty="0" sz="650" spc="30">
                <a:latin typeface="等线"/>
                <a:cs typeface="等线"/>
              </a:rPr>
              <a:t>府的整</a:t>
            </a:r>
            <a:r>
              <a:rPr dirty="0" sz="650" spc="20">
                <a:latin typeface="等线"/>
                <a:cs typeface="等线"/>
              </a:rPr>
              <a:t>体</a:t>
            </a:r>
            <a:r>
              <a:rPr dirty="0" sz="650" spc="30">
                <a:latin typeface="等线"/>
                <a:cs typeface="等线"/>
              </a:rPr>
              <a:t>经济负</a:t>
            </a:r>
            <a:r>
              <a:rPr dirty="0" sz="650" spc="20">
                <a:latin typeface="等线"/>
                <a:cs typeface="等线"/>
              </a:rPr>
              <a:t>担</a:t>
            </a:r>
            <a:r>
              <a:rPr dirty="0" sz="650" spc="30">
                <a:latin typeface="等线"/>
                <a:cs typeface="等线"/>
              </a:rPr>
              <a:t>，提高罕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病救命</a:t>
            </a:r>
            <a:r>
              <a:rPr dirty="0" sz="650" spc="2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的可及</a:t>
            </a:r>
            <a:r>
              <a:rPr dirty="0" sz="650" spc="25">
                <a:latin typeface="等线"/>
                <a:cs typeface="等线"/>
              </a:rPr>
              <a:t>性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516" y="1030604"/>
            <a:ext cx="4885055" cy="699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爱心企业弥补保障费用空隙，共担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风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险助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力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用药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保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障</a:t>
            </a:r>
            <a:endParaRPr sz="1000">
              <a:latin typeface="等线 Light"/>
              <a:cs typeface="等线 Light"/>
            </a:endParaRPr>
          </a:p>
          <a:p>
            <a:pPr algn="just" marL="12700" marR="5080">
              <a:lnSpc>
                <a:spcPct val="141000"/>
              </a:lnSpc>
              <a:spcBef>
                <a:spcPts val="805"/>
              </a:spcBef>
            </a:pPr>
            <a:r>
              <a:rPr dirty="0" sz="650" spc="30">
                <a:latin typeface="等线"/>
                <a:cs typeface="等线"/>
              </a:rPr>
              <a:t>爱心企业的助力，可以进一步填补政</a:t>
            </a:r>
            <a:r>
              <a:rPr dirty="0" sz="650" spc="15">
                <a:latin typeface="等线"/>
                <a:cs typeface="等线"/>
              </a:rPr>
              <a:t>策</a:t>
            </a:r>
            <a:r>
              <a:rPr dirty="0" sz="650" spc="30">
                <a:latin typeface="等线"/>
                <a:cs typeface="等线"/>
              </a:rPr>
              <a:t>支持和多层次保障之间的费用空隙，</a:t>
            </a:r>
            <a:r>
              <a:rPr dirty="0" sz="650" spc="20">
                <a:latin typeface="等线"/>
                <a:cs typeface="等线"/>
              </a:rPr>
              <a:t>有</a:t>
            </a:r>
            <a:r>
              <a:rPr dirty="0" sz="650" spc="30">
                <a:latin typeface="等线"/>
                <a:cs typeface="等线"/>
              </a:rPr>
              <a:t>力推动罕见病政策的实施落</a:t>
            </a:r>
            <a:r>
              <a:rPr dirty="0" sz="650" spc="15">
                <a:latin typeface="等线"/>
                <a:cs typeface="等线"/>
              </a:rPr>
              <a:t>地</a:t>
            </a:r>
            <a:r>
              <a:rPr dirty="0" sz="650" spc="30">
                <a:latin typeface="等线"/>
                <a:cs typeface="等线"/>
              </a:rPr>
              <a:t>。强调</a:t>
            </a:r>
            <a:r>
              <a:rPr dirty="0" sz="650" spc="20">
                <a:latin typeface="等线"/>
                <a:cs typeface="等线"/>
              </a:rPr>
              <a:t>企</a:t>
            </a:r>
            <a:r>
              <a:rPr dirty="0" sz="650" spc="30">
                <a:latin typeface="等线"/>
                <a:cs typeface="等线"/>
              </a:rPr>
              <a:t>业的社会</a:t>
            </a:r>
            <a:r>
              <a:rPr dirty="0" sz="650" spc="20">
                <a:latin typeface="等线"/>
                <a:cs typeface="等线"/>
              </a:rPr>
              <a:t>责 任，</a:t>
            </a:r>
            <a:r>
              <a:rPr dirty="0" sz="650" spc="30">
                <a:latin typeface="等线"/>
                <a:cs typeface="等线"/>
              </a:rPr>
              <a:t>引</a:t>
            </a:r>
            <a:r>
              <a:rPr dirty="0" sz="650" spc="20">
                <a:latin typeface="等线"/>
                <a:cs typeface="等线"/>
              </a:rPr>
              <a:t>入</a:t>
            </a:r>
            <a:r>
              <a:rPr dirty="0" sz="650" spc="30">
                <a:latin typeface="等线"/>
                <a:cs typeface="等线"/>
              </a:rPr>
              <a:t>政</a:t>
            </a:r>
            <a:r>
              <a:rPr dirty="0" sz="650" spc="20">
                <a:latin typeface="等线"/>
                <a:cs typeface="等线"/>
              </a:rPr>
              <a:t>府</a:t>
            </a:r>
            <a:r>
              <a:rPr dirty="0" sz="650" spc="10">
                <a:latin typeface="等线"/>
                <a:cs typeface="等线"/>
              </a:rPr>
              <a:t>-</a:t>
            </a:r>
            <a:r>
              <a:rPr dirty="0" sz="650" spc="30">
                <a:latin typeface="等线"/>
                <a:cs typeface="等线"/>
              </a:rPr>
              <a:t>企</a:t>
            </a:r>
            <a:r>
              <a:rPr dirty="0" sz="650" spc="20">
                <a:latin typeface="等线"/>
                <a:cs typeface="等线"/>
              </a:rPr>
              <a:t>业风</a:t>
            </a:r>
            <a:r>
              <a:rPr dirty="0" sz="650" spc="30">
                <a:latin typeface="等线"/>
                <a:cs typeface="等线"/>
              </a:rPr>
              <a:t>险</a:t>
            </a:r>
            <a:r>
              <a:rPr dirty="0" sz="650" spc="20">
                <a:latin typeface="等线"/>
                <a:cs typeface="等线"/>
              </a:rPr>
              <a:t>共</a:t>
            </a:r>
            <a:r>
              <a:rPr dirty="0" sz="650" spc="30">
                <a:latin typeface="等线"/>
                <a:cs typeface="等线"/>
              </a:rPr>
              <a:t>担</a:t>
            </a:r>
            <a:r>
              <a:rPr dirty="0" sz="650" spc="20">
                <a:latin typeface="等线"/>
                <a:cs typeface="等线"/>
              </a:rPr>
              <a:t>机</a:t>
            </a:r>
            <a:r>
              <a:rPr dirty="0" sz="650" spc="30">
                <a:latin typeface="等线"/>
                <a:cs typeface="等线"/>
              </a:rPr>
              <a:t>制</a:t>
            </a:r>
            <a:r>
              <a:rPr dirty="0" sz="650" spc="20">
                <a:latin typeface="等线"/>
                <a:cs typeface="等线"/>
              </a:rPr>
              <a:t>，爱</a:t>
            </a:r>
            <a:r>
              <a:rPr dirty="0" sz="650" spc="30">
                <a:latin typeface="等线"/>
                <a:cs typeface="等线"/>
              </a:rPr>
              <a:t>心</a:t>
            </a:r>
            <a:r>
              <a:rPr dirty="0" sz="650" spc="20">
                <a:latin typeface="等线"/>
                <a:cs typeface="等线"/>
              </a:rPr>
              <a:t>企业</a:t>
            </a:r>
            <a:r>
              <a:rPr dirty="0" sz="650" spc="30">
                <a:latin typeface="等线"/>
                <a:cs typeface="等线"/>
              </a:rPr>
              <a:t>以</a:t>
            </a:r>
            <a:r>
              <a:rPr dirty="0" sz="650" spc="20">
                <a:latin typeface="等线"/>
                <a:cs typeface="等线"/>
              </a:rPr>
              <a:t>让利</a:t>
            </a:r>
            <a:r>
              <a:rPr dirty="0" sz="650" spc="30">
                <a:latin typeface="等线"/>
                <a:cs typeface="等线"/>
              </a:rPr>
              <a:t>或</a:t>
            </a:r>
            <a:r>
              <a:rPr dirty="0" sz="650" spc="20">
                <a:latin typeface="等线"/>
                <a:cs typeface="等线"/>
              </a:rPr>
              <a:t>慈</a:t>
            </a:r>
            <a:r>
              <a:rPr dirty="0" sz="650" spc="30">
                <a:latin typeface="等线"/>
                <a:cs typeface="等线"/>
              </a:rPr>
              <a:t>善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形</a:t>
            </a:r>
            <a:r>
              <a:rPr dirty="0" sz="650" spc="20">
                <a:latin typeface="等线"/>
                <a:cs typeface="等线"/>
              </a:rPr>
              <a:t>式承</a:t>
            </a:r>
            <a:r>
              <a:rPr dirty="0" sz="650" spc="30">
                <a:latin typeface="等线"/>
                <a:cs typeface="等线"/>
              </a:rPr>
              <a:t>担</a:t>
            </a:r>
            <a:r>
              <a:rPr dirty="0" sz="650" spc="20">
                <a:latin typeface="等线"/>
                <a:cs typeface="等线"/>
              </a:rPr>
              <a:t>一</a:t>
            </a:r>
            <a:r>
              <a:rPr dirty="0" sz="650" spc="30">
                <a:latin typeface="等线"/>
                <a:cs typeface="等线"/>
              </a:rPr>
              <a:t>部</a:t>
            </a:r>
            <a:r>
              <a:rPr dirty="0" sz="650" spc="20">
                <a:latin typeface="等线"/>
                <a:cs typeface="等线"/>
              </a:rPr>
              <a:t>分费</a:t>
            </a:r>
            <a:r>
              <a:rPr dirty="0" sz="650" spc="40">
                <a:latin typeface="等线"/>
                <a:cs typeface="等线"/>
              </a:rPr>
              <a:t>用</a:t>
            </a:r>
            <a:r>
              <a:rPr dirty="0" sz="650" spc="20">
                <a:latin typeface="等线"/>
                <a:cs typeface="等线"/>
              </a:rPr>
              <a:t>，对</a:t>
            </a:r>
            <a:r>
              <a:rPr dirty="0" sz="650" spc="30">
                <a:latin typeface="等线"/>
                <a:cs typeface="等线"/>
              </a:rPr>
              <a:t>患</a:t>
            </a:r>
            <a:r>
              <a:rPr dirty="0" sz="650" spc="20">
                <a:latin typeface="等线"/>
                <a:cs typeface="等线"/>
              </a:rPr>
              <a:t>者医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负</a:t>
            </a:r>
            <a:r>
              <a:rPr dirty="0" sz="650" spc="30">
                <a:latin typeface="等线"/>
                <a:cs typeface="等线"/>
              </a:rPr>
              <a:t>担</a:t>
            </a:r>
            <a:r>
              <a:rPr dirty="0" sz="650" spc="20">
                <a:latin typeface="等线"/>
                <a:cs typeface="等线"/>
              </a:rPr>
              <a:t>提</a:t>
            </a:r>
            <a:r>
              <a:rPr dirty="0" sz="650" spc="30">
                <a:latin typeface="等线"/>
                <a:cs typeface="等线"/>
              </a:rPr>
              <a:t>供</a:t>
            </a:r>
            <a:r>
              <a:rPr dirty="0" sz="650" spc="20">
                <a:latin typeface="等线"/>
                <a:cs typeface="等线"/>
              </a:rPr>
              <a:t>进一</a:t>
            </a:r>
            <a:r>
              <a:rPr dirty="0" sz="650" spc="30">
                <a:latin typeface="等线"/>
                <a:cs typeface="等线"/>
              </a:rPr>
              <a:t>步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援</a:t>
            </a:r>
            <a:r>
              <a:rPr dirty="0" sz="650" spc="20">
                <a:latin typeface="等线"/>
                <a:cs typeface="等线"/>
              </a:rPr>
              <a:t>助支</a:t>
            </a:r>
            <a:r>
              <a:rPr dirty="0" sz="650" spc="35">
                <a:latin typeface="等线"/>
                <a:cs typeface="等线"/>
              </a:rPr>
              <a:t>持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可使 </a:t>
            </a:r>
            <a:r>
              <a:rPr dirty="0" sz="650" spc="20">
                <a:latin typeface="等线"/>
                <a:cs typeface="等线"/>
              </a:rPr>
              <a:t>已有政策保障但无力负担自费金额的边缘罕见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患者得</a:t>
            </a:r>
            <a:r>
              <a:rPr dirty="0" sz="650" spc="30">
                <a:latin typeface="等线"/>
                <a:cs typeface="等线"/>
              </a:rPr>
              <a:t>以</a:t>
            </a:r>
            <a:r>
              <a:rPr dirty="0" sz="650" spc="20">
                <a:latin typeface="等线"/>
                <a:cs typeface="等线"/>
              </a:rPr>
              <a:t>用</a:t>
            </a:r>
            <a:r>
              <a:rPr dirty="0" sz="650" spc="25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415" y="1927859"/>
            <a:ext cx="676337" cy="13406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78935" y="4335112"/>
            <a:ext cx="722376" cy="18573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900172" y="2061971"/>
            <a:ext cx="2467610" cy="1996439"/>
            <a:chOff x="2900172" y="2061971"/>
            <a:chExt cx="2467610" cy="1996439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796" y="2130551"/>
              <a:ext cx="2427732" cy="19278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00172" y="2061971"/>
              <a:ext cx="2391410" cy="1889760"/>
            </a:xfrm>
            <a:custGeom>
              <a:avLst/>
              <a:gdLst/>
              <a:ahLst/>
              <a:cxnLst/>
              <a:rect l="l" t="t" r="r" b="b"/>
              <a:pathLst>
                <a:path w="2391410" h="1889760">
                  <a:moveTo>
                    <a:pt x="2302382" y="0"/>
                  </a:moveTo>
                  <a:lnTo>
                    <a:pt x="88772" y="0"/>
                  </a:lnTo>
                  <a:lnTo>
                    <a:pt x="54221" y="6977"/>
                  </a:lnTo>
                  <a:lnTo>
                    <a:pt x="26003" y="26003"/>
                  </a:lnTo>
                  <a:lnTo>
                    <a:pt x="6977" y="54221"/>
                  </a:lnTo>
                  <a:lnTo>
                    <a:pt x="0" y="88773"/>
                  </a:lnTo>
                  <a:lnTo>
                    <a:pt x="0" y="1800987"/>
                  </a:lnTo>
                  <a:lnTo>
                    <a:pt x="6977" y="1835538"/>
                  </a:lnTo>
                  <a:lnTo>
                    <a:pt x="26003" y="1863756"/>
                  </a:lnTo>
                  <a:lnTo>
                    <a:pt x="54221" y="1882782"/>
                  </a:lnTo>
                  <a:lnTo>
                    <a:pt x="88772" y="1889760"/>
                  </a:lnTo>
                  <a:lnTo>
                    <a:pt x="2302382" y="1889760"/>
                  </a:lnTo>
                  <a:lnTo>
                    <a:pt x="2336934" y="1882782"/>
                  </a:lnTo>
                  <a:lnTo>
                    <a:pt x="2365152" y="1863756"/>
                  </a:lnTo>
                  <a:lnTo>
                    <a:pt x="2384178" y="1835538"/>
                  </a:lnTo>
                  <a:lnTo>
                    <a:pt x="2391155" y="1800987"/>
                  </a:lnTo>
                  <a:lnTo>
                    <a:pt x="2391155" y="88773"/>
                  </a:lnTo>
                  <a:lnTo>
                    <a:pt x="2384178" y="54221"/>
                  </a:lnTo>
                  <a:lnTo>
                    <a:pt x="2365152" y="26003"/>
                  </a:lnTo>
                  <a:lnTo>
                    <a:pt x="2336934" y="6977"/>
                  </a:lnTo>
                  <a:lnTo>
                    <a:pt x="2302382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984754" y="2121534"/>
            <a:ext cx="15271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赛诺菲中国积极布局罕见病</a:t>
            </a:r>
            <a:r>
              <a:rPr dirty="0" sz="650" spc="5" b="1">
                <a:solidFill>
                  <a:srgbClr val="28394A"/>
                </a:solidFill>
                <a:latin typeface="等线"/>
                <a:cs typeface="等线"/>
              </a:rPr>
              <a:t> </a:t>
            </a:r>
            <a:r>
              <a:rPr dirty="0" sz="650" b="1">
                <a:solidFill>
                  <a:srgbClr val="28394A"/>
                </a:solidFill>
                <a:latin typeface="等线"/>
                <a:cs typeface="等线"/>
              </a:rPr>
              <a:t>“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医</a:t>
            </a:r>
            <a:r>
              <a:rPr dirty="0" sz="650" spc="15" b="1">
                <a:solidFill>
                  <a:srgbClr val="28394A"/>
                </a:solidFill>
                <a:latin typeface="等线"/>
                <a:cs typeface="等线"/>
              </a:rPr>
              <a:t>+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药</a:t>
            </a:r>
            <a:r>
              <a:rPr dirty="0" sz="650" spc="15" b="1">
                <a:solidFill>
                  <a:srgbClr val="28394A"/>
                </a:solidFill>
                <a:latin typeface="等线"/>
                <a:cs typeface="等线"/>
              </a:rPr>
              <a:t>+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保</a:t>
            </a:r>
            <a:r>
              <a:rPr dirty="0" sz="650" spc="5" b="1">
                <a:solidFill>
                  <a:srgbClr val="28394A"/>
                </a:solidFill>
                <a:latin typeface="等线"/>
                <a:cs typeface="等线"/>
              </a:rPr>
              <a:t>”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5516" y="2328671"/>
            <a:ext cx="2226945" cy="151828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8260" rIns="0" bIns="0" rtlCol="0" vert="horz">
            <a:spAutoFit/>
          </a:bodyPr>
          <a:lstStyle/>
          <a:p>
            <a:pPr marL="91440">
              <a:lnSpc>
                <a:spcPct val="141100"/>
              </a:lnSpc>
              <a:spcBef>
                <a:spcPts val="380"/>
              </a:spcBef>
            </a:pP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赛诺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菲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产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品组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合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已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涵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盖戈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谢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庞贝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、法布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雷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病及黏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多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糖贮积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症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I型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等溶酶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贮积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症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以及多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性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硬化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等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神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经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科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学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和罕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血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液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并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积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布局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创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新药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研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展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现了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攻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克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治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惠及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患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者的坚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定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决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心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此外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赛诺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菲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中国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携手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领域权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专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家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、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公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益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组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织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、互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联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网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头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部创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新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企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业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共同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探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讨罕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病标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准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化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系建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设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及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创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新支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付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方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式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，致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力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改善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中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国罕见病患者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无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无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药”、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无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三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大困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境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，携手 多方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共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建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可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持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续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发展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病生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系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，以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助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力罕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 病患者实现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病者有其药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的中国梦。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3379" y="4561331"/>
            <a:ext cx="2467610" cy="1831975"/>
            <a:chOff x="373379" y="4561331"/>
            <a:chExt cx="2467610" cy="183197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505" y="4622291"/>
              <a:ext cx="2429230" cy="17708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73379" y="4561331"/>
              <a:ext cx="2391410" cy="1732914"/>
            </a:xfrm>
            <a:custGeom>
              <a:avLst/>
              <a:gdLst/>
              <a:ahLst/>
              <a:cxnLst/>
              <a:rect l="l" t="t" r="r" b="b"/>
              <a:pathLst>
                <a:path w="2391410" h="1732914">
                  <a:moveTo>
                    <a:pt x="2309749" y="0"/>
                  </a:moveTo>
                  <a:lnTo>
                    <a:pt x="81445" y="0"/>
                  </a:lnTo>
                  <a:lnTo>
                    <a:pt x="49741" y="6397"/>
                  </a:lnTo>
                  <a:lnTo>
                    <a:pt x="23853" y="23844"/>
                  </a:lnTo>
                  <a:lnTo>
                    <a:pt x="6400" y="49720"/>
                  </a:lnTo>
                  <a:lnTo>
                    <a:pt x="0" y="81406"/>
                  </a:lnTo>
                  <a:lnTo>
                    <a:pt x="0" y="1651342"/>
                  </a:lnTo>
                  <a:lnTo>
                    <a:pt x="6400" y="1683046"/>
                  </a:lnTo>
                  <a:lnTo>
                    <a:pt x="23853" y="1708934"/>
                  </a:lnTo>
                  <a:lnTo>
                    <a:pt x="49741" y="1726387"/>
                  </a:lnTo>
                  <a:lnTo>
                    <a:pt x="81445" y="1732788"/>
                  </a:lnTo>
                  <a:lnTo>
                    <a:pt x="2309749" y="1732788"/>
                  </a:lnTo>
                  <a:lnTo>
                    <a:pt x="2341435" y="1726387"/>
                  </a:lnTo>
                  <a:lnTo>
                    <a:pt x="2367311" y="1708934"/>
                  </a:lnTo>
                  <a:lnTo>
                    <a:pt x="2384758" y="1683046"/>
                  </a:lnTo>
                  <a:lnTo>
                    <a:pt x="2391156" y="1651342"/>
                  </a:lnTo>
                  <a:lnTo>
                    <a:pt x="2391156" y="81406"/>
                  </a:lnTo>
                  <a:lnTo>
                    <a:pt x="2384758" y="49720"/>
                  </a:lnTo>
                  <a:lnTo>
                    <a:pt x="2367311" y="23844"/>
                  </a:lnTo>
                  <a:lnTo>
                    <a:pt x="2341435" y="6397"/>
                  </a:lnTo>
                  <a:lnTo>
                    <a:pt x="2309749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56691" y="4618100"/>
            <a:ext cx="95186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b="1">
                <a:solidFill>
                  <a:srgbClr val="28394A"/>
                </a:solidFill>
                <a:latin typeface="等线"/>
                <a:cs typeface="等线"/>
              </a:rPr>
              <a:t>“</a:t>
            </a:r>
            <a:r>
              <a:rPr dirty="0" sz="650" spc="15" b="1">
                <a:solidFill>
                  <a:srgbClr val="28394A"/>
                </a:solidFill>
                <a:latin typeface="等线"/>
                <a:cs typeface="等线"/>
              </a:rPr>
              <a:t>芮启新生</a:t>
            </a:r>
            <a:r>
              <a:rPr dirty="0" sz="650" b="1">
                <a:solidFill>
                  <a:srgbClr val="28394A"/>
                </a:solidFill>
                <a:latin typeface="等线"/>
                <a:cs typeface="等线"/>
              </a:rPr>
              <a:t>”</a:t>
            </a:r>
            <a:r>
              <a:rPr dirty="0" sz="650" spc="15" b="1">
                <a:solidFill>
                  <a:srgbClr val="28394A"/>
                </a:solidFill>
                <a:latin typeface="等线"/>
                <a:cs typeface="等线"/>
              </a:rPr>
              <a:t>患者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福</a:t>
            </a:r>
            <a:r>
              <a:rPr dirty="0" sz="650" spc="15" b="1">
                <a:solidFill>
                  <a:srgbClr val="28394A"/>
                </a:solidFill>
                <a:latin typeface="等线"/>
                <a:cs typeface="等线"/>
              </a:rPr>
              <a:t>利项目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  <p:sp>
        <p:nvSpPr>
          <p:cNvPr id="19" name="object 19"/>
          <p:cNvSpPr txBox="1"/>
          <p:nvPr/>
        </p:nvSpPr>
        <p:spPr>
          <a:xfrm>
            <a:off x="457200" y="4805171"/>
            <a:ext cx="2228215" cy="139192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2020</a:t>
            </a:r>
            <a:r>
              <a:rPr dirty="0" sz="650" spc="15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</a:t>
            </a:r>
            <a:r>
              <a:rPr dirty="0" sz="650" spc="17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9</a:t>
            </a:r>
            <a:r>
              <a:rPr dirty="0" sz="650" spc="16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月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，北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海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康成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旗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下治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黏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多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糖贮积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症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Ⅱ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型</a:t>
            </a:r>
            <a:endParaRPr sz="650">
              <a:latin typeface="等线"/>
              <a:cs typeface="等线"/>
            </a:endParaRPr>
          </a:p>
          <a:p>
            <a:pPr marL="91440" marR="81280">
              <a:lnSpc>
                <a:spcPts val="1100"/>
              </a:lnSpc>
              <a:spcBef>
                <a:spcPts val="85"/>
              </a:spcBef>
            </a:pP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（MPS</a:t>
            </a:r>
            <a:r>
              <a:rPr dirty="0" sz="650" spc="12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II，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又称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亨特综合征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”）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海芮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思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®（艾度硫酸 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酯</a:t>
            </a:r>
            <a:r>
              <a:rPr dirty="0" sz="650" spc="80">
                <a:solidFill>
                  <a:srgbClr val="333333"/>
                </a:solidFill>
                <a:latin typeface="等线"/>
                <a:cs typeface="等线"/>
              </a:rPr>
              <a:t>酶</a:t>
            </a:r>
            <a:r>
              <a:rPr dirty="0" sz="650" spc="60">
                <a:solidFill>
                  <a:srgbClr val="333333"/>
                </a:solidFill>
                <a:latin typeface="等线"/>
                <a:cs typeface="等线"/>
              </a:rPr>
              <a:t>β</a:t>
            </a:r>
            <a:r>
              <a:rPr dirty="0" sz="650" spc="80">
                <a:solidFill>
                  <a:srgbClr val="333333"/>
                </a:solidFill>
                <a:latin typeface="等线"/>
                <a:cs typeface="等线"/>
              </a:rPr>
              <a:t>注射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液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）</a:t>
            </a:r>
            <a:r>
              <a:rPr dirty="0" sz="650" spc="-15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80">
                <a:solidFill>
                  <a:srgbClr val="333333"/>
                </a:solidFill>
                <a:latin typeface="等线"/>
                <a:cs typeface="等线"/>
              </a:rPr>
              <a:t>获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得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NMPA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批</a:t>
            </a:r>
            <a:r>
              <a:rPr dirty="0" sz="650" spc="75">
                <a:solidFill>
                  <a:srgbClr val="333333"/>
                </a:solidFill>
                <a:latin typeface="等线"/>
                <a:cs typeface="等线"/>
              </a:rPr>
              <a:t>准上</a:t>
            </a:r>
            <a:r>
              <a:rPr dirty="0" sz="650" spc="70">
                <a:solidFill>
                  <a:srgbClr val="333333"/>
                </a:solidFill>
                <a:latin typeface="等线"/>
                <a:cs typeface="等线"/>
              </a:rPr>
              <a:t>市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-14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成</a:t>
            </a:r>
            <a:r>
              <a:rPr dirty="0" sz="650" spc="75">
                <a:solidFill>
                  <a:srgbClr val="333333"/>
                </a:solidFill>
                <a:latin typeface="等线"/>
                <a:cs typeface="等线"/>
              </a:rPr>
              <a:t>为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650" spc="75">
                <a:solidFill>
                  <a:srgbClr val="333333"/>
                </a:solidFill>
                <a:latin typeface="等线"/>
                <a:cs typeface="等线"/>
              </a:rPr>
              <a:t>内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首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个</a:t>
            </a:r>
            <a:endParaRPr sz="650">
              <a:latin typeface="等线"/>
              <a:cs typeface="等线"/>
            </a:endParaRPr>
          </a:p>
          <a:p>
            <a:pPr marL="91440" marR="81915">
              <a:lnSpc>
                <a:spcPts val="1090"/>
              </a:lnSpc>
              <a:spcBef>
                <a:spcPts val="20"/>
              </a:spcBef>
            </a:pP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MPS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II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酶替代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法。海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芮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思年治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费用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高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达百万，且患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者需要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终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身用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，造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成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患者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药负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担十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分沉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重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20</a:t>
            </a:r>
            <a:r>
              <a:rPr dirty="0" sz="650">
                <a:solidFill>
                  <a:srgbClr val="333333"/>
                </a:solidFill>
                <a:latin typeface="等线"/>
                <a:cs typeface="等线"/>
              </a:rPr>
              <a:t>2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1</a:t>
            </a:r>
            <a:endParaRPr sz="650">
              <a:latin typeface="等线"/>
              <a:cs typeface="等线"/>
            </a:endParaRPr>
          </a:p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</a:t>
            </a:r>
            <a:r>
              <a:rPr dirty="0" sz="650" spc="14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6</a:t>
            </a:r>
            <a:r>
              <a:rPr dirty="0" sz="650" spc="14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月，北海康成与镁信健康达成创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新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支付项目合作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endParaRPr sz="650">
              <a:latin typeface="等线"/>
              <a:cs typeface="等线"/>
            </a:endParaRPr>
          </a:p>
          <a:p>
            <a:pPr algn="just" marL="91440" marR="81280">
              <a:lnSpc>
                <a:spcPct val="140700"/>
              </a:lnSpc>
              <a:spcBef>
                <a:spcPts val="10"/>
              </a:spcBef>
            </a:pP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推出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芮启新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生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患者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福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利项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目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减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轻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MPS</a:t>
            </a:r>
            <a:r>
              <a:rPr dirty="0" sz="650" spc="114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II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患者使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用海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芮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思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经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济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负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担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通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过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专属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障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计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划和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灵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活的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支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付形式，为患者提供保障覆盖。</a:t>
            </a:r>
            <a:endParaRPr sz="65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164782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爱心企业助力保障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431698" y="1261109"/>
            <a:ext cx="2437130" cy="2175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700" spc="-5" b="1">
                <a:latin typeface="等线"/>
                <a:cs typeface="等线"/>
              </a:rPr>
              <a:t>武田制药</a:t>
            </a:r>
            <a:endParaRPr sz="700">
              <a:latin typeface="等线"/>
              <a:cs typeface="等线"/>
            </a:endParaRPr>
          </a:p>
          <a:p>
            <a:pPr algn="just" marL="12700" marR="5080">
              <a:lnSpc>
                <a:spcPct val="141700"/>
              </a:lnSpc>
              <a:spcBef>
                <a:spcPts val="575"/>
              </a:spcBef>
            </a:pPr>
            <a:r>
              <a:rPr dirty="0" sz="650" spc="20">
                <a:latin typeface="等线"/>
                <a:cs typeface="等线"/>
              </a:rPr>
              <a:t>武田</a:t>
            </a:r>
            <a:r>
              <a:rPr dirty="0" sz="650" spc="30">
                <a:latin typeface="等线"/>
                <a:cs typeface="等线"/>
              </a:rPr>
              <a:t>创</a:t>
            </a:r>
            <a:r>
              <a:rPr dirty="0" sz="650" spc="20">
                <a:latin typeface="等线"/>
                <a:cs typeface="等线"/>
              </a:rPr>
              <a:t>立于</a:t>
            </a:r>
            <a:r>
              <a:rPr dirty="0" sz="650" spc="13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1781</a:t>
            </a:r>
            <a:r>
              <a:rPr dirty="0" sz="650" spc="1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年，是</a:t>
            </a:r>
            <a:r>
              <a:rPr dirty="0" sz="650" spc="30">
                <a:latin typeface="等线"/>
                <a:cs typeface="等线"/>
              </a:rPr>
              <a:t>一</a:t>
            </a:r>
            <a:r>
              <a:rPr dirty="0" sz="650" spc="20">
                <a:latin typeface="等线"/>
                <a:cs typeface="等线"/>
              </a:rPr>
              <a:t>家</a:t>
            </a:r>
            <a:r>
              <a:rPr dirty="0" sz="650" spc="30">
                <a:latin typeface="等线"/>
                <a:cs typeface="等线"/>
              </a:rPr>
              <a:t>以</a:t>
            </a:r>
            <a:r>
              <a:rPr dirty="0" sz="650" spc="20">
                <a:latin typeface="等线"/>
                <a:cs typeface="等线"/>
              </a:rPr>
              <a:t>价值</a:t>
            </a:r>
            <a:r>
              <a:rPr dirty="0" sz="650" spc="30">
                <a:latin typeface="等线"/>
                <a:cs typeface="等线"/>
              </a:rPr>
              <a:t>观为</a:t>
            </a:r>
            <a:r>
              <a:rPr dirty="0" sz="650" spc="20">
                <a:latin typeface="等线"/>
                <a:cs typeface="等线"/>
              </a:rPr>
              <a:t>基础、</a:t>
            </a:r>
            <a:r>
              <a:rPr dirty="0" sz="650" spc="30">
                <a:latin typeface="等线"/>
                <a:cs typeface="等线"/>
              </a:rPr>
              <a:t>以</a:t>
            </a:r>
            <a:r>
              <a:rPr dirty="0" sz="650" spc="2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20">
                <a:latin typeface="等线"/>
                <a:cs typeface="等线"/>
              </a:rPr>
              <a:t>为中</a:t>
            </a:r>
            <a:r>
              <a:rPr dirty="0" sz="650" spc="30">
                <a:latin typeface="等线"/>
                <a:cs typeface="等线"/>
              </a:rPr>
              <a:t>心</a:t>
            </a:r>
            <a:r>
              <a:rPr dirty="0" sz="650" spc="20">
                <a:latin typeface="等线"/>
                <a:cs typeface="等线"/>
              </a:rPr>
              <a:t>、 </a:t>
            </a:r>
            <a:r>
              <a:rPr dirty="0" sz="650" spc="20">
                <a:latin typeface="等线"/>
                <a:cs typeface="等线"/>
              </a:rPr>
              <a:t>以</a:t>
            </a:r>
            <a:r>
              <a:rPr dirty="0" sz="650" spc="30">
                <a:latin typeface="等线"/>
                <a:cs typeface="等线"/>
              </a:rPr>
              <a:t>研</a:t>
            </a:r>
            <a:r>
              <a:rPr dirty="0" sz="650" spc="20">
                <a:latin typeface="等线"/>
                <a:cs typeface="等线"/>
              </a:rPr>
              <a:t>发</a:t>
            </a:r>
            <a:r>
              <a:rPr dirty="0" sz="650" spc="30">
                <a:latin typeface="等线"/>
                <a:cs typeface="等线"/>
              </a:rPr>
              <a:t>为</a:t>
            </a:r>
            <a:r>
              <a:rPr dirty="0" sz="650" spc="20">
                <a:latin typeface="等线"/>
                <a:cs typeface="等线"/>
              </a:rPr>
              <a:t>驱</a:t>
            </a:r>
            <a:r>
              <a:rPr dirty="0" sz="650" spc="30">
                <a:latin typeface="等线"/>
                <a:cs typeface="等线"/>
              </a:rPr>
              <a:t>动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全</a:t>
            </a:r>
            <a:r>
              <a:rPr dirty="0" sz="650" spc="20">
                <a:latin typeface="等线"/>
                <a:cs typeface="等线"/>
              </a:rPr>
              <a:t>球</a:t>
            </a:r>
            <a:r>
              <a:rPr dirty="0" sz="650" spc="30">
                <a:latin typeface="等线"/>
                <a:cs typeface="等线"/>
              </a:rPr>
              <a:t>领</a:t>
            </a:r>
            <a:r>
              <a:rPr dirty="0" sz="650" spc="20">
                <a:latin typeface="等线"/>
                <a:cs typeface="等线"/>
              </a:rPr>
              <a:t>先</a:t>
            </a:r>
            <a:r>
              <a:rPr dirty="0" sz="650" spc="30">
                <a:latin typeface="等线"/>
                <a:cs typeface="等线"/>
              </a:rPr>
              <a:t>生物</a:t>
            </a:r>
            <a:r>
              <a:rPr dirty="0" sz="650" spc="20">
                <a:latin typeface="等线"/>
                <a:cs typeface="等线"/>
              </a:rPr>
              <a:t>制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企</a:t>
            </a:r>
            <a:r>
              <a:rPr dirty="0" sz="650" spc="35">
                <a:latin typeface="等线"/>
                <a:cs typeface="等线"/>
              </a:rPr>
              <a:t>业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专注</a:t>
            </a:r>
            <a:r>
              <a:rPr dirty="0" sz="650" spc="30">
                <a:latin typeface="等线"/>
                <a:cs typeface="等线"/>
              </a:rPr>
              <a:t>于</a:t>
            </a:r>
            <a:r>
              <a:rPr dirty="0" sz="650" spc="20">
                <a:latin typeface="等线"/>
                <a:cs typeface="等线"/>
              </a:rPr>
              <a:t>肿</a:t>
            </a:r>
            <a:r>
              <a:rPr dirty="0" sz="650" spc="30">
                <a:latin typeface="等线"/>
                <a:cs typeface="等线"/>
              </a:rPr>
              <a:t>瘤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10">
                <a:latin typeface="等线"/>
                <a:cs typeface="等线"/>
              </a:rPr>
              <a:t>、 </a:t>
            </a:r>
            <a:r>
              <a:rPr dirty="0" sz="650" spc="20">
                <a:latin typeface="等线"/>
                <a:cs typeface="等线"/>
              </a:rPr>
              <a:t>消化和神经科学四大核心治疗领域的药物研发。</a:t>
            </a:r>
            <a:endParaRPr sz="650">
              <a:latin typeface="等线"/>
              <a:cs typeface="等线"/>
            </a:endParaRPr>
          </a:p>
          <a:p>
            <a:pPr algn="just" marL="12700" marR="91440">
              <a:lnSpc>
                <a:spcPct val="141200"/>
              </a:lnSpc>
              <a:spcBef>
                <a:spcPts val="590"/>
              </a:spcBef>
            </a:pPr>
            <a:r>
              <a:rPr dirty="0" sz="650" spc="5">
                <a:latin typeface="等线"/>
                <a:cs typeface="等线"/>
              </a:rPr>
              <a:t>2021</a:t>
            </a:r>
            <a:r>
              <a:rPr dirty="0" sz="650" spc="7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6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9</a:t>
            </a:r>
            <a:r>
              <a:rPr dirty="0" sz="650" spc="8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月，武田发起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以</a:t>
            </a:r>
            <a:r>
              <a:rPr dirty="0" sz="650" spc="20">
                <a:latin typeface="等线"/>
                <a:cs typeface="等线"/>
              </a:rPr>
              <a:t>患者为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20">
                <a:latin typeface="等线"/>
                <a:cs typeface="等线"/>
              </a:rPr>
              <a:t>心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打造中国罕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病创新 </a:t>
            </a:r>
            <a:r>
              <a:rPr dirty="0" sz="650" spc="40">
                <a:latin typeface="等线"/>
                <a:cs typeface="等线"/>
              </a:rPr>
              <a:t>生态系</a:t>
            </a:r>
            <a:r>
              <a:rPr dirty="0" sz="650" spc="45">
                <a:latin typeface="等线"/>
                <a:cs typeface="等线"/>
              </a:rPr>
              <a:t>统</a:t>
            </a:r>
            <a:r>
              <a:rPr dirty="0" sz="650" spc="25">
                <a:latin typeface="等线"/>
                <a:cs typeface="等线"/>
              </a:rPr>
              <a:t>”</a:t>
            </a:r>
            <a:r>
              <a:rPr dirty="0" sz="650" spc="40">
                <a:latin typeface="等线"/>
                <a:cs typeface="等线"/>
              </a:rPr>
              <a:t>的行业发展倡议，与国内</a:t>
            </a:r>
            <a:r>
              <a:rPr dirty="0" sz="650" spc="30">
                <a:latin typeface="等线"/>
                <a:cs typeface="等线"/>
              </a:rPr>
              <a:t>外知</a:t>
            </a:r>
            <a:r>
              <a:rPr dirty="0" sz="650" spc="40">
                <a:latin typeface="等线"/>
                <a:cs typeface="等线"/>
              </a:rPr>
              <a:t>名专家及深入探讨</a:t>
            </a:r>
            <a:r>
              <a:rPr dirty="0" sz="650" spc="20">
                <a:latin typeface="等线"/>
                <a:cs typeface="等线"/>
              </a:rPr>
              <a:t>了 </a:t>
            </a:r>
            <a:r>
              <a:rPr dirty="0" sz="650" spc="20">
                <a:latin typeface="等线"/>
                <a:cs typeface="等线"/>
              </a:rPr>
              <a:t>如</a:t>
            </a:r>
            <a:r>
              <a:rPr dirty="0" sz="650" spc="30">
                <a:latin typeface="等线"/>
                <a:cs typeface="等线"/>
              </a:rPr>
              <a:t>何</a:t>
            </a:r>
            <a:r>
              <a:rPr dirty="0" sz="650" spc="20">
                <a:latin typeface="等线"/>
                <a:cs typeface="等线"/>
              </a:rPr>
              <a:t>从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20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障</a:t>
            </a:r>
            <a:r>
              <a:rPr dirty="0" sz="650" spc="30">
                <a:latin typeface="等线"/>
                <a:cs typeface="等线"/>
              </a:rPr>
              <a:t>现</a:t>
            </a:r>
            <a:r>
              <a:rPr dirty="0" sz="650" spc="25">
                <a:latin typeface="等线"/>
                <a:cs typeface="等线"/>
              </a:rPr>
              <a:t>状</a:t>
            </a:r>
            <a:r>
              <a:rPr dirty="0" sz="650" spc="30">
                <a:latin typeface="等线"/>
                <a:cs typeface="等线"/>
              </a:rPr>
              <a:t>、药</a:t>
            </a:r>
            <a:r>
              <a:rPr dirty="0" sz="650" spc="20">
                <a:latin typeface="等线"/>
                <a:cs typeface="等线"/>
              </a:rPr>
              <a:t>物</a:t>
            </a:r>
            <a:r>
              <a:rPr dirty="0" sz="650" spc="30">
                <a:latin typeface="等线"/>
                <a:cs typeface="等线"/>
              </a:rPr>
              <a:t>可</a:t>
            </a:r>
            <a:r>
              <a:rPr dirty="0" sz="650" spc="20">
                <a:latin typeface="等线"/>
                <a:cs typeface="等线"/>
              </a:rPr>
              <a:t>及</a:t>
            </a:r>
            <a:r>
              <a:rPr dirty="0" sz="650" spc="30">
                <a:latin typeface="等线"/>
                <a:cs typeface="等线"/>
              </a:rPr>
              <a:t>性、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物</a:t>
            </a:r>
            <a:r>
              <a:rPr dirty="0" sz="650" spc="30">
                <a:latin typeface="等线"/>
                <a:cs typeface="等线"/>
              </a:rPr>
              <a:t>研</a:t>
            </a:r>
            <a:r>
              <a:rPr dirty="0" sz="650" spc="15">
                <a:latin typeface="等线"/>
                <a:cs typeface="等线"/>
              </a:rPr>
              <a:t>发、患 者</a:t>
            </a:r>
            <a:r>
              <a:rPr dirty="0" sz="650" spc="30">
                <a:latin typeface="等线"/>
                <a:cs typeface="等线"/>
              </a:rPr>
              <a:t>组</a:t>
            </a:r>
            <a:r>
              <a:rPr dirty="0" sz="650" spc="20">
                <a:latin typeface="等线"/>
                <a:cs typeface="等线"/>
              </a:rPr>
              <a:t>织</a:t>
            </a:r>
            <a:r>
              <a:rPr dirty="0" sz="650" spc="30">
                <a:latin typeface="等线"/>
                <a:cs typeface="等线"/>
              </a:rPr>
              <a:t>合</a:t>
            </a:r>
            <a:r>
              <a:rPr dirty="0" sz="650" spc="20">
                <a:latin typeface="等线"/>
                <a:cs typeface="等线"/>
              </a:rPr>
              <a:t>作</a:t>
            </a:r>
            <a:r>
              <a:rPr dirty="0" sz="650" spc="30">
                <a:latin typeface="等线"/>
                <a:cs typeface="等线"/>
              </a:rPr>
              <a:t>等</a:t>
            </a:r>
            <a:r>
              <a:rPr dirty="0" sz="650" spc="20">
                <a:latin typeface="等线"/>
                <a:cs typeface="等线"/>
              </a:rPr>
              <a:t>角</a:t>
            </a:r>
            <a:r>
              <a:rPr dirty="0" sz="650" spc="30">
                <a:latin typeface="等线"/>
                <a:cs typeface="等线"/>
              </a:rPr>
              <a:t>度</a:t>
            </a:r>
            <a:r>
              <a:rPr dirty="0" sz="650" spc="20">
                <a:latin typeface="等线"/>
                <a:cs typeface="等线"/>
              </a:rPr>
              <a:t>加</a:t>
            </a:r>
            <a:r>
              <a:rPr dirty="0" sz="650" spc="30">
                <a:latin typeface="等线"/>
                <a:cs typeface="等线"/>
              </a:rPr>
              <a:t>速</a:t>
            </a:r>
            <a:r>
              <a:rPr dirty="0" sz="650" spc="20">
                <a:latin typeface="等线"/>
                <a:cs typeface="等线"/>
              </a:rPr>
              <a:t>改</a:t>
            </a:r>
            <a:r>
              <a:rPr dirty="0" sz="650" spc="30">
                <a:latin typeface="等线"/>
                <a:cs typeface="等线"/>
              </a:rPr>
              <a:t>善中</a:t>
            </a:r>
            <a:r>
              <a:rPr dirty="0" sz="650" spc="20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病患</a:t>
            </a:r>
            <a:r>
              <a:rPr dirty="0" sz="650" spc="20">
                <a:latin typeface="等线"/>
                <a:cs typeface="等线"/>
              </a:rPr>
              <a:t>者</a:t>
            </a:r>
            <a:r>
              <a:rPr dirty="0" sz="650" spc="30">
                <a:latin typeface="等线"/>
                <a:cs typeface="等线"/>
              </a:rPr>
              <a:t>诊</a:t>
            </a:r>
            <a:r>
              <a:rPr dirty="0" sz="650" spc="2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现</a:t>
            </a:r>
            <a:r>
              <a:rPr dirty="0" sz="650" spc="20">
                <a:latin typeface="等线"/>
                <a:cs typeface="等线"/>
              </a:rPr>
              <a:t>状</a:t>
            </a:r>
            <a:r>
              <a:rPr dirty="0" sz="650" spc="30">
                <a:latin typeface="等线"/>
                <a:cs typeface="等线"/>
              </a:rPr>
              <a:t>和</a:t>
            </a:r>
            <a:r>
              <a:rPr dirty="0" sz="650" spc="15">
                <a:latin typeface="等线"/>
                <a:cs typeface="等线"/>
              </a:rPr>
              <a:t>生活质 </a:t>
            </a:r>
            <a:r>
              <a:rPr dirty="0" sz="650" spc="20">
                <a:latin typeface="等线"/>
                <a:cs typeface="等线"/>
              </a:rPr>
              <a:t>量。</a:t>
            </a:r>
            <a:endParaRPr sz="650">
              <a:latin typeface="等线"/>
              <a:cs typeface="等线"/>
            </a:endParaRPr>
          </a:p>
          <a:p>
            <a:pPr algn="just" marL="12700" marR="91440">
              <a:lnSpc>
                <a:spcPct val="140800"/>
              </a:lnSpc>
              <a:spcBef>
                <a:spcPts val="610"/>
              </a:spcBef>
            </a:pPr>
            <a:r>
              <a:rPr dirty="0" sz="650" spc="5">
                <a:latin typeface="等线"/>
                <a:cs typeface="等线"/>
              </a:rPr>
              <a:t>2021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3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11</a:t>
            </a:r>
            <a:r>
              <a:rPr dirty="0" sz="650" spc="3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月，</a:t>
            </a:r>
            <a:r>
              <a:rPr dirty="0" sz="650" spc="30">
                <a:latin typeface="等线"/>
                <a:cs typeface="等线"/>
              </a:rPr>
              <a:t>武</a:t>
            </a:r>
            <a:r>
              <a:rPr dirty="0" sz="650" spc="20">
                <a:latin typeface="等线"/>
                <a:cs typeface="等线"/>
              </a:rPr>
              <a:t>田制药</a:t>
            </a:r>
            <a:r>
              <a:rPr dirty="0" sz="650" spc="30">
                <a:latin typeface="等线"/>
                <a:cs typeface="等线"/>
              </a:rPr>
              <a:t>在</a:t>
            </a:r>
            <a:r>
              <a:rPr dirty="0" sz="650" spc="20">
                <a:latin typeface="等线"/>
                <a:cs typeface="等线"/>
              </a:rPr>
              <a:t>第四届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20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国</a:t>
            </a:r>
            <a:r>
              <a:rPr dirty="0" sz="650" spc="20">
                <a:latin typeface="等线"/>
                <a:cs typeface="等线"/>
              </a:rPr>
              <a:t>际进口博览</a:t>
            </a:r>
            <a:r>
              <a:rPr dirty="0" sz="650" spc="30">
                <a:latin typeface="等线"/>
                <a:cs typeface="等线"/>
              </a:rPr>
              <a:t>会</a:t>
            </a:r>
            <a:r>
              <a:rPr dirty="0" sz="650" spc="20">
                <a:latin typeface="等线"/>
                <a:cs typeface="等线"/>
              </a:rPr>
              <a:t>期间举 </a:t>
            </a:r>
            <a:r>
              <a:rPr dirty="0" sz="650" spc="15">
                <a:latin typeface="等线"/>
                <a:cs typeface="等线"/>
              </a:rPr>
              <a:t>行“始</a:t>
            </a:r>
            <a:r>
              <a:rPr dirty="0" sz="650" spc="30">
                <a:latin typeface="等线"/>
                <a:cs typeface="等线"/>
              </a:rPr>
              <a:t>于</a:t>
            </a:r>
            <a:r>
              <a:rPr dirty="0" sz="650" spc="20">
                <a:latin typeface="等线"/>
                <a:cs typeface="等线"/>
              </a:rPr>
              <a:t>生命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浩罕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血友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及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</a:t>
            </a:r>
            <a:r>
              <a:rPr dirty="0" sz="650" spc="30">
                <a:latin typeface="等线"/>
                <a:cs typeface="等线"/>
              </a:rPr>
              <a:t>专场</a:t>
            </a:r>
            <a:r>
              <a:rPr dirty="0" sz="650" spc="20">
                <a:latin typeface="等线"/>
                <a:cs typeface="等线"/>
              </a:rPr>
              <a:t>发布会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秉持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15">
                <a:latin typeface="等线"/>
                <a:cs typeface="等线"/>
              </a:rPr>
              <a:t>以患者 为中心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的核</a:t>
            </a:r>
            <a:r>
              <a:rPr dirty="0" sz="650" spc="30">
                <a:latin typeface="等线"/>
                <a:cs typeface="等线"/>
              </a:rPr>
              <a:t>心</a:t>
            </a:r>
            <a:r>
              <a:rPr dirty="0" sz="650" spc="20">
                <a:latin typeface="等线"/>
                <a:cs typeface="等线"/>
              </a:rPr>
              <a:t>理</a:t>
            </a:r>
            <a:r>
              <a:rPr dirty="0" sz="650" spc="25">
                <a:latin typeface="等线"/>
                <a:cs typeface="等线"/>
              </a:rPr>
              <a:t>念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武</a:t>
            </a:r>
            <a:r>
              <a:rPr dirty="0" sz="650" spc="15">
                <a:latin typeface="等线"/>
                <a:cs typeface="等线"/>
              </a:rPr>
              <a:t>田从“</a:t>
            </a:r>
            <a:r>
              <a:rPr dirty="0" sz="650" spc="30">
                <a:latin typeface="等线"/>
                <a:cs typeface="等线"/>
              </a:rPr>
              <a:t>新</a:t>
            </a:r>
            <a:r>
              <a:rPr dirty="0" sz="650" spc="20">
                <a:latin typeface="等线"/>
                <a:cs typeface="等线"/>
              </a:rPr>
              <a:t>产品</a:t>
            </a:r>
            <a:r>
              <a:rPr dirty="0" sz="650" spc="30">
                <a:latin typeface="等线"/>
                <a:cs typeface="等线"/>
              </a:rPr>
              <a:t>、新</a:t>
            </a:r>
            <a:r>
              <a:rPr dirty="0" sz="650" spc="20">
                <a:latin typeface="等线"/>
                <a:cs typeface="等线"/>
              </a:rPr>
              <a:t>诊</a:t>
            </a:r>
            <a:r>
              <a:rPr dirty="0" sz="650" spc="15">
                <a:latin typeface="等线"/>
                <a:cs typeface="等线"/>
              </a:rPr>
              <a:t>疗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新</a:t>
            </a:r>
            <a:r>
              <a:rPr dirty="0" sz="650" spc="20">
                <a:latin typeface="等线"/>
                <a:cs typeface="等线"/>
              </a:rPr>
              <a:t>保障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15">
                <a:latin typeface="等线"/>
                <a:cs typeface="等线"/>
              </a:rPr>
              <a:t>三个维 度</a:t>
            </a:r>
            <a:r>
              <a:rPr dirty="0" sz="650" spc="30">
                <a:latin typeface="等线"/>
                <a:cs typeface="等线"/>
              </a:rPr>
              <a:t>出</a:t>
            </a:r>
            <a:r>
              <a:rPr dirty="0" sz="650" spc="20">
                <a:latin typeface="等线"/>
                <a:cs typeface="等线"/>
              </a:rPr>
              <a:t>发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为</a:t>
            </a:r>
            <a:r>
              <a:rPr dirty="0" sz="650" spc="30">
                <a:latin typeface="等线"/>
                <a:cs typeface="等线"/>
              </a:rPr>
              <a:t>中</a:t>
            </a:r>
            <a:r>
              <a:rPr dirty="0" sz="650" spc="20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者带</a:t>
            </a:r>
            <a:r>
              <a:rPr dirty="0" sz="650" spc="20">
                <a:latin typeface="等线"/>
                <a:cs typeface="等线"/>
              </a:rPr>
              <a:t>来</a:t>
            </a:r>
            <a:r>
              <a:rPr dirty="0" sz="650" spc="30">
                <a:latin typeface="等线"/>
                <a:cs typeface="等线"/>
              </a:rPr>
              <a:t>全</a:t>
            </a:r>
            <a:r>
              <a:rPr dirty="0" sz="650" spc="20">
                <a:latin typeface="等线"/>
                <a:cs typeface="等线"/>
              </a:rPr>
              <a:t>方</a:t>
            </a:r>
            <a:r>
              <a:rPr dirty="0" sz="650" spc="30">
                <a:latin typeface="等线"/>
                <a:cs typeface="等线"/>
              </a:rPr>
              <a:t>位关</a:t>
            </a:r>
            <a:r>
              <a:rPr dirty="0" sz="650" spc="20">
                <a:latin typeface="等线"/>
                <a:cs typeface="等线"/>
              </a:rPr>
              <a:t>爱</a:t>
            </a:r>
            <a:r>
              <a:rPr dirty="0" sz="650" spc="30">
                <a:latin typeface="等线"/>
                <a:cs typeface="等线"/>
              </a:rPr>
              <a:t>和</a:t>
            </a:r>
            <a:r>
              <a:rPr dirty="0" sz="650" spc="20">
                <a:latin typeface="等线"/>
                <a:cs typeface="等线"/>
              </a:rPr>
              <a:t>支</a:t>
            </a:r>
            <a:r>
              <a:rPr dirty="0" sz="650" spc="35">
                <a:latin typeface="等线"/>
                <a:cs typeface="等线"/>
              </a:rPr>
              <a:t>持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引</a:t>
            </a:r>
            <a:r>
              <a:rPr dirty="0" sz="650" spc="15">
                <a:latin typeface="等线"/>
                <a:cs typeface="等线"/>
              </a:rPr>
              <a:t>领中国 </a:t>
            </a:r>
            <a:r>
              <a:rPr dirty="0" sz="650" spc="20">
                <a:latin typeface="等线"/>
                <a:cs typeface="等线"/>
              </a:rPr>
              <a:t>罕见病创新生态圈的再升级。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2335" y="4062221"/>
            <a:ext cx="2446655" cy="1819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700" spc="-5" b="1">
                <a:latin typeface="等线"/>
                <a:cs typeface="等线"/>
              </a:rPr>
              <a:t>京东健康</a:t>
            </a:r>
            <a:endParaRPr sz="700">
              <a:latin typeface="等线"/>
              <a:cs typeface="等线"/>
            </a:endParaRPr>
          </a:p>
          <a:p>
            <a:pPr algn="just" marL="12700" marR="87630">
              <a:lnSpc>
                <a:spcPct val="141000"/>
              </a:lnSpc>
              <a:spcBef>
                <a:spcPts val="580"/>
              </a:spcBef>
            </a:pPr>
            <a:r>
              <a:rPr dirty="0" sz="650" spc="30">
                <a:latin typeface="等线"/>
                <a:cs typeface="等线"/>
              </a:rPr>
              <a:t>京东健康是京</a:t>
            </a:r>
            <a:r>
              <a:rPr dirty="0" sz="650" spc="20">
                <a:latin typeface="等线"/>
                <a:cs typeface="等线"/>
              </a:rPr>
              <a:t>东</a:t>
            </a:r>
            <a:r>
              <a:rPr dirty="0" sz="650" spc="30">
                <a:latin typeface="等线"/>
                <a:cs typeface="等线"/>
              </a:rPr>
              <a:t>集团旗</a:t>
            </a:r>
            <a:r>
              <a:rPr dirty="0" sz="650" spc="20">
                <a:latin typeface="等线"/>
                <a:cs typeface="等线"/>
              </a:rPr>
              <a:t>下</a:t>
            </a:r>
            <a:r>
              <a:rPr dirty="0" sz="650" spc="30">
                <a:latin typeface="等线"/>
                <a:cs typeface="等线"/>
              </a:rPr>
              <a:t>专注</a:t>
            </a:r>
            <a:r>
              <a:rPr dirty="0" sz="650" spc="20">
                <a:latin typeface="等线"/>
                <a:cs typeface="等线"/>
              </a:rPr>
              <a:t>于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健康</a:t>
            </a:r>
            <a:r>
              <a:rPr dirty="0" sz="650" spc="20">
                <a:latin typeface="等线"/>
                <a:cs typeface="等线"/>
              </a:rPr>
              <a:t>业</a:t>
            </a:r>
            <a:r>
              <a:rPr dirty="0" sz="650" spc="30">
                <a:latin typeface="等线"/>
                <a:cs typeface="等线"/>
              </a:rPr>
              <a:t>务的子</a:t>
            </a:r>
            <a:r>
              <a:rPr dirty="0" sz="650" spc="20">
                <a:latin typeface="等线"/>
                <a:cs typeface="等线"/>
              </a:rPr>
              <a:t>集</a:t>
            </a:r>
            <a:r>
              <a:rPr dirty="0" sz="650" spc="45">
                <a:latin typeface="等线"/>
                <a:cs typeface="等线"/>
              </a:rPr>
              <a:t>团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基于 </a:t>
            </a:r>
            <a:r>
              <a:rPr dirty="0" sz="650" spc="25">
                <a:latin typeface="等线"/>
                <a:cs typeface="等线"/>
              </a:rPr>
              <a:t>“</a:t>
            </a:r>
            <a:r>
              <a:rPr dirty="0" sz="650" spc="40">
                <a:latin typeface="等线"/>
                <a:cs typeface="等线"/>
              </a:rPr>
              <a:t>以供应链为核心、</a:t>
            </a:r>
            <a:r>
              <a:rPr dirty="0" sz="650" spc="55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疗服务为抓</a:t>
            </a:r>
            <a:r>
              <a:rPr dirty="0" sz="650" spc="60">
                <a:latin typeface="等线"/>
                <a:cs typeface="等线"/>
              </a:rPr>
              <a:t>手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55">
                <a:latin typeface="等线"/>
                <a:cs typeface="等线"/>
              </a:rPr>
              <a:t>数</a:t>
            </a:r>
            <a:r>
              <a:rPr dirty="0" sz="650" spc="40">
                <a:latin typeface="等线"/>
                <a:cs typeface="等线"/>
              </a:rPr>
              <a:t>字驱动的用户全</a:t>
            </a:r>
            <a:r>
              <a:rPr dirty="0" sz="650" spc="55">
                <a:latin typeface="等线"/>
                <a:cs typeface="等线"/>
              </a:rPr>
              <a:t>生</a:t>
            </a:r>
            <a:r>
              <a:rPr dirty="0" sz="650" spc="20">
                <a:latin typeface="等线"/>
                <a:cs typeface="等线"/>
              </a:rPr>
              <a:t>命 </a:t>
            </a:r>
            <a:r>
              <a:rPr dirty="0" sz="650" spc="40">
                <a:latin typeface="等线"/>
                <a:cs typeface="等线"/>
              </a:rPr>
              <a:t>周期全场景的健</a:t>
            </a:r>
            <a:r>
              <a:rPr dirty="0" sz="650" spc="55">
                <a:latin typeface="等线"/>
                <a:cs typeface="等线"/>
              </a:rPr>
              <a:t>康</a:t>
            </a:r>
            <a:r>
              <a:rPr dirty="0" sz="650" spc="40">
                <a:latin typeface="等线"/>
                <a:cs typeface="等线"/>
              </a:rPr>
              <a:t>管理企</a:t>
            </a:r>
            <a:r>
              <a:rPr dirty="0" sz="650" spc="45">
                <a:latin typeface="等线"/>
                <a:cs typeface="等线"/>
              </a:rPr>
              <a:t>业</a:t>
            </a:r>
            <a:r>
              <a:rPr dirty="0" sz="650" spc="25">
                <a:latin typeface="等线"/>
                <a:cs typeface="等线"/>
              </a:rPr>
              <a:t>”</a:t>
            </a:r>
            <a:r>
              <a:rPr dirty="0" sz="650" spc="40">
                <a:latin typeface="等线"/>
                <a:cs typeface="等线"/>
              </a:rPr>
              <a:t>的战</a:t>
            </a:r>
            <a:r>
              <a:rPr dirty="0" sz="650" spc="55">
                <a:latin typeface="等线"/>
                <a:cs typeface="等线"/>
              </a:rPr>
              <a:t>略</a:t>
            </a:r>
            <a:r>
              <a:rPr dirty="0" sz="650" spc="40">
                <a:latin typeface="等线"/>
                <a:cs typeface="等线"/>
              </a:rPr>
              <a:t>定</a:t>
            </a:r>
            <a:r>
              <a:rPr dirty="0" sz="650" spc="55">
                <a:latin typeface="等线"/>
                <a:cs typeface="等线"/>
              </a:rPr>
              <a:t>位</a:t>
            </a:r>
            <a:r>
              <a:rPr dirty="0" sz="650" spc="40">
                <a:latin typeface="等线"/>
                <a:cs typeface="等线"/>
              </a:rPr>
              <a:t>，京东健康已经</a:t>
            </a:r>
            <a:r>
              <a:rPr dirty="0" sz="650" spc="55">
                <a:latin typeface="等线"/>
                <a:cs typeface="等线"/>
              </a:rPr>
              <a:t>实</a:t>
            </a:r>
            <a:r>
              <a:rPr dirty="0" sz="650" spc="20">
                <a:latin typeface="等线"/>
                <a:cs typeface="等线"/>
              </a:rPr>
              <a:t>现 </a:t>
            </a:r>
            <a:r>
              <a:rPr dirty="0" sz="650" spc="40">
                <a:latin typeface="等线"/>
                <a:cs typeface="等线"/>
              </a:rPr>
              <a:t>全面、完整的</a:t>
            </a:r>
            <a:r>
              <a:rPr dirty="0" sz="650" spc="25">
                <a:latin typeface="等线"/>
                <a:cs typeface="等线"/>
              </a:rPr>
              <a:t>“</a:t>
            </a:r>
            <a:r>
              <a:rPr dirty="0" sz="650" spc="40">
                <a:latin typeface="等线"/>
                <a:cs typeface="等线"/>
              </a:rPr>
              <a:t>互联网</a:t>
            </a:r>
            <a:r>
              <a:rPr dirty="0" sz="650" spc="30">
                <a:latin typeface="等线"/>
                <a:cs typeface="等线"/>
              </a:rPr>
              <a:t>+</a:t>
            </a:r>
            <a:r>
              <a:rPr dirty="0" sz="650" spc="40">
                <a:latin typeface="等线"/>
                <a:cs typeface="等线"/>
              </a:rPr>
              <a:t>医疗健康</a:t>
            </a:r>
            <a:r>
              <a:rPr dirty="0" sz="650" spc="25">
                <a:latin typeface="等线"/>
                <a:cs typeface="等线"/>
              </a:rPr>
              <a:t>”</a:t>
            </a:r>
            <a:r>
              <a:rPr dirty="0" sz="650" spc="40">
                <a:latin typeface="等线"/>
                <a:cs typeface="等线"/>
              </a:rPr>
              <a:t>布局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产品及服务可覆盖医</a:t>
            </a:r>
            <a:endParaRPr sz="6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健</a:t>
            </a:r>
            <a:r>
              <a:rPr dirty="0" sz="650" spc="30">
                <a:latin typeface="等线"/>
                <a:cs typeface="等线"/>
              </a:rPr>
              <a:t>康全产</a:t>
            </a:r>
            <a:r>
              <a:rPr dirty="0" sz="650" spc="20">
                <a:latin typeface="等线"/>
                <a:cs typeface="等线"/>
              </a:rPr>
              <a:t>业</a:t>
            </a:r>
            <a:r>
              <a:rPr dirty="0" sz="650" spc="30">
                <a:latin typeface="等线"/>
                <a:cs typeface="等线"/>
              </a:rPr>
              <a:t>链、医</a:t>
            </a:r>
            <a:r>
              <a:rPr dirty="0" sz="650" spc="2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全流</a:t>
            </a:r>
            <a:r>
              <a:rPr dirty="0" sz="650" spc="35">
                <a:latin typeface="等线"/>
                <a:cs typeface="等线"/>
              </a:rPr>
              <a:t>程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健康全场</a:t>
            </a:r>
            <a:r>
              <a:rPr dirty="0" sz="650" spc="20">
                <a:latin typeface="等线"/>
                <a:cs typeface="等线"/>
              </a:rPr>
              <a:t>景</a:t>
            </a:r>
            <a:r>
              <a:rPr dirty="0" sz="650" spc="30">
                <a:latin typeface="等线"/>
                <a:cs typeface="等线"/>
              </a:rPr>
              <a:t>、用户</a:t>
            </a:r>
            <a:r>
              <a:rPr dirty="0" sz="650" spc="20">
                <a:latin typeface="等线"/>
                <a:cs typeface="等线"/>
              </a:rPr>
              <a:t>全</a:t>
            </a:r>
            <a:r>
              <a:rPr dirty="0" sz="650" spc="30">
                <a:latin typeface="等线"/>
                <a:cs typeface="等线"/>
              </a:rPr>
              <a:t>生命周</a:t>
            </a:r>
            <a:r>
              <a:rPr dirty="0" sz="650" spc="25">
                <a:latin typeface="等线"/>
                <a:cs typeface="等线"/>
              </a:rPr>
              <a:t>期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等线"/>
              <a:cs typeface="等线"/>
            </a:endParaRPr>
          </a:p>
          <a:p>
            <a:pPr algn="just" marL="12700">
              <a:lnSpc>
                <a:spcPct val="100000"/>
              </a:lnSpc>
            </a:pPr>
            <a:r>
              <a:rPr dirty="0" sz="650" spc="20">
                <a:latin typeface="等线"/>
                <a:cs typeface="等线"/>
              </a:rPr>
              <a:t>截至</a:t>
            </a:r>
            <a:r>
              <a:rPr dirty="0" sz="650" spc="-1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2021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年年底，京</a:t>
            </a:r>
            <a:r>
              <a:rPr dirty="0" sz="650" spc="30">
                <a:latin typeface="等线"/>
                <a:cs typeface="等线"/>
              </a:rPr>
              <a:t>东</a:t>
            </a:r>
            <a:r>
              <a:rPr dirty="0" sz="650" spc="20">
                <a:latin typeface="等线"/>
                <a:cs typeface="等线"/>
              </a:rPr>
              <a:t>大药房</a:t>
            </a:r>
            <a:r>
              <a:rPr dirty="0" sz="650" spc="30">
                <a:latin typeface="等线"/>
                <a:cs typeface="等线"/>
              </a:rPr>
              <a:t>上</a:t>
            </a:r>
            <a:r>
              <a:rPr dirty="0" sz="650" spc="20">
                <a:latin typeface="等线"/>
                <a:cs typeface="等线"/>
              </a:rPr>
              <a:t>线了近</a:t>
            </a:r>
            <a:r>
              <a:rPr dirty="0" sz="650" spc="1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40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种罕见病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品，几</a:t>
            </a:r>
            <a:endParaRPr sz="650">
              <a:latin typeface="等线"/>
              <a:cs typeface="等线"/>
            </a:endParaRPr>
          </a:p>
          <a:p>
            <a:pPr algn="just" marL="12700">
              <a:lnSpc>
                <a:spcPct val="100000"/>
              </a:lnSpc>
              <a:spcBef>
                <a:spcPts val="315"/>
              </a:spcBef>
            </a:pPr>
            <a:r>
              <a:rPr dirty="0" sz="650" spc="20">
                <a:latin typeface="等线"/>
                <a:cs typeface="等线"/>
              </a:rPr>
              <a:t>乎覆盖国内</a:t>
            </a:r>
            <a:r>
              <a:rPr dirty="0" sz="650" spc="6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70%</a:t>
            </a:r>
            <a:r>
              <a:rPr dirty="0" sz="650" spc="5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已上市罕见病药</a:t>
            </a:r>
            <a:r>
              <a:rPr dirty="0" sz="650" spc="30">
                <a:latin typeface="等线"/>
                <a:cs typeface="等线"/>
              </a:rPr>
              <a:t>物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全</a:t>
            </a:r>
            <a:r>
              <a:rPr dirty="0" sz="650" spc="20">
                <a:latin typeface="等线"/>
                <a:cs typeface="等线"/>
              </a:rPr>
              <a:t>年累计服务超</a:t>
            </a:r>
            <a:r>
              <a:rPr dirty="0" sz="650" spc="6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2.4</a:t>
            </a:r>
            <a:r>
              <a:rPr dirty="0" sz="650" spc="6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万位</a:t>
            </a:r>
            <a:endParaRPr sz="650">
              <a:latin typeface="等线"/>
              <a:cs typeface="等线"/>
            </a:endParaRPr>
          </a:p>
          <a:p>
            <a:pPr algn="just" marL="12700" marR="90805">
              <a:lnSpc>
                <a:spcPct val="141000"/>
              </a:lnSpc>
              <a:spcBef>
                <a:spcPts val="5"/>
              </a:spcBef>
            </a:pPr>
            <a:r>
              <a:rPr dirty="0" sz="650" spc="30">
                <a:latin typeface="等线"/>
                <a:cs typeface="等线"/>
              </a:rPr>
              <a:t>罕见病患者；</a:t>
            </a:r>
            <a:r>
              <a:rPr dirty="0" sz="650" spc="20">
                <a:latin typeface="等线"/>
                <a:cs typeface="等线"/>
              </a:rPr>
              <a:t>通</a:t>
            </a:r>
            <a:r>
              <a:rPr dirty="0" sz="650" spc="30">
                <a:latin typeface="等线"/>
                <a:cs typeface="等线"/>
              </a:rPr>
              <a:t>过和药</a:t>
            </a:r>
            <a:r>
              <a:rPr dirty="0" sz="650" spc="25">
                <a:latin typeface="等线"/>
                <a:cs typeface="等线"/>
              </a:rPr>
              <a:t>企</a:t>
            </a:r>
            <a:r>
              <a:rPr dirty="0" sz="650" spc="30">
                <a:latin typeface="等线"/>
                <a:cs typeface="等线"/>
              </a:rPr>
              <a:t>、基</a:t>
            </a:r>
            <a:r>
              <a:rPr dirty="0" sz="650" spc="20">
                <a:latin typeface="等线"/>
                <a:cs typeface="等线"/>
              </a:rPr>
              <a:t>金</a:t>
            </a:r>
            <a:r>
              <a:rPr dirty="0" sz="650" spc="30">
                <a:latin typeface="等线"/>
                <a:cs typeface="等线"/>
              </a:rPr>
              <a:t>会</a:t>
            </a:r>
            <a:r>
              <a:rPr dirty="0" sz="650" spc="20">
                <a:latin typeface="等线"/>
                <a:cs typeface="等线"/>
              </a:rPr>
              <a:t>等</a:t>
            </a:r>
            <a:r>
              <a:rPr dirty="0" sz="650" spc="30">
                <a:latin typeface="等线"/>
                <a:cs typeface="等线"/>
              </a:rPr>
              <a:t>生态</a:t>
            </a:r>
            <a:r>
              <a:rPr dirty="0" sz="650" spc="20">
                <a:latin typeface="等线"/>
                <a:cs typeface="等线"/>
              </a:rPr>
              <a:t>伙</a:t>
            </a:r>
            <a:r>
              <a:rPr dirty="0" sz="650" spc="30">
                <a:latin typeface="等线"/>
                <a:cs typeface="等线"/>
              </a:rPr>
              <a:t>伴合</a:t>
            </a:r>
            <a:r>
              <a:rPr dirty="0" sz="650" spc="35">
                <a:latin typeface="等线"/>
                <a:cs typeface="等线"/>
              </a:rPr>
              <a:t>作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提供</a:t>
            </a:r>
            <a:r>
              <a:rPr dirty="0" sz="650" spc="15">
                <a:latin typeface="等线"/>
                <a:cs typeface="等线"/>
              </a:rPr>
              <a:t>以加 </a:t>
            </a:r>
            <a:r>
              <a:rPr dirty="0" sz="650" spc="40">
                <a:latin typeface="等线"/>
                <a:cs typeface="等线"/>
              </a:rPr>
              <a:t>速确诊为目标的</a:t>
            </a:r>
            <a:r>
              <a:rPr dirty="0" sz="650" spc="55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疗健康服务</a:t>
            </a:r>
            <a:r>
              <a:rPr dirty="0" sz="650" spc="55">
                <a:latin typeface="等线"/>
                <a:cs typeface="等线"/>
              </a:rPr>
              <a:t>；</a:t>
            </a:r>
            <a:r>
              <a:rPr dirty="0" sz="650" spc="40">
                <a:latin typeface="等线"/>
                <a:cs typeface="等线"/>
              </a:rPr>
              <a:t>同</a:t>
            </a:r>
            <a:r>
              <a:rPr dirty="0" sz="650" spc="45">
                <a:latin typeface="等线"/>
                <a:cs typeface="等线"/>
              </a:rPr>
              <a:t>时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联合品牌商家发</a:t>
            </a:r>
            <a:r>
              <a:rPr dirty="0" sz="650" spc="45">
                <a:latin typeface="等线"/>
                <a:cs typeface="等线"/>
              </a:rPr>
              <a:t>起</a:t>
            </a:r>
            <a:r>
              <a:rPr dirty="0" sz="650" spc="2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爱 </a:t>
            </a:r>
            <a:r>
              <a:rPr dirty="0" sz="650" spc="40">
                <a:latin typeface="等线"/>
                <a:cs typeface="等线"/>
              </a:rPr>
              <a:t>心东东</a:t>
            </a:r>
            <a:r>
              <a:rPr dirty="0" sz="650" spc="25">
                <a:latin typeface="等线"/>
                <a:cs typeface="等线"/>
              </a:rPr>
              <a:t>”</a:t>
            </a:r>
            <a:r>
              <a:rPr dirty="0" sz="650" spc="40">
                <a:latin typeface="等线"/>
                <a:cs typeface="等线"/>
              </a:rPr>
              <a:t>等活动，以</a:t>
            </a:r>
            <a:r>
              <a:rPr dirty="0" sz="650" spc="55">
                <a:latin typeface="等线"/>
                <a:cs typeface="等线"/>
              </a:rPr>
              <a:t>创</a:t>
            </a:r>
            <a:r>
              <a:rPr dirty="0" sz="650" spc="40">
                <a:latin typeface="等线"/>
                <a:cs typeface="等线"/>
              </a:rPr>
              <a:t>新多方共付</a:t>
            </a:r>
            <a:r>
              <a:rPr dirty="0" sz="650" spc="55">
                <a:latin typeface="等线"/>
                <a:cs typeface="等线"/>
              </a:rPr>
              <a:t>和</a:t>
            </a:r>
            <a:r>
              <a:rPr dirty="0" sz="650" spc="40">
                <a:latin typeface="等线"/>
                <a:cs typeface="等线"/>
              </a:rPr>
              <a:t>公</a:t>
            </a:r>
            <a:r>
              <a:rPr dirty="0" sz="650" spc="55">
                <a:latin typeface="等线"/>
                <a:cs typeface="等线"/>
              </a:rPr>
              <a:t>益</a:t>
            </a:r>
            <a:r>
              <a:rPr dirty="0" sz="650" spc="40">
                <a:latin typeface="等线"/>
                <a:cs typeface="等线"/>
              </a:rPr>
              <a:t>援</a:t>
            </a:r>
            <a:r>
              <a:rPr dirty="0" sz="650" spc="50">
                <a:latin typeface="等线"/>
                <a:cs typeface="等线"/>
              </a:rPr>
              <a:t>助</a:t>
            </a:r>
            <a:r>
              <a:rPr dirty="0" sz="650" spc="40">
                <a:latin typeface="等线"/>
                <a:cs typeface="等线"/>
              </a:rPr>
              <a:t>，为更多患</a:t>
            </a:r>
            <a:r>
              <a:rPr dirty="0" sz="650" spc="55">
                <a:latin typeface="等线"/>
                <a:cs typeface="等线"/>
              </a:rPr>
              <a:t>者</a:t>
            </a:r>
            <a:r>
              <a:rPr dirty="0" sz="650" spc="20">
                <a:latin typeface="等线"/>
                <a:cs typeface="等线"/>
              </a:rPr>
              <a:t>减 轻支付压力、提供一站式服务。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06267" y="1319783"/>
            <a:ext cx="2467610" cy="2087880"/>
            <a:chOff x="2906267" y="1319783"/>
            <a:chExt cx="2467610" cy="20878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5891" y="1392935"/>
              <a:ext cx="2427732" cy="20147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06267" y="1319783"/>
              <a:ext cx="2391410" cy="1976755"/>
            </a:xfrm>
            <a:custGeom>
              <a:avLst/>
              <a:gdLst/>
              <a:ahLst/>
              <a:cxnLst/>
              <a:rect l="l" t="t" r="r" b="b"/>
              <a:pathLst>
                <a:path w="2391410" h="1976754">
                  <a:moveTo>
                    <a:pt x="2298192" y="0"/>
                  </a:moveTo>
                  <a:lnTo>
                    <a:pt x="92837" y="0"/>
                  </a:lnTo>
                  <a:lnTo>
                    <a:pt x="56739" y="7308"/>
                  </a:lnTo>
                  <a:lnTo>
                    <a:pt x="27225" y="27225"/>
                  </a:lnTo>
                  <a:lnTo>
                    <a:pt x="7308" y="56739"/>
                  </a:lnTo>
                  <a:lnTo>
                    <a:pt x="0" y="92837"/>
                  </a:lnTo>
                  <a:lnTo>
                    <a:pt x="0" y="1883664"/>
                  </a:lnTo>
                  <a:lnTo>
                    <a:pt x="7308" y="1919835"/>
                  </a:lnTo>
                  <a:lnTo>
                    <a:pt x="27225" y="1949386"/>
                  </a:lnTo>
                  <a:lnTo>
                    <a:pt x="56739" y="1969317"/>
                  </a:lnTo>
                  <a:lnTo>
                    <a:pt x="92837" y="1976627"/>
                  </a:lnTo>
                  <a:lnTo>
                    <a:pt x="2298192" y="1976627"/>
                  </a:lnTo>
                  <a:lnTo>
                    <a:pt x="2334363" y="1969317"/>
                  </a:lnTo>
                  <a:lnTo>
                    <a:pt x="2363914" y="1949386"/>
                  </a:lnTo>
                  <a:lnTo>
                    <a:pt x="2383845" y="1919835"/>
                  </a:lnTo>
                  <a:lnTo>
                    <a:pt x="2391156" y="1883664"/>
                  </a:lnTo>
                  <a:lnTo>
                    <a:pt x="2391156" y="92837"/>
                  </a:lnTo>
                  <a:lnTo>
                    <a:pt x="2383845" y="56739"/>
                  </a:lnTo>
                  <a:lnTo>
                    <a:pt x="2363914" y="27225"/>
                  </a:lnTo>
                  <a:lnTo>
                    <a:pt x="2334363" y="7308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990469" y="1381124"/>
            <a:ext cx="131064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武田中国两款罕见病新药纳入医保</a:t>
            </a:r>
            <a:endParaRPr sz="650">
              <a:latin typeface="等线"/>
              <a:cs typeface="等线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611" y="1598675"/>
            <a:ext cx="2226945" cy="158813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Times New Roman"/>
              <a:cs typeface="Times New Roman"/>
            </a:endParaRPr>
          </a:p>
          <a:p>
            <a:pPr algn="just" marL="90805" marR="80010">
              <a:lnSpc>
                <a:spcPct val="141100"/>
              </a:lnSpc>
            </a:pP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2021</a:t>
            </a:r>
            <a:r>
              <a:rPr dirty="0" sz="650" spc="14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</a:t>
            </a:r>
            <a:r>
              <a:rPr dirty="0" sz="650" spc="15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12</a:t>
            </a:r>
            <a:r>
              <a:rPr dirty="0" sz="650" spc="15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月，武田宣布旗下两款罕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病领域的创新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药物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成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功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纳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入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《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国家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基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本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疗保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险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工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伤保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险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和生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育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险药品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目</a:t>
            </a:r>
            <a:r>
              <a:rPr dirty="0" sz="650" spc="60">
                <a:solidFill>
                  <a:srgbClr val="333333"/>
                </a:solidFill>
                <a:latin typeface="等线"/>
                <a:cs typeface="等线"/>
              </a:rPr>
              <a:t>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（2021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年）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》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飞泽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优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®（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醋酸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艾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替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班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特注射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液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）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帮助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者用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于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遗传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性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血管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性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水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肿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（HA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E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）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的急性发作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治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瑞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普佳®（阿加糖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酶</a:t>
            </a:r>
            <a:r>
              <a:rPr dirty="0" sz="650" spc="16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α</a:t>
            </a:r>
            <a:r>
              <a:rPr dirty="0" sz="650" spc="13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注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浓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溶液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）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于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法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布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雷病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长期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治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这两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款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创新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进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入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中国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短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短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年内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就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被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速纳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入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 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有助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于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进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步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推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动罕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规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范化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临床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实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践和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普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及，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让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更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多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遗传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性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血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管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性水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肿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法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布雷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患者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能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够从创新治疗方案中获益。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7284" y="3918203"/>
            <a:ext cx="2467610" cy="2557780"/>
            <a:chOff x="367284" y="3918203"/>
            <a:chExt cx="2467610" cy="25577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384" y="4012691"/>
              <a:ext cx="2429255" cy="24627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7284" y="3918203"/>
              <a:ext cx="2390140" cy="2425065"/>
            </a:xfrm>
            <a:custGeom>
              <a:avLst/>
              <a:gdLst/>
              <a:ahLst/>
              <a:cxnLst/>
              <a:rect l="l" t="t" r="r" b="b"/>
              <a:pathLst>
                <a:path w="2390140" h="2425065">
                  <a:moveTo>
                    <a:pt x="2277364" y="0"/>
                  </a:moveTo>
                  <a:lnTo>
                    <a:pt x="112318" y="0"/>
                  </a:lnTo>
                  <a:lnTo>
                    <a:pt x="68596" y="8826"/>
                  </a:lnTo>
                  <a:lnTo>
                    <a:pt x="32894" y="32893"/>
                  </a:lnTo>
                  <a:lnTo>
                    <a:pt x="8825" y="68580"/>
                  </a:lnTo>
                  <a:lnTo>
                    <a:pt x="0" y="112268"/>
                  </a:lnTo>
                  <a:lnTo>
                    <a:pt x="0" y="2312365"/>
                  </a:lnTo>
                  <a:lnTo>
                    <a:pt x="8825" y="2356087"/>
                  </a:lnTo>
                  <a:lnTo>
                    <a:pt x="32894" y="2391789"/>
                  </a:lnTo>
                  <a:lnTo>
                    <a:pt x="68596" y="2415858"/>
                  </a:lnTo>
                  <a:lnTo>
                    <a:pt x="112318" y="2424684"/>
                  </a:lnTo>
                  <a:lnTo>
                    <a:pt x="2277364" y="2424684"/>
                  </a:lnTo>
                  <a:lnTo>
                    <a:pt x="2321052" y="2415858"/>
                  </a:lnTo>
                  <a:lnTo>
                    <a:pt x="2356739" y="2391789"/>
                  </a:lnTo>
                  <a:lnTo>
                    <a:pt x="2380805" y="2356087"/>
                  </a:lnTo>
                  <a:lnTo>
                    <a:pt x="2389632" y="2312365"/>
                  </a:lnTo>
                  <a:lnTo>
                    <a:pt x="2389632" y="112268"/>
                  </a:lnTo>
                  <a:lnTo>
                    <a:pt x="2380805" y="68580"/>
                  </a:lnTo>
                  <a:lnTo>
                    <a:pt x="2356739" y="32893"/>
                  </a:lnTo>
                  <a:lnTo>
                    <a:pt x="2321052" y="8826"/>
                  </a:lnTo>
                  <a:lnTo>
                    <a:pt x="227736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49986" y="3988434"/>
            <a:ext cx="214884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京东健康构建罕见病</a:t>
            </a:r>
            <a:r>
              <a:rPr dirty="0" sz="650" spc="5" b="1">
                <a:solidFill>
                  <a:srgbClr val="28394A"/>
                </a:solidFill>
                <a:latin typeface="等线"/>
                <a:cs typeface="等线"/>
              </a:rPr>
              <a:t>“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医、药、险、公益</a:t>
            </a:r>
            <a:r>
              <a:rPr dirty="0" sz="650" spc="5" b="1">
                <a:solidFill>
                  <a:srgbClr val="28394A"/>
                </a:solidFill>
                <a:latin typeface="等线"/>
                <a:cs typeface="等线"/>
              </a:rPr>
              <a:t>”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一站式解</a:t>
            </a:r>
            <a:r>
              <a:rPr dirty="0" sz="650" spc="30" b="1">
                <a:solidFill>
                  <a:srgbClr val="28394A"/>
                </a:solidFill>
                <a:latin typeface="等线"/>
                <a:cs typeface="等线"/>
              </a:rPr>
              <a:t>决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能力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1104" y="4216907"/>
            <a:ext cx="2228215" cy="1964689"/>
          </a:xfrm>
          <a:prstGeom prst="rect">
            <a:avLst/>
          </a:prstGeom>
          <a:solidFill>
            <a:srgbClr val="F1F1F1"/>
          </a:solidFill>
        </p:spPr>
        <p:txBody>
          <a:bodyPr wrap="square" lIns="0" tIns="64135" rIns="0" bIns="0" rtlCol="0" vert="horz">
            <a:spAutoFit/>
          </a:bodyPr>
          <a:lstStyle/>
          <a:p>
            <a:pPr algn="just" marL="91440" marR="85090">
              <a:lnSpc>
                <a:spcPct val="141000"/>
              </a:lnSpc>
              <a:spcBef>
                <a:spcPts val="505"/>
              </a:spcBef>
            </a:pP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2021</a:t>
            </a:r>
            <a:r>
              <a:rPr dirty="0" sz="650" spc="13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</a:t>
            </a:r>
            <a:r>
              <a:rPr dirty="0" sz="650" spc="13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2</a:t>
            </a:r>
            <a:r>
              <a:rPr dirty="0" sz="650" spc="15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月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京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东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健康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起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关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爱计划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”，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上线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京东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大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房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病关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爱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650" spc="60">
                <a:solidFill>
                  <a:srgbClr val="333333"/>
                </a:solidFill>
                <a:latin typeface="等线"/>
                <a:cs typeface="等线"/>
              </a:rPr>
              <a:t>心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，罕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关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爱中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心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致力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于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为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户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提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供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“医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险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公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益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联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站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式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平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台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，通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过多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场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景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服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务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缩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短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者诊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路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径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和时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间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；通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过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线上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线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下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化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药品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履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约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平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台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提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供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更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便捷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购药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复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诊渠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道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提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供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专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家远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程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开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具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复购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处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方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在线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购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药、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送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药上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门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服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务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；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并联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合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北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京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病痛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挑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战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公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益基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金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会启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动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“京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东健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康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关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爱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基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金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结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合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从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供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应、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医疗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服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务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病支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付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三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方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面助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力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缓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解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领域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三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大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问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题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—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—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确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诊就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650" spc="60">
                <a:solidFill>
                  <a:srgbClr val="333333"/>
                </a:solidFill>
                <a:latin typeface="等线"/>
                <a:cs typeface="等线"/>
              </a:rPr>
              <a:t>难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品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可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及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难、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药品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支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付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难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endParaRPr sz="650">
              <a:latin typeface="等线"/>
              <a:cs typeface="等线"/>
            </a:endParaRPr>
          </a:p>
          <a:p>
            <a:pPr marL="91440">
              <a:lnSpc>
                <a:spcPts val="1100"/>
              </a:lnSpc>
              <a:spcBef>
                <a:spcPts val="80"/>
              </a:spcBef>
            </a:pP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通过多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元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化创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新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支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付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提供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更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多高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值药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支付保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障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方式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；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通过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公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益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援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助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基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金建</a:t>
            </a:r>
            <a:r>
              <a:rPr dirty="0" sz="650" spc="60">
                <a:solidFill>
                  <a:srgbClr val="333333"/>
                </a:solidFill>
                <a:latin typeface="等线"/>
                <a:cs typeface="等线"/>
              </a:rPr>
              <a:t>立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为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困难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患者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提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供公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益 支持，助力患者最后一公里。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4816" y="1071371"/>
            <a:ext cx="586740" cy="47396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03320" y="4066412"/>
            <a:ext cx="675131" cy="113156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2798" y="6782395"/>
            <a:ext cx="57150" cy="112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850" spc="-30" b="1" i="1">
                <a:solidFill>
                  <a:srgbClr val="52433C"/>
                </a:solidFill>
                <a:latin typeface="等线"/>
                <a:cs typeface="等线"/>
              </a:rPr>
              <a:t>4</a:t>
            </a:r>
            <a:endParaRPr sz="850">
              <a:latin typeface="等线"/>
              <a:cs typeface="等线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2894" y="641729"/>
            <a:ext cx="414655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9"/>
              </a:lnSpc>
            </a:pPr>
            <a:r>
              <a:rPr dirty="0" sz="800" spc="15">
                <a:latin typeface="等线"/>
                <a:cs typeface="等线"/>
              </a:rPr>
              <a:t>专家引言</a:t>
            </a:r>
            <a:endParaRPr sz="800">
              <a:latin typeface="等线"/>
              <a:cs typeface="等线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18743"/>
            <a:ext cx="2459990" cy="368935"/>
          </a:xfrm>
          <a:custGeom>
            <a:avLst/>
            <a:gdLst/>
            <a:ahLst/>
            <a:cxnLst/>
            <a:rect l="l" t="t" r="r" b="b"/>
            <a:pathLst>
              <a:path w="2459990" h="368934">
                <a:moveTo>
                  <a:pt x="2459736" y="0"/>
                </a:moveTo>
                <a:lnTo>
                  <a:pt x="0" y="0"/>
                </a:lnTo>
                <a:lnTo>
                  <a:pt x="0" y="368807"/>
                </a:lnTo>
                <a:lnTo>
                  <a:pt x="2459736" y="368807"/>
                </a:lnTo>
                <a:lnTo>
                  <a:pt x="245973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5731" y="636777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等线"/>
                <a:cs typeface="等线"/>
              </a:rPr>
              <a:t>前言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695" y="1447545"/>
            <a:ext cx="445579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有这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样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群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他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们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有着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可爱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名字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，如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我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们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熟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悉的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渐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冻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人”、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玻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璃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人”、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企鹅人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、“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瓷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娃娃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、“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蝴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蝶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宝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贝”、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黏</a:t>
            </a:r>
            <a:endParaRPr sz="700">
              <a:latin typeface="等线"/>
              <a:cs typeface="等线"/>
            </a:endParaRPr>
          </a:p>
          <a:p>
            <a:pPr marL="12700" marR="5080">
              <a:lnSpc>
                <a:spcPct val="178600"/>
              </a:lnSpc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宝宝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及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不食人间烟火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孩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子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。但每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个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美丽名字的背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后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其实都是罕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痛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他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们分别代表肌萎缩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侧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索硬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化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血友 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病、</a:t>
            </a:r>
            <a:r>
              <a:rPr dirty="0" sz="700" spc="-1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脊髓小脑共济失调、成骨不全症</a:t>
            </a:r>
            <a:r>
              <a:rPr dirty="0" sz="700" spc="5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、遗传性大疱性表皮松解症、粘多糖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贮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积症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苯丙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酮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尿症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等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患者。</a:t>
            </a:r>
            <a:endParaRPr sz="700">
              <a:latin typeface="等线"/>
              <a:cs typeface="等线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695" y="2285745"/>
            <a:ext cx="4454525" cy="1275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罕见病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顾名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思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义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指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非常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少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疾</a:t>
            </a:r>
            <a:r>
              <a:rPr dirty="0" sz="700" spc="2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。然而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罕见病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并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没有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个明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确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的医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学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定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义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，也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是指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一疾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而是一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00">
              <a:latin typeface="等线"/>
              <a:cs typeface="等线"/>
            </a:endParaRPr>
          </a:p>
          <a:p>
            <a:pPr algn="just" marL="12700">
              <a:lnSpc>
                <a:spcPct val="100000"/>
              </a:lnSpc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类疾病的统称，全球目前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已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知的罕见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超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过</a:t>
            </a:r>
            <a:r>
              <a:rPr dirty="0" sz="700" spc="16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>
                <a:solidFill>
                  <a:srgbClr val="333333"/>
                </a:solidFill>
                <a:latin typeface="等线"/>
                <a:cs typeface="等线"/>
              </a:rPr>
              <a:t>7,000</a:t>
            </a:r>
            <a:r>
              <a:rPr dirty="0" sz="700" spc="16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种。虽然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每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种疾病的患者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数并不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，但数千种罕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病影响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endParaRPr sz="700">
              <a:latin typeface="等线"/>
              <a:cs typeface="等线"/>
            </a:endParaRPr>
          </a:p>
          <a:p>
            <a:pPr algn="just" marL="12700" marR="5715">
              <a:lnSpc>
                <a:spcPct val="178600"/>
              </a:lnSpc>
            </a:pP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人数却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非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常庞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大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。据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估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计，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全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球罕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患者已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超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过</a:t>
            </a:r>
            <a:r>
              <a:rPr dirty="0" sz="700" spc="13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3</a:t>
            </a:r>
            <a:r>
              <a:rPr dirty="0" sz="700" spc="14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亿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其中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我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国大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约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有近</a:t>
            </a:r>
            <a:r>
              <a:rPr dirty="0" sz="700" spc="13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>
                <a:solidFill>
                  <a:srgbClr val="333333"/>
                </a:solidFill>
                <a:latin typeface="等线"/>
                <a:cs typeface="等线"/>
              </a:rPr>
              <a:t>2,000</a:t>
            </a:r>
            <a:r>
              <a:rPr dirty="0" sz="700" spc="14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万患者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与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作斗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争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。罕见 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病虽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然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率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低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疾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病负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担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却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很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，患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者面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临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诸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困</a:t>
            </a:r>
            <a:r>
              <a:rPr dirty="0" sz="700">
                <a:solidFill>
                  <a:srgbClr val="333333"/>
                </a:solidFill>
                <a:latin typeface="等线"/>
                <a:cs typeface="等线"/>
              </a:rPr>
              <a:t>境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首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先是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诊断难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”，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就医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过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程曲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折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疾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难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以确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；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其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次 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是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治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难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”，全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球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目前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仅有</a:t>
            </a:r>
            <a:r>
              <a:rPr dirty="0" sz="700" spc="15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5%</a:t>
            </a:r>
            <a:r>
              <a:rPr dirty="0" sz="700" spc="15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存在有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效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的治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方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式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最后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是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难</a:t>
            </a:r>
            <a:r>
              <a:rPr dirty="0" sz="700">
                <a:solidFill>
                  <a:srgbClr val="333333"/>
                </a:solidFill>
                <a:latin typeface="等线"/>
                <a:cs typeface="等线"/>
              </a:rPr>
              <a:t>”，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即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使得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到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准确的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断和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治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，在 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用药上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还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可能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不上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或用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起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，患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者和家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庭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负担沉</a:t>
            </a:r>
            <a:r>
              <a:rPr dirty="0" sz="700" spc="25">
                <a:solidFill>
                  <a:srgbClr val="333333"/>
                </a:solidFill>
                <a:latin typeface="等线"/>
                <a:cs typeface="等线"/>
              </a:rPr>
              <a:t>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。由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此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可见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不仅是医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学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问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题，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更是亟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解决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的 社会问题。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695" y="3886580"/>
            <a:ext cx="4451350" cy="703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罕见病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者日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受到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家和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社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会各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方的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关</a:t>
            </a:r>
            <a:r>
              <a:rPr dirty="0" sz="700" spc="25">
                <a:solidFill>
                  <a:srgbClr val="333333"/>
                </a:solidFill>
                <a:latin typeface="等线"/>
                <a:cs typeface="等线"/>
              </a:rPr>
              <a:t>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家卫生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药监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医保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科技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等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多部门通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力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合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作，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通过制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endParaRPr sz="700">
              <a:latin typeface="等线"/>
              <a:cs typeface="等线"/>
            </a:endParaRPr>
          </a:p>
          <a:p>
            <a:pPr algn="just" marL="12700" marR="5080">
              <a:lnSpc>
                <a:spcPct val="178600"/>
              </a:lnSpc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目录、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立全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诊疗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协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作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网、鼓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励支持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见病治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药品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研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优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先罕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病药品审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审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批、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推进罕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病药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品 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纳入医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等措</a:t>
            </a:r>
            <a:r>
              <a:rPr dirty="0" sz="700" spc="25">
                <a:solidFill>
                  <a:srgbClr val="333333"/>
                </a:solidFill>
                <a:latin typeface="等线"/>
                <a:cs typeface="等线"/>
              </a:rPr>
              <a:t>施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，共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助力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诊疗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与保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障。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此外，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者组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织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、商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公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司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爱心企业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慈善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构等社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主体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也 在携力合手，探索多方共付模式，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缓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解罕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病患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的治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负</a:t>
            </a:r>
            <a:r>
              <a:rPr dirty="0" sz="700">
                <a:solidFill>
                  <a:srgbClr val="333333"/>
                </a:solidFill>
                <a:latin typeface="等线"/>
                <a:cs typeface="等线"/>
              </a:rPr>
              <a:t>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提升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物（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尤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其是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高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值</a:t>
            </a:r>
            <a:r>
              <a:rPr dirty="0" sz="700" spc="-1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）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可及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性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4695" y="4915280"/>
            <a:ext cx="4453890" cy="1084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333333"/>
                </a:solidFill>
                <a:latin typeface="等线"/>
                <a:cs typeface="等线"/>
              </a:rPr>
              <a:t>2021</a:t>
            </a:r>
            <a:r>
              <a:rPr dirty="0" sz="700" spc="7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年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底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，“一针</a:t>
            </a:r>
            <a:r>
              <a:rPr dirty="0" sz="700" spc="7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>
                <a:solidFill>
                  <a:srgbClr val="333333"/>
                </a:solidFill>
                <a:latin typeface="等线"/>
                <a:cs typeface="等线"/>
              </a:rPr>
              <a:t>70</a:t>
            </a:r>
            <a:r>
              <a:rPr dirty="0" sz="700" spc="7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万”的“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天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价救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命药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”诺西那生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钠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注射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液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进入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保，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引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起公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众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对罕见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群体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关</a:t>
            </a:r>
            <a:r>
              <a:rPr dirty="0" sz="700">
                <a:solidFill>
                  <a:srgbClr val="333333"/>
                </a:solidFill>
                <a:latin typeface="等线"/>
                <a:cs typeface="等线"/>
              </a:rPr>
              <a:t>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我们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看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到了</a:t>
            </a:r>
            <a:endParaRPr sz="700">
              <a:latin typeface="等线"/>
              <a:cs typeface="等线"/>
            </a:endParaRPr>
          </a:p>
          <a:p>
            <a:pPr marL="12700" marR="6350">
              <a:lnSpc>
                <a:spcPct val="178600"/>
              </a:lnSpc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中国政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府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不放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弃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每一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个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用药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群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体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为患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者服务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决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心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近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年来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中国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见病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疗和保障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事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业取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了很大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进</a:t>
            </a:r>
            <a:r>
              <a:rPr dirty="0" sz="700" spc="25">
                <a:solidFill>
                  <a:srgbClr val="333333"/>
                </a:solidFill>
                <a:latin typeface="等线"/>
                <a:cs typeface="等线"/>
              </a:rPr>
              <a:t>步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但 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整体而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病患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仍存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疗、保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障、康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、社会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入等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方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面多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样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化未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满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足的需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求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本报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告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旨在回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顾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梳理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endParaRPr sz="700">
              <a:latin typeface="等线"/>
              <a:cs typeface="等线"/>
            </a:endParaRPr>
          </a:p>
          <a:p>
            <a:pPr algn="just" marL="12700" marR="5080">
              <a:lnSpc>
                <a:spcPct val="178500"/>
              </a:lnSpc>
              <a:spcBef>
                <a:spcPts val="5"/>
              </a:spcBef>
            </a:pP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国罕见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在诊</a:t>
            </a:r>
            <a:r>
              <a:rPr dirty="0" sz="700" spc="25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、用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、保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障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及创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新服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务等方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面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的发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展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概述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这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一领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域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在过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去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面临的问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题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和取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得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的进</a:t>
            </a:r>
            <a:r>
              <a:rPr dirty="0" sz="700" spc="25">
                <a:solidFill>
                  <a:srgbClr val="333333"/>
                </a:solidFill>
                <a:latin typeface="等线"/>
                <a:cs typeface="等线"/>
              </a:rPr>
              <a:t>步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并对中 国罕见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综合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服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务体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系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提出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展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望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希望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为中国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见病领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域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的政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策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制定</a:t>
            </a:r>
            <a:r>
              <a:rPr dirty="0" sz="700" spc="3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、倡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导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者、相关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机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构和</a:t>
            </a:r>
            <a:r>
              <a:rPr dirty="0" sz="700" spc="15">
                <a:solidFill>
                  <a:srgbClr val="333333"/>
                </a:solidFill>
                <a:latin typeface="等线"/>
                <a:cs typeface="等线"/>
              </a:rPr>
              <a:t>从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业</a:t>
            </a:r>
            <a:r>
              <a:rPr dirty="0" sz="700" spc="1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700" spc="20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者和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家 属、以及广大社会关注人群提供一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份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行业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趋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势观</a:t>
            </a:r>
            <a:r>
              <a:rPr dirty="0" sz="700" spc="5">
                <a:solidFill>
                  <a:srgbClr val="333333"/>
                </a:solidFill>
                <a:latin typeface="等线"/>
                <a:cs typeface="等线"/>
              </a:rPr>
              <a:t>察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报</a:t>
            </a:r>
            <a:r>
              <a:rPr dirty="0" sz="700">
                <a:solidFill>
                  <a:srgbClr val="333333"/>
                </a:solidFill>
                <a:latin typeface="等线"/>
                <a:cs typeface="等线"/>
              </a:rPr>
              <a:t>告</a:t>
            </a:r>
            <a:r>
              <a:rPr dirty="0" sz="700" spc="-5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6696" y="6714743"/>
            <a:ext cx="553720" cy="259079"/>
          </a:xfrm>
          <a:custGeom>
            <a:avLst/>
            <a:gdLst/>
            <a:ahLst/>
            <a:cxnLst/>
            <a:rect l="l" t="t" r="r" b="b"/>
            <a:pathLst>
              <a:path w="553720" h="259079">
                <a:moveTo>
                  <a:pt x="553212" y="0"/>
                </a:moveTo>
                <a:lnTo>
                  <a:pt x="0" y="0"/>
                </a:lnTo>
                <a:lnTo>
                  <a:pt x="0" y="259079"/>
                </a:lnTo>
                <a:lnTo>
                  <a:pt x="553212" y="259079"/>
                </a:lnTo>
                <a:lnTo>
                  <a:pt x="553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36335" cy="7168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136" y="1031874"/>
            <a:ext cx="4870450" cy="1450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资本投入以及创新生物技术的突破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为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罕见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病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患者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带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来更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多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创新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疗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法，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推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动产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业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发展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等线 Light"/>
              <a:cs typeface="等线 Light"/>
            </a:endParaRPr>
          </a:p>
          <a:p>
            <a:pPr marL="184785" indent="-172720">
              <a:lnSpc>
                <a:spcPct val="100000"/>
              </a:lnSpc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全球跨国药企通过并购争相布局罕</a:t>
            </a:r>
            <a:r>
              <a:rPr dirty="0" sz="700" spc="5" b="1">
                <a:latin typeface="等线"/>
                <a:cs typeface="等线"/>
              </a:rPr>
              <a:t>见</a:t>
            </a:r>
            <a:r>
              <a:rPr dirty="0" sz="700" spc="-5" b="1">
                <a:latin typeface="等线"/>
                <a:cs typeface="等线"/>
              </a:rPr>
              <a:t>病领域</a:t>
            </a:r>
            <a:endParaRPr sz="700">
              <a:latin typeface="等线"/>
              <a:cs typeface="等线"/>
            </a:endParaRPr>
          </a:p>
          <a:p>
            <a:pPr algn="just" marL="12700" marR="5080">
              <a:lnSpc>
                <a:spcPct val="141200"/>
              </a:lnSpc>
              <a:spcBef>
                <a:spcPts val="580"/>
              </a:spcBef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全球确认的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见病已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过</a:t>
            </a:r>
            <a:r>
              <a:rPr dirty="0" sz="650" spc="10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7,000</a:t>
            </a:r>
            <a:r>
              <a:rPr dirty="0" sz="650" spc="11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种，然而</a:t>
            </a:r>
            <a:r>
              <a:rPr dirty="0" sz="650" spc="10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95%</a:t>
            </a:r>
            <a:r>
              <a:rPr dirty="0" sz="650" spc="10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的罕见病缺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有效的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治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疗手段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见病领域存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巨大的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临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床需求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空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白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亟待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填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补。在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政策和市场需求的驱动下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罕见病药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公司受到资本青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睐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，大型跨国药企纷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纷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通过并购布局罕见病领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域</a:t>
            </a:r>
            <a:r>
              <a:rPr dirty="0" sz="650">
                <a:solidFill>
                  <a:srgbClr val="333333"/>
                </a:solidFill>
                <a:latin typeface="等线"/>
                <a:cs typeface="等线"/>
              </a:rPr>
              <a:t>,</a:t>
            </a:r>
            <a:r>
              <a:rPr dirty="0" sz="650" spc="17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如默沙东、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阿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斯利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康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、 武田、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赛诺菲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强生等。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2021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 年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 9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月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默沙东宣布以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115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亿美元收购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Accelron，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开始布局罕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病领域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丰富了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罕见病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领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域的药 物管线。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3</a:t>
            </a:r>
            <a:r>
              <a:rPr dirty="0" sz="650" spc="13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个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月后，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默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沙东再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次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宣布收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购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专注于罕见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神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经炎症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疾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病的药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研发公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司</a:t>
            </a:r>
            <a:r>
              <a:rPr dirty="0" sz="650" spc="5">
                <a:solidFill>
                  <a:srgbClr val="0D0D0D"/>
                </a:solidFill>
                <a:latin typeface="等线"/>
                <a:cs typeface="等线"/>
              </a:rPr>
              <a:t>Chord</a:t>
            </a:r>
            <a:r>
              <a:rPr dirty="0" sz="650" spc="130">
                <a:solidFill>
                  <a:srgbClr val="0D0D0D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0D0D0D"/>
                </a:solidFill>
                <a:latin typeface="等线"/>
                <a:cs typeface="等线"/>
              </a:rPr>
              <a:t>Therapeutics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。借助本次并购，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默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沙东将 获得治疗视神经脊髓炎谱系障碍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（NMOSD）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和重症肌无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力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（MG）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的管线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CRD1，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进一步加强罕见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领域布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局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等线"/>
              <a:cs typeface="等线"/>
            </a:endParaRPr>
          </a:p>
          <a:p>
            <a:pPr algn="just" marL="19685">
              <a:lnSpc>
                <a:spcPct val="100000"/>
              </a:lnSpc>
            </a:pPr>
            <a:r>
              <a:rPr dirty="0" sz="600" spc="10" b="1">
                <a:solidFill>
                  <a:srgbClr val="7E7E7E"/>
                </a:solidFill>
                <a:latin typeface="等线"/>
                <a:cs typeface="等线"/>
              </a:rPr>
              <a:t>2017</a:t>
            </a:r>
            <a:r>
              <a:rPr dirty="0" sz="600" spc="5" b="1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 spc="15" b="1">
                <a:solidFill>
                  <a:srgbClr val="7E7E7E"/>
                </a:solidFill>
                <a:latin typeface="等线"/>
                <a:cs typeface="等线"/>
              </a:rPr>
              <a:t>–</a:t>
            </a:r>
            <a:r>
              <a:rPr dirty="0" sz="600" spc="5" b="1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 spc="10" b="1">
                <a:solidFill>
                  <a:srgbClr val="7E7E7E"/>
                </a:solidFill>
                <a:latin typeface="等线"/>
                <a:cs typeface="等线"/>
              </a:rPr>
              <a:t>2021 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年罕见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病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领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域超百亿美元的并购事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件</a:t>
            </a:r>
            <a:endParaRPr sz="60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1121" y="2586862"/>
            <a:ext cx="539115" cy="182880"/>
          </a:xfrm>
          <a:custGeom>
            <a:avLst/>
            <a:gdLst/>
            <a:ahLst/>
            <a:cxnLst/>
            <a:rect l="l" t="t" r="r" b="b"/>
            <a:pathLst>
              <a:path w="539115" h="182880">
                <a:moveTo>
                  <a:pt x="539051" y="0"/>
                </a:moveTo>
                <a:lnTo>
                  <a:pt x="0" y="0"/>
                </a:lnTo>
                <a:lnTo>
                  <a:pt x="0" y="182879"/>
                </a:lnTo>
                <a:lnTo>
                  <a:pt x="539051" y="182879"/>
                </a:lnTo>
                <a:lnTo>
                  <a:pt x="539051" y="0"/>
                </a:lnTo>
                <a:close/>
              </a:path>
            </a:pathLst>
          </a:custGeom>
          <a:solidFill>
            <a:srgbClr val="69809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9534" y="2586862"/>
          <a:ext cx="4942205" cy="1678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15"/>
                <a:gridCol w="660400"/>
                <a:gridCol w="660399"/>
                <a:gridCol w="833755"/>
                <a:gridCol w="2244725"/>
              </a:tblGrid>
              <a:tr h="182879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时间</a:t>
                      </a:r>
                      <a:endParaRPr sz="600">
                        <a:latin typeface="等线"/>
                        <a:cs typeface="等线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00" spc="-5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2021. 09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收购方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2A4882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被收购方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863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交易金额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57E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交易描述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8FAADC"/>
                    </a:solidFill>
                  </a:tcPr>
                </a:tc>
              </a:tr>
              <a:tr h="3566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275"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700" i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115</a:t>
                      </a:r>
                      <a:r>
                        <a:rPr dirty="0" sz="700" spc="-5" i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亿美元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36830" marR="66040">
                        <a:lnSpc>
                          <a:spcPct val="105500"/>
                        </a:lnSpc>
                        <a:spcBef>
                          <a:spcPts val="315"/>
                        </a:spcBef>
                      </a:pPr>
                      <a:r>
                        <a:rPr dirty="0" sz="550" spc="10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Acceleron </a:t>
                      </a:r>
                      <a:r>
                        <a:rPr dirty="0" sz="550" spc="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制药的</a:t>
                      </a:r>
                      <a:r>
                        <a:rPr dirty="0" sz="550" spc="-10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550" spc="10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Sotatercept</a:t>
                      </a:r>
                      <a:r>
                        <a:rPr dirty="0" sz="550" spc="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 具有创新的作用机制，具有改善肺动 脉高压患者短期或长期临床结果的潜力，通过此次并购，默沙东开 始布局罕见病领域。</a:t>
                      </a:r>
                      <a:endParaRPr sz="550">
                        <a:latin typeface="等线"/>
                        <a:cs typeface="等线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00" spc="-5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2020.</a:t>
                      </a:r>
                      <a:r>
                        <a:rPr dirty="0" sz="600" spc="-1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12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700" i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390</a:t>
                      </a:r>
                      <a:r>
                        <a:rPr dirty="0" sz="700" spc="-25" i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亿美元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5500"/>
                        </a:lnSpc>
                        <a:spcBef>
                          <a:spcPts val="315"/>
                        </a:spcBef>
                      </a:pP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通过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收</a:t>
                      </a:r>
                      <a:r>
                        <a:rPr dirty="0" sz="550" spc="10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购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Alexion</a:t>
                      </a:r>
                      <a:r>
                        <a:rPr dirty="0" sz="550" spc="-90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制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药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在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罕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见病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领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域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的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创新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补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体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生物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学平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台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和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强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大的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管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线</a:t>
                      </a:r>
                      <a:r>
                        <a:rPr dirty="0" sz="550" spc="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，  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阿斯利康拓展了罕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见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病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药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物的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开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发。</a:t>
                      </a:r>
                      <a:endParaRPr sz="550">
                        <a:latin typeface="等线"/>
                        <a:cs typeface="等线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331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00" spc="-5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2018.</a:t>
                      </a:r>
                      <a:r>
                        <a:rPr dirty="0" sz="600" spc="-1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03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700" i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650</a:t>
                      </a:r>
                      <a:r>
                        <a:rPr dirty="0" sz="700" spc="-25" i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亿美元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6830" marR="48260">
                        <a:lnSpc>
                          <a:spcPct val="105500"/>
                        </a:lnSpc>
                      </a:pPr>
                      <a:r>
                        <a:rPr dirty="0" sz="550" spc="-20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Shire</a:t>
                      </a:r>
                      <a:r>
                        <a:rPr dirty="0" sz="550" spc="-90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是全球开发罕见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病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疗法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的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领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先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公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司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，通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过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收</a:t>
                      </a:r>
                      <a:r>
                        <a:rPr dirty="0" sz="550" spc="9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购</a:t>
                      </a:r>
                      <a:r>
                        <a:rPr dirty="0" sz="550" spc="-20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Shire</a:t>
                      </a:r>
                      <a:r>
                        <a:rPr dirty="0" sz="550" spc="-114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丰富了武田的罕 见病和血液病产品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及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研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发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管线。</a:t>
                      </a:r>
                      <a:endParaRPr sz="55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68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5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2018.</a:t>
                      </a:r>
                      <a:r>
                        <a:rPr dirty="0" sz="600" spc="-1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01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700" i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116</a:t>
                      </a:r>
                      <a:r>
                        <a:rPr dirty="0" sz="700" spc="-25" i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亿美元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marR="67310">
                        <a:lnSpc>
                          <a:spcPct val="105500"/>
                        </a:lnSpc>
                        <a:spcBef>
                          <a:spcPts val="320"/>
                        </a:spcBef>
                      </a:pP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Bioverativ</a:t>
                      </a:r>
                      <a:r>
                        <a:rPr dirty="0" sz="550" spc="-100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是罕见血液疾病药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物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的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领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导者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，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并</a:t>
                      </a:r>
                      <a:r>
                        <a:rPr dirty="0" sz="550" spc="9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购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Bioverativ</a:t>
                      </a:r>
                      <a:r>
                        <a:rPr dirty="0" sz="550" spc="-10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之后，赛诺菲在 专科护理和罕见病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领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域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的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领导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力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进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一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步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加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强。</a:t>
                      </a:r>
                      <a:endParaRPr sz="550">
                        <a:latin typeface="等线"/>
                        <a:cs typeface="等线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5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2017.</a:t>
                      </a:r>
                      <a:r>
                        <a:rPr dirty="0" sz="600" spc="-1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5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02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3810"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700" i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300</a:t>
                      </a:r>
                      <a:r>
                        <a:rPr dirty="0" sz="700" spc="-25" i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亿美元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marR="53975">
                        <a:lnSpc>
                          <a:spcPct val="105500"/>
                        </a:lnSpc>
                        <a:spcBef>
                          <a:spcPts val="320"/>
                        </a:spcBef>
                      </a:pPr>
                      <a:r>
                        <a:rPr dirty="0" sz="550" spc="-20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Actelion</a:t>
                      </a:r>
                      <a:r>
                        <a:rPr dirty="0" sz="550" spc="-120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是肺动脉高压领域的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领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导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者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，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通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过此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次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并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购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，强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生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在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心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血管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、</a:t>
                      </a:r>
                      <a:r>
                        <a:rPr dirty="0" sz="550" spc="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代 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谢及罕见病领域的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实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力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得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到明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显</a:t>
                      </a:r>
                      <a:r>
                        <a:rPr dirty="0" sz="550" spc="-1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加</a:t>
                      </a:r>
                      <a:r>
                        <a:rPr dirty="0" sz="550" spc="-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强</a:t>
                      </a:r>
                      <a:r>
                        <a:rPr dirty="0" sz="550" spc="25">
                          <a:solidFill>
                            <a:srgbClr val="3A3838"/>
                          </a:solidFill>
                          <a:latin typeface="等线"/>
                          <a:cs typeface="等线"/>
                        </a:rPr>
                        <a:t>。</a:t>
                      </a:r>
                      <a:endParaRPr sz="550">
                        <a:latin typeface="等线"/>
                        <a:cs typeface="等线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40436" y="2523743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 h="0">
                <a:moveTo>
                  <a:pt x="0" y="0"/>
                </a:moveTo>
                <a:lnTo>
                  <a:pt x="2247646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7794" y="4477003"/>
            <a:ext cx="4824095" cy="995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创新生物技术发展，为罕见病患者</a:t>
            </a:r>
            <a:r>
              <a:rPr dirty="0" sz="700" spc="5" b="1">
                <a:latin typeface="等线"/>
                <a:cs typeface="等线"/>
              </a:rPr>
              <a:t>带</a:t>
            </a:r>
            <a:r>
              <a:rPr dirty="0" sz="700" spc="-5" b="1">
                <a:latin typeface="等线"/>
                <a:cs typeface="等线"/>
              </a:rPr>
              <a:t>来更</a:t>
            </a:r>
            <a:r>
              <a:rPr dirty="0" sz="700" spc="5" b="1">
                <a:latin typeface="等线"/>
                <a:cs typeface="等线"/>
              </a:rPr>
              <a:t>多</a:t>
            </a:r>
            <a:r>
              <a:rPr dirty="0" sz="700" spc="-5" b="1">
                <a:latin typeface="等线"/>
                <a:cs typeface="等线"/>
              </a:rPr>
              <a:t>创新</a:t>
            </a:r>
            <a:r>
              <a:rPr dirty="0" sz="700" spc="5" b="1">
                <a:latin typeface="等线"/>
                <a:cs typeface="等线"/>
              </a:rPr>
              <a:t>疗</a:t>
            </a:r>
            <a:r>
              <a:rPr dirty="0" sz="700" spc="-5" b="1">
                <a:latin typeface="等线"/>
                <a:cs typeface="等线"/>
              </a:rPr>
              <a:t>法</a:t>
            </a:r>
            <a:endParaRPr sz="700">
              <a:latin typeface="等线"/>
              <a:cs typeface="等线"/>
            </a:endParaRPr>
          </a:p>
          <a:p>
            <a:pPr algn="just" marL="12700" marR="5080">
              <a:lnSpc>
                <a:spcPct val="141000"/>
              </a:lnSpc>
              <a:spcBef>
                <a:spcPts val="580"/>
              </a:spcBef>
            </a:pPr>
            <a:r>
              <a:rPr dirty="0" sz="650" spc="55">
                <a:latin typeface="等线"/>
                <a:cs typeface="等线"/>
              </a:rPr>
              <a:t>随着大量研发资本持续流向罕见病领</a:t>
            </a:r>
            <a:r>
              <a:rPr dirty="0" sz="650" spc="70">
                <a:latin typeface="等线"/>
                <a:cs typeface="等线"/>
              </a:rPr>
              <a:t>域</a:t>
            </a:r>
            <a:r>
              <a:rPr dirty="0" sz="650" spc="55">
                <a:latin typeface="等线"/>
                <a:cs typeface="等线"/>
              </a:rPr>
              <a:t>，临床研发突破为罕见病患者带来更</a:t>
            </a:r>
            <a:r>
              <a:rPr dirty="0" sz="650" spc="65">
                <a:latin typeface="等线"/>
                <a:cs typeface="等线"/>
              </a:rPr>
              <a:t>多</a:t>
            </a:r>
            <a:r>
              <a:rPr dirty="0" sz="650" spc="55">
                <a:latin typeface="等线"/>
                <a:cs typeface="等线"/>
              </a:rPr>
              <a:t>创新疗</a:t>
            </a:r>
            <a:r>
              <a:rPr dirty="0" sz="650" spc="60">
                <a:latin typeface="等线"/>
                <a:cs typeface="等线"/>
              </a:rPr>
              <a:t>法</a:t>
            </a:r>
            <a:r>
              <a:rPr dirty="0" sz="650" spc="55">
                <a:latin typeface="等线"/>
                <a:cs typeface="等线"/>
              </a:rPr>
              <a:t>，如基因治疗、核酸药物</a:t>
            </a:r>
            <a:r>
              <a:rPr dirty="0" sz="650" spc="45">
                <a:latin typeface="等线"/>
                <a:cs typeface="等线"/>
              </a:rPr>
              <a:t>等</a:t>
            </a:r>
            <a:r>
              <a:rPr dirty="0" sz="650" spc="65">
                <a:latin typeface="等线"/>
                <a:cs typeface="等线"/>
              </a:rPr>
              <a:t>。</a:t>
            </a:r>
            <a:r>
              <a:rPr dirty="0" sz="650" spc="5">
                <a:latin typeface="等线"/>
                <a:cs typeface="等线"/>
              </a:rPr>
              <a:t>Spark  </a:t>
            </a:r>
            <a:r>
              <a:rPr dirty="0" sz="650" spc="10">
                <a:latin typeface="等线"/>
                <a:cs typeface="等线"/>
              </a:rPr>
              <a:t>Therapeutics</a:t>
            </a:r>
            <a:r>
              <a:rPr dirty="0" sz="650" spc="20">
                <a:latin typeface="等线"/>
                <a:cs typeface="等线"/>
              </a:rPr>
              <a:t>的产品</a:t>
            </a:r>
            <a:r>
              <a:rPr dirty="0" sz="650" spc="10">
                <a:latin typeface="等线"/>
                <a:cs typeface="等线"/>
              </a:rPr>
              <a:t>Luxturna</a:t>
            </a:r>
            <a:r>
              <a:rPr dirty="0" sz="650" spc="20">
                <a:latin typeface="等线"/>
                <a:cs typeface="等线"/>
              </a:rPr>
              <a:t>是</a:t>
            </a:r>
            <a:r>
              <a:rPr dirty="0" sz="650" spc="30">
                <a:latin typeface="等线"/>
                <a:cs typeface="等线"/>
              </a:rPr>
              <a:t>全</a:t>
            </a:r>
            <a:r>
              <a:rPr dirty="0" sz="650" spc="20">
                <a:latin typeface="等线"/>
                <a:cs typeface="等线"/>
              </a:rPr>
              <a:t>球</a:t>
            </a:r>
            <a:r>
              <a:rPr dirty="0" sz="650" spc="30">
                <a:latin typeface="等线"/>
                <a:cs typeface="等线"/>
              </a:rPr>
              <a:t>首个</a:t>
            </a:r>
            <a:r>
              <a:rPr dirty="0" sz="650" spc="20">
                <a:latin typeface="等线"/>
                <a:cs typeface="等线"/>
              </a:rPr>
              <a:t>一</a:t>
            </a:r>
            <a:r>
              <a:rPr dirty="0" sz="650" spc="30">
                <a:latin typeface="等线"/>
                <a:cs typeface="等线"/>
              </a:rPr>
              <a:t>次</a:t>
            </a:r>
            <a:r>
              <a:rPr dirty="0" sz="650" spc="20">
                <a:latin typeface="等线"/>
                <a:cs typeface="等线"/>
              </a:rPr>
              <a:t>性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20">
                <a:latin typeface="等线"/>
                <a:cs typeface="等线"/>
              </a:rPr>
              <a:t>因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35">
                <a:latin typeface="等线"/>
                <a:cs typeface="等线"/>
              </a:rPr>
              <a:t>法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用</a:t>
            </a:r>
            <a:r>
              <a:rPr dirty="0" sz="650" spc="20">
                <a:latin typeface="等线"/>
                <a:cs typeface="等线"/>
              </a:rPr>
              <a:t>于</a:t>
            </a:r>
            <a:r>
              <a:rPr dirty="0" sz="650" spc="30">
                <a:latin typeface="等线"/>
                <a:cs typeface="等线"/>
              </a:rPr>
              <a:t>治疗</a:t>
            </a:r>
            <a:r>
              <a:rPr dirty="0" sz="650" spc="20">
                <a:latin typeface="等线"/>
                <a:cs typeface="等线"/>
              </a:rPr>
              <a:t>视</a:t>
            </a:r>
            <a:r>
              <a:rPr dirty="0" sz="650" spc="30">
                <a:latin typeface="等线"/>
                <a:cs typeface="等线"/>
              </a:rPr>
              <a:t>网</a:t>
            </a:r>
            <a:r>
              <a:rPr dirty="0" sz="650" spc="20">
                <a:latin typeface="等线"/>
                <a:cs typeface="等线"/>
              </a:rPr>
              <a:t>膜</a:t>
            </a:r>
            <a:r>
              <a:rPr dirty="0" sz="650" spc="30">
                <a:latin typeface="等线"/>
                <a:cs typeface="等线"/>
              </a:rPr>
              <a:t>色</a:t>
            </a:r>
            <a:r>
              <a:rPr dirty="0" sz="650" spc="20">
                <a:latin typeface="等线"/>
                <a:cs typeface="等线"/>
              </a:rPr>
              <a:t>素</a:t>
            </a:r>
            <a:r>
              <a:rPr dirty="0" sz="650" spc="30">
                <a:latin typeface="等线"/>
                <a:cs typeface="等线"/>
              </a:rPr>
              <a:t>变</a:t>
            </a:r>
            <a:r>
              <a:rPr dirty="0" sz="650" spc="25">
                <a:latin typeface="等线"/>
                <a:cs typeface="等线"/>
              </a:rPr>
              <a:t>性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该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20">
                <a:latin typeface="等线"/>
                <a:cs typeface="等线"/>
              </a:rPr>
              <a:t>法</a:t>
            </a:r>
            <a:r>
              <a:rPr dirty="0" sz="650" spc="30">
                <a:latin typeface="等线"/>
                <a:cs typeface="等线"/>
              </a:rPr>
              <a:t>通</a:t>
            </a:r>
            <a:r>
              <a:rPr dirty="0" sz="650" spc="20">
                <a:latin typeface="等线"/>
                <a:cs typeface="等线"/>
              </a:rPr>
              <a:t>过</a:t>
            </a:r>
            <a:r>
              <a:rPr dirty="0" sz="650" spc="10">
                <a:latin typeface="等线"/>
                <a:cs typeface="等线"/>
              </a:rPr>
              <a:t>AAV</a:t>
            </a:r>
            <a:r>
              <a:rPr dirty="0" sz="650" spc="30">
                <a:latin typeface="等线"/>
                <a:cs typeface="等线"/>
              </a:rPr>
              <a:t>载</a:t>
            </a:r>
            <a:r>
              <a:rPr dirty="0" sz="650" spc="20">
                <a:latin typeface="等线"/>
                <a:cs typeface="等线"/>
              </a:rPr>
              <a:t>体</a:t>
            </a:r>
            <a:r>
              <a:rPr dirty="0" sz="650" spc="30">
                <a:latin typeface="等线"/>
                <a:cs typeface="等线"/>
              </a:rPr>
              <a:t>将</a:t>
            </a:r>
            <a:r>
              <a:rPr dirty="0" sz="650" spc="20">
                <a:latin typeface="等线"/>
                <a:cs typeface="等线"/>
              </a:rPr>
              <a:t>健</a:t>
            </a:r>
            <a:r>
              <a:rPr dirty="0" sz="650" spc="30">
                <a:latin typeface="等线"/>
                <a:cs typeface="等线"/>
              </a:rPr>
              <a:t>康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10">
                <a:latin typeface="等线"/>
                <a:cs typeface="等线"/>
              </a:rPr>
              <a:t>RPE65</a:t>
            </a:r>
            <a:r>
              <a:rPr dirty="0" sz="650" spc="20">
                <a:latin typeface="等线"/>
                <a:cs typeface="等线"/>
              </a:rPr>
              <a:t>基因引 </a:t>
            </a:r>
            <a:r>
              <a:rPr dirty="0" sz="650" spc="30">
                <a:latin typeface="等线"/>
                <a:cs typeface="等线"/>
              </a:rPr>
              <a:t>入患者体内，让患者可生成正常功能的蛋</a:t>
            </a:r>
            <a:r>
              <a:rPr dirty="0" sz="650" spc="5">
                <a:latin typeface="等线"/>
                <a:cs typeface="等线"/>
              </a:rPr>
              <a:t>白</a:t>
            </a:r>
            <a:r>
              <a:rPr dirty="0" sz="650" spc="30">
                <a:latin typeface="等线"/>
                <a:cs typeface="等线"/>
              </a:rPr>
              <a:t>，达到长期性改善视力的疗</a:t>
            </a:r>
            <a:r>
              <a:rPr dirty="0" sz="650" spc="5">
                <a:latin typeface="等线"/>
                <a:cs typeface="等线"/>
              </a:rPr>
              <a:t>效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目</a:t>
            </a:r>
            <a:r>
              <a:rPr dirty="0" sz="650" spc="30">
                <a:latin typeface="等线"/>
                <a:cs typeface="等线"/>
              </a:rPr>
              <a:t>前</a:t>
            </a:r>
            <a:r>
              <a:rPr dirty="0" sz="650" spc="10">
                <a:latin typeface="等线"/>
                <a:cs typeface="等线"/>
              </a:rPr>
              <a:t>，Spark</a:t>
            </a:r>
            <a:r>
              <a:rPr dirty="0" sz="650" spc="16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Therapeutics</a:t>
            </a:r>
            <a:r>
              <a:rPr dirty="0" sz="650" spc="30">
                <a:latin typeface="等线"/>
                <a:cs typeface="等线"/>
              </a:rPr>
              <a:t>也在探索通过基因治疗手 </a:t>
            </a:r>
            <a:r>
              <a:rPr dirty="0" sz="650" spc="20">
                <a:latin typeface="等线"/>
                <a:cs typeface="等线"/>
              </a:rPr>
              <a:t>段治疗更多种罕见病，如血友病、庞贝病、遗</a:t>
            </a:r>
            <a:r>
              <a:rPr dirty="0" sz="650" spc="30">
                <a:latin typeface="等线"/>
                <a:cs typeface="等线"/>
              </a:rPr>
              <a:t>传</a:t>
            </a:r>
            <a:r>
              <a:rPr dirty="0" sz="650" spc="20">
                <a:latin typeface="等线"/>
                <a:cs typeface="等线"/>
              </a:rPr>
              <a:t>性血管</a:t>
            </a:r>
            <a:r>
              <a:rPr dirty="0" sz="650" spc="30">
                <a:latin typeface="等线"/>
                <a:cs typeface="等线"/>
              </a:rPr>
              <a:t>性</a:t>
            </a:r>
            <a:r>
              <a:rPr dirty="0" sz="650" spc="20">
                <a:latin typeface="等线"/>
                <a:cs typeface="等线"/>
              </a:rPr>
              <a:t>水肿和</a:t>
            </a:r>
            <a:r>
              <a:rPr dirty="0" sz="650" spc="30">
                <a:latin typeface="等线"/>
                <a:cs typeface="等线"/>
              </a:rPr>
              <a:t>亨</a:t>
            </a:r>
            <a:r>
              <a:rPr dirty="0" sz="650" spc="20">
                <a:latin typeface="等线"/>
                <a:cs typeface="等线"/>
              </a:rPr>
              <a:t>廷顿舞</a:t>
            </a:r>
            <a:r>
              <a:rPr dirty="0" sz="650" spc="35">
                <a:latin typeface="等线"/>
                <a:cs typeface="等线"/>
              </a:rPr>
              <a:t>蹈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等线"/>
              <a:cs typeface="等线"/>
            </a:endParaRPr>
          </a:p>
          <a:p>
            <a:pPr marL="38735">
              <a:lnSpc>
                <a:spcPct val="100000"/>
              </a:lnSpc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罕见病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领域创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新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疗法公司举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例</a:t>
            </a:r>
            <a:endParaRPr sz="600">
              <a:latin typeface="等线"/>
              <a:cs typeface="等线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0220" y="2897123"/>
            <a:ext cx="440436" cy="899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5191" y="2895599"/>
            <a:ext cx="315468" cy="1188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1614" y="3226438"/>
            <a:ext cx="371578" cy="9692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2779" y="3247714"/>
            <a:ext cx="350331" cy="742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096" y="3500627"/>
            <a:ext cx="312420" cy="1080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66900" y="3523489"/>
            <a:ext cx="252984" cy="746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5203" y="4112386"/>
            <a:ext cx="460075" cy="7988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24281" y="3839050"/>
            <a:ext cx="388513" cy="6534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02892" y="4069079"/>
            <a:ext cx="381000" cy="13868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509394" y="5860537"/>
            <a:ext cx="183515" cy="80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05"/>
              </a:lnSpc>
            </a:pPr>
            <a:r>
              <a:rPr dirty="0" sz="600">
                <a:solidFill>
                  <a:srgbClr val="0D0D0D"/>
                </a:solidFill>
                <a:latin typeface="等线"/>
                <a:cs typeface="等线"/>
              </a:rPr>
              <a:t>Spark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3928" y="6096757"/>
            <a:ext cx="239395" cy="80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05"/>
              </a:lnSpc>
            </a:pPr>
            <a:r>
              <a:rPr dirty="0" sz="600">
                <a:solidFill>
                  <a:srgbClr val="0D0D0D"/>
                </a:solidFill>
                <a:latin typeface="等线"/>
                <a:cs typeface="等线"/>
              </a:rPr>
              <a:t>S</a:t>
            </a:r>
            <a:r>
              <a:rPr dirty="0" sz="600" spc="-5">
                <a:solidFill>
                  <a:srgbClr val="0D0D0D"/>
                </a:solidFill>
                <a:latin typeface="等线"/>
                <a:cs typeface="等线"/>
              </a:rPr>
              <a:t>y</a:t>
            </a:r>
            <a:r>
              <a:rPr dirty="0" sz="600" spc="5">
                <a:solidFill>
                  <a:srgbClr val="0D0D0D"/>
                </a:solidFill>
                <a:latin typeface="等线"/>
                <a:cs typeface="等线"/>
              </a:rPr>
              <a:t>n</a:t>
            </a:r>
            <a:r>
              <a:rPr dirty="0" sz="600" spc="-5">
                <a:solidFill>
                  <a:srgbClr val="0D0D0D"/>
                </a:solidFill>
                <a:latin typeface="等线"/>
                <a:cs typeface="等线"/>
              </a:rPr>
              <a:t>l</a:t>
            </a:r>
            <a:r>
              <a:rPr dirty="0" sz="600">
                <a:solidFill>
                  <a:srgbClr val="0D0D0D"/>
                </a:solidFill>
                <a:latin typeface="等线"/>
                <a:cs typeface="等线"/>
              </a:rPr>
              <a:t>ogi</a:t>
            </a:r>
            <a:endParaRPr sz="600">
              <a:latin typeface="等线"/>
              <a:cs typeface="等线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16736" y="6312734"/>
            <a:ext cx="496824" cy="1105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18844" y="5835395"/>
            <a:ext cx="361188" cy="14020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18844" y="6065519"/>
            <a:ext cx="304800" cy="1341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30098" y="6557132"/>
            <a:ext cx="273206" cy="98076"/>
          </a:xfrm>
          <a:prstGeom prst="rect">
            <a:avLst/>
          </a:prstGeom>
        </p:spPr>
      </p:pic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29018" y="5595175"/>
          <a:ext cx="46431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"/>
                <a:gridCol w="849630"/>
                <a:gridCol w="1275714"/>
                <a:gridCol w="1867535"/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主要创新疗法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3175">
                      <a:solidFill>
                        <a:srgbClr val="D9D9D9"/>
                      </a:solidFill>
                      <a:prstDash val="solid"/>
                    </a:lnB>
                    <a:solidFill>
                      <a:srgbClr val="2A48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公司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3175">
                      <a:solidFill>
                        <a:srgbClr val="D9D9D9"/>
                      </a:solidFill>
                      <a:prstDash val="solid"/>
                    </a:lnB>
                    <a:solidFill>
                      <a:srgbClr val="3863B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已上市产品适应症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3175">
                      <a:solidFill>
                        <a:srgbClr val="D9D9D9"/>
                      </a:solidFill>
                      <a:prstDash val="solid"/>
                    </a:lnB>
                    <a:solidFill>
                      <a:srgbClr val="557E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在研产品适应症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D9D9D9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3175">
                      <a:solidFill>
                        <a:srgbClr val="D9D9D9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</a:tr>
              <a:tr h="231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60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基因治疗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D9D9D9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317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D9"/>
                      </a:solidFill>
                      <a:prstDash val="solid"/>
                    </a:lnL>
                    <a:lnR w="3175">
                      <a:solidFill>
                        <a:srgbClr val="D9D9D9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317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视网膜色素变性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040">
                    <a:lnL w="3175">
                      <a:solidFill>
                        <a:srgbClr val="D9D9D9"/>
                      </a:solidFill>
                      <a:prstDash val="solid"/>
                    </a:lnL>
                    <a:lnR w="3175">
                      <a:solidFill>
                        <a:srgbClr val="D9D9D9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317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血友病</a:t>
                      </a:r>
                      <a:r>
                        <a:rPr dirty="0" sz="600" spc="-15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；庞贝病；</a:t>
                      </a:r>
                      <a:r>
                        <a:rPr dirty="0" sz="600" spc="-4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遗传性血管性水肿；</a:t>
                      </a:r>
                      <a:r>
                        <a:rPr dirty="0" sz="600" spc="-5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亨</a:t>
                      </a:r>
                      <a:r>
                        <a:rPr dirty="0" sz="600" spc="-4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廷顿</a:t>
                      </a:r>
                      <a:r>
                        <a:rPr dirty="0" sz="600" spc="-5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舞</a:t>
                      </a:r>
                      <a:r>
                        <a:rPr dirty="0" sz="600" spc="-4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蹈症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040">
                    <a:lnL w="3175">
                      <a:solidFill>
                        <a:srgbClr val="D9D9D9"/>
                      </a:solidFill>
                      <a:prstDash val="solid"/>
                    </a:lnL>
                    <a:lnR w="3175">
                      <a:solidFill>
                        <a:srgbClr val="D9D9D9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317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60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工程菌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D9D9D9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algn="ctr" marL="236854">
                        <a:lnSpc>
                          <a:spcPct val="100000"/>
                        </a:lnSpc>
                      </a:pP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c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715">
                    <a:lnL w="3175">
                      <a:solidFill>
                        <a:srgbClr val="D9D9D9"/>
                      </a:solidFill>
                      <a:prstDash val="solid"/>
                    </a:lnL>
                    <a:lnR w="3175">
                      <a:solidFill>
                        <a:srgbClr val="D9D9D9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/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675">
                    <a:lnL w="3175">
                      <a:solidFill>
                        <a:srgbClr val="D9D9D9"/>
                      </a:solidFill>
                      <a:prstDash val="solid"/>
                    </a:lnL>
                    <a:lnR w="3175">
                      <a:solidFill>
                        <a:srgbClr val="D9D9D9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317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600" spc="-4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苯丙酮尿症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675">
                    <a:lnL w="3175">
                      <a:solidFill>
                        <a:srgbClr val="D9D9D9"/>
                      </a:solidFill>
                      <a:prstDash val="solid"/>
                    </a:lnL>
                    <a:lnR w="3175">
                      <a:solidFill>
                        <a:srgbClr val="D9D9D9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317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600" spc="-5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siRNA</a:t>
                      </a:r>
                      <a:r>
                        <a:rPr dirty="0" sz="60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药物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1F1F1"/>
                      </a:solidFill>
                      <a:prstDash val="solid"/>
                    </a:lnR>
                    <a:lnT w="6350">
                      <a:solidFill>
                        <a:srgbClr val="F1F1F1"/>
                      </a:solidFill>
                      <a:prstDash val="solid"/>
                    </a:lnT>
                    <a:lnB w="635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1F1F1"/>
                      </a:solidFill>
                      <a:prstDash val="solid"/>
                    </a:lnL>
                    <a:lnR w="6350">
                      <a:solidFill>
                        <a:srgbClr val="F1F1F1"/>
                      </a:solidFill>
                      <a:prstDash val="solid"/>
                    </a:lnR>
                    <a:lnT w="6350">
                      <a:solidFill>
                        <a:srgbClr val="F1F1F1"/>
                      </a:solidFill>
                      <a:prstDash val="solid"/>
                    </a:lnT>
                    <a:lnB w="635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转甲状腺素蛋白淀粉样变性病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675">
                    <a:lnL w="6350">
                      <a:solidFill>
                        <a:srgbClr val="F1F1F1"/>
                      </a:solidFill>
                      <a:prstDash val="solid"/>
                    </a:lnL>
                    <a:lnR w="3175">
                      <a:solidFill>
                        <a:srgbClr val="D9D9D9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317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600" spc="-4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血友病；高胆固醇血症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675">
                    <a:lnL w="3175">
                      <a:solidFill>
                        <a:srgbClr val="D9D9D9"/>
                      </a:solidFill>
                      <a:prstDash val="solid"/>
                    </a:lnL>
                    <a:lnR w="3175">
                      <a:solidFill>
                        <a:srgbClr val="D9D9D9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317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600" spc="-5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C3</a:t>
                      </a:r>
                      <a:r>
                        <a:rPr dirty="0" sz="600" spc="-1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b="1">
                          <a:solidFill>
                            <a:srgbClr val="2A4882"/>
                          </a:solidFill>
                          <a:latin typeface="等线"/>
                          <a:cs typeface="等线"/>
                        </a:rPr>
                        <a:t>补体抑制剂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1F1F1"/>
                      </a:solidFill>
                      <a:prstDash val="solid"/>
                    </a:lnR>
                    <a:lnT w="6350">
                      <a:solidFill>
                        <a:srgbClr val="F1F1F1"/>
                      </a:solidFill>
                      <a:prstDash val="solid"/>
                    </a:lnT>
                    <a:lnB w="635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1F1F1"/>
                      </a:solidFill>
                      <a:prstDash val="solid"/>
                    </a:lnL>
                    <a:lnR w="6350">
                      <a:solidFill>
                        <a:srgbClr val="F1F1F1"/>
                      </a:solidFill>
                      <a:prstDash val="solid"/>
                    </a:lnR>
                    <a:lnT w="6350">
                      <a:solidFill>
                        <a:srgbClr val="F1F1F1"/>
                      </a:solidFill>
                      <a:prstDash val="solid"/>
                    </a:lnT>
                    <a:lnB w="635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阵发性睡眠性血红蛋白尿症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675">
                    <a:lnL w="6350">
                      <a:solidFill>
                        <a:srgbClr val="F1F1F1"/>
                      </a:solidFill>
                      <a:prstDash val="solid"/>
                    </a:lnL>
                    <a:lnR w="3175">
                      <a:solidFill>
                        <a:srgbClr val="D9D9D9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317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600" spc="-4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脊髓性肌肉萎缩症；冷</a:t>
                      </a:r>
                      <a:r>
                        <a:rPr dirty="0" sz="600" spc="-5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凝</a:t>
                      </a:r>
                      <a:r>
                        <a:rPr dirty="0" sz="600" spc="-4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集素病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6675">
                    <a:lnL w="3175">
                      <a:solidFill>
                        <a:srgbClr val="D9D9D9"/>
                      </a:solidFill>
                      <a:prstDash val="solid"/>
                    </a:lnL>
                    <a:lnR w="3175">
                      <a:solidFill>
                        <a:srgbClr val="D9D9D9"/>
                      </a:solidFill>
                      <a:prstDash val="solid"/>
                    </a:lnR>
                    <a:lnT w="3175">
                      <a:solidFill>
                        <a:srgbClr val="D9D9D9"/>
                      </a:solidFill>
                      <a:prstDash val="solid"/>
                    </a:lnT>
                    <a:lnB w="317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463295" y="5515355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 h="0">
                <a:moveTo>
                  <a:pt x="0" y="0"/>
                </a:moveTo>
                <a:lnTo>
                  <a:pt x="2247646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286385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资本与技术双轮驱动罕见病产业</a:t>
            </a:r>
            <a:endParaRPr sz="1600"/>
          </a:p>
        </p:txBody>
      </p:sp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06454" y="3822191"/>
            <a:ext cx="426627" cy="86867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2072" y="1923287"/>
            <a:ext cx="2527300" cy="1195070"/>
          </a:xfrm>
          <a:custGeom>
            <a:avLst/>
            <a:gdLst/>
            <a:ahLst/>
            <a:cxnLst/>
            <a:rect l="l" t="t" r="r" b="b"/>
            <a:pathLst>
              <a:path w="2527300" h="1195070">
                <a:moveTo>
                  <a:pt x="1263395" y="0"/>
                </a:moveTo>
                <a:lnTo>
                  <a:pt x="1200341" y="731"/>
                </a:lnTo>
                <a:lnTo>
                  <a:pt x="1138086" y="2901"/>
                </a:lnTo>
                <a:lnTo>
                  <a:pt x="1076704" y="6477"/>
                </a:lnTo>
                <a:lnTo>
                  <a:pt x="1016266" y="11423"/>
                </a:lnTo>
                <a:lnTo>
                  <a:pt x="956846" y="17707"/>
                </a:lnTo>
                <a:lnTo>
                  <a:pt x="898516" y="25293"/>
                </a:lnTo>
                <a:lnTo>
                  <a:pt x="841348" y="34147"/>
                </a:lnTo>
                <a:lnTo>
                  <a:pt x="785414" y="44235"/>
                </a:lnTo>
                <a:lnTo>
                  <a:pt x="730787" y="55523"/>
                </a:lnTo>
                <a:lnTo>
                  <a:pt x="677539" y="67977"/>
                </a:lnTo>
                <a:lnTo>
                  <a:pt x="625743" y="81562"/>
                </a:lnTo>
                <a:lnTo>
                  <a:pt x="575470" y="96244"/>
                </a:lnTo>
                <a:lnTo>
                  <a:pt x="526795" y="111989"/>
                </a:lnTo>
                <a:lnTo>
                  <a:pt x="479787" y="128763"/>
                </a:lnTo>
                <a:lnTo>
                  <a:pt x="434522" y="146531"/>
                </a:lnTo>
                <a:lnTo>
                  <a:pt x="391069" y="165260"/>
                </a:lnTo>
                <a:lnTo>
                  <a:pt x="349503" y="184915"/>
                </a:lnTo>
                <a:lnTo>
                  <a:pt x="309895" y="205461"/>
                </a:lnTo>
                <a:lnTo>
                  <a:pt x="272317" y="226865"/>
                </a:lnTo>
                <a:lnTo>
                  <a:pt x="236843" y="249093"/>
                </a:lnTo>
                <a:lnTo>
                  <a:pt x="203545" y="272110"/>
                </a:lnTo>
                <a:lnTo>
                  <a:pt x="172494" y="295881"/>
                </a:lnTo>
                <a:lnTo>
                  <a:pt x="117425" y="345552"/>
                </a:lnTo>
                <a:lnTo>
                  <a:pt x="72217" y="397833"/>
                </a:lnTo>
                <a:lnTo>
                  <a:pt x="37449" y="452448"/>
                </a:lnTo>
                <a:lnTo>
                  <a:pt x="13698" y="509125"/>
                </a:lnTo>
                <a:lnTo>
                  <a:pt x="1546" y="567590"/>
                </a:lnTo>
                <a:lnTo>
                  <a:pt x="0" y="597408"/>
                </a:lnTo>
                <a:lnTo>
                  <a:pt x="1546" y="627225"/>
                </a:lnTo>
                <a:lnTo>
                  <a:pt x="13698" y="685690"/>
                </a:lnTo>
                <a:lnTo>
                  <a:pt x="37449" y="742367"/>
                </a:lnTo>
                <a:lnTo>
                  <a:pt x="72217" y="796982"/>
                </a:lnTo>
                <a:lnTo>
                  <a:pt x="117425" y="849263"/>
                </a:lnTo>
                <a:lnTo>
                  <a:pt x="172494" y="898934"/>
                </a:lnTo>
                <a:lnTo>
                  <a:pt x="203545" y="922705"/>
                </a:lnTo>
                <a:lnTo>
                  <a:pt x="236843" y="945722"/>
                </a:lnTo>
                <a:lnTo>
                  <a:pt x="272317" y="967950"/>
                </a:lnTo>
                <a:lnTo>
                  <a:pt x="309895" y="989354"/>
                </a:lnTo>
                <a:lnTo>
                  <a:pt x="349503" y="1009900"/>
                </a:lnTo>
                <a:lnTo>
                  <a:pt x="391069" y="1029555"/>
                </a:lnTo>
                <a:lnTo>
                  <a:pt x="434522" y="1048284"/>
                </a:lnTo>
                <a:lnTo>
                  <a:pt x="479787" y="1066052"/>
                </a:lnTo>
                <a:lnTo>
                  <a:pt x="526795" y="1082826"/>
                </a:lnTo>
                <a:lnTo>
                  <a:pt x="575470" y="1098571"/>
                </a:lnTo>
                <a:lnTo>
                  <a:pt x="625743" y="1113253"/>
                </a:lnTo>
                <a:lnTo>
                  <a:pt x="677539" y="1126838"/>
                </a:lnTo>
                <a:lnTo>
                  <a:pt x="730787" y="1139292"/>
                </a:lnTo>
                <a:lnTo>
                  <a:pt x="785414" y="1150580"/>
                </a:lnTo>
                <a:lnTo>
                  <a:pt x="841348" y="1160668"/>
                </a:lnTo>
                <a:lnTo>
                  <a:pt x="898516" y="1169522"/>
                </a:lnTo>
                <a:lnTo>
                  <a:pt x="956846" y="1177108"/>
                </a:lnTo>
                <a:lnTo>
                  <a:pt x="1016266" y="1183392"/>
                </a:lnTo>
                <a:lnTo>
                  <a:pt x="1076704" y="1188338"/>
                </a:lnTo>
                <a:lnTo>
                  <a:pt x="1138086" y="1191914"/>
                </a:lnTo>
                <a:lnTo>
                  <a:pt x="1200341" y="1194084"/>
                </a:lnTo>
                <a:lnTo>
                  <a:pt x="1263395" y="1194816"/>
                </a:lnTo>
                <a:lnTo>
                  <a:pt x="1326450" y="1194084"/>
                </a:lnTo>
                <a:lnTo>
                  <a:pt x="1388705" y="1191914"/>
                </a:lnTo>
                <a:lnTo>
                  <a:pt x="1450087" y="1188338"/>
                </a:lnTo>
                <a:lnTo>
                  <a:pt x="1510525" y="1183392"/>
                </a:lnTo>
                <a:lnTo>
                  <a:pt x="1569945" y="1177108"/>
                </a:lnTo>
                <a:lnTo>
                  <a:pt x="1628275" y="1169522"/>
                </a:lnTo>
                <a:lnTo>
                  <a:pt x="1685443" y="1160668"/>
                </a:lnTo>
                <a:lnTo>
                  <a:pt x="1741377" y="1150580"/>
                </a:lnTo>
                <a:lnTo>
                  <a:pt x="1796004" y="1139292"/>
                </a:lnTo>
                <a:lnTo>
                  <a:pt x="1849252" y="1126838"/>
                </a:lnTo>
                <a:lnTo>
                  <a:pt x="1901048" y="1113253"/>
                </a:lnTo>
                <a:lnTo>
                  <a:pt x="1951321" y="1098571"/>
                </a:lnTo>
                <a:lnTo>
                  <a:pt x="1999996" y="1082826"/>
                </a:lnTo>
                <a:lnTo>
                  <a:pt x="2047004" y="1066052"/>
                </a:lnTo>
                <a:lnTo>
                  <a:pt x="2092269" y="1048284"/>
                </a:lnTo>
                <a:lnTo>
                  <a:pt x="2135722" y="1029555"/>
                </a:lnTo>
                <a:lnTo>
                  <a:pt x="2177288" y="1009900"/>
                </a:lnTo>
                <a:lnTo>
                  <a:pt x="2216896" y="989354"/>
                </a:lnTo>
                <a:lnTo>
                  <a:pt x="2254474" y="967950"/>
                </a:lnTo>
                <a:lnTo>
                  <a:pt x="2289948" y="945722"/>
                </a:lnTo>
                <a:lnTo>
                  <a:pt x="2323246" y="922705"/>
                </a:lnTo>
                <a:lnTo>
                  <a:pt x="2354297" y="898934"/>
                </a:lnTo>
                <a:lnTo>
                  <a:pt x="2409366" y="849263"/>
                </a:lnTo>
                <a:lnTo>
                  <a:pt x="2454574" y="796982"/>
                </a:lnTo>
                <a:lnTo>
                  <a:pt x="2489342" y="742367"/>
                </a:lnTo>
                <a:lnTo>
                  <a:pt x="2513093" y="685690"/>
                </a:lnTo>
                <a:lnTo>
                  <a:pt x="2525245" y="627225"/>
                </a:lnTo>
                <a:lnTo>
                  <a:pt x="2526791" y="597408"/>
                </a:lnTo>
                <a:lnTo>
                  <a:pt x="2525245" y="567590"/>
                </a:lnTo>
                <a:lnTo>
                  <a:pt x="2513093" y="509125"/>
                </a:lnTo>
                <a:lnTo>
                  <a:pt x="2489342" y="452448"/>
                </a:lnTo>
                <a:lnTo>
                  <a:pt x="2454574" y="397833"/>
                </a:lnTo>
                <a:lnTo>
                  <a:pt x="2409366" y="345552"/>
                </a:lnTo>
                <a:lnTo>
                  <a:pt x="2354297" y="295881"/>
                </a:lnTo>
                <a:lnTo>
                  <a:pt x="2323246" y="272110"/>
                </a:lnTo>
                <a:lnTo>
                  <a:pt x="2289948" y="249093"/>
                </a:lnTo>
                <a:lnTo>
                  <a:pt x="2254474" y="226865"/>
                </a:lnTo>
                <a:lnTo>
                  <a:pt x="2216896" y="205461"/>
                </a:lnTo>
                <a:lnTo>
                  <a:pt x="2177288" y="184915"/>
                </a:lnTo>
                <a:lnTo>
                  <a:pt x="2135722" y="165260"/>
                </a:lnTo>
                <a:lnTo>
                  <a:pt x="2092269" y="146531"/>
                </a:lnTo>
                <a:lnTo>
                  <a:pt x="2047004" y="128763"/>
                </a:lnTo>
                <a:lnTo>
                  <a:pt x="1999996" y="111989"/>
                </a:lnTo>
                <a:lnTo>
                  <a:pt x="1951321" y="96244"/>
                </a:lnTo>
                <a:lnTo>
                  <a:pt x="1901048" y="81562"/>
                </a:lnTo>
                <a:lnTo>
                  <a:pt x="1849252" y="67977"/>
                </a:lnTo>
                <a:lnTo>
                  <a:pt x="1796004" y="55523"/>
                </a:lnTo>
                <a:lnTo>
                  <a:pt x="1741377" y="44235"/>
                </a:lnTo>
                <a:lnTo>
                  <a:pt x="1685443" y="34147"/>
                </a:lnTo>
                <a:lnTo>
                  <a:pt x="1628275" y="25293"/>
                </a:lnTo>
                <a:lnTo>
                  <a:pt x="1569945" y="17707"/>
                </a:lnTo>
                <a:lnTo>
                  <a:pt x="1510525" y="11423"/>
                </a:lnTo>
                <a:lnTo>
                  <a:pt x="1450087" y="6477"/>
                </a:lnTo>
                <a:lnTo>
                  <a:pt x="1388705" y="2901"/>
                </a:lnTo>
                <a:lnTo>
                  <a:pt x="1326450" y="731"/>
                </a:lnTo>
                <a:lnTo>
                  <a:pt x="1263395" y="0"/>
                </a:lnTo>
                <a:close/>
              </a:path>
            </a:pathLst>
          </a:custGeom>
          <a:solidFill>
            <a:srgbClr val="F1F1F1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225552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资本投入本土罕见病产业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447243" y="1340611"/>
            <a:ext cx="2416175" cy="1884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700" spc="-5" b="1">
                <a:latin typeface="等线"/>
                <a:cs typeface="等线"/>
              </a:rPr>
              <a:t>资本方投入推动构建罕见病生态圈</a:t>
            </a:r>
            <a:endParaRPr sz="700">
              <a:latin typeface="等线"/>
              <a:cs typeface="等线"/>
            </a:endParaRPr>
          </a:p>
          <a:p>
            <a:pPr marL="12700" marR="5080">
              <a:lnSpc>
                <a:spcPct val="141100"/>
              </a:lnSpc>
              <a:spcBef>
                <a:spcPts val="580"/>
              </a:spcBef>
            </a:pPr>
            <a:r>
              <a:rPr dirty="0" sz="650" spc="40">
                <a:latin typeface="等线"/>
                <a:cs typeface="等线"/>
              </a:rPr>
              <a:t>由于罕见病</a:t>
            </a:r>
            <a:r>
              <a:rPr dirty="0" sz="650" spc="55">
                <a:latin typeface="等线"/>
                <a:cs typeface="等线"/>
              </a:rPr>
              <a:t>发</a:t>
            </a:r>
            <a:r>
              <a:rPr dirty="0" sz="650" spc="40">
                <a:latin typeface="等线"/>
                <a:cs typeface="等线"/>
              </a:rPr>
              <a:t>病机制</a:t>
            </a:r>
            <a:r>
              <a:rPr dirty="0" sz="650" spc="55">
                <a:latin typeface="等线"/>
                <a:cs typeface="等线"/>
              </a:rPr>
              <a:t>复</a:t>
            </a:r>
            <a:r>
              <a:rPr dirty="0" sz="650" spc="50">
                <a:latin typeface="等线"/>
                <a:cs typeface="等线"/>
              </a:rPr>
              <a:t>杂</a:t>
            </a:r>
            <a:r>
              <a:rPr dirty="0" sz="650" spc="40">
                <a:latin typeface="等线"/>
                <a:cs typeface="等线"/>
              </a:rPr>
              <a:t>，多</a:t>
            </a:r>
            <a:r>
              <a:rPr dirty="0" sz="650" spc="55">
                <a:latin typeface="等线"/>
                <a:cs typeface="等线"/>
              </a:rPr>
              <a:t>为</a:t>
            </a:r>
            <a:r>
              <a:rPr dirty="0" sz="650" spc="40">
                <a:latin typeface="等线"/>
                <a:cs typeface="等线"/>
              </a:rPr>
              <a:t>遗传</a:t>
            </a:r>
            <a:r>
              <a:rPr dirty="0" sz="650" spc="55">
                <a:latin typeface="等线"/>
                <a:cs typeface="等线"/>
              </a:rPr>
              <a:t>学</a:t>
            </a:r>
            <a:r>
              <a:rPr dirty="0" sz="650" spc="40">
                <a:latin typeface="等线"/>
                <a:cs typeface="等线"/>
              </a:rPr>
              <a:t>疾</a:t>
            </a:r>
            <a:r>
              <a:rPr dirty="0" sz="650" spc="4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，因此</a:t>
            </a:r>
            <a:r>
              <a:rPr dirty="0" sz="650" spc="55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见病</a:t>
            </a:r>
            <a:r>
              <a:rPr dirty="0" sz="650" spc="20">
                <a:latin typeface="等线"/>
                <a:cs typeface="等线"/>
              </a:rPr>
              <a:t>药 </a:t>
            </a:r>
            <a:r>
              <a:rPr dirty="0" sz="650" spc="40">
                <a:latin typeface="等线"/>
                <a:cs typeface="等线"/>
              </a:rPr>
              <a:t>物的研发具</a:t>
            </a:r>
            <a:r>
              <a:rPr dirty="0" sz="650" spc="55">
                <a:latin typeface="等线"/>
                <a:cs typeface="等线"/>
              </a:rPr>
              <a:t>有</a:t>
            </a:r>
            <a:r>
              <a:rPr dirty="0" sz="650" spc="40">
                <a:latin typeface="等线"/>
                <a:cs typeface="等线"/>
              </a:rPr>
              <a:t>投入</a:t>
            </a:r>
            <a:r>
              <a:rPr dirty="0" sz="650" spc="45">
                <a:latin typeface="等线"/>
                <a:cs typeface="等线"/>
              </a:rPr>
              <a:t>高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风险高</a:t>
            </a:r>
            <a:r>
              <a:rPr dirty="0" sz="650" spc="5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长周</a:t>
            </a:r>
            <a:r>
              <a:rPr dirty="0" sz="650" spc="55">
                <a:latin typeface="等线"/>
                <a:cs typeface="等线"/>
              </a:rPr>
              <a:t>期</a:t>
            </a:r>
            <a:r>
              <a:rPr dirty="0" sz="650" spc="40">
                <a:latin typeface="等线"/>
                <a:cs typeface="等线"/>
              </a:rPr>
              <a:t>的特</a:t>
            </a:r>
            <a:r>
              <a:rPr dirty="0" sz="650" spc="45">
                <a:latin typeface="等线"/>
                <a:cs typeface="等线"/>
              </a:rPr>
              <a:t>点</a:t>
            </a:r>
            <a:r>
              <a:rPr dirty="0" sz="650" spc="40">
                <a:latin typeface="等线"/>
                <a:cs typeface="等线"/>
              </a:rPr>
              <a:t>。但</a:t>
            </a:r>
            <a:r>
              <a:rPr dirty="0" sz="650" spc="55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见病</a:t>
            </a:r>
            <a:r>
              <a:rPr dirty="0" sz="650" spc="20">
                <a:latin typeface="等线"/>
                <a:cs typeface="等线"/>
              </a:rPr>
              <a:t>市 </a:t>
            </a:r>
            <a:r>
              <a:rPr dirty="0" sz="650" spc="40">
                <a:latin typeface="等线"/>
                <a:cs typeface="等线"/>
              </a:rPr>
              <a:t>场的回报并不差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罕见病常常</a:t>
            </a:r>
            <a:r>
              <a:rPr dirty="0" sz="650" spc="55">
                <a:latin typeface="等线"/>
                <a:cs typeface="等线"/>
              </a:rPr>
              <a:t>作</a:t>
            </a:r>
            <a:r>
              <a:rPr dirty="0" sz="650" spc="40">
                <a:latin typeface="等线"/>
                <a:cs typeface="等线"/>
              </a:rPr>
              <a:t>为终</a:t>
            </a:r>
            <a:r>
              <a:rPr dirty="0" sz="650" spc="55">
                <a:latin typeface="等线"/>
                <a:cs typeface="等线"/>
              </a:rPr>
              <a:t>身</a:t>
            </a:r>
            <a:r>
              <a:rPr dirty="0" sz="650" spc="40">
                <a:latin typeface="等线"/>
                <a:cs typeface="等线"/>
              </a:rPr>
              <a:t>疾</a:t>
            </a:r>
            <a:r>
              <a:rPr dirty="0" sz="650" spc="50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，需要长久用</a:t>
            </a:r>
            <a:r>
              <a:rPr dirty="0" sz="650" spc="55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40">
                <a:latin typeface="等线"/>
                <a:cs typeface="等线"/>
              </a:rPr>
              <a:t>罕见病领域有着</a:t>
            </a:r>
            <a:r>
              <a:rPr dirty="0" sz="650" spc="55">
                <a:latin typeface="等线"/>
                <a:cs typeface="等线"/>
              </a:rPr>
              <a:t>未</a:t>
            </a:r>
            <a:r>
              <a:rPr dirty="0" sz="650" spc="40">
                <a:latin typeface="等线"/>
                <a:cs typeface="等线"/>
              </a:rPr>
              <a:t>满足的重大</a:t>
            </a:r>
            <a:r>
              <a:rPr dirty="0" sz="650" spc="55">
                <a:latin typeface="等线"/>
                <a:cs typeface="等线"/>
              </a:rPr>
              <a:t>需</a:t>
            </a:r>
            <a:r>
              <a:rPr dirty="0" sz="650" spc="45">
                <a:latin typeface="等线"/>
                <a:cs typeface="等线"/>
              </a:rPr>
              <a:t>求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因</a:t>
            </a:r>
            <a:r>
              <a:rPr dirty="0" sz="650" spc="40">
                <a:latin typeface="等线"/>
                <a:cs typeface="等线"/>
              </a:rPr>
              <a:t>此从投入产出比来</a:t>
            </a:r>
            <a:r>
              <a:rPr dirty="0" sz="650" spc="60">
                <a:latin typeface="等线"/>
                <a:cs typeface="等线"/>
              </a:rPr>
              <a:t>看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40">
                <a:latin typeface="等线"/>
                <a:cs typeface="等线"/>
              </a:rPr>
              <a:t>罕见病药物</a:t>
            </a:r>
            <a:r>
              <a:rPr dirty="0" sz="650" spc="55">
                <a:latin typeface="等线"/>
                <a:cs typeface="等线"/>
              </a:rPr>
              <a:t>仍</a:t>
            </a:r>
            <a:r>
              <a:rPr dirty="0" sz="650" spc="40">
                <a:latin typeface="等线"/>
                <a:cs typeface="等线"/>
              </a:rPr>
              <a:t>具有很</a:t>
            </a:r>
            <a:r>
              <a:rPr dirty="0" sz="650" spc="55">
                <a:latin typeface="等线"/>
                <a:cs typeface="等线"/>
              </a:rPr>
              <a:t>大</a:t>
            </a:r>
            <a:r>
              <a:rPr dirty="0" sz="650" spc="40">
                <a:latin typeface="等线"/>
                <a:cs typeface="等线"/>
              </a:rPr>
              <a:t>的投资</a:t>
            </a:r>
            <a:r>
              <a:rPr dirty="0" sz="650" spc="55">
                <a:latin typeface="等线"/>
                <a:cs typeface="等线"/>
              </a:rPr>
              <a:t>价</a:t>
            </a:r>
            <a:r>
              <a:rPr dirty="0" sz="650" spc="50">
                <a:latin typeface="等线"/>
                <a:cs typeface="等线"/>
              </a:rPr>
              <a:t>值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55">
                <a:latin typeface="等线"/>
                <a:cs typeface="等线"/>
              </a:rPr>
              <a:t>伴</a:t>
            </a:r>
            <a:r>
              <a:rPr dirty="0" sz="650" spc="40">
                <a:latin typeface="等线"/>
                <a:cs typeface="等线"/>
              </a:rPr>
              <a:t>随着其他创</a:t>
            </a:r>
            <a:r>
              <a:rPr dirty="0" sz="650" spc="55">
                <a:latin typeface="等线"/>
                <a:cs typeface="等线"/>
              </a:rPr>
              <a:t>新</a:t>
            </a:r>
            <a:r>
              <a:rPr dirty="0" sz="650" spc="40">
                <a:latin typeface="等线"/>
                <a:cs typeface="等线"/>
              </a:rPr>
              <a:t>药物</a:t>
            </a:r>
            <a:r>
              <a:rPr dirty="0" sz="650" spc="20">
                <a:latin typeface="等线"/>
                <a:cs typeface="等线"/>
              </a:rPr>
              <a:t>投 </a:t>
            </a:r>
            <a:r>
              <a:rPr dirty="0" sz="650" spc="40">
                <a:latin typeface="等线"/>
                <a:cs typeface="等线"/>
              </a:rPr>
              <a:t>资成果初现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在更多</a:t>
            </a:r>
            <a:r>
              <a:rPr dirty="0" sz="650" spc="55">
                <a:latin typeface="等线"/>
                <a:cs typeface="等线"/>
              </a:rPr>
              <a:t>资</a:t>
            </a:r>
            <a:r>
              <a:rPr dirty="0" sz="650" spc="40">
                <a:latin typeface="等线"/>
                <a:cs typeface="等线"/>
              </a:rPr>
              <a:t>本加持</a:t>
            </a:r>
            <a:r>
              <a:rPr dirty="0" sz="650" spc="60">
                <a:latin typeface="等线"/>
                <a:cs typeface="等线"/>
              </a:rPr>
              <a:t>下</a:t>
            </a:r>
            <a:r>
              <a:rPr dirty="0" sz="650" spc="40">
                <a:latin typeface="等线"/>
                <a:cs typeface="等线"/>
              </a:rPr>
              <a:t>，产</a:t>
            </a:r>
            <a:r>
              <a:rPr dirty="0" sz="650" spc="55">
                <a:latin typeface="等线"/>
                <a:cs typeface="等线"/>
              </a:rPr>
              <a:t>业</a:t>
            </a:r>
            <a:r>
              <a:rPr dirty="0" sz="650" spc="40">
                <a:latin typeface="等线"/>
                <a:cs typeface="等线"/>
              </a:rPr>
              <a:t>资源将协同</a:t>
            </a:r>
            <a:r>
              <a:rPr dirty="0" sz="650" spc="55">
                <a:latin typeface="等线"/>
                <a:cs typeface="等线"/>
              </a:rPr>
              <a:t>发</a:t>
            </a:r>
            <a:r>
              <a:rPr dirty="0" sz="650" spc="45">
                <a:latin typeface="等线"/>
                <a:cs typeface="等线"/>
              </a:rPr>
              <a:t>展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创 </a:t>
            </a:r>
            <a:r>
              <a:rPr dirty="0" sz="650" spc="40">
                <a:latin typeface="等线"/>
                <a:cs typeface="等线"/>
              </a:rPr>
              <a:t>新疗法也将</a:t>
            </a:r>
            <a:r>
              <a:rPr dirty="0" sz="650" spc="55">
                <a:latin typeface="等线"/>
                <a:cs typeface="等线"/>
              </a:rPr>
              <a:t>惠</a:t>
            </a:r>
            <a:r>
              <a:rPr dirty="0" sz="650" spc="40">
                <a:latin typeface="等线"/>
                <a:cs typeface="等线"/>
              </a:rPr>
              <a:t>及罕见</a:t>
            </a:r>
            <a:r>
              <a:rPr dirty="0" sz="650" spc="5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领</a:t>
            </a:r>
            <a:r>
              <a:rPr dirty="0" sz="650" spc="50">
                <a:latin typeface="等线"/>
                <a:cs typeface="等线"/>
              </a:rPr>
              <a:t>域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55">
                <a:latin typeface="等线"/>
                <a:cs typeface="等线"/>
              </a:rPr>
              <a:t>资</a:t>
            </a:r>
            <a:r>
              <a:rPr dirty="0" sz="650" spc="40">
                <a:latin typeface="等线"/>
                <a:cs typeface="等线"/>
              </a:rPr>
              <a:t>本方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投入将直接</a:t>
            </a:r>
            <a:r>
              <a:rPr dirty="0" sz="650" spc="55">
                <a:latin typeface="等线"/>
                <a:cs typeface="等线"/>
              </a:rPr>
              <a:t>助</a:t>
            </a:r>
            <a:r>
              <a:rPr dirty="0" sz="650" spc="40">
                <a:latin typeface="等线"/>
                <a:cs typeface="等线"/>
              </a:rPr>
              <a:t>力罕</a:t>
            </a:r>
            <a:r>
              <a:rPr dirty="0" sz="650" spc="20">
                <a:latin typeface="等线"/>
                <a:cs typeface="等线"/>
              </a:rPr>
              <a:t>见 </a:t>
            </a:r>
            <a:r>
              <a:rPr dirty="0" sz="650" spc="40">
                <a:latin typeface="等线"/>
                <a:cs typeface="等线"/>
              </a:rPr>
              <a:t>病或创新疗</a:t>
            </a:r>
            <a:r>
              <a:rPr dirty="0" sz="650" spc="55">
                <a:latin typeface="等线"/>
                <a:cs typeface="等线"/>
              </a:rPr>
              <a:t>法</a:t>
            </a:r>
            <a:r>
              <a:rPr dirty="0" sz="650" spc="40">
                <a:latin typeface="等线"/>
                <a:cs typeface="等线"/>
              </a:rPr>
              <a:t>相关企</a:t>
            </a:r>
            <a:r>
              <a:rPr dirty="0" sz="650" spc="55">
                <a:latin typeface="等线"/>
                <a:cs typeface="等线"/>
              </a:rPr>
              <a:t>业</a:t>
            </a:r>
            <a:r>
              <a:rPr dirty="0" sz="650" spc="40">
                <a:latin typeface="等线"/>
                <a:cs typeface="等线"/>
              </a:rPr>
              <a:t>的发</a:t>
            </a:r>
            <a:r>
              <a:rPr dirty="0" sz="650" spc="50">
                <a:latin typeface="等线"/>
                <a:cs typeface="等线"/>
              </a:rPr>
              <a:t>展</a:t>
            </a:r>
            <a:r>
              <a:rPr dirty="0" sz="650" spc="5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推动</a:t>
            </a:r>
            <a:r>
              <a:rPr dirty="0" sz="650" spc="55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见病保障体</a:t>
            </a:r>
            <a:r>
              <a:rPr dirty="0" sz="650" spc="55">
                <a:latin typeface="等线"/>
                <a:cs typeface="等线"/>
              </a:rPr>
              <a:t>系</a:t>
            </a:r>
            <a:r>
              <a:rPr dirty="0" sz="650" spc="40">
                <a:latin typeface="等线"/>
                <a:cs typeface="等线"/>
              </a:rPr>
              <a:t>的不</a:t>
            </a:r>
            <a:r>
              <a:rPr dirty="0" sz="650" spc="20">
                <a:latin typeface="等线"/>
                <a:cs typeface="等线"/>
              </a:rPr>
              <a:t>断 </a:t>
            </a:r>
            <a:r>
              <a:rPr dirty="0" sz="650" spc="40">
                <a:latin typeface="等线"/>
                <a:cs typeface="等线"/>
              </a:rPr>
              <a:t>完善，在罕</a:t>
            </a:r>
            <a:r>
              <a:rPr dirty="0" sz="650" spc="55">
                <a:latin typeface="等线"/>
                <a:cs typeface="等线"/>
              </a:rPr>
              <a:t>见</a:t>
            </a:r>
            <a:r>
              <a:rPr dirty="0" sz="650" spc="40">
                <a:latin typeface="等线"/>
                <a:cs typeface="等线"/>
              </a:rPr>
              <a:t>病治疗</a:t>
            </a:r>
            <a:r>
              <a:rPr dirty="0" sz="650" spc="55">
                <a:latin typeface="等线"/>
                <a:cs typeface="等线"/>
              </a:rPr>
              <a:t>领</a:t>
            </a:r>
            <a:r>
              <a:rPr dirty="0" sz="650" spc="40">
                <a:latin typeface="等线"/>
                <a:cs typeface="等线"/>
              </a:rPr>
              <a:t>域的社</a:t>
            </a:r>
            <a:r>
              <a:rPr dirty="0" sz="650" spc="55">
                <a:latin typeface="等线"/>
                <a:cs typeface="等线"/>
              </a:rPr>
              <a:t>会</a:t>
            </a:r>
            <a:r>
              <a:rPr dirty="0" sz="650" spc="40">
                <a:latin typeface="等线"/>
                <a:cs typeface="等线"/>
              </a:rPr>
              <a:t>效益</a:t>
            </a:r>
            <a:r>
              <a:rPr dirty="0" sz="650" spc="55">
                <a:latin typeface="等线"/>
                <a:cs typeface="等线"/>
              </a:rPr>
              <a:t>不</a:t>
            </a:r>
            <a:r>
              <a:rPr dirty="0" sz="650" spc="40">
                <a:latin typeface="等线"/>
                <a:cs typeface="等线"/>
              </a:rPr>
              <a:t>容忽</a:t>
            </a:r>
            <a:r>
              <a:rPr dirty="0" sz="650" spc="50">
                <a:latin typeface="等线"/>
                <a:cs typeface="等线"/>
              </a:rPr>
              <a:t>视</a:t>
            </a:r>
            <a:r>
              <a:rPr dirty="0" sz="650" spc="40">
                <a:latin typeface="等线"/>
                <a:cs typeface="等线"/>
              </a:rPr>
              <a:t>。近</a:t>
            </a:r>
            <a:r>
              <a:rPr dirty="0" sz="650" spc="55">
                <a:latin typeface="等线"/>
                <a:cs typeface="等线"/>
              </a:rPr>
              <a:t>年</a:t>
            </a:r>
            <a:r>
              <a:rPr dirty="0" sz="650" spc="45">
                <a:latin typeface="等线"/>
                <a:cs typeface="等线"/>
              </a:rPr>
              <a:t>来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资 </a:t>
            </a:r>
            <a:r>
              <a:rPr dirty="0" sz="650" spc="40">
                <a:latin typeface="等线"/>
                <a:cs typeface="等线"/>
              </a:rPr>
              <a:t>本不断涌入</a:t>
            </a:r>
            <a:r>
              <a:rPr dirty="0" sz="650" spc="55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见病药</a:t>
            </a:r>
            <a:r>
              <a:rPr dirty="0" sz="650" spc="55">
                <a:latin typeface="等线"/>
                <a:cs typeface="等线"/>
              </a:rPr>
              <a:t>物</a:t>
            </a:r>
            <a:r>
              <a:rPr dirty="0" sz="650" spc="40">
                <a:latin typeface="等线"/>
                <a:cs typeface="等线"/>
              </a:rPr>
              <a:t>研</a:t>
            </a:r>
            <a:r>
              <a:rPr dirty="0" sz="650" spc="50">
                <a:latin typeface="等线"/>
                <a:cs typeface="等线"/>
              </a:rPr>
              <a:t>发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55">
                <a:latin typeface="等线"/>
                <a:cs typeface="等线"/>
              </a:rPr>
              <a:t>创</a:t>
            </a:r>
            <a:r>
              <a:rPr dirty="0" sz="650" spc="40">
                <a:latin typeface="等线"/>
                <a:cs typeface="等线"/>
              </a:rPr>
              <a:t>新生</a:t>
            </a:r>
            <a:r>
              <a:rPr dirty="0" sz="650" spc="55">
                <a:latin typeface="等线"/>
                <a:cs typeface="等线"/>
              </a:rPr>
              <a:t>物</a:t>
            </a:r>
            <a:r>
              <a:rPr dirty="0" sz="650" spc="40">
                <a:latin typeface="等线"/>
                <a:cs typeface="等线"/>
              </a:rPr>
              <a:t>技术平</a:t>
            </a:r>
            <a:r>
              <a:rPr dirty="0" sz="650" spc="45">
                <a:latin typeface="等线"/>
                <a:cs typeface="等线"/>
              </a:rPr>
              <a:t>台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55">
                <a:latin typeface="等线"/>
                <a:cs typeface="等线"/>
              </a:rPr>
              <a:t>互</a:t>
            </a:r>
            <a:r>
              <a:rPr dirty="0" sz="650" spc="40">
                <a:latin typeface="等线"/>
                <a:cs typeface="等线"/>
              </a:rPr>
              <a:t>联网</a:t>
            </a:r>
            <a:r>
              <a:rPr dirty="0" sz="650" spc="20">
                <a:latin typeface="等线"/>
                <a:cs typeface="等线"/>
              </a:rPr>
              <a:t>科 </a:t>
            </a:r>
            <a:r>
              <a:rPr dirty="0" sz="650" spc="40">
                <a:latin typeface="等线"/>
                <a:cs typeface="等线"/>
              </a:rPr>
              <a:t>技以及创新</a:t>
            </a:r>
            <a:r>
              <a:rPr dirty="0" sz="650" spc="55">
                <a:latin typeface="等线"/>
                <a:cs typeface="等线"/>
              </a:rPr>
              <a:t>医</a:t>
            </a:r>
            <a:r>
              <a:rPr dirty="0" sz="650" spc="40">
                <a:latin typeface="等线"/>
                <a:cs typeface="等线"/>
              </a:rPr>
              <a:t>疗服务</a:t>
            </a:r>
            <a:r>
              <a:rPr dirty="0" sz="650" spc="55">
                <a:latin typeface="等线"/>
                <a:cs typeface="等线"/>
              </a:rPr>
              <a:t>领</a:t>
            </a:r>
            <a:r>
              <a:rPr dirty="0" sz="650" spc="40">
                <a:latin typeface="等线"/>
                <a:cs typeface="等线"/>
              </a:rPr>
              <a:t>域</a:t>
            </a:r>
            <a:r>
              <a:rPr dirty="0" sz="650" spc="50">
                <a:latin typeface="等线"/>
                <a:cs typeface="等线"/>
              </a:rPr>
              <a:t>等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推</a:t>
            </a:r>
            <a:r>
              <a:rPr dirty="0" sz="650" spc="40">
                <a:latin typeface="等线"/>
                <a:cs typeface="等线"/>
              </a:rPr>
              <a:t>动了</a:t>
            </a:r>
            <a:r>
              <a:rPr dirty="0" sz="650" spc="55">
                <a:latin typeface="等线"/>
                <a:cs typeface="等线"/>
              </a:rPr>
              <a:t>罕</a:t>
            </a:r>
            <a:r>
              <a:rPr dirty="0" sz="650" spc="40">
                <a:latin typeface="等线"/>
                <a:cs typeface="等线"/>
              </a:rPr>
              <a:t>见病生态圈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构</a:t>
            </a:r>
            <a:r>
              <a:rPr dirty="0" sz="650" spc="50">
                <a:latin typeface="等线"/>
                <a:cs typeface="等线"/>
              </a:rPr>
              <a:t>建</a:t>
            </a:r>
            <a:r>
              <a:rPr dirty="0" sz="650" spc="20">
                <a:latin typeface="等线"/>
                <a:cs typeface="等线"/>
              </a:rPr>
              <a:t>，  各资源相互协同，为罕见病全产业链注入了活</a:t>
            </a:r>
            <a:r>
              <a:rPr dirty="0" sz="650" spc="30">
                <a:latin typeface="等线"/>
                <a:cs typeface="等线"/>
              </a:rPr>
              <a:t>力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201" y="3345941"/>
            <a:ext cx="153860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布局罕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见病产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品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的本土药企投融资情况例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举</a:t>
            </a:r>
            <a:endParaRPr sz="600">
              <a:latin typeface="等线"/>
              <a:cs typeface="等线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516" y="1036065"/>
            <a:ext cx="33197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资本加码助力本土罕见病产业发展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，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推动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建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设罕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见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病生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态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圈</a:t>
            </a:r>
            <a:endParaRPr sz="1000">
              <a:latin typeface="等线 Light"/>
              <a:cs typeface="等线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00172" y="1660560"/>
            <a:ext cx="2510155" cy="651510"/>
            <a:chOff x="2900172" y="1660560"/>
            <a:chExt cx="2510155" cy="6515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172" y="1801367"/>
              <a:ext cx="2510028" cy="792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5245" y="2060447"/>
              <a:ext cx="205231" cy="248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8372" y="2069591"/>
              <a:ext cx="227075" cy="2225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04716" y="2043683"/>
              <a:ext cx="247015" cy="260985"/>
            </a:xfrm>
            <a:custGeom>
              <a:avLst/>
              <a:gdLst/>
              <a:ahLst/>
              <a:cxnLst/>
              <a:rect l="l" t="t" r="r" b="b"/>
              <a:pathLst>
                <a:path w="247014" h="260985">
                  <a:moveTo>
                    <a:pt x="227054" y="221107"/>
                  </a:moveTo>
                  <a:lnTo>
                    <a:pt x="153797" y="221107"/>
                  </a:lnTo>
                  <a:lnTo>
                    <a:pt x="154305" y="222250"/>
                  </a:lnTo>
                  <a:lnTo>
                    <a:pt x="190119" y="260603"/>
                  </a:lnTo>
                  <a:lnTo>
                    <a:pt x="227054" y="221107"/>
                  </a:lnTo>
                  <a:close/>
                </a:path>
                <a:path w="247014" h="260985">
                  <a:moveTo>
                    <a:pt x="26924" y="97536"/>
                  </a:moveTo>
                  <a:lnTo>
                    <a:pt x="20447" y="97536"/>
                  </a:lnTo>
                  <a:lnTo>
                    <a:pt x="16891" y="101726"/>
                  </a:lnTo>
                  <a:lnTo>
                    <a:pt x="12954" y="105537"/>
                  </a:lnTo>
                  <a:lnTo>
                    <a:pt x="12954" y="112395"/>
                  </a:lnTo>
                  <a:lnTo>
                    <a:pt x="16891" y="116204"/>
                  </a:lnTo>
                  <a:lnTo>
                    <a:pt x="98551" y="203581"/>
                  </a:lnTo>
                  <a:lnTo>
                    <a:pt x="113109" y="216142"/>
                  </a:lnTo>
                  <a:lnTo>
                    <a:pt x="127190" y="222154"/>
                  </a:lnTo>
                  <a:lnTo>
                    <a:pt x="140128" y="223262"/>
                  </a:lnTo>
                  <a:lnTo>
                    <a:pt x="151257" y="221107"/>
                  </a:lnTo>
                  <a:lnTo>
                    <a:pt x="227054" y="221107"/>
                  </a:lnTo>
                  <a:lnTo>
                    <a:pt x="246887" y="199898"/>
                  </a:lnTo>
                  <a:lnTo>
                    <a:pt x="222066" y="173227"/>
                  </a:lnTo>
                  <a:lnTo>
                    <a:pt x="144399" y="173227"/>
                  </a:lnTo>
                  <a:lnTo>
                    <a:pt x="142875" y="172085"/>
                  </a:lnTo>
                  <a:lnTo>
                    <a:pt x="130276" y="150240"/>
                  </a:lnTo>
                  <a:lnTo>
                    <a:pt x="76200" y="150240"/>
                  </a:lnTo>
                  <a:lnTo>
                    <a:pt x="74675" y="148716"/>
                  </a:lnTo>
                  <a:lnTo>
                    <a:pt x="61722" y="134874"/>
                  </a:lnTo>
                  <a:lnTo>
                    <a:pt x="30353" y="101726"/>
                  </a:lnTo>
                  <a:lnTo>
                    <a:pt x="26924" y="97536"/>
                  </a:lnTo>
                  <a:close/>
                </a:path>
                <a:path w="247014" h="260985">
                  <a:moveTo>
                    <a:pt x="110489" y="12826"/>
                  </a:moveTo>
                  <a:lnTo>
                    <a:pt x="107950" y="16001"/>
                  </a:lnTo>
                  <a:lnTo>
                    <a:pt x="104012" y="22860"/>
                  </a:lnTo>
                  <a:lnTo>
                    <a:pt x="103505" y="30861"/>
                  </a:lnTo>
                  <a:lnTo>
                    <a:pt x="103505" y="37846"/>
                  </a:lnTo>
                  <a:lnTo>
                    <a:pt x="106553" y="44703"/>
                  </a:lnTo>
                  <a:lnTo>
                    <a:pt x="112522" y="51181"/>
                  </a:lnTo>
                  <a:lnTo>
                    <a:pt x="147320" y="88519"/>
                  </a:lnTo>
                  <a:lnTo>
                    <a:pt x="148336" y="89535"/>
                  </a:lnTo>
                  <a:lnTo>
                    <a:pt x="148336" y="91694"/>
                  </a:lnTo>
                  <a:lnTo>
                    <a:pt x="147320" y="92710"/>
                  </a:lnTo>
                  <a:lnTo>
                    <a:pt x="141926" y="99966"/>
                  </a:lnTo>
                  <a:lnTo>
                    <a:pt x="134080" y="117046"/>
                  </a:lnTo>
                  <a:lnTo>
                    <a:pt x="132853" y="140626"/>
                  </a:lnTo>
                  <a:lnTo>
                    <a:pt x="147320" y="167386"/>
                  </a:lnTo>
                  <a:lnTo>
                    <a:pt x="148336" y="168910"/>
                  </a:lnTo>
                  <a:lnTo>
                    <a:pt x="148336" y="171069"/>
                  </a:lnTo>
                  <a:lnTo>
                    <a:pt x="147320" y="172085"/>
                  </a:lnTo>
                  <a:lnTo>
                    <a:pt x="146304" y="173227"/>
                  </a:lnTo>
                  <a:lnTo>
                    <a:pt x="222066" y="173227"/>
                  </a:lnTo>
                  <a:lnTo>
                    <a:pt x="211074" y="161416"/>
                  </a:lnTo>
                  <a:lnTo>
                    <a:pt x="210058" y="160400"/>
                  </a:lnTo>
                  <a:lnTo>
                    <a:pt x="210058" y="158876"/>
                  </a:lnTo>
                  <a:lnTo>
                    <a:pt x="210566" y="157734"/>
                  </a:lnTo>
                  <a:lnTo>
                    <a:pt x="212238" y="145778"/>
                  </a:lnTo>
                  <a:lnTo>
                    <a:pt x="211089" y="131905"/>
                  </a:lnTo>
                  <a:lnTo>
                    <a:pt x="205583" y="116818"/>
                  </a:lnTo>
                  <a:lnTo>
                    <a:pt x="194183" y="101219"/>
                  </a:lnTo>
                  <a:lnTo>
                    <a:pt x="110489" y="12826"/>
                  </a:lnTo>
                  <a:close/>
                </a:path>
                <a:path w="247014" h="260985">
                  <a:moveTo>
                    <a:pt x="15875" y="42672"/>
                  </a:moveTo>
                  <a:lnTo>
                    <a:pt x="8509" y="42672"/>
                  </a:lnTo>
                  <a:lnTo>
                    <a:pt x="4445" y="47371"/>
                  </a:lnTo>
                  <a:lnTo>
                    <a:pt x="0" y="52197"/>
                  </a:lnTo>
                  <a:lnTo>
                    <a:pt x="0" y="59689"/>
                  </a:lnTo>
                  <a:lnTo>
                    <a:pt x="4445" y="64515"/>
                  </a:lnTo>
                  <a:lnTo>
                    <a:pt x="34798" y="97027"/>
                  </a:lnTo>
                  <a:lnTo>
                    <a:pt x="66167" y="130048"/>
                  </a:lnTo>
                  <a:lnTo>
                    <a:pt x="80137" y="145541"/>
                  </a:lnTo>
                  <a:lnTo>
                    <a:pt x="80137" y="147574"/>
                  </a:lnTo>
                  <a:lnTo>
                    <a:pt x="79121" y="148716"/>
                  </a:lnTo>
                  <a:lnTo>
                    <a:pt x="78105" y="150240"/>
                  </a:lnTo>
                  <a:lnTo>
                    <a:pt x="130276" y="150240"/>
                  </a:lnTo>
                  <a:lnTo>
                    <a:pt x="127702" y="145778"/>
                  </a:lnTo>
                  <a:lnTo>
                    <a:pt x="127623" y="145541"/>
                  </a:lnTo>
                  <a:lnTo>
                    <a:pt x="126714" y="121554"/>
                  </a:lnTo>
                  <a:lnTo>
                    <a:pt x="129141" y="114553"/>
                  </a:lnTo>
                  <a:lnTo>
                    <a:pt x="83185" y="114553"/>
                  </a:lnTo>
                  <a:lnTo>
                    <a:pt x="81661" y="113537"/>
                  </a:lnTo>
                  <a:lnTo>
                    <a:pt x="19938" y="47371"/>
                  </a:lnTo>
                  <a:lnTo>
                    <a:pt x="15875" y="42672"/>
                  </a:lnTo>
                  <a:close/>
                </a:path>
                <a:path w="247014" h="260985">
                  <a:moveTo>
                    <a:pt x="27432" y="12319"/>
                  </a:moveTo>
                  <a:lnTo>
                    <a:pt x="19938" y="12319"/>
                  </a:lnTo>
                  <a:lnTo>
                    <a:pt x="15875" y="16510"/>
                  </a:lnTo>
                  <a:lnTo>
                    <a:pt x="11430" y="21336"/>
                  </a:lnTo>
                  <a:lnTo>
                    <a:pt x="11430" y="28828"/>
                  </a:lnTo>
                  <a:lnTo>
                    <a:pt x="15875" y="33527"/>
                  </a:lnTo>
                  <a:lnTo>
                    <a:pt x="86106" y="108712"/>
                  </a:lnTo>
                  <a:lnTo>
                    <a:pt x="87122" y="109727"/>
                  </a:lnTo>
                  <a:lnTo>
                    <a:pt x="87122" y="111887"/>
                  </a:lnTo>
                  <a:lnTo>
                    <a:pt x="86106" y="113537"/>
                  </a:lnTo>
                  <a:lnTo>
                    <a:pt x="84582" y="114553"/>
                  </a:lnTo>
                  <a:lnTo>
                    <a:pt x="129141" y="114553"/>
                  </a:lnTo>
                  <a:lnTo>
                    <a:pt x="133373" y="102344"/>
                  </a:lnTo>
                  <a:lnTo>
                    <a:pt x="139153" y="93217"/>
                  </a:lnTo>
                  <a:lnTo>
                    <a:pt x="102997" y="93217"/>
                  </a:lnTo>
                  <a:lnTo>
                    <a:pt x="101981" y="91694"/>
                  </a:lnTo>
                  <a:lnTo>
                    <a:pt x="40259" y="26162"/>
                  </a:lnTo>
                  <a:lnTo>
                    <a:pt x="31369" y="16510"/>
                  </a:lnTo>
                  <a:lnTo>
                    <a:pt x="27432" y="12319"/>
                  </a:lnTo>
                  <a:close/>
                </a:path>
                <a:path w="247014" h="260985">
                  <a:moveTo>
                    <a:pt x="55753" y="0"/>
                  </a:moveTo>
                  <a:lnTo>
                    <a:pt x="48768" y="0"/>
                  </a:lnTo>
                  <a:lnTo>
                    <a:pt x="44323" y="4317"/>
                  </a:lnTo>
                  <a:lnTo>
                    <a:pt x="40259" y="9016"/>
                  </a:lnTo>
                  <a:lnTo>
                    <a:pt x="40259" y="16510"/>
                  </a:lnTo>
                  <a:lnTo>
                    <a:pt x="44323" y="21336"/>
                  </a:lnTo>
                  <a:lnTo>
                    <a:pt x="106045" y="87375"/>
                  </a:lnTo>
                  <a:lnTo>
                    <a:pt x="107569" y="88519"/>
                  </a:lnTo>
                  <a:lnTo>
                    <a:pt x="107569" y="90550"/>
                  </a:lnTo>
                  <a:lnTo>
                    <a:pt x="106045" y="91694"/>
                  </a:lnTo>
                  <a:lnTo>
                    <a:pt x="105029" y="93217"/>
                  </a:lnTo>
                  <a:lnTo>
                    <a:pt x="139153" y="93217"/>
                  </a:lnTo>
                  <a:lnTo>
                    <a:pt x="140843" y="90550"/>
                  </a:lnTo>
                  <a:lnTo>
                    <a:pt x="131445" y="81025"/>
                  </a:lnTo>
                  <a:lnTo>
                    <a:pt x="107950" y="56007"/>
                  </a:lnTo>
                  <a:lnTo>
                    <a:pt x="60198" y="4317"/>
                  </a:lnTo>
                  <a:lnTo>
                    <a:pt x="55753" y="0"/>
                  </a:lnTo>
                  <a:close/>
                </a:path>
              </a:pathLst>
            </a:custGeom>
            <a:solidFill>
              <a:srgbClr val="EB05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98715" y="2037937"/>
              <a:ext cx="260985" cy="274320"/>
            </a:xfrm>
            <a:custGeom>
              <a:avLst/>
              <a:gdLst/>
              <a:ahLst/>
              <a:cxnLst/>
              <a:rect l="l" t="t" r="r" b="b"/>
              <a:pathLst>
                <a:path w="260985" h="274319">
                  <a:moveTo>
                    <a:pt x="235072" y="233457"/>
                  </a:moveTo>
                  <a:lnTo>
                    <a:pt x="157003" y="233457"/>
                  </a:lnTo>
                  <a:lnTo>
                    <a:pt x="193960" y="272954"/>
                  </a:lnTo>
                  <a:lnTo>
                    <a:pt x="194976" y="273970"/>
                  </a:lnTo>
                  <a:lnTo>
                    <a:pt x="197008" y="273970"/>
                  </a:lnTo>
                  <a:lnTo>
                    <a:pt x="198024" y="272954"/>
                  </a:lnTo>
                  <a:lnTo>
                    <a:pt x="235072" y="233457"/>
                  </a:lnTo>
                  <a:close/>
                </a:path>
                <a:path w="260985" h="274319">
                  <a:moveTo>
                    <a:pt x="28225" y="12303"/>
                  </a:moveTo>
                  <a:lnTo>
                    <a:pt x="21915" y="13848"/>
                  </a:lnTo>
                  <a:lnTo>
                    <a:pt x="16414" y="17811"/>
                  </a:lnTo>
                  <a:lnTo>
                    <a:pt x="12763" y="23703"/>
                  </a:lnTo>
                  <a:lnTo>
                    <a:pt x="11493" y="30368"/>
                  </a:lnTo>
                  <a:lnTo>
                    <a:pt x="12557" y="37010"/>
                  </a:lnTo>
                  <a:lnTo>
                    <a:pt x="15906" y="42830"/>
                  </a:lnTo>
                  <a:lnTo>
                    <a:pt x="11842" y="43338"/>
                  </a:lnTo>
                  <a:lnTo>
                    <a:pt x="7905" y="44989"/>
                  </a:lnTo>
                  <a:lnTo>
                    <a:pt x="4857" y="48164"/>
                  </a:lnTo>
                  <a:lnTo>
                    <a:pt x="1214" y="54431"/>
                  </a:lnTo>
                  <a:lnTo>
                    <a:pt x="0" y="61436"/>
                  </a:lnTo>
                  <a:lnTo>
                    <a:pt x="1214" y="68345"/>
                  </a:lnTo>
                  <a:lnTo>
                    <a:pt x="4857" y="74326"/>
                  </a:lnTo>
                  <a:lnTo>
                    <a:pt x="26955" y="97694"/>
                  </a:lnTo>
                  <a:lnTo>
                    <a:pt x="23399" y="98202"/>
                  </a:lnTo>
                  <a:lnTo>
                    <a:pt x="19843" y="99853"/>
                  </a:lnTo>
                  <a:lnTo>
                    <a:pt x="17430" y="102520"/>
                  </a:lnTo>
                  <a:lnTo>
                    <a:pt x="14001" y="108039"/>
                  </a:lnTo>
                  <a:lnTo>
                    <a:pt x="12858" y="114474"/>
                  </a:lnTo>
                  <a:lnTo>
                    <a:pt x="14001" y="120933"/>
                  </a:lnTo>
                  <a:lnTo>
                    <a:pt x="99472" y="213772"/>
                  </a:lnTo>
                  <a:lnTo>
                    <a:pt x="144585" y="235204"/>
                  </a:lnTo>
                  <a:lnTo>
                    <a:pt x="157003" y="233457"/>
                  </a:lnTo>
                  <a:lnTo>
                    <a:pt x="235072" y="233457"/>
                  </a:lnTo>
                  <a:lnTo>
                    <a:pt x="259492" y="207422"/>
                  </a:lnTo>
                  <a:lnTo>
                    <a:pt x="260508" y="206279"/>
                  </a:lnTo>
                  <a:lnTo>
                    <a:pt x="260508" y="204247"/>
                  </a:lnTo>
                  <a:lnTo>
                    <a:pt x="259492" y="202596"/>
                  </a:lnTo>
                  <a:lnTo>
                    <a:pt x="222535" y="163734"/>
                  </a:lnTo>
                  <a:lnTo>
                    <a:pt x="224397" y="150491"/>
                  </a:lnTo>
                  <a:lnTo>
                    <a:pt x="223043" y="135318"/>
                  </a:lnTo>
                  <a:lnTo>
                    <a:pt x="216927" y="119050"/>
                  </a:lnTo>
                  <a:lnTo>
                    <a:pt x="204501" y="102520"/>
                  </a:lnTo>
                  <a:lnTo>
                    <a:pt x="176545" y="73229"/>
                  </a:lnTo>
                  <a:lnTo>
                    <a:pt x="146012" y="40671"/>
                  </a:lnTo>
                  <a:lnTo>
                    <a:pt x="103409" y="40671"/>
                  </a:lnTo>
                  <a:lnTo>
                    <a:pt x="80571" y="16795"/>
                  </a:lnTo>
                  <a:lnTo>
                    <a:pt x="40417" y="16795"/>
                  </a:lnTo>
                  <a:lnTo>
                    <a:pt x="34631" y="13257"/>
                  </a:lnTo>
                  <a:lnTo>
                    <a:pt x="28225" y="12303"/>
                  </a:lnTo>
                  <a:close/>
                </a:path>
                <a:path w="260985" h="274319">
                  <a:moveTo>
                    <a:pt x="116998" y="9810"/>
                  </a:moveTo>
                  <a:lnTo>
                    <a:pt x="114966" y="9810"/>
                  </a:lnTo>
                  <a:lnTo>
                    <a:pt x="112081" y="13041"/>
                  </a:lnTo>
                  <a:lnTo>
                    <a:pt x="108426" y="18224"/>
                  </a:lnTo>
                  <a:lnTo>
                    <a:pt x="104771" y="26027"/>
                  </a:lnTo>
                  <a:lnTo>
                    <a:pt x="102901" y="35972"/>
                  </a:lnTo>
                  <a:lnTo>
                    <a:pt x="102901" y="39147"/>
                  </a:lnTo>
                  <a:lnTo>
                    <a:pt x="103409" y="40671"/>
                  </a:lnTo>
                  <a:lnTo>
                    <a:pt x="146012" y="40671"/>
                  </a:lnTo>
                  <a:lnTo>
                    <a:pt x="118395" y="10953"/>
                  </a:lnTo>
                  <a:lnTo>
                    <a:pt x="116998" y="9810"/>
                  </a:lnTo>
                  <a:close/>
                </a:path>
                <a:path w="260985" h="274319">
                  <a:moveTo>
                    <a:pt x="57435" y="0"/>
                  </a:moveTo>
                  <a:lnTo>
                    <a:pt x="40417" y="16795"/>
                  </a:lnTo>
                  <a:lnTo>
                    <a:pt x="80571" y="16795"/>
                  </a:lnTo>
                  <a:lnTo>
                    <a:pt x="69881" y="5619"/>
                  </a:lnTo>
                  <a:lnTo>
                    <a:pt x="64015" y="1404"/>
                  </a:lnTo>
                  <a:lnTo>
                    <a:pt x="57435" y="0"/>
                  </a:lnTo>
                  <a:close/>
                </a:path>
              </a:pathLst>
            </a:custGeom>
            <a:solidFill>
              <a:srgbClr val="557E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04716" y="2043683"/>
              <a:ext cx="247015" cy="260985"/>
            </a:xfrm>
            <a:custGeom>
              <a:avLst/>
              <a:gdLst/>
              <a:ahLst/>
              <a:cxnLst/>
              <a:rect l="l" t="t" r="r" b="b"/>
              <a:pathLst>
                <a:path w="247014" h="260985">
                  <a:moveTo>
                    <a:pt x="227054" y="221107"/>
                  </a:moveTo>
                  <a:lnTo>
                    <a:pt x="153797" y="221107"/>
                  </a:lnTo>
                  <a:lnTo>
                    <a:pt x="154305" y="222250"/>
                  </a:lnTo>
                  <a:lnTo>
                    <a:pt x="190119" y="260603"/>
                  </a:lnTo>
                  <a:lnTo>
                    <a:pt x="227054" y="221107"/>
                  </a:lnTo>
                  <a:close/>
                </a:path>
                <a:path w="247014" h="260985">
                  <a:moveTo>
                    <a:pt x="26924" y="97536"/>
                  </a:moveTo>
                  <a:lnTo>
                    <a:pt x="20447" y="97536"/>
                  </a:lnTo>
                  <a:lnTo>
                    <a:pt x="16891" y="101726"/>
                  </a:lnTo>
                  <a:lnTo>
                    <a:pt x="12954" y="105537"/>
                  </a:lnTo>
                  <a:lnTo>
                    <a:pt x="12954" y="112395"/>
                  </a:lnTo>
                  <a:lnTo>
                    <a:pt x="16891" y="116204"/>
                  </a:lnTo>
                  <a:lnTo>
                    <a:pt x="98551" y="203581"/>
                  </a:lnTo>
                  <a:lnTo>
                    <a:pt x="113109" y="216142"/>
                  </a:lnTo>
                  <a:lnTo>
                    <a:pt x="127190" y="222154"/>
                  </a:lnTo>
                  <a:lnTo>
                    <a:pt x="140128" y="223262"/>
                  </a:lnTo>
                  <a:lnTo>
                    <a:pt x="151257" y="221107"/>
                  </a:lnTo>
                  <a:lnTo>
                    <a:pt x="227054" y="221107"/>
                  </a:lnTo>
                  <a:lnTo>
                    <a:pt x="246887" y="199898"/>
                  </a:lnTo>
                  <a:lnTo>
                    <a:pt x="222066" y="173227"/>
                  </a:lnTo>
                  <a:lnTo>
                    <a:pt x="144399" y="173227"/>
                  </a:lnTo>
                  <a:lnTo>
                    <a:pt x="142875" y="172085"/>
                  </a:lnTo>
                  <a:lnTo>
                    <a:pt x="130276" y="150240"/>
                  </a:lnTo>
                  <a:lnTo>
                    <a:pt x="76200" y="150240"/>
                  </a:lnTo>
                  <a:lnTo>
                    <a:pt x="74675" y="148716"/>
                  </a:lnTo>
                  <a:lnTo>
                    <a:pt x="61722" y="134874"/>
                  </a:lnTo>
                  <a:lnTo>
                    <a:pt x="30353" y="101726"/>
                  </a:lnTo>
                  <a:lnTo>
                    <a:pt x="26924" y="97536"/>
                  </a:lnTo>
                  <a:close/>
                </a:path>
                <a:path w="247014" h="260985">
                  <a:moveTo>
                    <a:pt x="110489" y="12826"/>
                  </a:moveTo>
                  <a:lnTo>
                    <a:pt x="107950" y="16001"/>
                  </a:lnTo>
                  <a:lnTo>
                    <a:pt x="104012" y="22860"/>
                  </a:lnTo>
                  <a:lnTo>
                    <a:pt x="103505" y="30861"/>
                  </a:lnTo>
                  <a:lnTo>
                    <a:pt x="103505" y="37846"/>
                  </a:lnTo>
                  <a:lnTo>
                    <a:pt x="106553" y="44703"/>
                  </a:lnTo>
                  <a:lnTo>
                    <a:pt x="112522" y="51181"/>
                  </a:lnTo>
                  <a:lnTo>
                    <a:pt x="147320" y="88519"/>
                  </a:lnTo>
                  <a:lnTo>
                    <a:pt x="148336" y="89535"/>
                  </a:lnTo>
                  <a:lnTo>
                    <a:pt x="148336" y="91694"/>
                  </a:lnTo>
                  <a:lnTo>
                    <a:pt x="147320" y="92710"/>
                  </a:lnTo>
                  <a:lnTo>
                    <a:pt x="141926" y="99966"/>
                  </a:lnTo>
                  <a:lnTo>
                    <a:pt x="134080" y="117046"/>
                  </a:lnTo>
                  <a:lnTo>
                    <a:pt x="132853" y="140626"/>
                  </a:lnTo>
                  <a:lnTo>
                    <a:pt x="147320" y="167386"/>
                  </a:lnTo>
                  <a:lnTo>
                    <a:pt x="148336" y="168910"/>
                  </a:lnTo>
                  <a:lnTo>
                    <a:pt x="148336" y="171069"/>
                  </a:lnTo>
                  <a:lnTo>
                    <a:pt x="147320" y="172085"/>
                  </a:lnTo>
                  <a:lnTo>
                    <a:pt x="146304" y="173227"/>
                  </a:lnTo>
                  <a:lnTo>
                    <a:pt x="222066" y="173227"/>
                  </a:lnTo>
                  <a:lnTo>
                    <a:pt x="211074" y="161416"/>
                  </a:lnTo>
                  <a:lnTo>
                    <a:pt x="210058" y="160400"/>
                  </a:lnTo>
                  <a:lnTo>
                    <a:pt x="210058" y="158876"/>
                  </a:lnTo>
                  <a:lnTo>
                    <a:pt x="210566" y="157734"/>
                  </a:lnTo>
                  <a:lnTo>
                    <a:pt x="212238" y="145778"/>
                  </a:lnTo>
                  <a:lnTo>
                    <a:pt x="211089" y="131905"/>
                  </a:lnTo>
                  <a:lnTo>
                    <a:pt x="205583" y="116818"/>
                  </a:lnTo>
                  <a:lnTo>
                    <a:pt x="194183" y="101219"/>
                  </a:lnTo>
                  <a:lnTo>
                    <a:pt x="110489" y="12826"/>
                  </a:lnTo>
                  <a:close/>
                </a:path>
                <a:path w="247014" h="260985">
                  <a:moveTo>
                    <a:pt x="15875" y="42672"/>
                  </a:moveTo>
                  <a:lnTo>
                    <a:pt x="8509" y="42672"/>
                  </a:lnTo>
                  <a:lnTo>
                    <a:pt x="4445" y="47371"/>
                  </a:lnTo>
                  <a:lnTo>
                    <a:pt x="0" y="52197"/>
                  </a:lnTo>
                  <a:lnTo>
                    <a:pt x="0" y="59689"/>
                  </a:lnTo>
                  <a:lnTo>
                    <a:pt x="4445" y="64515"/>
                  </a:lnTo>
                  <a:lnTo>
                    <a:pt x="34798" y="97027"/>
                  </a:lnTo>
                  <a:lnTo>
                    <a:pt x="66167" y="130048"/>
                  </a:lnTo>
                  <a:lnTo>
                    <a:pt x="80137" y="145541"/>
                  </a:lnTo>
                  <a:lnTo>
                    <a:pt x="80137" y="147574"/>
                  </a:lnTo>
                  <a:lnTo>
                    <a:pt x="79121" y="148716"/>
                  </a:lnTo>
                  <a:lnTo>
                    <a:pt x="78105" y="150240"/>
                  </a:lnTo>
                  <a:lnTo>
                    <a:pt x="130276" y="150240"/>
                  </a:lnTo>
                  <a:lnTo>
                    <a:pt x="127702" y="145778"/>
                  </a:lnTo>
                  <a:lnTo>
                    <a:pt x="127623" y="145541"/>
                  </a:lnTo>
                  <a:lnTo>
                    <a:pt x="126714" y="121554"/>
                  </a:lnTo>
                  <a:lnTo>
                    <a:pt x="129141" y="114553"/>
                  </a:lnTo>
                  <a:lnTo>
                    <a:pt x="83185" y="114553"/>
                  </a:lnTo>
                  <a:lnTo>
                    <a:pt x="81661" y="113537"/>
                  </a:lnTo>
                  <a:lnTo>
                    <a:pt x="19938" y="47371"/>
                  </a:lnTo>
                  <a:lnTo>
                    <a:pt x="15875" y="42672"/>
                  </a:lnTo>
                  <a:close/>
                </a:path>
                <a:path w="247014" h="260985">
                  <a:moveTo>
                    <a:pt x="27432" y="12319"/>
                  </a:moveTo>
                  <a:lnTo>
                    <a:pt x="19938" y="12319"/>
                  </a:lnTo>
                  <a:lnTo>
                    <a:pt x="15875" y="16510"/>
                  </a:lnTo>
                  <a:lnTo>
                    <a:pt x="11430" y="21336"/>
                  </a:lnTo>
                  <a:lnTo>
                    <a:pt x="11430" y="28828"/>
                  </a:lnTo>
                  <a:lnTo>
                    <a:pt x="15875" y="33527"/>
                  </a:lnTo>
                  <a:lnTo>
                    <a:pt x="86106" y="108712"/>
                  </a:lnTo>
                  <a:lnTo>
                    <a:pt x="87122" y="109727"/>
                  </a:lnTo>
                  <a:lnTo>
                    <a:pt x="87122" y="111887"/>
                  </a:lnTo>
                  <a:lnTo>
                    <a:pt x="86106" y="113537"/>
                  </a:lnTo>
                  <a:lnTo>
                    <a:pt x="84582" y="114553"/>
                  </a:lnTo>
                  <a:lnTo>
                    <a:pt x="129141" y="114553"/>
                  </a:lnTo>
                  <a:lnTo>
                    <a:pt x="133373" y="102344"/>
                  </a:lnTo>
                  <a:lnTo>
                    <a:pt x="139153" y="93217"/>
                  </a:lnTo>
                  <a:lnTo>
                    <a:pt x="102997" y="93217"/>
                  </a:lnTo>
                  <a:lnTo>
                    <a:pt x="101981" y="91694"/>
                  </a:lnTo>
                  <a:lnTo>
                    <a:pt x="40259" y="26162"/>
                  </a:lnTo>
                  <a:lnTo>
                    <a:pt x="31369" y="16510"/>
                  </a:lnTo>
                  <a:lnTo>
                    <a:pt x="27432" y="12319"/>
                  </a:lnTo>
                  <a:close/>
                </a:path>
                <a:path w="247014" h="260985">
                  <a:moveTo>
                    <a:pt x="55753" y="0"/>
                  </a:moveTo>
                  <a:lnTo>
                    <a:pt x="48768" y="0"/>
                  </a:lnTo>
                  <a:lnTo>
                    <a:pt x="44323" y="4317"/>
                  </a:lnTo>
                  <a:lnTo>
                    <a:pt x="40259" y="9016"/>
                  </a:lnTo>
                  <a:lnTo>
                    <a:pt x="40259" y="16510"/>
                  </a:lnTo>
                  <a:lnTo>
                    <a:pt x="44323" y="21336"/>
                  </a:lnTo>
                  <a:lnTo>
                    <a:pt x="106045" y="87375"/>
                  </a:lnTo>
                  <a:lnTo>
                    <a:pt x="107569" y="88519"/>
                  </a:lnTo>
                  <a:lnTo>
                    <a:pt x="107569" y="90550"/>
                  </a:lnTo>
                  <a:lnTo>
                    <a:pt x="106045" y="91694"/>
                  </a:lnTo>
                  <a:lnTo>
                    <a:pt x="105029" y="93217"/>
                  </a:lnTo>
                  <a:lnTo>
                    <a:pt x="139153" y="93217"/>
                  </a:lnTo>
                  <a:lnTo>
                    <a:pt x="140843" y="90550"/>
                  </a:lnTo>
                  <a:lnTo>
                    <a:pt x="131445" y="81025"/>
                  </a:lnTo>
                  <a:lnTo>
                    <a:pt x="107950" y="56007"/>
                  </a:lnTo>
                  <a:lnTo>
                    <a:pt x="60198" y="4317"/>
                  </a:lnTo>
                  <a:lnTo>
                    <a:pt x="55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5760" y="2104643"/>
              <a:ext cx="161543" cy="716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28388" y="2048255"/>
              <a:ext cx="262127" cy="2331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90035" y="1660560"/>
              <a:ext cx="285115" cy="242570"/>
            </a:xfrm>
            <a:custGeom>
              <a:avLst/>
              <a:gdLst/>
              <a:ahLst/>
              <a:cxnLst/>
              <a:rect l="l" t="t" r="r" b="b"/>
              <a:pathLst>
                <a:path w="285114" h="242569">
                  <a:moveTo>
                    <a:pt x="110823" y="0"/>
                  </a:moveTo>
                  <a:lnTo>
                    <a:pt x="94862" y="0"/>
                  </a:lnTo>
                  <a:lnTo>
                    <a:pt x="68034" y="1269"/>
                  </a:lnTo>
                  <a:lnTo>
                    <a:pt x="36759" y="6349"/>
                  </a:lnTo>
                  <a:lnTo>
                    <a:pt x="10820" y="19049"/>
                  </a:lnTo>
                  <a:lnTo>
                    <a:pt x="0" y="40639"/>
                  </a:lnTo>
                  <a:lnTo>
                    <a:pt x="0" y="73659"/>
                  </a:lnTo>
                  <a:lnTo>
                    <a:pt x="831" y="81279"/>
                  </a:lnTo>
                  <a:lnTo>
                    <a:pt x="3345" y="87629"/>
                  </a:lnTo>
                  <a:lnTo>
                    <a:pt x="7575" y="92709"/>
                  </a:lnTo>
                  <a:lnTo>
                    <a:pt x="13551" y="97789"/>
                  </a:lnTo>
                  <a:lnTo>
                    <a:pt x="13551" y="104139"/>
                  </a:lnTo>
                  <a:lnTo>
                    <a:pt x="8004" y="109219"/>
                  </a:lnTo>
                  <a:lnTo>
                    <a:pt x="3726" y="114299"/>
                  </a:lnTo>
                  <a:lnTo>
                    <a:pt x="974" y="120649"/>
                  </a:lnTo>
                  <a:lnTo>
                    <a:pt x="0" y="128269"/>
                  </a:lnTo>
                  <a:lnTo>
                    <a:pt x="0" y="162559"/>
                  </a:lnTo>
                  <a:lnTo>
                    <a:pt x="36928" y="195579"/>
                  </a:lnTo>
                  <a:lnTo>
                    <a:pt x="94862" y="203199"/>
                  </a:lnTo>
                  <a:lnTo>
                    <a:pt x="97202" y="213359"/>
                  </a:lnTo>
                  <a:lnTo>
                    <a:pt x="131791" y="236219"/>
                  </a:lnTo>
                  <a:lnTo>
                    <a:pt x="173765" y="242569"/>
                  </a:lnTo>
                  <a:lnTo>
                    <a:pt x="216555" y="242569"/>
                  </a:lnTo>
                  <a:lnTo>
                    <a:pt x="247832" y="236219"/>
                  </a:lnTo>
                  <a:lnTo>
                    <a:pt x="273773" y="224789"/>
                  </a:lnTo>
                  <a:lnTo>
                    <a:pt x="274409" y="223519"/>
                  </a:lnTo>
                  <a:lnTo>
                    <a:pt x="178545" y="223519"/>
                  </a:lnTo>
                  <a:lnTo>
                    <a:pt x="169736" y="222249"/>
                  </a:lnTo>
                  <a:lnTo>
                    <a:pt x="169736" y="220979"/>
                  </a:lnTo>
                  <a:lnTo>
                    <a:pt x="156185" y="220979"/>
                  </a:lnTo>
                  <a:lnTo>
                    <a:pt x="146698" y="219709"/>
                  </a:lnTo>
                  <a:lnTo>
                    <a:pt x="142633" y="218439"/>
                  </a:lnTo>
                  <a:lnTo>
                    <a:pt x="142633" y="214629"/>
                  </a:lnTo>
                  <a:lnTo>
                    <a:pt x="129081" y="214629"/>
                  </a:lnTo>
                  <a:lnTo>
                    <a:pt x="120611" y="210819"/>
                  </a:lnTo>
                  <a:lnTo>
                    <a:pt x="115529" y="207009"/>
                  </a:lnTo>
                  <a:lnTo>
                    <a:pt x="115529" y="201929"/>
                  </a:lnTo>
                  <a:lnTo>
                    <a:pt x="251047" y="201929"/>
                  </a:lnTo>
                  <a:lnTo>
                    <a:pt x="255796" y="200659"/>
                  </a:lnTo>
                  <a:lnTo>
                    <a:pt x="260539" y="198119"/>
                  </a:lnTo>
                  <a:lnTo>
                    <a:pt x="264605" y="196849"/>
                  </a:lnTo>
                  <a:lnTo>
                    <a:pt x="284594" y="196849"/>
                  </a:lnTo>
                  <a:lnTo>
                    <a:pt x="284594" y="189229"/>
                  </a:lnTo>
                  <a:lnTo>
                    <a:pt x="164993" y="189229"/>
                  </a:lnTo>
                  <a:lnTo>
                    <a:pt x="156185" y="187959"/>
                  </a:lnTo>
                  <a:lnTo>
                    <a:pt x="156185" y="186689"/>
                  </a:lnTo>
                  <a:lnTo>
                    <a:pt x="142633" y="186689"/>
                  </a:lnTo>
                  <a:lnTo>
                    <a:pt x="133146" y="185419"/>
                  </a:lnTo>
                  <a:lnTo>
                    <a:pt x="129081" y="184149"/>
                  </a:lnTo>
                  <a:lnTo>
                    <a:pt x="129081" y="181609"/>
                  </a:lnTo>
                  <a:lnTo>
                    <a:pt x="74873" y="181609"/>
                  </a:lnTo>
                  <a:lnTo>
                    <a:pt x="74873" y="180339"/>
                  </a:lnTo>
                  <a:lnTo>
                    <a:pt x="61322" y="180339"/>
                  </a:lnTo>
                  <a:lnTo>
                    <a:pt x="51835" y="179069"/>
                  </a:lnTo>
                  <a:lnTo>
                    <a:pt x="47770" y="177799"/>
                  </a:lnTo>
                  <a:lnTo>
                    <a:pt x="47770" y="173989"/>
                  </a:lnTo>
                  <a:lnTo>
                    <a:pt x="34218" y="173989"/>
                  </a:lnTo>
                  <a:lnTo>
                    <a:pt x="25748" y="170179"/>
                  </a:lnTo>
                  <a:lnTo>
                    <a:pt x="20666" y="166369"/>
                  </a:lnTo>
                  <a:lnTo>
                    <a:pt x="20666" y="156209"/>
                  </a:lnTo>
                  <a:lnTo>
                    <a:pt x="281545" y="156209"/>
                  </a:lnTo>
                  <a:lnTo>
                    <a:pt x="280706" y="154939"/>
                  </a:lnTo>
                  <a:lnTo>
                    <a:pt x="176512" y="154939"/>
                  </a:lnTo>
                  <a:lnTo>
                    <a:pt x="147429" y="153669"/>
                  </a:lnTo>
                  <a:lnTo>
                    <a:pt x="123745" y="149859"/>
                  </a:lnTo>
                  <a:lnTo>
                    <a:pt x="107811" y="143509"/>
                  </a:lnTo>
                  <a:lnTo>
                    <a:pt x="74873" y="143509"/>
                  </a:lnTo>
                  <a:lnTo>
                    <a:pt x="65387" y="142239"/>
                  </a:lnTo>
                  <a:lnTo>
                    <a:pt x="61322" y="140969"/>
                  </a:lnTo>
                  <a:lnTo>
                    <a:pt x="61322" y="135889"/>
                  </a:lnTo>
                  <a:lnTo>
                    <a:pt x="47770" y="135889"/>
                  </a:lnTo>
                  <a:lnTo>
                    <a:pt x="39300" y="133349"/>
                  </a:lnTo>
                  <a:lnTo>
                    <a:pt x="34218" y="129539"/>
                  </a:lnTo>
                  <a:lnTo>
                    <a:pt x="34218" y="119379"/>
                  </a:lnTo>
                  <a:lnTo>
                    <a:pt x="131639" y="119379"/>
                  </a:lnTo>
                  <a:lnTo>
                    <a:pt x="147429" y="116839"/>
                  </a:lnTo>
                  <a:lnTo>
                    <a:pt x="176512" y="114299"/>
                  </a:lnTo>
                  <a:lnTo>
                    <a:pt x="262063" y="114299"/>
                  </a:lnTo>
                  <a:lnTo>
                    <a:pt x="250511" y="106679"/>
                  </a:lnTo>
                  <a:lnTo>
                    <a:pt x="234446" y="101599"/>
                  </a:lnTo>
                  <a:lnTo>
                    <a:pt x="227332" y="99059"/>
                  </a:lnTo>
                  <a:lnTo>
                    <a:pt x="219709" y="97789"/>
                  </a:lnTo>
                  <a:lnTo>
                    <a:pt x="211578" y="96519"/>
                  </a:lnTo>
                  <a:lnTo>
                    <a:pt x="202938" y="96519"/>
                  </a:lnTo>
                  <a:lnTo>
                    <a:pt x="203277" y="93979"/>
                  </a:lnTo>
                  <a:lnTo>
                    <a:pt x="74873" y="93979"/>
                  </a:lnTo>
                  <a:lnTo>
                    <a:pt x="74873" y="92709"/>
                  </a:lnTo>
                  <a:lnTo>
                    <a:pt x="61322" y="92709"/>
                  </a:lnTo>
                  <a:lnTo>
                    <a:pt x="51835" y="91439"/>
                  </a:lnTo>
                  <a:lnTo>
                    <a:pt x="47770" y="90169"/>
                  </a:lnTo>
                  <a:lnTo>
                    <a:pt x="47770" y="86359"/>
                  </a:lnTo>
                  <a:lnTo>
                    <a:pt x="34218" y="86359"/>
                  </a:lnTo>
                  <a:lnTo>
                    <a:pt x="25748" y="82549"/>
                  </a:lnTo>
                  <a:lnTo>
                    <a:pt x="20666" y="78739"/>
                  </a:lnTo>
                  <a:lnTo>
                    <a:pt x="20666" y="68579"/>
                  </a:lnTo>
                  <a:lnTo>
                    <a:pt x="191220" y="68579"/>
                  </a:lnTo>
                  <a:lnTo>
                    <a:pt x="189725" y="67309"/>
                  </a:lnTo>
                  <a:lnTo>
                    <a:pt x="189725" y="60959"/>
                  </a:lnTo>
                  <a:lnTo>
                    <a:pt x="95201" y="60959"/>
                  </a:lnTo>
                  <a:lnTo>
                    <a:pt x="66118" y="59689"/>
                  </a:lnTo>
                  <a:lnTo>
                    <a:pt x="42434" y="54609"/>
                  </a:lnTo>
                  <a:lnTo>
                    <a:pt x="26500" y="48259"/>
                  </a:lnTo>
                  <a:lnTo>
                    <a:pt x="20666" y="40639"/>
                  </a:lnTo>
                  <a:lnTo>
                    <a:pt x="26500" y="33019"/>
                  </a:lnTo>
                  <a:lnTo>
                    <a:pt x="42434" y="26669"/>
                  </a:lnTo>
                  <a:lnTo>
                    <a:pt x="66118" y="21589"/>
                  </a:lnTo>
                  <a:lnTo>
                    <a:pt x="95201" y="20319"/>
                  </a:lnTo>
                  <a:lnTo>
                    <a:pt x="180408" y="20319"/>
                  </a:lnTo>
                  <a:lnTo>
                    <a:pt x="168858" y="12699"/>
                  </a:lnTo>
                  <a:lnTo>
                    <a:pt x="152797" y="6349"/>
                  </a:lnTo>
                  <a:lnTo>
                    <a:pt x="140076" y="3809"/>
                  </a:lnTo>
                  <a:lnTo>
                    <a:pt x="125989" y="1269"/>
                  </a:lnTo>
                  <a:lnTo>
                    <a:pt x="110823" y="0"/>
                  </a:lnTo>
                  <a:close/>
                </a:path>
                <a:path w="285114" h="242569">
                  <a:moveTo>
                    <a:pt x="196840" y="209549"/>
                  </a:moveTo>
                  <a:lnTo>
                    <a:pt x="183288" y="209549"/>
                  </a:lnTo>
                  <a:lnTo>
                    <a:pt x="183288" y="223519"/>
                  </a:lnTo>
                  <a:lnTo>
                    <a:pt x="196840" y="223519"/>
                  </a:lnTo>
                  <a:lnTo>
                    <a:pt x="196840" y="209549"/>
                  </a:lnTo>
                  <a:close/>
                </a:path>
                <a:path w="285114" h="242569">
                  <a:moveTo>
                    <a:pt x="223944" y="207009"/>
                  </a:moveTo>
                  <a:lnTo>
                    <a:pt x="142633" y="207009"/>
                  </a:lnTo>
                  <a:lnTo>
                    <a:pt x="147037" y="208279"/>
                  </a:lnTo>
                  <a:lnTo>
                    <a:pt x="210392" y="208279"/>
                  </a:lnTo>
                  <a:lnTo>
                    <a:pt x="210392" y="222249"/>
                  </a:lnTo>
                  <a:lnTo>
                    <a:pt x="201583" y="223519"/>
                  </a:lnTo>
                  <a:lnTo>
                    <a:pt x="274409" y="223519"/>
                  </a:lnTo>
                  <a:lnTo>
                    <a:pt x="275682" y="220979"/>
                  </a:lnTo>
                  <a:lnTo>
                    <a:pt x="223944" y="220979"/>
                  </a:lnTo>
                  <a:lnTo>
                    <a:pt x="223944" y="207009"/>
                  </a:lnTo>
                  <a:close/>
                </a:path>
                <a:path w="285114" h="242569">
                  <a:moveTo>
                    <a:pt x="210392" y="208279"/>
                  </a:moveTo>
                  <a:lnTo>
                    <a:pt x="156185" y="208279"/>
                  </a:lnTo>
                  <a:lnTo>
                    <a:pt x="156185" y="220979"/>
                  </a:lnTo>
                  <a:lnTo>
                    <a:pt x="169736" y="220979"/>
                  </a:lnTo>
                  <a:lnTo>
                    <a:pt x="169736" y="209549"/>
                  </a:lnTo>
                  <a:lnTo>
                    <a:pt x="200906" y="209549"/>
                  </a:lnTo>
                  <a:lnTo>
                    <a:pt x="210392" y="208279"/>
                  </a:lnTo>
                  <a:close/>
                </a:path>
                <a:path w="285114" h="242569">
                  <a:moveTo>
                    <a:pt x="251047" y="205739"/>
                  </a:moveTo>
                  <a:lnTo>
                    <a:pt x="237496" y="205739"/>
                  </a:lnTo>
                  <a:lnTo>
                    <a:pt x="237496" y="218439"/>
                  </a:lnTo>
                  <a:lnTo>
                    <a:pt x="233430" y="219709"/>
                  </a:lnTo>
                  <a:lnTo>
                    <a:pt x="223944" y="220979"/>
                  </a:lnTo>
                  <a:lnTo>
                    <a:pt x="275682" y="220979"/>
                  </a:lnTo>
                  <a:lnTo>
                    <a:pt x="278865" y="214629"/>
                  </a:lnTo>
                  <a:lnTo>
                    <a:pt x="251047" y="214629"/>
                  </a:lnTo>
                  <a:lnTo>
                    <a:pt x="251047" y="205739"/>
                  </a:lnTo>
                  <a:close/>
                </a:path>
                <a:path w="285114" h="242569">
                  <a:moveTo>
                    <a:pt x="251047" y="201929"/>
                  </a:moveTo>
                  <a:lnTo>
                    <a:pt x="116884" y="201929"/>
                  </a:lnTo>
                  <a:lnTo>
                    <a:pt x="117562" y="203199"/>
                  </a:lnTo>
                  <a:lnTo>
                    <a:pt x="121966" y="203199"/>
                  </a:lnTo>
                  <a:lnTo>
                    <a:pt x="125354" y="204469"/>
                  </a:lnTo>
                  <a:lnTo>
                    <a:pt x="129081" y="204469"/>
                  </a:lnTo>
                  <a:lnTo>
                    <a:pt x="129081" y="214629"/>
                  </a:lnTo>
                  <a:lnTo>
                    <a:pt x="142633" y="214629"/>
                  </a:lnTo>
                  <a:lnTo>
                    <a:pt x="142633" y="207009"/>
                  </a:lnTo>
                  <a:lnTo>
                    <a:pt x="228348" y="207009"/>
                  </a:lnTo>
                  <a:lnTo>
                    <a:pt x="233091" y="205739"/>
                  </a:lnTo>
                  <a:lnTo>
                    <a:pt x="251047" y="205739"/>
                  </a:lnTo>
                  <a:lnTo>
                    <a:pt x="251047" y="201929"/>
                  </a:lnTo>
                  <a:close/>
                </a:path>
                <a:path w="285114" h="242569">
                  <a:moveTo>
                    <a:pt x="284594" y="196849"/>
                  </a:moveTo>
                  <a:lnTo>
                    <a:pt x="264605" y="196849"/>
                  </a:lnTo>
                  <a:lnTo>
                    <a:pt x="264605" y="207009"/>
                  </a:lnTo>
                  <a:lnTo>
                    <a:pt x="259523" y="210819"/>
                  </a:lnTo>
                  <a:lnTo>
                    <a:pt x="251047" y="214629"/>
                  </a:lnTo>
                  <a:lnTo>
                    <a:pt x="278865" y="214629"/>
                  </a:lnTo>
                  <a:lnTo>
                    <a:pt x="284594" y="203199"/>
                  </a:lnTo>
                  <a:lnTo>
                    <a:pt x="284594" y="196849"/>
                  </a:lnTo>
                  <a:close/>
                </a:path>
                <a:path w="285114" h="242569">
                  <a:moveTo>
                    <a:pt x="183288" y="175259"/>
                  </a:moveTo>
                  <a:lnTo>
                    <a:pt x="169736" y="175259"/>
                  </a:lnTo>
                  <a:lnTo>
                    <a:pt x="169736" y="189229"/>
                  </a:lnTo>
                  <a:lnTo>
                    <a:pt x="183288" y="189229"/>
                  </a:lnTo>
                  <a:lnTo>
                    <a:pt x="183288" y="175259"/>
                  </a:lnTo>
                  <a:close/>
                </a:path>
                <a:path w="285114" h="242569">
                  <a:moveTo>
                    <a:pt x="210392" y="175259"/>
                  </a:moveTo>
                  <a:lnTo>
                    <a:pt x="196840" y="175259"/>
                  </a:lnTo>
                  <a:lnTo>
                    <a:pt x="196840" y="187959"/>
                  </a:lnTo>
                  <a:lnTo>
                    <a:pt x="192436" y="189229"/>
                  </a:lnTo>
                  <a:lnTo>
                    <a:pt x="284594" y="189229"/>
                  </a:lnTo>
                  <a:lnTo>
                    <a:pt x="284594" y="186689"/>
                  </a:lnTo>
                  <a:lnTo>
                    <a:pt x="210392" y="186689"/>
                  </a:lnTo>
                  <a:lnTo>
                    <a:pt x="210392" y="175259"/>
                  </a:lnTo>
                  <a:close/>
                </a:path>
                <a:path w="285114" h="242569">
                  <a:moveTo>
                    <a:pt x="214796" y="172719"/>
                  </a:moveTo>
                  <a:lnTo>
                    <a:pt x="142633" y="172719"/>
                  </a:lnTo>
                  <a:lnTo>
                    <a:pt x="142633" y="186689"/>
                  </a:lnTo>
                  <a:lnTo>
                    <a:pt x="156185" y="186689"/>
                  </a:lnTo>
                  <a:lnTo>
                    <a:pt x="156185" y="175259"/>
                  </a:lnTo>
                  <a:lnTo>
                    <a:pt x="210392" y="175259"/>
                  </a:lnTo>
                  <a:lnTo>
                    <a:pt x="210392" y="173989"/>
                  </a:lnTo>
                  <a:lnTo>
                    <a:pt x="214796" y="172719"/>
                  </a:lnTo>
                  <a:close/>
                </a:path>
                <a:path w="285114" h="242569">
                  <a:moveTo>
                    <a:pt x="237496" y="171449"/>
                  </a:moveTo>
                  <a:lnTo>
                    <a:pt x="223944" y="171449"/>
                  </a:lnTo>
                  <a:lnTo>
                    <a:pt x="223944" y="184149"/>
                  </a:lnTo>
                  <a:lnTo>
                    <a:pt x="219878" y="185419"/>
                  </a:lnTo>
                  <a:lnTo>
                    <a:pt x="210392" y="186689"/>
                  </a:lnTo>
                  <a:lnTo>
                    <a:pt x="284594" y="186689"/>
                  </a:lnTo>
                  <a:lnTo>
                    <a:pt x="284594" y="180339"/>
                  </a:lnTo>
                  <a:lnTo>
                    <a:pt x="237496" y="180339"/>
                  </a:lnTo>
                  <a:lnTo>
                    <a:pt x="237496" y="171449"/>
                  </a:lnTo>
                  <a:close/>
                </a:path>
                <a:path w="285114" h="242569">
                  <a:moveTo>
                    <a:pt x="101977" y="167639"/>
                  </a:moveTo>
                  <a:lnTo>
                    <a:pt x="77245" y="167639"/>
                  </a:lnTo>
                  <a:lnTo>
                    <a:pt x="79278" y="168909"/>
                  </a:lnTo>
                  <a:lnTo>
                    <a:pt x="81649" y="168909"/>
                  </a:lnTo>
                  <a:lnTo>
                    <a:pt x="81649" y="173989"/>
                  </a:lnTo>
                  <a:lnTo>
                    <a:pt x="82666" y="177799"/>
                  </a:lnTo>
                  <a:lnTo>
                    <a:pt x="85037" y="181609"/>
                  </a:lnTo>
                  <a:lnTo>
                    <a:pt x="129081" y="181609"/>
                  </a:lnTo>
                  <a:lnTo>
                    <a:pt x="129081" y="180339"/>
                  </a:lnTo>
                  <a:lnTo>
                    <a:pt x="115529" y="180339"/>
                  </a:lnTo>
                  <a:lnTo>
                    <a:pt x="107059" y="176529"/>
                  </a:lnTo>
                  <a:lnTo>
                    <a:pt x="101977" y="172719"/>
                  </a:lnTo>
                  <a:lnTo>
                    <a:pt x="101977" y="167639"/>
                  </a:lnTo>
                  <a:close/>
                </a:path>
                <a:path w="285114" h="242569">
                  <a:moveTo>
                    <a:pt x="101977" y="165099"/>
                  </a:moveTo>
                  <a:lnTo>
                    <a:pt x="52174" y="165099"/>
                  </a:lnTo>
                  <a:lnTo>
                    <a:pt x="56578" y="166369"/>
                  </a:lnTo>
                  <a:lnTo>
                    <a:pt x="61322" y="166369"/>
                  </a:lnTo>
                  <a:lnTo>
                    <a:pt x="61322" y="180339"/>
                  </a:lnTo>
                  <a:lnTo>
                    <a:pt x="74873" y="180339"/>
                  </a:lnTo>
                  <a:lnTo>
                    <a:pt x="74873" y="167639"/>
                  </a:lnTo>
                  <a:lnTo>
                    <a:pt x="101977" y="167639"/>
                  </a:lnTo>
                  <a:lnTo>
                    <a:pt x="101977" y="165099"/>
                  </a:lnTo>
                  <a:close/>
                </a:path>
                <a:path w="285114" h="242569">
                  <a:moveTo>
                    <a:pt x="251047" y="162559"/>
                  </a:moveTo>
                  <a:lnTo>
                    <a:pt x="101977" y="162559"/>
                  </a:lnTo>
                  <a:lnTo>
                    <a:pt x="106043" y="165099"/>
                  </a:lnTo>
                  <a:lnTo>
                    <a:pt x="110447" y="166369"/>
                  </a:lnTo>
                  <a:lnTo>
                    <a:pt x="115529" y="167639"/>
                  </a:lnTo>
                  <a:lnTo>
                    <a:pt x="115529" y="180339"/>
                  </a:lnTo>
                  <a:lnTo>
                    <a:pt x="129081" y="180339"/>
                  </a:lnTo>
                  <a:lnTo>
                    <a:pt x="129081" y="171449"/>
                  </a:lnTo>
                  <a:lnTo>
                    <a:pt x="237496" y="171449"/>
                  </a:lnTo>
                  <a:lnTo>
                    <a:pt x="237496" y="167639"/>
                  </a:lnTo>
                  <a:lnTo>
                    <a:pt x="246982" y="165099"/>
                  </a:lnTo>
                  <a:lnTo>
                    <a:pt x="251047" y="162559"/>
                  </a:lnTo>
                  <a:close/>
                </a:path>
                <a:path w="285114" h="242569">
                  <a:moveTo>
                    <a:pt x="283959" y="162559"/>
                  </a:moveTo>
                  <a:lnTo>
                    <a:pt x="251047" y="162559"/>
                  </a:lnTo>
                  <a:lnTo>
                    <a:pt x="251047" y="172719"/>
                  </a:lnTo>
                  <a:lnTo>
                    <a:pt x="245966" y="177799"/>
                  </a:lnTo>
                  <a:lnTo>
                    <a:pt x="237496" y="180339"/>
                  </a:lnTo>
                  <a:lnTo>
                    <a:pt x="284594" y="180339"/>
                  </a:lnTo>
                  <a:lnTo>
                    <a:pt x="284594" y="168909"/>
                  </a:lnTo>
                  <a:lnTo>
                    <a:pt x="283959" y="162559"/>
                  </a:lnTo>
                  <a:close/>
                </a:path>
                <a:path w="285114" h="242569">
                  <a:moveTo>
                    <a:pt x="281545" y="156209"/>
                  </a:moveTo>
                  <a:lnTo>
                    <a:pt x="20666" y="156209"/>
                  </a:lnTo>
                  <a:lnTo>
                    <a:pt x="24732" y="157479"/>
                  </a:lnTo>
                  <a:lnTo>
                    <a:pt x="29136" y="160019"/>
                  </a:lnTo>
                  <a:lnTo>
                    <a:pt x="34218" y="161289"/>
                  </a:lnTo>
                  <a:lnTo>
                    <a:pt x="34218" y="173989"/>
                  </a:lnTo>
                  <a:lnTo>
                    <a:pt x="47770" y="173989"/>
                  </a:lnTo>
                  <a:lnTo>
                    <a:pt x="47770" y="165099"/>
                  </a:lnTo>
                  <a:lnTo>
                    <a:pt x="101977" y="165099"/>
                  </a:lnTo>
                  <a:lnTo>
                    <a:pt x="101977" y="162559"/>
                  </a:lnTo>
                  <a:lnTo>
                    <a:pt x="283959" y="162559"/>
                  </a:lnTo>
                  <a:lnTo>
                    <a:pt x="281545" y="156209"/>
                  </a:lnTo>
                  <a:close/>
                </a:path>
                <a:path w="285114" h="242569">
                  <a:moveTo>
                    <a:pt x="223944" y="171449"/>
                  </a:moveTo>
                  <a:lnTo>
                    <a:pt x="133485" y="171449"/>
                  </a:lnTo>
                  <a:lnTo>
                    <a:pt x="137890" y="172719"/>
                  </a:lnTo>
                  <a:lnTo>
                    <a:pt x="219539" y="172719"/>
                  </a:lnTo>
                  <a:lnTo>
                    <a:pt x="223944" y="171449"/>
                  </a:lnTo>
                  <a:close/>
                </a:path>
                <a:path w="285114" h="242569">
                  <a:moveTo>
                    <a:pt x="262063" y="114299"/>
                  </a:moveTo>
                  <a:lnTo>
                    <a:pt x="176512" y="114299"/>
                  </a:lnTo>
                  <a:lnTo>
                    <a:pt x="205596" y="116839"/>
                  </a:lnTo>
                  <a:lnTo>
                    <a:pt x="229280" y="120649"/>
                  </a:lnTo>
                  <a:lnTo>
                    <a:pt x="245214" y="126999"/>
                  </a:lnTo>
                  <a:lnTo>
                    <a:pt x="251047" y="134619"/>
                  </a:lnTo>
                  <a:lnTo>
                    <a:pt x="245214" y="143509"/>
                  </a:lnTo>
                  <a:lnTo>
                    <a:pt x="229280" y="149859"/>
                  </a:lnTo>
                  <a:lnTo>
                    <a:pt x="205596" y="153669"/>
                  </a:lnTo>
                  <a:lnTo>
                    <a:pt x="176512" y="154939"/>
                  </a:lnTo>
                  <a:lnTo>
                    <a:pt x="280706" y="154939"/>
                  </a:lnTo>
                  <a:lnTo>
                    <a:pt x="277352" y="149859"/>
                  </a:lnTo>
                  <a:lnTo>
                    <a:pt x="271381" y="144779"/>
                  </a:lnTo>
                  <a:lnTo>
                    <a:pt x="271381" y="134619"/>
                  </a:lnTo>
                  <a:lnTo>
                    <a:pt x="269041" y="124459"/>
                  </a:lnTo>
                  <a:lnTo>
                    <a:pt x="262063" y="114299"/>
                  </a:lnTo>
                  <a:close/>
                </a:path>
                <a:path w="285114" h="242569">
                  <a:moveTo>
                    <a:pt x="106839" y="128269"/>
                  </a:moveTo>
                  <a:lnTo>
                    <a:pt x="65726" y="128269"/>
                  </a:lnTo>
                  <a:lnTo>
                    <a:pt x="70130" y="129539"/>
                  </a:lnTo>
                  <a:lnTo>
                    <a:pt x="74873" y="129539"/>
                  </a:lnTo>
                  <a:lnTo>
                    <a:pt x="74873" y="143509"/>
                  </a:lnTo>
                  <a:lnTo>
                    <a:pt x="107811" y="143509"/>
                  </a:lnTo>
                  <a:lnTo>
                    <a:pt x="101977" y="134619"/>
                  </a:lnTo>
                  <a:lnTo>
                    <a:pt x="106839" y="128269"/>
                  </a:lnTo>
                  <a:close/>
                </a:path>
                <a:path w="285114" h="242569">
                  <a:moveTo>
                    <a:pt x="131639" y="119379"/>
                  </a:moveTo>
                  <a:lnTo>
                    <a:pt x="34218" y="119379"/>
                  </a:lnTo>
                  <a:lnTo>
                    <a:pt x="38283" y="120649"/>
                  </a:lnTo>
                  <a:lnTo>
                    <a:pt x="42688" y="123189"/>
                  </a:lnTo>
                  <a:lnTo>
                    <a:pt x="47770" y="124459"/>
                  </a:lnTo>
                  <a:lnTo>
                    <a:pt x="47770" y="135889"/>
                  </a:lnTo>
                  <a:lnTo>
                    <a:pt x="61322" y="135889"/>
                  </a:lnTo>
                  <a:lnTo>
                    <a:pt x="61322" y="128269"/>
                  </a:lnTo>
                  <a:lnTo>
                    <a:pt x="106839" y="128269"/>
                  </a:lnTo>
                  <a:lnTo>
                    <a:pt x="107811" y="126999"/>
                  </a:lnTo>
                  <a:lnTo>
                    <a:pt x="123745" y="120649"/>
                  </a:lnTo>
                  <a:lnTo>
                    <a:pt x="131639" y="119379"/>
                  </a:lnTo>
                  <a:close/>
                </a:path>
                <a:path w="285114" h="242569">
                  <a:moveTo>
                    <a:pt x="101977" y="81279"/>
                  </a:moveTo>
                  <a:lnTo>
                    <a:pt x="88425" y="81279"/>
                  </a:lnTo>
                  <a:lnTo>
                    <a:pt x="88425" y="93979"/>
                  </a:lnTo>
                  <a:lnTo>
                    <a:pt x="101977" y="93979"/>
                  </a:lnTo>
                  <a:lnTo>
                    <a:pt x="101977" y="81279"/>
                  </a:lnTo>
                  <a:close/>
                </a:path>
                <a:path w="285114" h="242569">
                  <a:moveTo>
                    <a:pt x="129081" y="80009"/>
                  </a:moveTo>
                  <a:lnTo>
                    <a:pt x="115529" y="80009"/>
                  </a:lnTo>
                  <a:lnTo>
                    <a:pt x="115529" y="93979"/>
                  </a:lnTo>
                  <a:lnTo>
                    <a:pt x="203277" y="93979"/>
                  </a:lnTo>
                  <a:lnTo>
                    <a:pt x="203277" y="92709"/>
                  </a:lnTo>
                  <a:lnTo>
                    <a:pt x="129081" y="92709"/>
                  </a:lnTo>
                  <a:lnTo>
                    <a:pt x="129081" y="80009"/>
                  </a:lnTo>
                  <a:close/>
                </a:path>
                <a:path w="285114" h="242569">
                  <a:moveTo>
                    <a:pt x="129081" y="78739"/>
                  </a:moveTo>
                  <a:lnTo>
                    <a:pt x="61322" y="78739"/>
                  </a:lnTo>
                  <a:lnTo>
                    <a:pt x="61322" y="92709"/>
                  </a:lnTo>
                  <a:lnTo>
                    <a:pt x="74873" y="92709"/>
                  </a:lnTo>
                  <a:lnTo>
                    <a:pt x="74873" y="80009"/>
                  </a:lnTo>
                  <a:lnTo>
                    <a:pt x="129081" y="80009"/>
                  </a:lnTo>
                  <a:lnTo>
                    <a:pt x="129081" y="78739"/>
                  </a:lnTo>
                  <a:close/>
                </a:path>
                <a:path w="285114" h="242569">
                  <a:moveTo>
                    <a:pt x="156185" y="77469"/>
                  </a:moveTo>
                  <a:lnTo>
                    <a:pt x="142633" y="77469"/>
                  </a:lnTo>
                  <a:lnTo>
                    <a:pt x="142633" y="90169"/>
                  </a:lnTo>
                  <a:lnTo>
                    <a:pt x="138567" y="91439"/>
                  </a:lnTo>
                  <a:lnTo>
                    <a:pt x="129081" y="92709"/>
                  </a:lnTo>
                  <a:lnTo>
                    <a:pt x="203277" y="92709"/>
                  </a:lnTo>
                  <a:lnTo>
                    <a:pt x="203277" y="91439"/>
                  </a:lnTo>
                  <a:lnTo>
                    <a:pt x="202723" y="86359"/>
                  </a:lnTo>
                  <a:lnTo>
                    <a:pt x="156185" y="86359"/>
                  </a:lnTo>
                  <a:lnTo>
                    <a:pt x="156185" y="77469"/>
                  </a:lnTo>
                  <a:close/>
                </a:path>
                <a:path w="285114" h="242569">
                  <a:moveTo>
                    <a:pt x="169736" y="68579"/>
                  </a:moveTo>
                  <a:lnTo>
                    <a:pt x="20666" y="68579"/>
                  </a:lnTo>
                  <a:lnTo>
                    <a:pt x="24732" y="69849"/>
                  </a:lnTo>
                  <a:lnTo>
                    <a:pt x="29136" y="72389"/>
                  </a:lnTo>
                  <a:lnTo>
                    <a:pt x="34218" y="73659"/>
                  </a:lnTo>
                  <a:lnTo>
                    <a:pt x="34218" y="86359"/>
                  </a:lnTo>
                  <a:lnTo>
                    <a:pt x="47770" y="86359"/>
                  </a:lnTo>
                  <a:lnTo>
                    <a:pt x="47770" y="77469"/>
                  </a:lnTo>
                  <a:lnTo>
                    <a:pt x="156185" y="77469"/>
                  </a:lnTo>
                  <a:lnTo>
                    <a:pt x="156185" y="73659"/>
                  </a:lnTo>
                  <a:lnTo>
                    <a:pt x="160928" y="72389"/>
                  </a:lnTo>
                  <a:lnTo>
                    <a:pt x="165671" y="69849"/>
                  </a:lnTo>
                  <a:lnTo>
                    <a:pt x="169736" y="68579"/>
                  </a:lnTo>
                  <a:close/>
                </a:path>
                <a:path w="285114" h="242569">
                  <a:moveTo>
                    <a:pt x="191220" y="68579"/>
                  </a:moveTo>
                  <a:lnTo>
                    <a:pt x="169736" y="68579"/>
                  </a:lnTo>
                  <a:lnTo>
                    <a:pt x="169736" y="78739"/>
                  </a:lnTo>
                  <a:lnTo>
                    <a:pt x="164654" y="82549"/>
                  </a:lnTo>
                  <a:lnTo>
                    <a:pt x="156185" y="86359"/>
                  </a:lnTo>
                  <a:lnTo>
                    <a:pt x="202723" y="86359"/>
                  </a:lnTo>
                  <a:lnTo>
                    <a:pt x="202446" y="83819"/>
                  </a:lnTo>
                  <a:lnTo>
                    <a:pt x="199932" y="77469"/>
                  </a:lnTo>
                  <a:lnTo>
                    <a:pt x="195702" y="72389"/>
                  </a:lnTo>
                  <a:lnTo>
                    <a:pt x="191220" y="68579"/>
                  </a:lnTo>
                  <a:close/>
                </a:path>
                <a:path w="285114" h="242569">
                  <a:moveTo>
                    <a:pt x="115529" y="80009"/>
                  </a:moveTo>
                  <a:lnTo>
                    <a:pt x="74873" y="80009"/>
                  </a:lnTo>
                  <a:lnTo>
                    <a:pt x="83682" y="81279"/>
                  </a:lnTo>
                  <a:lnTo>
                    <a:pt x="106043" y="81279"/>
                  </a:lnTo>
                  <a:lnTo>
                    <a:pt x="115529" y="80009"/>
                  </a:lnTo>
                  <a:close/>
                </a:path>
                <a:path w="285114" h="242569">
                  <a:moveTo>
                    <a:pt x="138228" y="77469"/>
                  </a:moveTo>
                  <a:lnTo>
                    <a:pt x="47770" y="77469"/>
                  </a:lnTo>
                  <a:lnTo>
                    <a:pt x="56578" y="78739"/>
                  </a:lnTo>
                  <a:lnTo>
                    <a:pt x="133485" y="78739"/>
                  </a:lnTo>
                  <a:lnTo>
                    <a:pt x="138228" y="77469"/>
                  </a:lnTo>
                  <a:close/>
                </a:path>
                <a:path w="285114" h="242569">
                  <a:moveTo>
                    <a:pt x="180408" y="20319"/>
                  </a:moveTo>
                  <a:lnTo>
                    <a:pt x="95201" y="20319"/>
                  </a:lnTo>
                  <a:lnTo>
                    <a:pt x="124285" y="21589"/>
                  </a:lnTo>
                  <a:lnTo>
                    <a:pt x="147969" y="26669"/>
                  </a:lnTo>
                  <a:lnTo>
                    <a:pt x="163903" y="33019"/>
                  </a:lnTo>
                  <a:lnTo>
                    <a:pt x="169736" y="40639"/>
                  </a:lnTo>
                  <a:lnTo>
                    <a:pt x="163903" y="48259"/>
                  </a:lnTo>
                  <a:lnTo>
                    <a:pt x="147969" y="54609"/>
                  </a:lnTo>
                  <a:lnTo>
                    <a:pt x="124285" y="59689"/>
                  </a:lnTo>
                  <a:lnTo>
                    <a:pt x="95201" y="60959"/>
                  </a:lnTo>
                  <a:lnTo>
                    <a:pt x="189725" y="60959"/>
                  </a:lnTo>
                  <a:lnTo>
                    <a:pt x="189725" y="40639"/>
                  </a:lnTo>
                  <a:lnTo>
                    <a:pt x="187386" y="29209"/>
                  </a:lnTo>
                  <a:lnTo>
                    <a:pt x="180408" y="20319"/>
                  </a:lnTo>
                  <a:close/>
                </a:path>
              </a:pathLst>
            </a:custGeom>
            <a:solidFill>
              <a:srgbClr val="3863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334511" y="2362199"/>
            <a:ext cx="266700" cy="464820"/>
          </a:xfrm>
          <a:prstGeom prst="rect">
            <a:avLst/>
          </a:prstGeom>
          <a:solidFill>
            <a:srgbClr val="DAE2F3"/>
          </a:solidFill>
        </p:spPr>
        <p:txBody>
          <a:bodyPr wrap="square" lIns="0" tIns="22225" rIns="0" bIns="0" rtlCol="0" vert="horz">
            <a:spAutoFit/>
          </a:bodyPr>
          <a:lstStyle/>
          <a:p>
            <a:pPr algn="just" marL="90805" marR="81915">
              <a:lnSpc>
                <a:spcPct val="103099"/>
              </a:lnSpc>
              <a:spcBef>
                <a:spcPts val="175"/>
              </a:spcBef>
            </a:pPr>
            <a:r>
              <a:rPr dirty="0" sz="650" spc="15">
                <a:solidFill>
                  <a:srgbClr val="3863B1"/>
                </a:solidFill>
                <a:latin typeface="等线"/>
                <a:cs typeface="等线"/>
              </a:rPr>
              <a:t>本 土 药 企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5803" y="2362199"/>
            <a:ext cx="265430" cy="464820"/>
          </a:xfrm>
          <a:prstGeom prst="rect">
            <a:avLst/>
          </a:prstGeom>
          <a:solidFill>
            <a:srgbClr val="8FAADC"/>
          </a:solidFill>
        </p:spPr>
        <p:txBody>
          <a:bodyPr wrap="square" lIns="0" tIns="22225" rIns="0" bIns="0" rtlCol="0" vert="horz">
            <a:spAutoFit/>
          </a:bodyPr>
          <a:lstStyle/>
          <a:p>
            <a:pPr algn="just" marL="90170" marR="81915">
              <a:lnSpc>
                <a:spcPct val="103099"/>
              </a:lnSpc>
              <a:spcBef>
                <a:spcPts val="175"/>
              </a:spcBef>
            </a:pPr>
            <a:r>
              <a:rPr dirty="0" sz="650" spc="15">
                <a:solidFill>
                  <a:srgbClr val="FFFFFF"/>
                </a:solidFill>
                <a:latin typeface="等线"/>
                <a:cs typeface="等线"/>
              </a:rPr>
              <a:t>生 物 技 术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5571" y="2362199"/>
            <a:ext cx="265430" cy="464820"/>
          </a:xfrm>
          <a:prstGeom prst="rect">
            <a:avLst/>
          </a:prstGeom>
          <a:solidFill>
            <a:srgbClr val="557EC9"/>
          </a:solidFill>
        </p:spPr>
        <p:txBody>
          <a:bodyPr wrap="square" lIns="0" tIns="22225" rIns="0" bIns="0" rtlCol="0" vert="horz">
            <a:spAutoFit/>
          </a:bodyPr>
          <a:lstStyle/>
          <a:p>
            <a:pPr algn="just" marL="90170" marR="81280">
              <a:lnSpc>
                <a:spcPct val="103099"/>
              </a:lnSpc>
              <a:spcBef>
                <a:spcPts val="175"/>
              </a:spcBef>
            </a:pPr>
            <a:r>
              <a:rPr dirty="0" sz="650" spc="15">
                <a:solidFill>
                  <a:srgbClr val="FFFFFF"/>
                </a:solidFill>
                <a:latin typeface="等线"/>
                <a:cs typeface="等线"/>
              </a:rPr>
              <a:t>创 新 服 务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25340" y="2362199"/>
            <a:ext cx="265430" cy="464820"/>
          </a:xfrm>
          <a:prstGeom prst="rect">
            <a:avLst/>
          </a:prstGeom>
          <a:solidFill>
            <a:srgbClr val="3863B1"/>
          </a:solidFill>
        </p:spPr>
        <p:txBody>
          <a:bodyPr wrap="square" lIns="0" tIns="22225" rIns="0" bIns="0" rtlCol="0" vert="horz">
            <a:spAutoFit/>
          </a:bodyPr>
          <a:lstStyle/>
          <a:p>
            <a:pPr algn="just" marL="90805" marR="81280">
              <a:lnSpc>
                <a:spcPct val="103099"/>
              </a:lnSpc>
              <a:spcBef>
                <a:spcPts val="175"/>
              </a:spcBef>
            </a:pPr>
            <a:r>
              <a:rPr dirty="0" sz="650" spc="15">
                <a:solidFill>
                  <a:srgbClr val="FFFFFF"/>
                </a:solidFill>
                <a:latin typeface="等线"/>
                <a:cs typeface="等线"/>
              </a:rPr>
              <a:t>科 技 力 量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58083" y="1581911"/>
            <a:ext cx="1595755" cy="3810"/>
          </a:xfrm>
          <a:custGeom>
            <a:avLst/>
            <a:gdLst/>
            <a:ahLst/>
            <a:cxnLst/>
            <a:rect l="l" t="t" r="r" b="b"/>
            <a:pathLst>
              <a:path w="1595754" h="3809">
                <a:moveTo>
                  <a:pt x="0" y="3683"/>
                </a:moveTo>
                <a:lnTo>
                  <a:pt x="1595246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959354" y="1419605"/>
            <a:ext cx="114300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资本助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力本土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罕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见病生态圈建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设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61635" y="2425953"/>
            <a:ext cx="1676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863B1"/>
                </a:solidFill>
                <a:latin typeface="等线"/>
                <a:cs typeface="等线"/>
              </a:rPr>
              <a:t>…</a:t>
            </a:r>
            <a:endParaRPr sz="1600">
              <a:latin typeface="等线"/>
              <a:cs typeface="等线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82695" y="2915157"/>
            <a:ext cx="70866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3863B1"/>
                </a:solidFill>
                <a:latin typeface="等线"/>
                <a:cs typeface="等线"/>
              </a:rPr>
              <a:t>共建罕见病生态圈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85316" y="3640835"/>
            <a:ext cx="4008120" cy="398145"/>
            <a:chOff x="1385316" y="3640835"/>
            <a:chExt cx="4008120" cy="398145"/>
          </a:xfrm>
        </p:grpSpPr>
        <p:sp>
          <p:nvSpPr>
            <p:cNvPr id="26" name="object 26"/>
            <p:cNvSpPr/>
            <p:nvPr/>
          </p:nvSpPr>
          <p:spPr>
            <a:xfrm>
              <a:off x="1533144" y="3912107"/>
              <a:ext cx="3117850" cy="76200"/>
            </a:xfrm>
            <a:custGeom>
              <a:avLst/>
              <a:gdLst/>
              <a:ahLst/>
              <a:cxnLst/>
              <a:rect l="l" t="t" r="r" b="b"/>
              <a:pathLst>
                <a:path w="3117850" h="76200">
                  <a:moveTo>
                    <a:pt x="3041650" y="0"/>
                  </a:moveTo>
                  <a:lnTo>
                    <a:pt x="3041650" y="76200"/>
                  </a:lnTo>
                  <a:lnTo>
                    <a:pt x="3105150" y="44450"/>
                  </a:lnTo>
                  <a:lnTo>
                    <a:pt x="3054350" y="44450"/>
                  </a:lnTo>
                  <a:lnTo>
                    <a:pt x="3054350" y="31750"/>
                  </a:lnTo>
                  <a:lnTo>
                    <a:pt x="3105150" y="31750"/>
                  </a:lnTo>
                  <a:lnTo>
                    <a:pt x="3041650" y="0"/>
                  </a:lnTo>
                  <a:close/>
                </a:path>
                <a:path w="3117850" h="76200">
                  <a:moveTo>
                    <a:pt x="304165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041650" y="44450"/>
                  </a:lnTo>
                  <a:lnTo>
                    <a:pt x="3041650" y="31750"/>
                  </a:lnTo>
                  <a:close/>
                </a:path>
                <a:path w="3117850" h="76200">
                  <a:moveTo>
                    <a:pt x="3105150" y="31750"/>
                  </a:moveTo>
                  <a:lnTo>
                    <a:pt x="3054350" y="31750"/>
                  </a:lnTo>
                  <a:lnTo>
                    <a:pt x="3054350" y="44450"/>
                  </a:lnTo>
                  <a:lnTo>
                    <a:pt x="3105150" y="44450"/>
                  </a:lnTo>
                  <a:lnTo>
                    <a:pt x="3117850" y="38100"/>
                  </a:lnTo>
                  <a:lnTo>
                    <a:pt x="3105150" y="3175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357628" y="3866387"/>
              <a:ext cx="2057400" cy="172720"/>
            </a:xfrm>
            <a:custGeom>
              <a:avLst/>
              <a:gdLst/>
              <a:ahLst/>
              <a:cxnLst/>
              <a:rect l="l" t="t" r="r" b="b"/>
              <a:pathLst>
                <a:path w="2057400" h="172720">
                  <a:moveTo>
                    <a:pt x="396240" y="28714"/>
                  </a:moveTo>
                  <a:lnTo>
                    <a:pt x="393979" y="17526"/>
                  </a:lnTo>
                  <a:lnTo>
                    <a:pt x="387832" y="8407"/>
                  </a:lnTo>
                  <a:lnTo>
                    <a:pt x="378714" y="2260"/>
                  </a:lnTo>
                  <a:lnTo>
                    <a:pt x="367538" y="0"/>
                  </a:lnTo>
                  <a:lnTo>
                    <a:pt x="28702" y="0"/>
                  </a:lnTo>
                  <a:lnTo>
                    <a:pt x="17513" y="2260"/>
                  </a:lnTo>
                  <a:lnTo>
                    <a:pt x="8394" y="8407"/>
                  </a:lnTo>
                  <a:lnTo>
                    <a:pt x="2247" y="17526"/>
                  </a:lnTo>
                  <a:lnTo>
                    <a:pt x="0" y="28714"/>
                  </a:lnTo>
                  <a:lnTo>
                    <a:pt x="0" y="143510"/>
                  </a:lnTo>
                  <a:lnTo>
                    <a:pt x="2247" y="154698"/>
                  </a:lnTo>
                  <a:lnTo>
                    <a:pt x="8394" y="163817"/>
                  </a:lnTo>
                  <a:lnTo>
                    <a:pt x="17513" y="169964"/>
                  </a:lnTo>
                  <a:lnTo>
                    <a:pt x="28702" y="172212"/>
                  </a:lnTo>
                  <a:lnTo>
                    <a:pt x="367538" y="172212"/>
                  </a:lnTo>
                  <a:lnTo>
                    <a:pt x="378714" y="169964"/>
                  </a:lnTo>
                  <a:lnTo>
                    <a:pt x="387832" y="163817"/>
                  </a:lnTo>
                  <a:lnTo>
                    <a:pt x="393979" y="154698"/>
                  </a:lnTo>
                  <a:lnTo>
                    <a:pt x="396240" y="143510"/>
                  </a:lnTo>
                  <a:lnTo>
                    <a:pt x="396240" y="28714"/>
                  </a:lnTo>
                  <a:close/>
                </a:path>
                <a:path w="2057400" h="172720">
                  <a:moveTo>
                    <a:pt x="812292" y="28714"/>
                  </a:moveTo>
                  <a:lnTo>
                    <a:pt x="810031" y="17526"/>
                  </a:lnTo>
                  <a:lnTo>
                    <a:pt x="803884" y="8407"/>
                  </a:lnTo>
                  <a:lnTo>
                    <a:pt x="794766" y="2260"/>
                  </a:lnTo>
                  <a:lnTo>
                    <a:pt x="783590" y="0"/>
                  </a:lnTo>
                  <a:lnTo>
                    <a:pt x="444754" y="0"/>
                  </a:lnTo>
                  <a:lnTo>
                    <a:pt x="433565" y="2260"/>
                  </a:lnTo>
                  <a:lnTo>
                    <a:pt x="424446" y="8407"/>
                  </a:lnTo>
                  <a:lnTo>
                    <a:pt x="418299" y="17526"/>
                  </a:lnTo>
                  <a:lnTo>
                    <a:pt x="416052" y="28714"/>
                  </a:lnTo>
                  <a:lnTo>
                    <a:pt x="416052" y="143510"/>
                  </a:lnTo>
                  <a:lnTo>
                    <a:pt x="418299" y="154698"/>
                  </a:lnTo>
                  <a:lnTo>
                    <a:pt x="424446" y="163817"/>
                  </a:lnTo>
                  <a:lnTo>
                    <a:pt x="433565" y="169964"/>
                  </a:lnTo>
                  <a:lnTo>
                    <a:pt x="444754" y="172212"/>
                  </a:lnTo>
                  <a:lnTo>
                    <a:pt x="783590" y="172212"/>
                  </a:lnTo>
                  <a:lnTo>
                    <a:pt x="794766" y="169964"/>
                  </a:lnTo>
                  <a:lnTo>
                    <a:pt x="803884" y="163817"/>
                  </a:lnTo>
                  <a:lnTo>
                    <a:pt x="810031" y="154698"/>
                  </a:lnTo>
                  <a:lnTo>
                    <a:pt x="812292" y="143510"/>
                  </a:lnTo>
                  <a:lnTo>
                    <a:pt x="812292" y="28714"/>
                  </a:lnTo>
                  <a:close/>
                </a:path>
                <a:path w="2057400" h="172720">
                  <a:moveTo>
                    <a:pt x="1229868" y="28714"/>
                  </a:moveTo>
                  <a:lnTo>
                    <a:pt x="1227607" y="17526"/>
                  </a:lnTo>
                  <a:lnTo>
                    <a:pt x="1221460" y="8407"/>
                  </a:lnTo>
                  <a:lnTo>
                    <a:pt x="1212342" y="2260"/>
                  </a:lnTo>
                  <a:lnTo>
                    <a:pt x="1201166" y="0"/>
                  </a:lnTo>
                  <a:lnTo>
                    <a:pt x="862330" y="0"/>
                  </a:lnTo>
                  <a:lnTo>
                    <a:pt x="851141" y="2260"/>
                  </a:lnTo>
                  <a:lnTo>
                    <a:pt x="842022" y="8407"/>
                  </a:lnTo>
                  <a:lnTo>
                    <a:pt x="835875" y="17526"/>
                  </a:lnTo>
                  <a:lnTo>
                    <a:pt x="833628" y="28714"/>
                  </a:lnTo>
                  <a:lnTo>
                    <a:pt x="833628" y="143510"/>
                  </a:lnTo>
                  <a:lnTo>
                    <a:pt x="835875" y="154698"/>
                  </a:lnTo>
                  <a:lnTo>
                    <a:pt x="842022" y="163817"/>
                  </a:lnTo>
                  <a:lnTo>
                    <a:pt x="851141" y="169964"/>
                  </a:lnTo>
                  <a:lnTo>
                    <a:pt x="862330" y="172212"/>
                  </a:lnTo>
                  <a:lnTo>
                    <a:pt x="1201166" y="172212"/>
                  </a:lnTo>
                  <a:lnTo>
                    <a:pt x="1212342" y="169964"/>
                  </a:lnTo>
                  <a:lnTo>
                    <a:pt x="1221460" y="163817"/>
                  </a:lnTo>
                  <a:lnTo>
                    <a:pt x="1227607" y="154698"/>
                  </a:lnTo>
                  <a:lnTo>
                    <a:pt x="1229868" y="143510"/>
                  </a:lnTo>
                  <a:lnTo>
                    <a:pt x="1229868" y="28714"/>
                  </a:lnTo>
                  <a:close/>
                </a:path>
                <a:path w="2057400" h="172720">
                  <a:moveTo>
                    <a:pt x="1645920" y="28714"/>
                  </a:moveTo>
                  <a:lnTo>
                    <a:pt x="1643659" y="17526"/>
                  </a:lnTo>
                  <a:lnTo>
                    <a:pt x="1637512" y="8407"/>
                  </a:lnTo>
                  <a:lnTo>
                    <a:pt x="1628394" y="2260"/>
                  </a:lnTo>
                  <a:lnTo>
                    <a:pt x="1617218" y="0"/>
                  </a:lnTo>
                  <a:lnTo>
                    <a:pt x="1278382" y="0"/>
                  </a:lnTo>
                  <a:lnTo>
                    <a:pt x="1267193" y="2260"/>
                  </a:lnTo>
                  <a:lnTo>
                    <a:pt x="1258074" y="8407"/>
                  </a:lnTo>
                  <a:lnTo>
                    <a:pt x="1251927" y="17526"/>
                  </a:lnTo>
                  <a:lnTo>
                    <a:pt x="1249680" y="28714"/>
                  </a:lnTo>
                  <a:lnTo>
                    <a:pt x="1249680" y="143510"/>
                  </a:lnTo>
                  <a:lnTo>
                    <a:pt x="1251927" y="154698"/>
                  </a:lnTo>
                  <a:lnTo>
                    <a:pt x="1258074" y="163817"/>
                  </a:lnTo>
                  <a:lnTo>
                    <a:pt x="1267193" y="169964"/>
                  </a:lnTo>
                  <a:lnTo>
                    <a:pt x="1278382" y="172212"/>
                  </a:lnTo>
                  <a:lnTo>
                    <a:pt x="1617218" y="172212"/>
                  </a:lnTo>
                  <a:lnTo>
                    <a:pt x="1628394" y="169964"/>
                  </a:lnTo>
                  <a:lnTo>
                    <a:pt x="1637512" y="163817"/>
                  </a:lnTo>
                  <a:lnTo>
                    <a:pt x="1643659" y="154698"/>
                  </a:lnTo>
                  <a:lnTo>
                    <a:pt x="1645920" y="143510"/>
                  </a:lnTo>
                  <a:lnTo>
                    <a:pt x="1645920" y="28714"/>
                  </a:lnTo>
                  <a:close/>
                </a:path>
                <a:path w="2057400" h="172720">
                  <a:moveTo>
                    <a:pt x="2057400" y="28714"/>
                  </a:moveTo>
                  <a:lnTo>
                    <a:pt x="2055139" y="17526"/>
                  </a:lnTo>
                  <a:lnTo>
                    <a:pt x="2048992" y="8407"/>
                  </a:lnTo>
                  <a:lnTo>
                    <a:pt x="2039874" y="2260"/>
                  </a:lnTo>
                  <a:lnTo>
                    <a:pt x="2028698" y="0"/>
                  </a:lnTo>
                  <a:lnTo>
                    <a:pt x="1689862" y="0"/>
                  </a:lnTo>
                  <a:lnTo>
                    <a:pt x="1678673" y="2260"/>
                  </a:lnTo>
                  <a:lnTo>
                    <a:pt x="1669554" y="8407"/>
                  </a:lnTo>
                  <a:lnTo>
                    <a:pt x="1663407" y="17526"/>
                  </a:lnTo>
                  <a:lnTo>
                    <a:pt x="1661160" y="28714"/>
                  </a:lnTo>
                  <a:lnTo>
                    <a:pt x="1661160" y="143510"/>
                  </a:lnTo>
                  <a:lnTo>
                    <a:pt x="1663407" y="154698"/>
                  </a:lnTo>
                  <a:lnTo>
                    <a:pt x="1669554" y="163817"/>
                  </a:lnTo>
                  <a:lnTo>
                    <a:pt x="1678673" y="169964"/>
                  </a:lnTo>
                  <a:lnTo>
                    <a:pt x="1689862" y="172212"/>
                  </a:lnTo>
                  <a:lnTo>
                    <a:pt x="2028698" y="172212"/>
                  </a:lnTo>
                  <a:lnTo>
                    <a:pt x="2039874" y="169964"/>
                  </a:lnTo>
                  <a:lnTo>
                    <a:pt x="2048992" y="163817"/>
                  </a:lnTo>
                  <a:lnTo>
                    <a:pt x="2055139" y="154698"/>
                  </a:lnTo>
                  <a:lnTo>
                    <a:pt x="2057400" y="143510"/>
                  </a:lnTo>
                  <a:lnTo>
                    <a:pt x="2057400" y="28714"/>
                  </a:lnTo>
                  <a:close/>
                </a:path>
              </a:pathLst>
            </a:custGeom>
            <a:solidFill>
              <a:srgbClr val="557E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625339" y="3863339"/>
              <a:ext cx="768350" cy="173990"/>
            </a:xfrm>
            <a:custGeom>
              <a:avLst/>
              <a:gdLst/>
              <a:ahLst/>
              <a:cxnLst/>
              <a:rect l="l" t="t" r="r" b="b"/>
              <a:pathLst>
                <a:path w="768350" h="173989">
                  <a:moveTo>
                    <a:pt x="384048" y="0"/>
                  </a:moveTo>
                  <a:lnTo>
                    <a:pt x="0" y="86867"/>
                  </a:lnTo>
                  <a:lnTo>
                    <a:pt x="384048" y="173735"/>
                  </a:lnTo>
                  <a:lnTo>
                    <a:pt x="768096" y="86867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A48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86840" y="3866387"/>
              <a:ext cx="312420" cy="172720"/>
            </a:xfrm>
            <a:custGeom>
              <a:avLst/>
              <a:gdLst/>
              <a:ahLst/>
              <a:cxnLst/>
              <a:rect l="l" t="t" r="r" b="b"/>
              <a:pathLst>
                <a:path w="312419" h="172720">
                  <a:moveTo>
                    <a:pt x="283717" y="0"/>
                  </a:moveTo>
                  <a:lnTo>
                    <a:pt x="28701" y="0"/>
                  </a:lnTo>
                  <a:lnTo>
                    <a:pt x="17520" y="2252"/>
                  </a:lnTo>
                  <a:lnTo>
                    <a:pt x="8397" y="8397"/>
                  </a:lnTo>
                  <a:lnTo>
                    <a:pt x="2252" y="17520"/>
                  </a:lnTo>
                  <a:lnTo>
                    <a:pt x="0" y="28702"/>
                  </a:lnTo>
                  <a:lnTo>
                    <a:pt x="0" y="143510"/>
                  </a:lnTo>
                  <a:lnTo>
                    <a:pt x="2252" y="154691"/>
                  </a:lnTo>
                  <a:lnTo>
                    <a:pt x="8397" y="163814"/>
                  </a:lnTo>
                  <a:lnTo>
                    <a:pt x="17520" y="169959"/>
                  </a:lnTo>
                  <a:lnTo>
                    <a:pt x="28701" y="172212"/>
                  </a:lnTo>
                  <a:lnTo>
                    <a:pt x="283717" y="172212"/>
                  </a:lnTo>
                  <a:lnTo>
                    <a:pt x="294899" y="169959"/>
                  </a:lnTo>
                  <a:lnTo>
                    <a:pt x="304022" y="163814"/>
                  </a:lnTo>
                  <a:lnTo>
                    <a:pt x="310167" y="154691"/>
                  </a:lnTo>
                  <a:lnTo>
                    <a:pt x="312420" y="143510"/>
                  </a:lnTo>
                  <a:lnTo>
                    <a:pt x="312420" y="28702"/>
                  </a:lnTo>
                  <a:lnTo>
                    <a:pt x="310167" y="17520"/>
                  </a:lnTo>
                  <a:lnTo>
                    <a:pt x="304022" y="8397"/>
                  </a:lnTo>
                  <a:lnTo>
                    <a:pt x="294899" y="2252"/>
                  </a:lnTo>
                  <a:lnTo>
                    <a:pt x="28371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385316" y="3640835"/>
              <a:ext cx="708660" cy="186055"/>
            </a:xfrm>
            <a:custGeom>
              <a:avLst/>
              <a:gdLst/>
              <a:ahLst/>
              <a:cxnLst/>
              <a:rect l="l" t="t" r="r" b="b"/>
              <a:pathLst>
                <a:path w="708660" h="186054">
                  <a:moveTo>
                    <a:pt x="615696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615696" y="185927"/>
                  </a:lnTo>
                  <a:lnTo>
                    <a:pt x="708660" y="92963"/>
                  </a:lnTo>
                  <a:lnTo>
                    <a:pt x="61569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043684" y="3640835"/>
              <a:ext cx="708660" cy="178435"/>
            </a:xfrm>
            <a:custGeom>
              <a:avLst/>
              <a:gdLst/>
              <a:ahLst/>
              <a:cxnLst/>
              <a:rect l="l" t="t" r="r" b="b"/>
              <a:pathLst>
                <a:path w="708660" h="178435">
                  <a:moveTo>
                    <a:pt x="619506" y="0"/>
                  </a:moveTo>
                  <a:lnTo>
                    <a:pt x="0" y="0"/>
                  </a:lnTo>
                  <a:lnTo>
                    <a:pt x="89154" y="89154"/>
                  </a:lnTo>
                  <a:lnTo>
                    <a:pt x="0" y="178308"/>
                  </a:lnTo>
                  <a:lnTo>
                    <a:pt x="619506" y="178308"/>
                  </a:lnTo>
                  <a:lnTo>
                    <a:pt x="708660" y="89154"/>
                  </a:lnTo>
                  <a:lnTo>
                    <a:pt x="61950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03576" y="3640835"/>
              <a:ext cx="708660" cy="178435"/>
            </a:xfrm>
            <a:custGeom>
              <a:avLst/>
              <a:gdLst/>
              <a:ahLst/>
              <a:cxnLst/>
              <a:rect l="l" t="t" r="r" b="b"/>
              <a:pathLst>
                <a:path w="708660" h="178435">
                  <a:moveTo>
                    <a:pt x="619506" y="0"/>
                  </a:moveTo>
                  <a:lnTo>
                    <a:pt x="0" y="0"/>
                  </a:lnTo>
                  <a:lnTo>
                    <a:pt x="89154" y="89154"/>
                  </a:lnTo>
                  <a:lnTo>
                    <a:pt x="0" y="178308"/>
                  </a:lnTo>
                  <a:lnTo>
                    <a:pt x="619506" y="178308"/>
                  </a:lnTo>
                  <a:lnTo>
                    <a:pt x="708660" y="89154"/>
                  </a:lnTo>
                  <a:lnTo>
                    <a:pt x="61950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358895" y="3640835"/>
              <a:ext cx="708660" cy="178435"/>
            </a:xfrm>
            <a:custGeom>
              <a:avLst/>
              <a:gdLst/>
              <a:ahLst/>
              <a:cxnLst/>
              <a:rect l="l" t="t" r="r" b="b"/>
              <a:pathLst>
                <a:path w="708660" h="178435">
                  <a:moveTo>
                    <a:pt x="619505" y="0"/>
                  </a:moveTo>
                  <a:lnTo>
                    <a:pt x="0" y="0"/>
                  </a:lnTo>
                  <a:lnTo>
                    <a:pt x="89153" y="89154"/>
                  </a:lnTo>
                  <a:lnTo>
                    <a:pt x="0" y="178308"/>
                  </a:lnTo>
                  <a:lnTo>
                    <a:pt x="619505" y="178308"/>
                  </a:lnTo>
                  <a:lnTo>
                    <a:pt x="708659" y="89154"/>
                  </a:lnTo>
                  <a:lnTo>
                    <a:pt x="619505" y="0"/>
                  </a:lnTo>
                  <a:close/>
                </a:path>
              </a:pathLst>
            </a:custGeom>
            <a:solidFill>
              <a:srgbClr val="557E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011167" y="3640835"/>
              <a:ext cx="708660" cy="178435"/>
            </a:xfrm>
            <a:custGeom>
              <a:avLst/>
              <a:gdLst/>
              <a:ahLst/>
              <a:cxnLst/>
              <a:rect l="l" t="t" r="r" b="b"/>
              <a:pathLst>
                <a:path w="708660" h="178435">
                  <a:moveTo>
                    <a:pt x="619506" y="0"/>
                  </a:moveTo>
                  <a:lnTo>
                    <a:pt x="0" y="0"/>
                  </a:lnTo>
                  <a:lnTo>
                    <a:pt x="89154" y="89154"/>
                  </a:lnTo>
                  <a:lnTo>
                    <a:pt x="0" y="178308"/>
                  </a:lnTo>
                  <a:lnTo>
                    <a:pt x="619506" y="178308"/>
                  </a:lnTo>
                  <a:lnTo>
                    <a:pt x="708660" y="89154"/>
                  </a:lnTo>
                  <a:lnTo>
                    <a:pt x="619506" y="0"/>
                  </a:lnTo>
                  <a:close/>
                </a:path>
              </a:pathLst>
            </a:custGeom>
            <a:solidFill>
              <a:srgbClr val="3863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664963" y="3640835"/>
              <a:ext cx="708660" cy="178435"/>
            </a:xfrm>
            <a:custGeom>
              <a:avLst/>
              <a:gdLst/>
              <a:ahLst/>
              <a:cxnLst/>
              <a:rect l="l" t="t" r="r" b="b"/>
              <a:pathLst>
                <a:path w="708660" h="178435">
                  <a:moveTo>
                    <a:pt x="619506" y="0"/>
                  </a:moveTo>
                  <a:lnTo>
                    <a:pt x="0" y="0"/>
                  </a:lnTo>
                  <a:lnTo>
                    <a:pt x="89153" y="89154"/>
                  </a:lnTo>
                  <a:lnTo>
                    <a:pt x="0" y="178308"/>
                  </a:lnTo>
                  <a:lnTo>
                    <a:pt x="619506" y="178308"/>
                  </a:lnTo>
                  <a:lnTo>
                    <a:pt x="708660" y="89154"/>
                  </a:lnTo>
                  <a:lnTo>
                    <a:pt x="619506" y="0"/>
                  </a:lnTo>
                  <a:close/>
                </a:path>
              </a:pathLst>
            </a:custGeom>
            <a:solidFill>
              <a:srgbClr val="2A488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1479803" y="4899659"/>
            <a:ext cx="3914140" cy="173990"/>
            <a:chOff x="1479803" y="4899659"/>
            <a:chExt cx="3914140" cy="173990"/>
          </a:xfrm>
        </p:grpSpPr>
        <p:sp>
          <p:nvSpPr>
            <p:cNvPr id="37" name="object 37"/>
            <p:cNvSpPr/>
            <p:nvPr/>
          </p:nvSpPr>
          <p:spPr>
            <a:xfrm>
              <a:off x="1502663" y="4956047"/>
              <a:ext cx="3147695" cy="76200"/>
            </a:xfrm>
            <a:custGeom>
              <a:avLst/>
              <a:gdLst/>
              <a:ahLst/>
              <a:cxnLst/>
              <a:rect l="l" t="t" r="r" b="b"/>
              <a:pathLst>
                <a:path w="3147695" h="76200">
                  <a:moveTo>
                    <a:pt x="3134995" y="31750"/>
                  </a:moveTo>
                  <a:lnTo>
                    <a:pt x="3084195" y="31750"/>
                  </a:lnTo>
                  <a:lnTo>
                    <a:pt x="3084195" y="44450"/>
                  </a:lnTo>
                  <a:lnTo>
                    <a:pt x="3071495" y="44458"/>
                  </a:lnTo>
                  <a:lnTo>
                    <a:pt x="3071495" y="76200"/>
                  </a:lnTo>
                  <a:lnTo>
                    <a:pt x="3147695" y="38100"/>
                  </a:lnTo>
                  <a:lnTo>
                    <a:pt x="3134995" y="31750"/>
                  </a:lnTo>
                  <a:close/>
                </a:path>
                <a:path w="3147695" h="76200">
                  <a:moveTo>
                    <a:pt x="3071495" y="31758"/>
                  </a:moveTo>
                  <a:lnTo>
                    <a:pt x="0" y="33909"/>
                  </a:lnTo>
                  <a:lnTo>
                    <a:pt x="0" y="46609"/>
                  </a:lnTo>
                  <a:lnTo>
                    <a:pt x="3071495" y="44458"/>
                  </a:lnTo>
                  <a:lnTo>
                    <a:pt x="3071495" y="31758"/>
                  </a:lnTo>
                  <a:close/>
                </a:path>
                <a:path w="3147695" h="76200">
                  <a:moveTo>
                    <a:pt x="3084195" y="31750"/>
                  </a:moveTo>
                  <a:lnTo>
                    <a:pt x="3071495" y="31758"/>
                  </a:lnTo>
                  <a:lnTo>
                    <a:pt x="3071495" y="44458"/>
                  </a:lnTo>
                  <a:lnTo>
                    <a:pt x="3084195" y="44450"/>
                  </a:lnTo>
                  <a:lnTo>
                    <a:pt x="3084195" y="31750"/>
                  </a:lnTo>
                  <a:close/>
                </a:path>
                <a:path w="3147695" h="76200">
                  <a:moveTo>
                    <a:pt x="3071495" y="0"/>
                  </a:moveTo>
                  <a:lnTo>
                    <a:pt x="3071495" y="31758"/>
                  </a:lnTo>
                  <a:lnTo>
                    <a:pt x="3134995" y="31750"/>
                  </a:lnTo>
                  <a:lnTo>
                    <a:pt x="30714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479804" y="4901183"/>
              <a:ext cx="2421890" cy="172720"/>
            </a:xfrm>
            <a:custGeom>
              <a:avLst/>
              <a:gdLst/>
              <a:ahLst/>
              <a:cxnLst/>
              <a:rect l="l" t="t" r="r" b="b"/>
              <a:pathLst>
                <a:path w="2421890" h="172720">
                  <a:moveTo>
                    <a:pt x="490728" y="28702"/>
                  </a:moveTo>
                  <a:lnTo>
                    <a:pt x="488467" y="17526"/>
                  </a:lnTo>
                  <a:lnTo>
                    <a:pt x="482320" y="8407"/>
                  </a:lnTo>
                  <a:lnTo>
                    <a:pt x="473202" y="2260"/>
                  </a:lnTo>
                  <a:lnTo>
                    <a:pt x="462026" y="0"/>
                  </a:lnTo>
                  <a:lnTo>
                    <a:pt x="28702" y="0"/>
                  </a:lnTo>
                  <a:lnTo>
                    <a:pt x="17513" y="2260"/>
                  </a:lnTo>
                  <a:lnTo>
                    <a:pt x="8394" y="8407"/>
                  </a:lnTo>
                  <a:lnTo>
                    <a:pt x="2247" y="17526"/>
                  </a:lnTo>
                  <a:lnTo>
                    <a:pt x="0" y="28702"/>
                  </a:lnTo>
                  <a:lnTo>
                    <a:pt x="0" y="143510"/>
                  </a:lnTo>
                  <a:lnTo>
                    <a:pt x="2247" y="154698"/>
                  </a:lnTo>
                  <a:lnTo>
                    <a:pt x="8394" y="163817"/>
                  </a:lnTo>
                  <a:lnTo>
                    <a:pt x="17513" y="169964"/>
                  </a:lnTo>
                  <a:lnTo>
                    <a:pt x="28702" y="172212"/>
                  </a:lnTo>
                  <a:lnTo>
                    <a:pt x="462026" y="172212"/>
                  </a:lnTo>
                  <a:lnTo>
                    <a:pt x="473202" y="169964"/>
                  </a:lnTo>
                  <a:lnTo>
                    <a:pt x="482320" y="163817"/>
                  </a:lnTo>
                  <a:lnTo>
                    <a:pt x="488467" y="154698"/>
                  </a:lnTo>
                  <a:lnTo>
                    <a:pt x="490728" y="143510"/>
                  </a:lnTo>
                  <a:lnTo>
                    <a:pt x="490728" y="28702"/>
                  </a:lnTo>
                  <a:close/>
                </a:path>
                <a:path w="2421890" h="172720">
                  <a:moveTo>
                    <a:pt x="2421636" y="28702"/>
                  </a:moveTo>
                  <a:lnTo>
                    <a:pt x="2419375" y="17526"/>
                  </a:lnTo>
                  <a:lnTo>
                    <a:pt x="2413228" y="8407"/>
                  </a:lnTo>
                  <a:lnTo>
                    <a:pt x="2404110" y="2260"/>
                  </a:lnTo>
                  <a:lnTo>
                    <a:pt x="2392934" y="0"/>
                  </a:lnTo>
                  <a:lnTo>
                    <a:pt x="1961134" y="0"/>
                  </a:lnTo>
                  <a:lnTo>
                    <a:pt x="1949945" y="2260"/>
                  </a:lnTo>
                  <a:lnTo>
                    <a:pt x="1940826" y="8407"/>
                  </a:lnTo>
                  <a:lnTo>
                    <a:pt x="1934679" y="17526"/>
                  </a:lnTo>
                  <a:lnTo>
                    <a:pt x="1932432" y="28702"/>
                  </a:lnTo>
                  <a:lnTo>
                    <a:pt x="1932432" y="143510"/>
                  </a:lnTo>
                  <a:lnTo>
                    <a:pt x="1934679" y="154698"/>
                  </a:lnTo>
                  <a:lnTo>
                    <a:pt x="1940826" y="163817"/>
                  </a:lnTo>
                  <a:lnTo>
                    <a:pt x="1949945" y="169964"/>
                  </a:lnTo>
                  <a:lnTo>
                    <a:pt x="1961134" y="172212"/>
                  </a:lnTo>
                  <a:lnTo>
                    <a:pt x="2392934" y="172212"/>
                  </a:lnTo>
                  <a:lnTo>
                    <a:pt x="2404110" y="169964"/>
                  </a:lnTo>
                  <a:lnTo>
                    <a:pt x="2413228" y="163817"/>
                  </a:lnTo>
                  <a:lnTo>
                    <a:pt x="2419375" y="154698"/>
                  </a:lnTo>
                  <a:lnTo>
                    <a:pt x="2421636" y="143510"/>
                  </a:lnTo>
                  <a:lnTo>
                    <a:pt x="2421636" y="28702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625339" y="4899659"/>
              <a:ext cx="768350" cy="173990"/>
            </a:xfrm>
            <a:custGeom>
              <a:avLst/>
              <a:gdLst/>
              <a:ahLst/>
              <a:cxnLst/>
              <a:rect l="l" t="t" r="r" b="b"/>
              <a:pathLst>
                <a:path w="768350" h="173989">
                  <a:moveTo>
                    <a:pt x="384048" y="0"/>
                  </a:moveTo>
                  <a:lnTo>
                    <a:pt x="0" y="86868"/>
                  </a:lnTo>
                  <a:lnTo>
                    <a:pt x="384048" y="173736"/>
                  </a:lnTo>
                  <a:lnTo>
                    <a:pt x="768096" y="8686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A488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2129027" y="4111751"/>
            <a:ext cx="3264535" cy="184785"/>
            <a:chOff x="2129027" y="4111751"/>
            <a:chExt cx="3264535" cy="184785"/>
          </a:xfrm>
        </p:grpSpPr>
        <p:sp>
          <p:nvSpPr>
            <p:cNvPr id="41" name="object 41"/>
            <p:cNvSpPr/>
            <p:nvPr/>
          </p:nvSpPr>
          <p:spPr>
            <a:xfrm>
              <a:off x="2208275" y="4166742"/>
              <a:ext cx="2442845" cy="76200"/>
            </a:xfrm>
            <a:custGeom>
              <a:avLst/>
              <a:gdLst/>
              <a:ahLst/>
              <a:cxnLst/>
              <a:rect l="l" t="t" r="r" b="b"/>
              <a:pathLst>
                <a:path w="2442845" h="76200">
                  <a:moveTo>
                    <a:pt x="2430209" y="31750"/>
                  </a:moveTo>
                  <a:lnTo>
                    <a:pt x="2379218" y="31750"/>
                  </a:lnTo>
                  <a:lnTo>
                    <a:pt x="2379218" y="44450"/>
                  </a:lnTo>
                  <a:lnTo>
                    <a:pt x="2366539" y="44481"/>
                  </a:lnTo>
                  <a:lnTo>
                    <a:pt x="2366645" y="76200"/>
                  </a:lnTo>
                  <a:lnTo>
                    <a:pt x="2442718" y="37972"/>
                  </a:lnTo>
                  <a:lnTo>
                    <a:pt x="2430209" y="31750"/>
                  </a:lnTo>
                  <a:close/>
                </a:path>
                <a:path w="2442845" h="76200">
                  <a:moveTo>
                    <a:pt x="2366496" y="31781"/>
                  </a:moveTo>
                  <a:lnTo>
                    <a:pt x="0" y="37718"/>
                  </a:lnTo>
                  <a:lnTo>
                    <a:pt x="0" y="50418"/>
                  </a:lnTo>
                  <a:lnTo>
                    <a:pt x="2366539" y="44481"/>
                  </a:lnTo>
                  <a:lnTo>
                    <a:pt x="2366496" y="31781"/>
                  </a:lnTo>
                  <a:close/>
                </a:path>
                <a:path w="2442845" h="76200">
                  <a:moveTo>
                    <a:pt x="2379218" y="31750"/>
                  </a:moveTo>
                  <a:lnTo>
                    <a:pt x="2366496" y="31781"/>
                  </a:lnTo>
                  <a:lnTo>
                    <a:pt x="2366539" y="44481"/>
                  </a:lnTo>
                  <a:lnTo>
                    <a:pt x="2379218" y="44450"/>
                  </a:lnTo>
                  <a:lnTo>
                    <a:pt x="2379218" y="31750"/>
                  </a:lnTo>
                  <a:close/>
                </a:path>
                <a:path w="2442845" h="76200">
                  <a:moveTo>
                    <a:pt x="2366391" y="0"/>
                  </a:moveTo>
                  <a:lnTo>
                    <a:pt x="2366496" y="31781"/>
                  </a:lnTo>
                  <a:lnTo>
                    <a:pt x="2430209" y="31750"/>
                  </a:lnTo>
                  <a:lnTo>
                    <a:pt x="236639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129027" y="4122419"/>
              <a:ext cx="489584" cy="173990"/>
            </a:xfrm>
            <a:custGeom>
              <a:avLst/>
              <a:gdLst/>
              <a:ahLst/>
              <a:cxnLst/>
              <a:rect l="l" t="t" r="r" b="b"/>
              <a:pathLst>
                <a:path w="489585" h="173989">
                  <a:moveTo>
                    <a:pt x="460248" y="0"/>
                  </a:moveTo>
                  <a:lnTo>
                    <a:pt x="28956" y="0"/>
                  </a:lnTo>
                  <a:lnTo>
                    <a:pt x="17680" y="2274"/>
                  </a:lnTo>
                  <a:lnTo>
                    <a:pt x="8477" y="8477"/>
                  </a:lnTo>
                  <a:lnTo>
                    <a:pt x="2274" y="17680"/>
                  </a:lnTo>
                  <a:lnTo>
                    <a:pt x="0" y="28956"/>
                  </a:lnTo>
                  <a:lnTo>
                    <a:pt x="0" y="144780"/>
                  </a:lnTo>
                  <a:lnTo>
                    <a:pt x="2274" y="156055"/>
                  </a:lnTo>
                  <a:lnTo>
                    <a:pt x="8477" y="165258"/>
                  </a:lnTo>
                  <a:lnTo>
                    <a:pt x="17680" y="171461"/>
                  </a:lnTo>
                  <a:lnTo>
                    <a:pt x="28956" y="173736"/>
                  </a:lnTo>
                  <a:lnTo>
                    <a:pt x="460248" y="173736"/>
                  </a:lnTo>
                  <a:lnTo>
                    <a:pt x="471523" y="171461"/>
                  </a:lnTo>
                  <a:lnTo>
                    <a:pt x="480726" y="165258"/>
                  </a:lnTo>
                  <a:lnTo>
                    <a:pt x="486929" y="156055"/>
                  </a:lnTo>
                  <a:lnTo>
                    <a:pt x="489204" y="144780"/>
                  </a:lnTo>
                  <a:lnTo>
                    <a:pt x="489204" y="28956"/>
                  </a:lnTo>
                  <a:lnTo>
                    <a:pt x="486929" y="17680"/>
                  </a:lnTo>
                  <a:lnTo>
                    <a:pt x="480726" y="8477"/>
                  </a:lnTo>
                  <a:lnTo>
                    <a:pt x="471523" y="2274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625339" y="4111751"/>
              <a:ext cx="768350" cy="172720"/>
            </a:xfrm>
            <a:custGeom>
              <a:avLst/>
              <a:gdLst/>
              <a:ahLst/>
              <a:cxnLst/>
              <a:rect l="l" t="t" r="r" b="b"/>
              <a:pathLst>
                <a:path w="768350" h="172720">
                  <a:moveTo>
                    <a:pt x="384048" y="0"/>
                  </a:moveTo>
                  <a:lnTo>
                    <a:pt x="0" y="86106"/>
                  </a:lnTo>
                  <a:lnTo>
                    <a:pt x="384048" y="172212"/>
                  </a:lnTo>
                  <a:lnTo>
                    <a:pt x="768096" y="86106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A488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2135123" y="4381499"/>
            <a:ext cx="3258820" cy="184785"/>
            <a:chOff x="2135123" y="4381499"/>
            <a:chExt cx="3258820" cy="184785"/>
          </a:xfrm>
        </p:grpSpPr>
        <p:sp>
          <p:nvSpPr>
            <p:cNvPr id="45" name="object 45"/>
            <p:cNvSpPr/>
            <p:nvPr/>
          </p:nvSpPr>
          <p:spPr>
            <a:xfrm>
              <a:off x="2161031" y="4440935"/>
              <a:ext cx="2489835" cy="76200"/>
            </a:xfrm>
            <a:custGeom>
              <a:avLst/>
              <a:gdLst/>
              <a:ahLst/>
              <a:cxnLst/>
              <a:rect l="l" t="t" r="r" b="b"/>
              <a:pathLst>
                <a:path w="2489835" h="76200">
                  <a:moveTo>
                    <a:pt x="2413254" y="0"/>
                  </a:moveTo>
                  <a:lnTo>
                    <a:pt x="2413127" y="76200"/>
                  </a:lnTo>
                  <a:lnTo>
                    <a:pt x="2476732" y="44450"/>
                  </a:lnTo>
                  <a:lnTo>
                    <a:pt x="2425954" y="44450"/>
                  </a:lnTo>
                  <a:lnTo>
                    <a:pt x="2425954" y="31750"/>
                  </a:lnTo>
                  <a:lnTo>
                    <a:pt x="2476754" y="31750"/>
                  </a:lnTo>
                  <a:lnTo>
                    <a:pt x="2413254" y="0"/>
                  </a:lnTo>
                  <a:close/>
                </a:path>
                <a:path w="2489835" h="76200">
                  <a:moveTo>
                    <a:pt x="241320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413179" y="44450"/>
                  </a:lnTo>
                  <a:lnTo>
                    <a:pt x="2413201" y="31750"/>
                  </a:lnTo>
                  <a:close/>
                </a:path>
                <a:path w="2489835" h="76200">
                  <a:moveTo>
                    <a:pt x="2476754" y="31750"/>
                  </a:moveTo>
                  <a:lnTo>
                    <a:pt x="2425954" y="31750"/>
                  </a:lnTo>
                  <a:lnTo>
                    <a:pt x="2425954" y="44450"/>
                  </a:lnTo>
                  <a:lnTo>
                    <a:pt x="2476732" y="44450"/>
                  </a:lnTo>
                  <a:lnTo>
                    <a:pt x="2489454" y="38100"/>
                  </a:lnTo>
                  <a:lnTo>
                    <a:pt x="2476754" y="3175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135124" y="4393691"/>
              <a:ext cx="1146175" cy="172720"/>
            </a:xfrm>
            <a:custGeom>
              <a:avLst/>
              <a:gdLst/>
              <a:ahLst/>
              <a:cxnLst/>
              <a:rect l="l" t="t" r="r" b="b"/>
              <a:pathLst>
                <a:path w="1146175" h="172720">
                  <a:moveTo>
                    <a:pt x="489204" y="28702"/>
                  </a:moveTo>
                  <a:lnTo>
                    <a:pt x="486943" y="17526"/>
                  </a:lnTo>
                  <a:lnTo>
                    <a:pt x="480796" y="8407"/>
                  </a:lnTo>
                  <a:lnTo>
                    <a:pt x="471678" y="2260"/>
                  </a:lnTo>
                  <a:lnTo>
                    <a:pt x="460502" y="0"/>
                  </a:lnTo>
                  <a:lnTo>
                    <a:pt x="28702" y="0"/>
                  </a:lnTo>
                  <a:lnTo>
                    <a:pt x="17513" y="2260"/>
                  </a:lnTo>
                  <a:lnTo>
                    <a:pt x="8394" y="8407"/>
                  </a:lnTo>
                  <a:lnTo>
                    <a:pt x="2247" y="17526"/>
                  </a:lnTo>
                  <a:lnTo>
                    <a:pt x="0" y="28702"/>
                  </a:lnTo>
                  <a:lnTo>
                    <a:pt x="0" y="143510"/>
                  </a:lnTo>
                  <a:lnTo>
                    <a:pt x="2247" y="154698"/>
                  </a:lnTo>
                  <a:lnTo>
                    <a:pt x="8394" y="163817"/>
                  </a:lnTo>
                  <a:lnTo>
                    <a:pt x="17513" y="169964"/>
                  </a:lnTo>
                  <a:lnTo>
                    <a:pt x="28702" y="172212"/>
                  </a:lnTo>
                  <a:lnTo>
                    <a:pt x="460502" y="172212"/>
                  </a:lnTo>
                  <a:lnTo>
                    <a:pt x="471678" y="169964"/>
                  </a:lnTo>
                  <a:lnTo>
                    <a:pt x="480796" y="163817"/>
                  </a:lnTo>
                  <a:lnTo>
                    <a:pt x="486943" y="154698"/>
                  </a:lnTo>
                  <a:lnTo>
                    <a:pt x="489204" y="143510"/>
                  </a:lnTo>
                  <a:lnTo>
                    <a:pt x="489204" y="28702"/>
                  </a:lnTo>
                  <a:close/>
                </a:path>
                <a:path w="1146175" h="172720">
                  <a:moveTo>
                    <a:pt x="1146048" y="28702"/>
                  </a:moveTo>
                  <a:lnTo>
                    <a:pt x="1143787" y="17526"/>
                  </a:lnTo>
                  <a:lnTo>
                    <a:pt x="1137640" y="8407"/>
                  </a:lnTo>
                  <a:lnTo>
                    <a:pt x="1128522" y="2260"/>
                  </a:lnTo>
                  <a:lnTo>
                    <a:pt x="1117346" y="0"/>
                  </a:lnTo>
                  <a:lnTo>
                    <a:pt x="685546" y="0"/>
                  </a:lnTo>
                  <a:lnTo>
                    <a:pt x="674357" y="2260"/>
                  </a:lnTo>
                  <a:lnTo>
                    <a:pt x="665238" y="8407"/>
                  </a:lnTo>
                  <a:lnTo>
                    <a:pt x="659091" y="17526"/>
                  </a:lnTo>
                  <a:lnTo>
                    <a:pt x="656844" y="28702"/>
                  </a:lnTo>
                  <a:lnTo>
                    <a:pt x="656844" y="143510"/>
                  </a:lnTo>
                  <a:lnTo>
                    <a:pt x="659091" y="154698"/>
                  </a:lnTo>
                  <a:lnTo>
                    <a:pt x="665238" y="163817"/>
                  </a:lnTo>
                  <a:lnTo>
                    <a:pt x="674357" y="169964"/>
                  </a:lnTo>
                  <a:lnTo>
                    <a:pt x="685546" y="172212"/>
                  </a:lnTo>
                  <a:lnTo>
                    <a:pt x="1117346" y="172212"/>
                  </a:lnTo>
                  <a:lnTo>
                    <a:pt x="1128522" y="169964"/>
                  </a:lnTo>
                  <a:lnTo>
                    <a:pt x="1137640" y="163817"/>
                  </a:lnTo>
                  <a:lnTo>
                    <a:pt x="1143787" y="154698"/>
                  </a:lnTo>
                  <a:lnTo>
                    <a:pt x="1146048" y="143510"/>
                  </a:lnTo>
                  <a:lnTo>
                    <a:pt x="1146048" y="28702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25339" y="4381499"/>
              <a:ext cx="768350" cy="173990"/>
            </a:xfrm>
            <a:custGeom>
              <a:avLst/>
              <a:gdLst/>
              <a:ahLst/>
              <a:cxnLst/>
              <a:rect l="l" t="t" r="r" b="b"/>
              <a:pathLst>
                <a:path w="768350" h="173989">
                  <a:moveTo>
                    <a:pt x="384048" y="0"/>
                  </a:moveTo>
                  <a:lnTo>
                    <a:pt x="0" y="86868"/>
                  </a:lnTo>
                  <a:lnTo>
                    <a:pt x="384048" y="173736"/>
                  </a:lnTo>
                  <a:lnTo>
                    <a:pt x="768096" y="8686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A488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2129027" y="5158739"/>
            <a:ext cx="3264535" cy="173990"/>
            <a:chOff x="2129027" y="5158739"/>
            <a:chExt cx="3264535" cy="173990"/>
          </a:xfrm>
        </p:grpSpPr>
        <p:sp>
          <p:nvSpPr>
            <p:cNvPr id="49" name="object 49"/>
            <p:cNvSpPr/>
            <p:nvPr/>
          </p:nvSpPr>
          <p:spPr>
            <a:xfrm>
              <a:off x="2130551" y="5210809"/>
              <a:ext cx="2520315" cy="76200"/>
            </a:xfrm>
            <a:custGeom>
              <a:avLst/>
              <a:gdLst/>
              <a:ahLst/>
              <a:cxnLst/>
              <a:rect l="l" t="t" r="r" b="b"/>
              <a:pathLst>
                <a:path w="2520315" h="76200">
                  <a:moveTo>
                    <a:pt x="2508020" y="31750"/>
                  </a:moveTo>
                  <a:lnTo>
                    <a:pt x="2456815" y="31750"/>
                  </a:lnTo>
                  <a:lnTo>
                    <a:pt x="2456815" y="44323"/>
                  </a:lnTo>
                  <a:lnTo>
                    <a:pt x="2444135" y="44361"/>
                  </a:lnTo>
                  <a:lnTo>
                    <a:pt x="2444242" y="76200"/>
                  </a:lnTo>
                  <a:lnTo>
                    <a:pt x="2520315" y="37846"/>
                  </a:lnTo>
                  <a:lnTo>
                    <a:pt x="2508020" y="31750"/>
                  </a:lnTo>
                  <a:close/>
                </a:path>
                <a:path w="2520315" h="76200">
                  <a:moveTo>
                    <a:pt x="2444093" y="31788"/>
                  </a:moveTo>
                  <a:lnTo>
                    <a:pt x="0" y="39116"/>
                  </a:lnTo>
                  <a:lnTo>
                    <a:pt x="0" y="51816"/>
                  </a:lnTo>
                  <a:lnTo>
                    <a:pt x="2444135" y="44361"/>
                  </a:lnTo>
                  <a:lnTo>
                    <a:pt x="2444093" y="31788"/>
                  </a:lnTo>
                  <a:close/>
                </a:path>
                <a:path w="2520315" h="76200">
                  <a:moveTo>
                    <a:pt x="2456815" y="31750"/>
                  </a:moveTo>
                  <a:lnTo>
                    <a:pt x="2444093" y="31788"/>
                  </a:lnTo>
                  <a:lnTo>
                    <a:pt x="2444135" y="44361"/>
                  </a:lnTo>
                  <a:lnTo>
                    <a:pt x="2456815" y="44323"/>
                  </a:lnTo>
                  <a:lnTo>
                    <a:pt x="2456815" y="31750"/>
                  </a:lnTo>
                  <a:close/>
                </a:path>
                <a:path w="2520315" h="76200">
                  <a:moveTo>
                    <a:pt x="2443988" y="0"/>
                  </a:moveTo>
                  <a:lnTo>
                    <a:pt x="2444093" y="31788"/>
                  </a:lnTo>
                  <a:lnTo>
                    <a:pt x="2508020" y="31750"/>
                  </a:lnTo>
                  <a:lnTo>
                    <a:pt x="244398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129028" y="5158739"/>
              <a:ext cx="1152525" cy="173990"/>
            </a:xfrm>
            <a:custGeom>
              <a:avLst/>
              <a:gdLst/>
              <a:ahLst/>
              <a:cxnLst/>
              <a:rect l="l" t="t" r="r" b="b"/>
              <a:pathLst>
                <a:path w="1152525" h="173989">
                  <a:moveTo>
                    <a:pt x="489204" y="28956"/>
                  </a:moveTo>
                  <a:lnTo>
                    <a:pt x="486918" y="17691"/>
                  </a:lnTo>
                  <a:lnTo>
                    <a:pt x="480720" y="8483"/>
                  </a:lnTo>
                  <a:lnTo>
                    <a:pt x="471512" y="2286"/>
                  </a:lnTo>
                  <a:lnTo>
                    <a:pt x="460248" y="0"/>
                  </a:lnTo>
                  <a:lnTo>
                    <a:pt x="28956" y="0"/>
                  </a:lnTo>
                  <a:lnTo>
                    <a:pt x="17678" y="2286"/>
                  </a:lnTo>
                  <a:lnTo>
                    <a:pt x="8470" y="8483"/>
                  </a:lnTo>
                  <a:lnTo>
                    <a:pt x="2273" y="17691"/>
                  </a:lnTo>
                  <a:lnTo>
                    <a:pt x="0" y="28956"/>
                  </a:lnTo>
                  <a:lnTo>
                    <a:pt x="0" y="144780"/>
                  </a:lnTo>
                  <a:lnTo>
                    <a:pt x="2273" y="156057"/>
                  </a:lnTo>
                  <a:lnTo>
                    <a:pt x="8470" y="165265"/>
                  </a:lnTo>
                  <a:lnTo>
                    <a:pt x="17678" y="171462"/>
                  </a:lnTo>
                  <a:lnTo>
                    <a:pt x="28956" y="173736"/>
                  </a:lnTo>
                  <a:lnTo>
                    <a:pt x="460248" y="173736"/>
                  </a:lnTo>
                  <a:lnTo>
                    <a:pt x="471512" y="171462"/>
                  </a:lnTo>
                  <a:lnTo>
                    <a:pt x="480720" y="165265"/>
                  </a:lnTo>
                  <a:lnTo>
                    <a:pt x="486918" y="156057"/>
                  </a:lnTo>
                  <a:lnTo>
                    <a:pt x="489204" y="144780"/>
                  </a:lnTo>
                  <a:lnTo>
                    <a:pt x="489204" y="28956"/>
                  </a:lnTo>
                  <a:close/>
                </a:path>
                <a:path w="1152525" h="173989">
                  <a:moveTo>
                    <a:pt x="1152144" y="28956"/>
                  </a:moveTo>
                  <a:lnTo>
                    <a:pt x="1149858" y="17691"/>
                  </a:lnTo>
                  <a:lnTo>
                    <a:pt x="1143660" y="8483"/>
                  </a:lnTo>
                  <a:lnTo>
                    <a:pt x="1134452" y="2286"/>
                  </a:lnTo>
                  <a:lnTo>
                    <a:pt x="1123175" y="0"/>
                  </a:lnTo>
                  <a:lnTo>
                    <a:pt x="691896" y="0"/>
                  </a:lnTo>
                  <a:lnTo>
                    <a:pt x="680618" y="2286"/>
                  </a:lnTo>
                  <a:lnTo>
                    <a:pt x="671410" y="8483"/>
                  </a:lnTo>
                  <a:lnTo>
                    <a:pt x="665213" y="17691"/>
                  </a:lnTo>
                  <a:lnTo>
                    <a:pt x="662940" y="28956"/>
                  </a:lnTo>
                  <a:lnTo>
                    <a:pt x="662940" y="144780"/>
                  </a:lnTo>
                  <a:lnTo>
                    <a:pt x="665213" y="156057"/>
                  </a:lnTo>
                  <a:lnTo>
                    <a:pt x="671410" y="165265"/>
                  </a:lnTo>
                  <a:lnTo>
                    <a:pt x="680618" y="171462"/>
                  </a:lnTo>
                  <a:lnTo>
                    <a:pt x="691896" y="173736"/>
                  </a:lnTo>
                  <a:lnTo>
                    <a:pt x="1123175" y="173736"/>
                  </a:lnTo>
                  <a:lnTo>
                    <a:pt x="1134452" y="171462"/>
                  </a:lnTo>
                  <a:lnTo>
                    <a:pt x="1143660" y="165265"/>
                  </a:lnTo>
                  <a:lnTo>
                    <a:pt x="1149858" y="156057"/>
                  </a:lnTo>
                  <a:lnTo>
                    <a:pt x="1152144" y="144780"/>
                  </a:lnTo>
                  <a:lnTo>
                    <a:pt x="1152144" y="28956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625339" y="5158739"/>
              <a:ext cx="768350" cy="173990"/>
            </a:xfrm>
            <a:custGeom>
              <a:avLst/>
              <a:gdLst/>
              <a:ahLst/>
              <a:cxnLst/>
              <a:rect l="l" t="t" r="r" b="b"/>
              <a:pathLst>
                <a:path w="768350" h="173989">
                  <a:moveTo>
                    <a:pt x="384048" y="0"/>
                  </a:moveTo>
                  <a:lnTo>
                    <a:pt x="0" y="86867"/>
                  </a:lnTo>
                  <a:lnTo>
                    <a:pt x="384048" y="173735"/>
                  </a:lnTo>
                  <a:lnTo>
                    <a:pt x="768096" y="86867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A488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/>
          <p:cNvGrpSpPr/>
          <p:nvPr/>
        </p:nvGrpSpPr>
        <p:grpSpPr>
          <a:xfrm>
            <a:off x="1479803" y="5416295"/>
            <a:ext cx="3914140" cy="175260"/>
            <a:chOff x="1479803" y="5416295"/>
            <a:chExt cx="3914140" cy="175260"/>
          </a:xfrm>
        </p:grpSpPr>
        <p:sp>
          <p:nvSpPr>
            <p:cNvPr id="53" name="object 53"/>
            <p:cNvSpPr/>
            <p:nvPr/>
          </p:nvSpPr>
          <p:spPr>
            <a:xfrm>
              <a:off x="1502663" y="5469889"/>
              <a:ext cx="3148330" cy="76200"/>
            </a:xfrm>
            <a:custGeom>
              <a:avLst/>
              <a:gdLst/>
              <a:ahLst/>
              <a:cxnLst/>
              <a:rect l="l" t="t" r="r" b="b"/>
              <a:pathLst>
                <a:path w="3148329" h="76200">
                  <a:moveTo>
                    <a:pt x="3071727" y="44531"/>
                  </a:moveTo>
                  <a:lnTo>
                    <a:pt x="3071622" y="76199"/>
                  </a:lnTo>
                  <a:lnTo>
                    <a:pt x="3135398" y="44576"/>
                  </a:lnTo>
                  <a:lnTo>
                    <a:pt x="3084449" y="44576"/>
                  </a:lnTo>
                  <a:lnTo>
                    <a:pt x="3071727" y="44531"/>
                  </a:lnTo>
                  <a:close/>
                </a:path>
                <a:path w="3148329" h="76200">
                  <a:moveTo>
                    <a:pt x="3071769" y="31831"/>
                  </a:moveTo>
                  <a:lnTo>
                    <a:pt x="3071727" y="44531"/>
                  </a:lnTo>
                  <a:lnTo>
                    <a:pt x="3084449" y="44576"/>
                  </a:lnTo>
                  <a:lnTo>
                    <a:pt x="3084449" y="31876"/>
                  </a:lnTo>
                  <a:lnTo>
                    <a:pt x="3071769" y="31831"/>
                  </a:lnTo>
                  <a:close/>
                </a:path>
                <a:path w="3148329" h="76200">
                  <a:moveTo>
                    <a:pt x="3071876" y="0"/>
                  </a:moveTo>
                  <a:lnTo>
                    <a:pt x="3071769" y="31831"/>
                  </a:lnTo>
                  <a:lnTo>
                    <a:pt x="3084449" y="31876"/>
                  </a:lnTo>
                  <a:lnTo>
                    <a:pt x="3084449" y="44576"/>
                  </a:lnTo>
                  <a:lnTo>
                    <a:pt x="3135398" y="44576"/>
                  </a:lnTo>
                  <a:lnTo>
                    <a:pt x="3147949" y="38353"/>
                  </a:lnTo>
                  <a:lnTo>
                    <a:pt x="3071876" y="0"/>
                  </a:lnTo>
                  <a:close/>
                </a:path>
                <a:path w="3148329" h="76200">
                  <a:moveTo>
                    <a:pt x="0" y="20827"/>
                  </a:moveTo>
                  <a:lnTo>
                    <a:pt x="0" y="33527"/>
                  </a:lnTo>
                  <a:lnTo>
                    <a:pt x="3071727" y="44531"/>
                  </a:lnTo>
                  <a:lnTo>
                    <a:pt x="3071769" y="31831"/>
                  </a:lnTo>
                  <a:lnTo>
                    <a:pt x="0" y="2082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479804" y="5416295"/>
              <a:ext cx="1801495" cy="173990"/>
            </a:xfrm>
            <a:custGeom>
              <a:avLst/>
              <a:gdLst/>
              <a:ahLst/>
              <a:cxnLst/>
              <a:rect l="l" t="t" r="r" b="b"/>
              <a:pathLst>
                <a:path w="1801495" h="173989">
                  <a:moveTo>
                    <a:pt x="489204" y="28956"/>
                  </a:moveTo>
                  <a:lnTo>
                    <a:pt x="486918" y="17691"/>
                  </a:lnTo>
                  <a:lnTo>
                    <a:pt x="480720" y="8483"/>
                  </a:lnTo>
                  <a:lnTo>
                    <a:pt x="471512" y="2286"/>
                  </a:lnTo>
                  <a:lnTo>
                    <a:pt x="460248" y="0"/>
                  </a:lnTo>
                  <a:lnTo>
                    <a:pt x="28956" y="0"/>
                  </a:lnTo>
                  <a:lnTo>
                    <a:pt x="17678" y="2286"/>
                  </a:lnTo>
                  <a:lnTo>
                    <a:pt x="8470" y="8483"/>
                  </a:lnTo>
                  <a:lnTo>
                    <a:pt x="2273" y="17691"/>
                  </a:lnTo>
                  <a:lnTo>
                    <a:pt x="0" y="28956"/>
                  </a:lnTo>
                  <a:lnTo>
                    <a:pt x="0" y="144780"/>
                  </a:lnTo>
                  <a:lnTo>
                    <a:pt x="2273" y="156057"/>
                  </a:lnTo>
                  <a:lnTo>
                    <a:pt x="8470" y="165265"/>
                  </a:lnTo>
                  <a:lnTo>
                    <a:pt x="17678" y="171462"/>
                  </a:lnTo>
                  <a:lnTo>
                    <a:pt x="28956" y="173736"/>
                  </a:lnTo>
                  <a:lnTo>
                    <a:pt x="460248" y="173736"/>
                  </a:lnTo>
                  <a:lnTo>
                    <a:pt x="471512" y="171462"/>
                  </a:lnTo>
                  <a:lnTo>
                    <a:pt x="480720" y="165265"/>
                  </a:lnTo>
                  <a:lnTo>
                    <a:pt x="486918" y="156057"/>
                  </a:lnTo>
                  <a:lnTo>
                    <a:pt x="489204" y="144780"/>
                  </a:lnTo>
                  <a:lnTo>
                    <a:pt x="489204" y="28956"/>
                  </a:lnTo>
                  <a:close/>
                </a:path>
                <a:path w="1801495" h="173989">
                  <a:moveTo>
                    <a:pt x="1801368" y="28956"/>
                  </a:moveTo>
                  <a:lnTo>
                    <a:pt x="1799082" y="17691"/>
                  </a:lnTo>
                  <a:lnTo>
                    <a:pt x="1792884" y="8483"/>
                  </a:lnTo>
                  <a:lnTo>
                    <a:pt x="1783676" y="2286"/>
                  </a:lnTo>
                  <a:lnTo>
                    <a:pt x="1772399" y="0"/>
                  </a:lnTo>
                  <a:lnTo>
                    <a:pt x="1341120" y="0"/>
                  </a:lnTo>
                  <a:lnTo>
                    <a:pt x="1329842" y="2286"/>
                  </a:lnTo>
                  <a:lnTo>
                    <a:pt x="1320634" y="8483"/>
                  </a:lnTo>
                  <a:lnTo>
                    <a:pt x="1314437" y="17691"/>
                  </a:lnTo>
                  <a:lnTo>
                    <a:pt x="1312164" y="28956"/>
                  </a:lnTo>
                  <a:lnTo>
                    <a:pt x="1312164" y="144780"/>
                  </a:lnTo>
                  <a:lnTo>
                    <a:pt x="1314437" y="156057"/>
                  </a:lnTo>
                  <a:lnTo>
                    <a:pt x="1320634" y="165265"/>
                  </a:lnTo>
                  <a:lnTo>
                    <a:pt x="1329842" y="171462"/>
                  </a:lnTo>
                  <a:lnTo>
                    <a:pt x="1341120" y="173736"/>
                  </a:lnTo>
                  <a:lnTo>
                    <a:pt x="1772399" y="173736"/>
                  </a:lnTo>
                  <a:lnTo>
                    <a:pt x="1783676" y="171462"/>
                  </a:lnTo>
                  <a:lnTo>
                    <a:pt x="1792884" y="165265"/>
                  </a:lnTo>
                  <a:lnTo>
                    <a:pt x="1799082" y="156057"/>
                  </a:lnTo>
                  <a:lnTo>
                    <a:pt x="1801368" y="144780"/>
                  </a:lnTo>
                  <a:lnTo>
                    <a:pt x="1801368" y="28956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412236" y="5416295"/>
              <a:ext cx="489584" cy="173990"/>
            </a:xfrm>
            <a:custGeom>
              <a:avLst/>
              <a:gdLst/>
              <a:ahLst/>
              <a:cxnLst/>
              <a:rect l="l" t="t" r="r" b="b"/>
              <a:pathLst>
                <a:path w="489585" h="173989">
                  <a:moveTo>
                    <a:pt x="460248" y="0"/>
                  </a:moveTo>
                  <a:lnTo>
                    <a:pt x="28955" y="0"/>
                  </a:lnTo>
                  <a:lnTo>
                    <a:pt x="17680" y="2274"/>
                  </a:lnTo>
                  <a:lnTo>
                    <a:pt x="8477" y="8477"/>
                  </a:lnTo>
                  <a:lnTo>
                    <a:pt x="2274" y="17680"/>
                  </a:lnTo>
                  <a:lnTo>
                    <a:pt x="0" y="28956"/>
                  </a:lnTo>
                  <a:lnTo>
                    <a:pt x="0" y="144780"/>
                  </a:lnTo>
                  <a:lnTo>
                    <a:pt x="2274" y="156055"/>
                  </a:lnTo>
                  <a:lnTo>
                    <a:pt x="8477" y="165258"/>
                  </a:lnTo>
                  <a:lnTo>
                    <a:pt x="17680" y="171461"/>
                  </a:lnTo>
                  <a:lnTo>
                    <a:pt x="28955" y="173736"/>
                  </a:lnTo>
                  <a:lnTo>
                    <a:pt x="460248" y="173736"/>
                  </a:lnTo>
                  <a:lnTo>
                    <a:pt x="471523" y="171461"/>
                  </a:lnTo>
                  <a:lnTo>
                    <a:pt x="480726" y="165258"/>
                  </a:lnTo>
                  <a:lnTo>
                    <a:pt x="486929" y="156055"/>
                  </a:lnTo>
                  <a:lnTo>
                    <a:pt x="489203" y="144780"/>
                  </a:lnTo>
                  <a:lnTo>
                    <a:pt x="489203" y="28956"/>
                  </a:lnTo>
                  <a:lnTo>
                    <a:pt x="486929" y="17680"/>
                  </a:lnTo>
                  <a:lnTo>
                    <a:pt x="480726" y="8477"/>
                  </a:lnTo>
                  <a:lnTo>
                    <a:pt x="471523" y="2274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557E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625339" y="5417819"/>
              <a:ext cx="768350" cy="173990"/>
            </a:xfrm>
            <a:custGeom>
              <a:avLst/>
              <a:gdLst/>
              <a:ahLst/>
              <a:cxnLst/>
              <a:rect l="l" t="t" r="r" b="b"/>
              <a:pathLst>
                <a:path w="768350" h="173989">
                  <a:moveTo>
                    <a:pt x="384048" y="0"/>
                  </a:moveTo>
                  <a:lnTo>
                    <a:pt x="0" y="86868"/>
                  </a:lnTo>
                  <a:lnTo>
                    <a:pt x="384048" y="173735"/>
                  </a:lnTo>
                  <a:lnTo>
                    <a:pt x="768096" y="8686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A488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" name="object 57"/>
          <p:cNvGrpSpPr/>
          <p:nvPr/>
        </p:nvGrpSpPr>
        <p:grpSpPr>
          <a:xfrm>
            <a:off x="1479803" y="5673851"/>
            <a:ext cx="3914140" cy="177165"/>
            <a:chOff x="1479803" y="5673851"/>
            <a:chExt cx="3914140" cy="177165"/>
          </a:xfrm>
        </p:grpSpPr>
        <p:sp>
          <p:nvSpPr>
            <p:cNvPr id="58" name="object 58"/>
            <p:cNvSpPr/>
            <p:nvPr/>
          </p:nvSpPr>
          <p:spPr>
            <a:xfrm>
              <a:off x="1969007" y="5713729"/>
              <a:ext cx="2682875" cy="76200"/>
            </a:xfrm>
            <a:custGeom>
              <a:avLst/>
              <a:gdLst/>
              <a:ahLst/>
              <a:cxnLst/>
              <a:rect l="l" t="t" r="r" b="b"/>
              <a:pathLst>
                <a:path w="2682875" h="76200">
                  <a:moveTo>
                    <a:pt x="2670453" y="31749"/>
                  </a:moveTo>
                  <a:lnTo>
                    <a:pt x="2619247" y="31749"/>
                  </a:lnTo>
                  <a:lnTo>
                    <a:pt x="2619247" y="44449"/>
                  </a:lnTo>
                  <a:lnTo>
                    <a:pt x="2606569" y="44493"/>
                  </a:lnTo>
                  <a:lnTo>
                    <a:pt x="2606675" y="76199"/>
                  </a:lnTo>
                  <a:lnTo>
                    <a:pt x="2682747" y="37845"/>
                  </a:lnTo>
                  <a:lnTo>
                    <a:pt x="2670453" y="31749"/>
                  </a:lnTo>
                  <a:close/>
                </a:path>
                <a:path w="2682875" h="76200">
                  <a:moveTo>
                    <a:pt x="2606526" y="31793"/>
                  </a:moveTo>
                  <a:lnTo>
                    <a:pt x="0" y="40639"/>
                  </a:lnTo>
                  <a:lnTo>
                    <a:pt x="0" y="53339"/>
                  </a:lnTo>
                  <a:lnTo>
                    <a:pt x="2606569" y="44493"/>
                  </a:lnTo>
                  <a:lnTo>
                    <a:pt x="2606526" y="31793"/>
                  </a:lnTo>
                  <a:close/>
                </a:path>
                <a:path w="2682875" h="76200">
                  <a:moveTo>
                    <a:pt x="2619247" y="31749"/>
                  </a:moveTo>
                  <a:lnTo>
                    <a:pt x="2606526" y="31793"/>
                  </a:lnTo>
                  <a:lnTo>
                    <a:pt x="2606569" y="44493"/>
                  </a:lnTo>
                  <a:lnTo>
                    <a:pt x="2619247" y="44449"/>
                  </a:lnTo>
                  <a:lnTo>
                    <a:pt x="2619247" y="31749"/>
                  </a:lnTo>
                  <a:close/>
                </a:path>
                <a:path w="2682875" h="76200">
                  <a:moveTo>
                    <a:pt x="2606421" y="0"/>
                  </a:moveTo>
                  <a:lnTo>
                    <a:pt x="2606526" y="31793"/>
                  </a:lnTo>
                  <a:lnTo>
                    <a:pt x="2670453" y="31749"/>
                  </a:lnTo>
                  <a:lnTo>
                    <a:pt x="26064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412236" y="5673851"/>
              <a:ext cx="489584" cy="173990"/>
            </a:xfrm>
            <a:custGeom>
              <a:avLst/>
              <a:gdLst/>
              <a:ahLst/>
              <a:cxnLst/>
              <a:rect l="l" t="t" r="r" b="b"/>
              <a:pathLst>
                <a:path w="489585" h="173989">
                  <a:moveTo>
                    <a:pt x="460248" y="0"/>
                  </a:moveTo>
                  <a:lnTo>
                    <a:pt x="28955" y="0"/>
                  </a:lnTo>
                  <a:lnTo>
                    <a:pt x="17680" y="2274"/>
                  </a:lnTo>
                  <a:lnTo>
                    <a:pt x="8477" y="8477"/>
                  </a:lnTo>
                  <a:lnTo>
                    <a:pt x="2274" y="17680"/>
                  </a:lnTo>
                  <a:lnTo>
                    <a:pt x="0" y="28956"/>
                  </a:lnTo>
                  <a:lnTo>
                    <a:pt x="0" y="144780"/>
                  </a:lnTo>
                  <a:lnTo>
                    <a:pt x="2274" y="156055"/>
                  </a:lnTo>
                  <a:lnTo>
                    <a:pt x="8477" y="165258"/>
                  </a:lnTo>
                  <a:lnTo>
                    <a:pt x="17680" y="171461"/>
                  </a:lnTo>
                  <a:lnTo>
                    <a:pt x="28955" y="173736"/>
                  </a:lnTo>
                  <a:lnTo>
                    <a:pt x="460248" y="173736"/>
                  </a:lnTo>
                  <a:lnTo>
                    <a:pt x="471523" y="171461"/>
                  </a:lnTo>
                  <a:lnTo>
                    <a:pt x="480726" y="165258"/>
                  </a:lnTo>
                  <a:lnTo>
                    <a:pt x="486929" y="156055"/>
                  </a:lnTo>
                  <a:lnTo>
                    <a:pt x="489203" y="144780"/>
                  </a:lnTo>
                  <a:lnTo>
                    <a:pt x="489203" y="28956"/>
                  </a:lnTo>
                  <a:lnTo>
                    <a:pt x="486929" y="17680"/>
                  </a:lnTo>
                  <a:lnTo>
                    <a:pt x="480726" y="8477"/>
                  </a:lnTo>
                  <a:lnTo>
                    <a:pt x="471523" y="2274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557E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479803" y="5673851"/>
              <a:ext cx="489584" cy="172720"/>
            </a:xfrm>
            <a:custGeom>
              <a:avLst/>
              <a:gdLst/>
              <a:ahLst/>
              <a:cxnLst/>
              <a:rect l="l" t="t" r="r" b="b"/>
              <a:pathLst>
                <a:path w="489585" h="172720">
                  <a:moveTo>
                    <a:pt x="460502" y="0"/>
                  </a:moveTo>
                  <a:lnTo>
                    <a:pt x="28702" y="0"/>
                  </a:lnTo>
                  <a:lnTo>
                    <a:pt x="17520" y="2252"/>
                  </a:lnTo>
                  <a:lnTo>
                    <a:pt x="8397" y="8397"/>
                  </a:lnTo>
                  <a:lnTo>
                    <a:pt x="2252" y="17520"/>
                  </a:lnTo>
                  <a:lnTo>
                    <a:pt x="0" y="28702"/>
                  </a:lnTo>
                  <a:lnTo>
                    <a:pt x="0" y="143510"/>
                  </a:lnTo>
                  <a:lnTo>
                    <a:pt x="2252" y="154691"/>
                  </a:lnTo>
                  <a:lnTo>
                    <a:pt x="8397" y="163814"/>
                  </a:lnTo>
                  <a:lnTo>
                    <a:pt x="17520" y="169959"/>
                  </a:lnTo>
                  <a:lnTo>
                    <a:pt x="28702" y="172212"/>
                  </a:lnTo>
                  <a:lnTo>
                    <a:pt x="460502" y="172212"/>
                  </a:lnTo>
                  <a:lnTo>
                    <a:pt x="471683" y="169959"/>
                  </a:lnTo>
                  <a:lnTo>
                    <a:pt x="480806" y="163814"/>
                  </a:lnTo>
                  <a:lnTo>
                    <a:pt x="486951" y="154691"/>
                  </a:lnTo>
                  <a:lnTo>
                    <a:pt x="489203" y="143510"/>
                  </a:lnTo>
                  <a:lnTo>
                    <a:pt x="489203" y="28702"/>
                  </a:lnTo>
                  <a:lnTo>
                    <a:pt x="486951" y="17520"/>
                  </a:lnTo>
                  <a:lnTo>
                    <a:pt x="480806" y="8397"/>
                  </a:lnTo>
                  <a:lnTo>
                    <a:pt x="471683" y="2252"/>
                  </a:lnTo>
                  <a:lnTo>
                    <a:pt x="460502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625339" y="5676899"/>
              <a:ext cx="768350" cy="173990"/>
            </a:xfrm>
            <a:custGeom>
              <a:avLst/>
              <a:gdLst/>
              <a:ahLst/>
              <a:cxnLst/>
              <a:rect l="l" t="t" r="r" b="b"/>
              <a:pathLst>
                <a:path w="768350" h="173989">
                  <a:moveTo>
                    <a:pt x="384048" y="0"/>
                  </a:moveTo>
                  <a:lnTo>
                    <a:pt x="0" y="86868"/>
                  </a:lnTo>
                  <a:lnTo>
                    <a:pt x="384048" y="173736"/>
                  </a:lnTo>
                  <a:lnTo>
                    <a:pt x="768096" y="8686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A488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" name="object 62"/>
          <p:cNvGrpSpPr/>
          <p:nvPr/>
        </p:nvGrpSpPr>
        <p:grpSpPr>
          <a:xfrm>
            <a:off x="2791967" y="5935979"/>
            <a:ext cx="2601595" cy="173990"/>
            <a:chOff x="2791967" y="5935979"/>
            <a:chExt cx="2601595" cy="173990"/>
          </a:xfrm>
        </p:grpSpPr>
        <p:sp>
          <p:nvSpPr>
            <p:cNvPr id="63" name="object 63"/>
            <p:cNvSpPr/>
            <p:nvPr/>
          </p:nvSpPr>
          <p:spPr>
            <a:xfrm>
              <a:off x="2828543" y="5983223"/>
              <a:ext cx="1822450" cy="76200"/>
            </a:xfrm>
            <a:custGeom>
              <a:avLst/>
              <a:gdLst/>
              <a:ahLst/>
              <a:cxnLst/>
              <a:rect l="l" t="t" r="r" b="b"/>
              <a:pathLst>
                <a:path w="1822450" h="76200">
                  <a:moveTo>
                    <a:pt x="1746122" y="0"/>
                  </a:moveTo>
                  <a:lnTo>
                    <a:pt x="1746122" y="76200"/>
                  </a:lnTo>
                  <a:lnTo>
                    <a:pt x="1809622" y="44450"/>
                  </a:lnTo>
                  <a:lnTo>
                    <a:pt x="1758822" y="44450"/>
                  </a:lnTo>
                  <a:lnTo>
                    <a:pt x="1758822" y="31750"/>
                  </a:lnTo>
                  <a:lnTo>
                    <a:pt x="1809622" y="31750"/>
                  </a:lnTo>
                  <a:lnTo>
                    <a:pt x="1746122" y="0"/>
                  </a:lnTo>
                  <a:close/>
                </a:path>
                <a:path w="1822450" h="76200">
                  <a:moveTo>
                    <a:pt x="174612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746122" y="44450"/>
                  </a:lnTo>
                  <a:lnTo>
                    <a:pt x="1746122" y="31750"/>
                  </a:lnTo>
                  <a:close/>
                </a:path>
                <a:path w="1822450" h="76200">
                  <a:moveTo>
                    <a:pt x="1809622" y="31750"/>
                  </a:moveTo>
                  <a:lnTo>
                    <a:pt x="1758822" y="31750"/>
                  </a:lnTo>
                  <a:lnTo>
                    <a:pt x="1758822" y="44450"/>
                  </a:lnTo>
                  <a:lnTo>
                    <a:pt x="1809622" y="44450"/>
                  </a:lnTo>
                  <a:lnTo>
                    <a:pt x="1822322" y="38100"/>
                  </a:lnTo>
                  <a:lnTo>
                    <a:pt x="1809622" y="3175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412235" y="5935979"/>
              <a:ext cx="489584" cy="172720"/>
            </a:xfrm>
            <a:custGeom>
              <a:avLst/>
              <a:gdLst/>
              <a:ahLst/>
              <a:cxnLst/>
              <a:rect l="l" t="t" r="r" b="b"/>
              <a:pathLst>
                <a:path w="489585" h="172720">
                  <a:moveTo>
                    <a:pt x="460501" y="0"/>
                  </a:moveTo>
                  <a:lnTo>
                    <a:pt x="28701" y="0"/>
                  </a:lnTo>
                  <a:lnTo>
                    <a:pt x="17520" y="2255"/>
                  </a:lnTo>
                  <a:lnTo>
                    <a:pt x="8397" y="8407"/>
                  </a:lnTo>
                  <a:lnTo>
                    <a:pt x="2252" y="17530"/>
                  </a:lnTo>
                  <a:lnTo>
                    <a:pt x="0" y="28701"/>
                  </a:lnTo>
                  <a:lnTo>
                    <a:pt x="0" y="143509"/>
                  </a:lnTo>
                  <a:lnTo>
                    <a:pt x="2252" y="154681"/>
                  </a:lnTo>
                  <a:lnTo>
                    <a:pt x="8397" y="163804"/>
                  </a:lnTo>
                  <a:lnTo>
                    <a:pt x="17520" y="169956"/>
                  </a:lnTo>
                  <a:lnTo>
                    <a:pt x="28701" y="172211"/>
                  </a:lnTo>
                  <a:lnTo>
                    <a:pt x="460501" y="172211"/>
                  </a:lnTo>
                  <a:lnTo>
                    <a:pt x="471683" y="169956"/>
                  </a:lnTo>
                  <a:lnTo>
                    <a:pt x="480806" y="163804"/>
                  </a:lnTo>
                  <a:lnTo>
                    <a:pt x="486951" y="154681"/>
                  </a:lnTo>
                  <a:lnTo>
                    <a:pt x="489203" y="143509"/>
                  </a:lnTo>
                  <a:lnTo>
                    <a:pt x="489203" y="28701"/>
                  </a:lnTo>
                  <a:lnTo>
                    <a:pt x="486951" y="17530"/>
                  </a:lnTo>
                  <a:lnTo>
                    <a:pt x="480806" y="8407"/>
                  </a:lnTo>
                  <a:lnTo>
                    <a:pt x="471683" y="2255"/>
                  </a:lnTo>
                  <a:lnTo>
                    <a:pt x="460501" y="0"/>
                  </a:lnTo>
                  <a:close/>
                </a:path>
              </a:pathLst>
            </a:custGeom>
            <a:solidFill>
              <a:srgbClr val="557E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791967" y="5935979"/>
              <a:ext cx="489584" cy="172720"/>
            </a:xfrm>
            <a:custGeom>
              <a:avLst/>
              <a:gdLst/>
              <a:ahLst/>
              <a:cxnLst/>
              <a:rect l="l" t="t" r="r" b="b"/>
              <a:pathLst>
                <a:path w="489585" h="172720">
                  <a:moveTo>
                    <a:pt x="460502" y="0"/>
                  </a:moveTo>
                  <a:lnTo>
                    <a:pt x="28701" y="0"/>
                  </a:lnTo>
                  <a:lnTo>
                    <a:pt x="17520" y="2255"/>
                  </a:lnTo>
                  <a:lnTo>
                    <a:pt x="8397" y="8407"/>
                  </a:lnTo>
                  <a:lnTo>
                    <a:pt x="2252" y="17530"/>
                  </a:lnTo>
                  <a:lnTo>
                    <a:pt x="0" y="28701"/>
                  </a:lnTo>
                  <a:lnTo>
                    <a:pt x="0" y="143509"/>
                  </a:lnTo>
                  <a:lnTo>
                    <a:pt x="2252" y="154681"/>
                  </a:lnTo>
                  <a:lnTo>
                    <a:pt x="8397" y="163804"/>
                  </a:lnTo>
                  <a:lnTo>
                    <a:pt x="17520" y="169956"/>
                  </a:lnTo>
                  <a:lnTo>
                    <a:pt x="28701" y="172211"/>
                  </a:lnTo>
                  <a:lnTo>
                    <a:pt x="460502" y="172211"/>
                  </a:lnTo>
                  <a:lnTo>
                    <a:pt x="471683" y="169956"/>
                  </a:lnTo>
                  <a:lnTo>
                    <a:pt x="480806" y="163804"/>
                  </a:lnTo>
                  <a:lnTo>
                    <a:pt x="486951" y="154681"/>
                  </a:lnTo>
                  <a:lnTo>
                    <a:pt x="489204" y="143509"/>
                  </a:lnTo>
                  <a:lnTo>
                    <a:pt x="489204" y="28701"/>
                  </a:lnTo>
                  <a:lnTo>
                    <a:pt x="486951" y="17530"/>
                  </a:lnTo>
                  <a:lnTo>
                    <a:pt x="480806" y="8407"/>
                  </a:lnTo>
                  <a:lnTo>
                    <a:pt x="471683" y="2255"/>
                  </a:lnTo>
                  <a:lnTo>
                    <a:pt x="460502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625339" y="5937503"/>
              <a:ext cx="768350" cy="172720"/>
            </a:xfrm>
            <a:custGeom>
              <a:avLst/>
              <a:gdLst/>
              <a:ahLst/>
              <a:cxnLst/>
              <a:rect l="l" t="t" r="r" b="b"/>
              <a:pathLst>
                <a:path w="768350" h="172720">
                  <a:moveTo>
                    <a:pt x="384048" y="0"/>
                  </a:moveTo>
                  <a:lnTo>
                    <a:pt x="0" y="86105"/>
                  </a:lnTo>
                  <a:lnTo>
                    <a:pt x="384048" y="172211"/>
                  </a:lnTo>
                  <a:lnTo>
                    <a:pt x="768096" y="86105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A488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/>
          <p:cNvGrpSpPr/>
          <p:nvPr/>
        </p:nvGrpSpPr>
        <p:grpSpPr>
          <a:xfrm>
            <a:off x="2133600" y="6196583"/>
            <a:ext cx="3260090" cy="172720"/>
            <a:chOff x="2133600" y="6196583"/>
            <a:chExt cx="3260090" cy="172720"/>
          </a:xfrm>
        </p:grpSpPr>
        <p:sp>
          <p:nvSpPr>
            <p:cNvPr id="68" name="object 68"/>
            <p:cNvSpPr/>
            <p:nvPr/>
          </p:nvSpPr>
          <p:spPr>
            <a:xfrm>
              <a:off x="2173223" y="6240284"/>
              <a:ext cx="2477770" cy="76200"/>
            </a:xfrm>
            <a:custGeom>
              <a:avLst/>
              <a:gdLst/>
              <a:ahLst/>
              <a:cxnLst/>
              <a:rect l="l" t="t" r="r" b="b"/>
              <a:pathLst>
                <a:path w="2477770" h="76200">
                  <a:moveTo>
                    <a:pt x="2401421" y="44445"/>
                  </a:moveTo>
                  <a:lnTo>
                    <a:pt x="2401316" y="76200"/>
                  </a:lnTo>
                  <a:lnTo>
                    <a:pt x="2465168" y="44475"/>
                  </a:lnTo>
                  <a:lnTo>
                    <a:pt x="2414142" y="44475"/>
                  </a:lnTo>
                  <a:lnTo>
                    <a:pt x="2401421" y="44445"/>
                  </a:lnTo>
                  <a:close/>
                </a:path>
                <a:path w="2477770" h="76200">
                  <a:moveTo>
                    <a:pt x="2401464" y="31745"/>
                  </a:moveTo>
                  <a:lnTo>
                    <a:pt x="2401421" y="44445"/>
                  </a:lnTo>
                  <a:lnTo>
                    <a:pt x="2414142" y="44475"/>
                  </a:lnTo>
                  <a:lnTo>
                    <a:pt x="2414142" y="31775"/>
                  </a:lnTo>
                  <a:lnTo>
                    <a:pt x="2401464" y="31745"/>
                  </a:lnTo>
                  <a:close/>
                </a:path>
                <a:path w="2477770" h="76200">
                  <a:moveTo>
                    <a:pt x="2401570" y="0"/>
                  </a:moveTo>
                  <a:lnTo>
                    <a:pt x="2401464" y="31745"/>
                  </a:lnTo>
                  <a:lnTo>
                    <a:pt x="2414142" y="31775"/>
                  </a:lnTo>
                  <a:lnTo>
                    <a:pt x="2414142" y="44475"/>
                  </a:lnTo>
                  <a:lnTo>
                    <a:pt x="2465168" y="44475"/>
                  </a:lnTo>
                  <a:lnTo>
                    <a:pt x="2477642" y="38277"/>
                  </a:lnTo>
                  <a:lnTo>
                    <a:pt x="2401570" y="0"/>
                  </a:lnTo>
                  <a:close/>
                </a:path>
                <a:path w="2477770" h="76200">
                  <a:moveTo>
                    <a:pt x="0" y="26149"/>
                  </a:moveTo>
                  <a:lnTo>
                    <a:pt x="0" y="38849"/>
                  </a:lnTo>
                  <a:lnTo>
                    <a:pt x="2401421" y="44445"/>
                  </a:lnTo>
                  <a:lnTo>
                    <a:pt x="2401464" y="31745"/>
                  </a:lnTo>
                  <a:lnTo>
                    <a:pt x="0" y="2614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133600" y="6196583"/>
              <a:ext cx="1499870" cy="172720"/>
            </a:xfrm>
            <a:custGeom>
              <a:avLst/>
              <a:gdLst/>
              <a:ahLst/>
              <a:cxnLst/>
              <a:rect l="l" t="t" r="r" b="b"/>
              <a:pathLst>
                <a:path w="1499870" h="172720">
                  <a:moveTo>
                    <a:pt x="489204" y="28702"/>
                  </a:moveTo>
                  <a:lnTo>
                    <a:pt x="486943" y="17538"/>
                  </a:lnTo>
                  <a:lnTo>
                    <a:pt x="480796" y="8407"/>
                  </a:lnTo>
                  <a:lnTo>
                    <a:pt x="471678" y="2260"/>
                  </a:lnTo>
                  <a:lnTo>
                    <a:pt x="460502" y="0"/>
                  </a:lnTo>
                  <a:lnTo>
                    <a:pt x="28702" y="0"/>
                  </a:lnTo>
                  <a:lnTo>
                    <a:pt x="17513" y="2260"/>
                  </a:lnTo>
                  <a:lnTo>
                    <a:pt x="8394" y="8407"/>
                  </a:lnTo>
                  <a:lnTo>
                    <a:pt x="2247" y="17538"/>
                  </a:lnTo>
                  <a:lnTo>
                    <a:pt x="0" y="28702"/>
                  </a:lnTo>
                  <a:lnTo>
                    <a:pt x="0" y="143510"/>
                  </a:lnTo>
                  <a:lnTo>
                    <a:pt x="2247" y="154686"/>
                  </a:lnTo>
                  <a:lnTo>
                    <a:pt x="8394" y="163804"/>
                  </a:lnTo>
                  <a:lnTo>
                    <a:pt x="17513" y="169964"/>
                  </a:lnTo>
                  <a:lnTo>
                    <a:pt x="28702" y="172212"/>
                  </a:lnTo>
                  <a:lnTo>
                    <a:pt x="460502" y="172212"/>
                  </a:lnTo>
                  <a:lnTo>
                    <a:pt x="471678" y="169964"/>
                  </a:lnTo>
                  <a:lnTo>
                    <a:pt x="480796" y="163804"/>
                  </a:lnTo>
                  <a:lnTo>
                    <a:pt x="486943" y="154686"/>
                  </a:lnTo>
                  <a:lnTo>
                    <a:pt x="489204" y="143510"/>
                  </a:lnTo>
                  <a:lnTo>
                    <a:pt x="489204" y="28702"/>
                  </a:lnTo>
                  <a:close/>
                </a:path>
                <a:path w="1499870" h="172720">
                  <a:moveTo>
                    <a:pt x="1499616" y="28702"/>
                  </a:moveTo>
                  <a:lnTo>
                    <a:pt x="1497355" y="17538"/>
                  </a:lnTo>
                  <a:lnTo>
                    <a:pt x="1491208" y="8407"/>
                  </a:lnTo>
                  <a:lnTo>
                    <a:pt x="1482090" y="2260"/>
                  </a:lnTo>
                  <a:lnTo>
                    <a:pt x="1470914" y="0"/>
                  </a:lnTo>
                  <a:lnTo>
                    <a:pt x="1039114" y="0"/>
                  </a:lnTo>
                  <a:lnTo>
                    <a:pt x="1027925" y="2260"/>
                  </a:lnTo>
                  <a:lnTo>
                    <a:pt x="1018806" y="8407"/>
                  </a:lnTo>
                  <a:lnTo>
                    <a:pt x="1012659" y="17538"/>
                  </a:lnTo>
                  <a:lnTo>
                    <a:pt x="1010412" y="28702"/>
                  </a:lnTo>
                  <a:lnTo>
                    <a:pt x="1010412" y="143510"/>
                  </a:lnTo>
                  <a:lnTo>
                    <a:pt x="1012659" y="154686"/>
                  </a:lnTo>
                  <a:lnTo>
                    <a:pt x="1018806" y="163804"/>
                  </a:lnTo>
                  <a:lnTo>
                    <a:pt x="1027925" y="169964"/>
                  </a:lnTo>
                  <a:lnTo>
                    <a:pt x="1039114" y="172212"/>
                  </a:lnTo>
                  <a:lnTo>
                    <a:pt x="1470914" y="172212"/>
                  </a:lnTo>
                  <a:lnTo>
                    <a:pt x="1482090" y="169964"/>
                  </a:lnTo>
                  <a:lnTo>
                    <a:pt x="1491208" y="163804"/>
                  </a:lnTo>
                  <a:lnTo>
                    <a:pt x="1497355" y="154686"/>
                  </a:lnTo>
                  <a:lnTo>
                    <a:pt x="1499616" y="143510"/>
                  </a:lnTo>
                  <a:lnTo>
                    <a:pt x="1499616" y="28702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663696" y="6196583"/>
              <a:ext cx="489584" cy="172720"/>
            </a:xfrm>
            <a:custGeom>
              <a:avLst/>
              <a:gdLst/>
              <a:ahLst/>
              <a:cxnLst/>
              <a:rect l="l" t="t" r="r" b="b"/>
              <a:pathLst>
                <a:path w="489585" h="172720">
                  <a:moveTo>
                    <a:pt x="460501" y="0"/>
                  </a:moveTo>
                  <a:lnTo>
                    <a:pt x="28701" y="0"/>
                  </a:lnTo>
                  <a:lnTo>
                    <a:pt x="17520" y="2255"/>
                  </a:lnTo>
                  <a:lnTo>
                    <a:pt x="8397" y="8407"/>
                  </a:lnTo>
                  <a:lnTo>
                    <a:pt x="2252" y="17530"/>
                  </a:lnTo>
                  <a:lnTo>
                    <a:pt x="0" y="28702"/>
                  </a:lnTo>
                  <a:lnTo>
                    <a:pt x="0" y="143509"/>
                  </a:lnTo>
                  <a:lnTo>
                    <a:pt x="2252" y="154681"/>
                  </a:lnTo>
                  <a:lnTo>
                    <a:pt x="8397" y="163804"/>
                  </a:lnTo>
                  <a:lnTo>
                    <a:pt x="17520" y="169956"/>
                  </a:lnTo>
                  <a:lnTo>
                    <a:pt x="28701" y="172212"/>
                  </a:lnTo>
                  <a:lnTo>
                    <a:pt x="460501" y="172212"/>
                  </a:lnTo>
                  <a:lnTo>
                    <a:pt x="471683" y="169956"/>
                  </a:lnTo>
                  <a:lnTo>
                    <a:pt x="480806" y="163804"/>
                  </a:lnTo>
                  <a:lnTo>
                    <a:pt x="486951" y="154681"/>
                  </a:lnTo>
                  <a:lnTo>
                    <a:pt x="489203" y="143509"/>
                  </a:lnTo>
                  <a:lnTo>
                    <a:pt x="489203" y="28702"/>
                  </a:lnTo>
                  <a:lnTo>
                    <a:pt x="486951" y="17530"/>
                  </a:lnTo>
                  <a:lnTo>
                    <a:pt x="480806" y="8407"/>
                  </a:lnTo>
                  <a:lnTo>
                    <a:pt x="471683" y="2255"/>
                  </a:lnTo>
                  <a:lnTo>
                    <a:pt x="460501" y="0"/>
                  </a:lnTo>
                  <a:close/>
                </a:path>
              </a:pathLst>
            </a:custGeom>
            <a:solidFill>
              <a:srgbClr val="557E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625339" y="6196583"/>
              <a:ext cx="768350" cy="172720"/>
            </a:xfrm>
            <a:custGeom>
              <a:avLst/>
              <a:gdLst/>
              <a:ahLst/>
              <a:cxnLst/>
              <a:rect l="l" t="t" r="r" b="b"/>
              <a:pathLst>
                <a:path w="768350" h="172720">
                  <a:moveTo>
                    <a:pt x="384048" y="0"/>
                  </a:moveTo>
                  <a:lnTo>
                    <a:pt x="0" y="86106"/>
                  </a:lnTo>
                  <a:lnTo>
                    <a:pt x="384048" y="172212"/>
                  </a:lnTo>
                  <a:lnTo>
                    <a:pt x="768096" y="86106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A488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/>
          <p:cNvGrpSpPr/>
          <p:nvPr/>
        </p:nvGrpSpPr>
        <p:grpSpPr>
          <a:xfrm>
            <a:off x="2791967" y="4637531"/>
            <a:ext cx="2601595" cy="173990"/>
            <a:chOff x="2791967" y="4637531"/>
            <a:chExt cx="2601595" cy="173990"/>
          </a:xfrm>
        </p:grpSpPr>
        <p:sp>
          <p:nvSpPr>
            <p:cNvPr id="73" name="object 73"/>
            <p:cNvSpPr/>
            <p:nvPr/>
          </p:nvSpPr>
          <p:spPr>
            <a:xfrm>
              <a:off x="2793491" y="4692522"/>
              <a:ext cx="1857375" cy="76200"/>
            </a:xfrm>
            <a:custGeom>
              <a:avLst/>
              <a:gdLst/>
              <a:ahLst/>
              <a:cxnLst/>
              <a:rect l="l" t="t" r="r" b="b"/>
              <a:pathLst>
                <a:path w="1857375" h="76200">
                  <a:moveTo>
                    <a:pt x="1844379" y="31750"/>
                  </a:moveTo>
                  <a:lnTo>
                    <a:pt x="1793367" y="31750"/>
                  </a:lnTo>
                  <a:lnTo>
                    <a:pt x="1793367" y="44450"/>
                  </a:lnTo>
                  <a:lnTo>
                    <a:pt x="1780741" y="44471"/>
                  </a:lnTo>
                  <a:lnTo>
                    <a:pt x="1780794" y="76200"/>
                  </a:lnTo>
                  <a:lnTo>
                    <a:pt x="1856867" y="37973"/>
                  </a:lnTo>
                  <a:lnTo>
                    <a:pt x="1844379" y="31750"/>
                  </a:lnTo>
                  <a:close/>
                </a:path>
                <a:path w="1857375" h="76200">
                  <a:moveTo>
                    <a:pt x="1780719" y="31771"/>
                  </a:moveTo>
                  <a:lnTo>
                    <a:pt x="0" y="34798"/>
                  </a:lnTo>
                  <a:lnTo>
                    <a:pt x="0" y="47498"/>
                  </a:lnTo>
                  <a:lnTo>
                    <a:pt x="1780741" y="44471"/>
                  </a:lnTo>
                  <a:lnTo>
                    <a:pt x="1780719" y="31771"/>
                  </a:lnTo>
                  <a:close/>
                </a:path>
                <a:path w="1857375" h="76200">
                  <a:moveTo>
                    <a:pt x="1793367" y="31750"/>
                  </a:moveTo>
                  <a:lnTo>
                    <a:pt x="1780719" y="31771"/>
                  </a:lnTo>
                  <a:lnTo>
                    <a:pt x="1780741" y="44471"/>
                  </a:lnTo>
                  <a:lnTo>
                    <a:pt x="1793367" y="44450"/>
                  </a:lnTo>
                  <a:lnTo>
                    <a:pt x="1793367" y="31750"/>
                  </a:lnTo>
                  <a:close/>
                </a:path>
                <a:path w="1857375" h="76200">
                  <a:moveTo>
                    <a:pt x="1780667" y="0"/>
                  </a:moveTo>
                  <a:lnTo>
                    <a:pt x="1780719" y="31771"/>
                  </a:lnTo>
                  <a:lnTo>
                    <a:pt x="1844379" y="31750"/>
                  </a:lnTo>
                  <a:lnTo>
                    <a:pt x="178066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791968" y="4637531"/>
              <a:ext cx="1742439" cy="173990"/>
            </a:xfrm>
            <a:custGeom>
              <a:avLst/>
              <a:gdLst/>
              <a:ahLst/>
              <a:cxnLst/>
              <a:rect l="l" t="t" r="r" b="b"/>
              <a:pathLst>
                <a:path w="1742439" h="173989">
                  <a:moveTo>
                    <a:pt x="489204" y="28956"/>
                  </a:moveTo>
                  <a:lnTo>
                    <a:pt x="486918" y="17691"/>
                  </a:lnTo>
                  <a:lnTo>
                    <a:pt x="480720" y="8483"/>
                  </a:lnTo>
                  <a:lnTo>
                    <a:pt x="471512" y="2286"/>
                  </a:lnTo>
                  <a:lnTo>
                    <a:pt x="460235" y="0"/>
                  </a:lnTo>
                  <a:lnTo>
                    <a:pt x="28956" y="0"/>
                  </a:lnTo>
                  <a:lnTo>
                    <a:pt x="17678" y="2286"/>
                  </a:lnTo>
                  <a:lnTo>
                    <a:pt x="8470" y="8483"/>
                  </a:lnTo>
                  <a:lnTo>
                    <a:pt x="2273" y="17691"/>
                  </a:lnTo>
                  <a:lnTo>
                    <a:pt x="0" y="28956"/>
                  </a:lnTo>
                  <a:lnTo>
                    <a:pt x="0" y="144780"/>
                  </a:lnTo>
                  <a:lnTo>
                    <a:pt x="2273" y="156057"/>
                  </a:lnTo>
                  <a:lnTo>
                    <a:pt x="8470" y="165265"/>
                  </a:lnTo>
                  <a:lnTo>
                    <a:pt x="17678" y="171462"/>
                  </a:lnTo>
                  <a:lnTo>
                    <a:pt x="28956" y="173736"/>
                  </a:lnTo>
                  <a:lnTo>
                    <a:pt x="460235" y="173736"/>
                  </a:lnTo>
                  <a:lnTo>
                    <a:pt x="471512" y="171462"/>
                  </a:lnTo>
                  <a:lnTo>
                    <a:pt x="480720" y="165265"/>
                  </a:lnTo>
                  <a:lnTo>
                    <a:pt x="486918" y="156057"/>
                  </a:lnTo>
                  <a:lnTo>
                    <a:pt x="489204" y="144780"/>
                  </a:lnTo>
                  <a:lnTo>
                    <a:pt x="489204" y="28956"/>
                  </a:lnTo>
                  <a:close/>
                </a:path>
                <a:path w="1742439" h="173989">
                  <a:moveTo>
                    <a:pt x="1109472" y="28956"/>
                  </a:moveTo>
                  <a:lnTo>
                    <a:pt x="1107186" y="17691"/>
                  </a:lnTo>
                  <a:lnTo>
                    <a:pt x="1100988" y="8483"/>
                  </a:lnTo>
                  <a:lnTo>
                    <a:pt x="1091780" y="2286"/>
                  </a:lnTo>
                  <a:lnTo>
                    <a:pt x="1080516" y="0"/>
                  </a:lnTo>
                  <a:lnTo>
                    <a:pt x="649224" y="0"/>
                  </a:lnTo>
                  <a:lnTo>
                    <a:pt x="637946" y="2286"/>
                  </a:lnTo>
                  <a:lnTo>
                    <a:pt x="628738" y="8483"/>
                  </a:lnTo>
                  <a:lnTo>
                    <a:pt x="622541" y="17691"/>
                  </a:lnTo>
                  <a:lnTo>
                    <a:pt x="620268" y="28956"/>
                  </a:lnTo>
                  <a:lnTo>
                    <a:pt x="620268" y="144780"/>
                  </a:lnTo>
                  <a:lnTo>
                    <a:pt x="622541" y="156057"/>
                  </a:lnTo>
                  <a:lnTo>
                    <a:pt x="628738" y="165265"/>
                  </a:lnTo>
                  <a:lnTo>
                    <a:pt x="637946" y="171462"/>
                  </a:lnTo>
                  <a:lnTo>
                    <a:pt x="649224" y="173736"/>
                  </a:lnTo>
                  <a:lnTo>
                    <a:pt x="1080516" y="173736"/>
                  </a:lnTo>
                  <a:lnTo>
                    <a:pt x="1091780" y="171462"/>
                  </a:lnTo>
                  <a:lnTo>
                    <a:pt x="1100988" y="165265"/>
                  </a:lnTo>
                  <a:lnTo>
                    <a:pt x="1107186" y="156057"/>
                  </a:lnTo>
                  <a:lnTo>
                    <a:pt x="1109472" y="144780"/>
                  </a:lnTo>
                  <a:lnTo>
                    <a:pt x="1109472" y="28956"/>
                  </a:lnTo>
                  <a:close/>
                </a:path>
                <a:path w="1742439" h="173989">
                  <a:moveTo>
                    <a:pt x="1741932" y="28956"/>
                  </a:moveTo>
                  <a:lnTo>
                    <a:pt x="1739646" y="17691"/>
                  </a:lnTo>
                  <a:lnTo>
                    <a:pt x="1733448" y="8483"/>
                  </a:lnTo>
                  <a:lnTo>
                    <a:pt x="1724240" y="2286"/>
                  </a:lnTo>
                  <a:lnTo>
                    <a:pt x="1712976" y="0"/>
                  </a:lnTo>
                  <a:lnTo>
                    <a:pt x="1281684" y="0"/>
                  </a:lnTo>
                  <a:lnTo>
                    <a:pt x="1270406" y="2286"/>
                  </a:lnTo>
                  <a:lnTo>
                    <a:pt x="1261198" y="8483"/>
                  </a:lnTo>
                  <a:lnTo>
                    <a:pt x="1255001" y="17691"/>
                  </a:lnTo>
                  <a:lnTo>
                    <a:pt x="1252728" y="28956"/>
                  </a:lnTo>
                  <a:lnTo>
                    <a:pt x="1252728" y="144780"/>
                  </a:lnTo>
                  <a:lnTo>
                    <a:pt x="1255001" y="156057"/>
                  </a:lnTo>
                  <a:lnTo>
                    <a:pt x="1261198" y="165265"/>
                  </a:lnTo>
                  <a:lnTo>
                    <a:pt x="1270406" y="171462"/>
                  </a:lnTo>
                  <a:lnTo>
                    <a:pt x="1281684" y="173736"/>
                  </a:lnTo>
                  <a:lnTo>
                    <a:pt x="1712976" y="173736"/>
                  </a:lnTo>
                  <a:lnTo>
                    <a:pt x="1724240" y="171462"/>
                  </a:lnTo>
                  <a:lnTo>
                    <a:pt x="1733448" y="165265"/>
                  </a:lnTo>
                  <a:lnTo>
                    <a:pt x="1739646" y="156057"/>
                  </a:lnTo>
                  <a:lnTo>
                    <a:pt x="1741932" y="144780"/>
                  </a:lnTo>
                  <a:lnTo>
                    <a:pt x="1741932" y="28956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625339" y="4637531"/>
              <a:ext cx="768350" cy="173990"/>
            </a:xfrm>
            <a:custGeom>
              <a:avLst/>
              <a:gdLst/>
              <a:ahLst/>
              <a:cxnLst/>
              <a:rect l="l" t="t" r="r" b="b"/>
              <a:pathLst>
                <a:path w="768350" h="173989">
                  <a:moveTo>
                    <a:pt x="384048" y="0"/>
                  </a:moveTo>
                  <a:lnTo>
                    <a:pt x="0" y="86868"/>
                  </a:lnTo>
                  <a:lnTo>
                    <a:pt x="384048" y="173736"/>
                  </a:lnTo>
                  <a:lnTo>
                    <a:pt x="768096" y="8686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A488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/>
          <p:cNvGrpSpPr/>
          <p:nvPr/>
        </p:nvGrpSpPr>
        <p:grpSpPr>
          <a:xfrm>
            <a:off x="372046" y="3650741"/>
            <a:ext cx="390525" cy="2764155"/>
            <a:chOff x="372046" y="3650741"/>
            <a:chExt cx="390525" cy="2764155"/>
          </a:xfrm>
        </p:grpSpPr>
        <p:pic>
          <p:nvPicPr>
            <p:cNvPr id="77" name="object 7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576" y="3908450"/>
              <a:ext cx="344423" cy="897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2046" y="3650741"/>
              <a:ext cx="34480" cy="2764154"/>
            </a:xfrm>
            <a:prstGeom prst="rect">
              <a:avLst/>
            </a:prstGeom>
          </p:spPr>
        </p:pic>
      </p:grpSp>
      <p:pic>
        <p:nvPicPr>
          <p:cNvPr id="79" name="object 7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7576" y="4152899"/>
            <a:ext cx="315467" cy="112775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7576" y="4431791"/>
            <a:ext cx="432816" cy="114300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5226" y="5961887"/>
            <a:ext cx="444977" cy="141731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0598" y="4718494"/>
            <a:ext cx="400585" cy="100012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4255" y="5204459"/>
            <a:ext cx="163068" cy="149351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5334" y="5473653"/>
            <a:ext cx="337729" cy="89500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355" y="4977383"/>
            <a:ext cx="298555" cy="109728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9293" y="6193535"/>
            <a:ext cx="287758" cy="146026"/>
          </a:xfrm>
          <a:prstGeom prst="rect">
            <a:avLst/>
          </a:prstGeom>
        </p:spPr>
      </p:pic>
      <p:sp>
        <p:nvSpPr>
          <p:cNvPr id="87" name="object 87"/>
          <p:cNvSpPr/>
          <p:nvPr/>
        </p:nvSpPr>
        <p:spPr>
          <a:xfrm>
            <a:off x="4064508" y="6478523"/>
            <a:ext cx="576580" cy="158750"/>
          </a:xfrm>
          <a:custGeom>
            <a:avLst/>
            <a:gdLst/>
            <a:ahLst/>
            <a:cxnLst/>
            <a:rect l="l" t="t" r="r" b="b"/>
            <a:pathLst>
              <a:path w="576579" h="158750">
                <a:moveTo>
                  <a:pt x="549655" y="0"/>
                </a:moveTo>
                <a:lnTo>
                  <a:pt x="26415" y="0"/>
                </a:lnTo>
                <a:lnTo>
                  <a:pt x="16127" y="2075"/>
                </a:lnTo>
                <a:lnTo>
                  <a:pt x="7731" y="7735"/>
                </a:lnTo>
                <a:lnTo>
                  <a:pt x="2073" y="16132"/>
                </a:lnTo>
                <a:lnTo>
                  <a:pt x="0" y="26416"/>
                </a:lnTo>
                <a:lnTo>
                  <a:pt x="0" y="132080"/>
                </a:lnTo>
                <a:lnTo>
                  <a:pt x="2073" y="142363"/>
                </a:lnTo>
                <a:lnTo>
                  <a:pt x="7731" y="150760"/>
                </a:lnTo>
                <a:lnTo>
                  <a:pt x="16127" y="156420"/>
                </a:lnTo>
                <a:lnTo>
                  <a:pt x="26415" y="158496"/>
                </a:lnTo>
                <a:lnTo>
                  <a:pt x="549655" y="158496"/>
                </a:lnTo>
                <a:lnTo>
                  <a:pt x="559944" y="156420"/>
                </a:lnTo>
                <a:lnTo>
                  <a:pt x="568340" y="150760"/>
                </a:lnTo>
                <a:lnTo>
                  <a:pt x="573998" y="142363"/>
                </a:lnTo>
                <a:lnTo>
                  <a:pt x="576071" y="132080"/>
                </a:lnTo>
                <a:lnTo>
                  <a:pt x="576071" y="26416"/>
                </a:lnTo>
                <a:lnTo>
                  <a:pt x="573998" y="16132"/>
                </a:lnTo>
                <a:lnTo>
                  <a:pt x="568340" y="7735"/>
                </a:lnTo>
                <a:lnTo>
                  <a:pt x="559944" y="2075"/>
                </a:lnTo>
                <a:lnTo>
                  <a:pt x="549655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4166361" y="6499656"/>
            <a:ext cx="37338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b="1">
                <a:solidFill>
                  <a:srgbClr val="557EC9"/>
                </a:solidFill>
                <a:latin typeface="等线"/>
                <a:cs typeface="等线"/>
              </a:rPr>
              <a:t>A</a:t>
            </a:r>
            <a:r>
              <a:rPr dirty="0" sz="550" spc="-50" b="1">
                <a:solidFill>
                  <a:srgbClr val="557EC9"/>
                </a:solidFill>
                <a:latin typeface="等线"/>
                <a:cs typeface="等线"/>
              </a:rPr>
              <a:t> </a:t>
            </a:r>
            <a:r>
              <a:rPr dirty="0" sz="550" b="1">
                <a:solidFill>
                  <a:srgbClr val="557EC9"/>
                </a:solidFill>
                <a:latin typeface="等线"/>
                <a:cs typeface="等线"/>
              </a:rPr>
              <a:t>轮及以前</a:t>
            </a:r>
            <a:endParaRPr sz="550">
              <a:latin typeface="等线"/>
              <a:cs typeface="等线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716779" y="6478523"/>
            <a:ext cx="588645" cy="158750"/>
          </a:xfrm>
          <a:custGeom>
            <a:avLst/>
            <a:gdLst/>
            <a:ahLst/>
            <a:cxnLst/>
            <a:rect l="l" t="t" r="r" b="b"/>
            <a:pathLst>
              <a:path w="588645" h="158750">
                <a:moveTo>
                  <a:pt x="561848" y="0"/>
                </a:moveTo>
                <a:lnTo>
                  <a:pt x="26416" y="0"/>
                </a:lnTo>
                <a:lnTo>
                  <a:pt x="16127" y="2075"/>
                </a:lnTo>
                <a:lnTo>
                  <a:pt x="7731" y="7735"/>
                </a:lnTo>
                <a:lnTo>
                  <a:pt x="2073" y="16132"/>
                </a:lnTo>
                <a:lnTo>
                  <a:pt x="0" y="26416"/>
                </a:lnTo>
                <a:lnTo>
                  <a:pt x="0" y="132080"/>
                </a:lnTo>
                <a:lnTo>
                  <a:pt x="2073" y="142363"/>
                </a:lnTo>
                <a:lnTo>
                  <a:pt x="7731" y="150760"/>
                </a:lnTo>
                <a:lnTo>
                  <a:pt x="16127" y="156420"/>
                </a:lnTo>
                <a:lnTo>
                  <a:pt x="26416" y="158496"/>
                </a:lnTo>
                <a:lnTo>
                  <a:pt x="561848" y="158496"/>
                </a:lnTo>
                <a:lnTo>
                  <a:pt x="572136" y="156420"/>
                </a:lnTo>
                <a:lnTo>
                  <a:pt x="580532" y="150760"/>
                </a:lnTo>
                <a:lnTo>
                  <a:pt x="586190" y="142363"/>
                </a:lnTo>
                <a:lnTo>
                  <a:pt x="588264" y="132080"/>
                </a:lnTo>
                <a:lnTo>
                  <a:pt x="588264" y="26416"/>
                </a:lnTo>
                <a:lnTo>
                  <a:pt x="586190" y="16132"/>
                </a:lnTo>
                <a:lnTo>
                  <a:pt x="580532" y="7735"/>
                </a:lnTo>
                <a:lnTo>
                  <a:pt x="572136" y="2075"/>
                </a:lnTo>
                <a:lnTo>
                  <a:pt x="561848" y="0"/>
                </a:lnTo>
                <a:close/>
              </a:path>
            </a:pathLst>
          </a:custGeom>
          <a:solidFill>
            <a:srgbClr val="557E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4828159" y="6499656"/>
            <a:ext cx="36830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b="1">
                <a:solidFill>
                  <a:srgbClr val="FFFFFF"/>
                </a:solidFill>
                <a:latin typeface="等线"/>
                <a:cs typeface="等线"/>
              </a:rPr>
              <a:t>B</a:t>
            </a:r>
            <a:r>
              <a:rPr dirty="0" sz="550" spc="-50" b="1">
                <a:solidFill>
                  <a:srgbClr val="FFFFFF"/>
                </a:solidFill>
                <a:latin typeface="等线"/>
                <a:cs typeface="等线"/>
              </a:rPr>
              <a:t> </a:t>
            </a:r>
            <a:r>
              <a:rPr dirty="0" sz="550" b="1">
                <a:solidFill>
                  <a:srgbClr val="FFFFFF"/>
                </a:solidFill>
                <a:latin typeface="等线"/>
                <a:cs typeface="等线"/>
              </a:rPr>
              <a:t>轮及以后</a:t>
            </a:r>
            <a:endParaRPr sz="550">
              <a:latin typeface="等线"/>
              <a:cs typeface="等线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78968" y="6482283"/>
            <a:ext cx="22936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数据来源：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I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T桔子、公司官网，累计融资仅统计各阶段公开披露金额</a:t>
            </a:r>
            <a:endParaRPr sz="600">
              <a:latin typeface="等线"/>
              <a:cs typeface="等线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731264" y="3866387"/>
            <a:ext cx="312420" cy="172720"/>
          </a:xfrm>
          <a:custGeom>
            <a:avLst/>
            <a:gdLst/>
            <a:ahLst/>
            <a:cxnLst/>
            <a:rect l="l" t="t" r="r" b="b"/>
            <a:pathLst>
              <a:path w="312419" h="172720">
                <a:moveTo>
                  <a:pt x="283718" y="0"/>
                </a:moveTo>
                <a:lnTo>
                  <a:pt x="28702" y="0"/>
                </a:lnTo>
                <a:lnTo>
                  <a:pt x="17520" y="2252"/>
                </a:lnTo>
                <a:lnTo>
                  <a:pt x="8397" y="8397"/>
                </a:lnTo>
                <a:lnTo>
                  <a:pt x="2252" y="17520"/>
                </a:lnTo>
                <a:lnTo>
                  <a:pt x="0" y="28702"/>
                </a:lnTo>
                <a:lnTo>
                  <a:pt x="0" y="143510"/>
                </a:lnTo>
                <a:lnTo>
                  <a:pt x="2252" y="154691"/>
                </a:lnTo>
                <a:lnTo>
                  <a:pt x="8397" y="163814"/>
                </a:lnTo>
                <a:lnTo>
                  <a:pt x="17520" y="169959"/>
                </a:lnTo>
                <a:lnTo>
                  <a:pt x="28702" y="172212"/>
                </a:lnTo>
                <a:lnTo>
                  <a:pt x="283718" y="172212"/>
                </a:lnTo>
                <a:lnTo>
                  <a:pt x="294899" y="169959"/>
                </a:lnTo>
                <a:lnTo>
                  <a:pt x="304022" y="163814"/>
                </a:lnTo>
                <a:lnTo>
                  <a:pt x="310167" y="154691"/>
                </a:lnTo>
                <a:lnTo>
                  <a:pt x="312419" y="143510"/>
                </a:lnTo>
                <a:lnTo>
                  <a:pt x="312419" y="28702"/>
                </a:lnTo>
                <a:lnTo>
                  <a:pt x="310167" y="17520"/>
                </a:lnTo>
                <a:lnTo>
                  <a:pt x="304022" y="8397"/>
                </a:lnTo>
                <a:lnTo>
                  <a:pt x="294899" y="2252"/>
                </a:lnTo>
                <a:lnTo>
                  <a:pt x="283718" y="0"/>
                </a:lnTo>
                <a:close/>
              </a:path>
            </a:pathLst>
          </a:custGeom>
          <a:solidFill>
            <a:srgbClr val="557EC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3" name="object 9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40468" y="5696952"/>
            <a:ext cx="368381" cy="111653"/>
          </a:xfrm>
          <a:prstGeom prst="rect">
            <a:avLst/>
          </a:prstGeom>
        </p:spPr>
      </p:pic>
      <p:graphicFrame>
        <p:nvGraphicFramePr>
          <p:cNvPr id="94" name="object 94"/>
          <p:cNvGraphicFramePr>
            <a:graphicFrameLocks noGrp="1"/>
          </p:cNvGraphicFramePr>
          <p:nvPr/>
        </p:nvGraphicFramePr>
        <p:xfrm>
          <a:off x="401835" y="3508120"/>
          <a:ext cx="4859020" cy="290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630"/>
                <a:gridCol w="755015"/>
                <a:gridCol w="532130"/>
                <a:gridCol w="694055"/>
                <a:gridCol w="648970"/>
                <a:gridCol w="637539"/>
                <a:gridCol w="610870"/>
              </a:tblGrid>
              <a:tr h="132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287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公司名称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solidFill>
                      <a:srgbClr val="2A488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88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2018</a:t>
                      </a:r>
                      <a:r>
                        <a:rPr dirty="0" sz="600" spc="-5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及以前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2019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2020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2021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r" marR="1771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2022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累计融资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/>
                </a:tc>
              </a:tr>
              <a:tr h="258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r" marR="169545">
                        <a:lnSpc>
                          <a:spcPct val="100000"/>
                        </a:lnSpc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北海康成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0"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550" spc="-5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1,700 </a:t>
                      </a:r>
                      <a:r>
                        <a:rPr dirty="0" sz="55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万</a:t>
                      </a:r>
                      <a:r>
                        <a:rPr dirty="0" sz="550" spc="105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550" spc="-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2,500 </a:t>
                      </a:r>
                      <a:r>
                        <a:rPr dirty="0" sz="55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万</a:t>
                      </a:r>
                      <a:endParaRPr sz="550">
                        <a:latin typeface="等线"/>
                        <a:cs typeface="等线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tabLst>
                          <a:tab pos="421640" algn="l"/>
                        </a:tabLst>
                      </a:pPr>
                      <a:r>
                        <a:rPr dirty="0" sz="55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美元	</a:t>
                      </a:r>
                      <a:r>
                        <a:rPr dirty="0" sz="55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美元</a:t>
                      </a:r>
                      <a:endParaRPr sz="550">
                        <a:latin typeface="等线"/>
                        <a:cs typeface="等线"/>
                      </a:endParaRPr>
                    </a:p>
                  </a:txBody>
                  <a:tcPr marL="0" marR="0" marB="0" marT="32384"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30504">
                        <a:lnSpc>
                          <a:spcPct val="100000"/>
                        </a:lnSpc>
                      </a:pP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9,800万美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元</a:t>
                      </a:r>
                      <a:r>
                        <a:rPr dirty="0" sz="600" spc="1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数千万美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元</a:t>
                      </a:r>
                      <a:r>
                        <a:rPr dirty="0" sz="600" spc="1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4,300万美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元</a:t>
                      </a:r>
                      <a:r>
                        <a:rPr dirty="0" sz="600" spc="1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数千万美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元</a:t>
                      </a:r>
                      <a:r>
                        <a:rPr dirty="0" sz="600" spc="1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6,000万美元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0"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2.43</a:t>
                      </a:r>
                      <a:r>
                        <a:rPr dirty="0" sz="600" spc="-2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亿美元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445"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</a:tr>
              <a:tr h="258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r" marR="169545">
                        <a:lnSpc>
                          <a:spcPct val="100000"/>
                        </a:lnSpc>
                      </a:pP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曙方医药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0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未披露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未披露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</a:tr>
              <a:tr h="2585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r" marR="169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琅钰集团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数千万美元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L="39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3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8,000</a:t>
                      </a:r>
                      <a:r>
                        <a:rPr dirty="0" sz="600" spc="-85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4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万美元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3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8,000</a:t>
                      </a:r>
                      <a:r>
                        <a:rPr dirty="0" sz="600" spc="-9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万美元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</a:tr>
              <a:tr h="258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r" marR="169545">
                        <a:lnSpc>
                          <a:spcPct val="100000"/>
                        </a:lnSpc>
                      </a:pP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锦蓝基因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L="37465">
                        <a:lnSpc>
                          <a:spcPct val="100000"/>
                        </a:lnSpc>
                      </a:pPr>
                      <a:r>
                        <a:rPr dirty="0" sz="600" spc="-4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未披露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r" marR="154305">
                        <a:lnSpc>
                          <a:spcPct val="100000"/>
                        </a:lnSpc>
                      </a:pPr>
                      <a:r>
                        <a:rPr dirty="0" sz="600" spc="-4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近亿人民币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r" marR="165100">
                        <a:lnSpc>
                          <a:spcPct val="100000"/>
                        </a:lnSpc>
                      </a:pPr>
                      <a:r>
                        <a:rPr dirty="0" sz="60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2</a:t>
                      </a:r>
                      <a:r>
                        <a:rPr dirty="0" sz="600" spc="-9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4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亿人民币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2</a:t>
                      </a:r>
                      <a:r>
                        <a:rPr dirty="0" sz="600" spc="-1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亿人民币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</a:tr>
              <a:tr h="258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r" marR="169545">
                        <a:lnSpc>
                          <a:spcPct val="100000"/>
                        </a:lnSpc>
                      </a:pP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德益阳光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R="49530">
                        <a:lnSpc>
                          <a:spcPct val="100000"/>
                        </a:lnSpc>
                      </a:pPr>
                      <a:r>
                        <a:rPr dirty="0" sz="60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数千万人民币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r" marR="117475">
                        <a:lnSpc>
                          <a:spcPct val="100000"/>
                        </a:lnSpc>
                      </a:pPr>
                      <a:r>
                        <a:rPr dirty="0" sz="600" spc="-4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数千万人民币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数千万人民币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</a:tr>
              <a:tr h="2585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r" marR="169545">
                        <a:lnSpc>
                          <a:spcPct val="100000"/>
                        </a:lnSpc>
                      </a:pP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信念医药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0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未披露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L="37465">
                        <a:lnSpc>
                          <a:spcPct val="100000"/>
                        </a:lnSpc>
                      </a:pPr>
                      <a:r>
                        <a:rPr dirty="0" sz="600" spc="-4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未披露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26060">
                        <a:lnSpc>
                          <a:spcPct val="100000"/>
                        </a:lnSpc>
                      </a:pP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未披露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94030">
                        <a:lnSpc>
                          <a:spcPct val="100000"/>
                        </a:lnSpc>
                      </a:pP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纽福斯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R="48895">
                        <a:lnSpc>
                          <a:spcPct val="100000"/>
                        </a:lnSpc>
                      </a:pPr>
                      <a:r>
                        <a:rPr dirty="0" sz="60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未披露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600" spc="-25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1.3</a:t>
                      </a:r>
                      <a:r>
                        <a:rPr dirty="0" sz="600" spc="-9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4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亿人民币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r" marR="163195">
                        <a:lnSpc>
                          <a:spcPct val="100000"/>
                        </a:lnSpc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4</a:t>
                      </a:r>
                      <a:r>
                        <a:rPr dirty="0" sz="600" spc="-9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亿人民币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dirty="0" sz="600" spc="-2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5.3</a:t>
                      </a:r>
                      <a:r>
                        <a:rPr dirty="0" sz="600" spc="-9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亿人民币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</a:tr>
              <a:tr h="258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r" marR="169545">
                        <a:lnSpc>
                          <a:spcPct val="100000"/>
                        </a:lnSpc>
                      </a:pP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维昇药业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R="49530">
                        <a:lnSpc>
                          <a:spcPct val="100000"/>
                        </a:lnSpc>
                      </a:pPr>
                      <a:r>
                        <a:rPr dirty="0" sz="60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4,000万美元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dirty="0" sz="600" spc="-2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1.5</a:t>
                      </a:r>
                      <a:r>
                        <a:rPr dirty="0" sz="600" spc="-9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亿美元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dirty="0" sz="600" spc="-2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1.9</a:t>
                      </a:r>
                      <a:r>
                        <a:rPr dirty="0" sz="600" spc="-9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亿美元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</a:tr>
              <a:tr h="258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r" marR="169545">
                        <a:lnSpc>
                          <a:spcPct val="100000"/>
                        </a:lnSpc>
                      </a:pP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西湖生物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L="37465">
                        <a:lnSpc>
                          <a:spcPct val="100000"/>
                        </a:lnSpc>
                      </a:pPr>
                      <a:r>
                        <a:rPr dirty="0" sz="600" spc="-4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近亿人民币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r" marR="154305">
                        <a:lnSpc>
                          <a:spcPct val="100000"/>
                        </a:lnSpc>
                      </a:pP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近亿人民币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近亿人民币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985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</a:tr>
              <a:tr h="258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r" marR="169545">
                        <a:lnSpc>
                          <a:spcPct val="100000"/>
                        </a:lnSpc>
                      </a:pPr>
                      <a:r>
                        <a:rPr dirty="0" sz="600">
                          <a:solidFill>
                            <a:srgbClr val="0D0D0D"/>
                          </a:solidFill>
                          <a:latin typeface="等线"/>
                          <a:cs typeface="等线"/>
                        </a:rPr>
                        <a:t>诺令生物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00" b="1">
                          <a:solidFill>
                            <a:srgbClr val="3863B1"/>
                          </a:solidFill>
                          <a:latin typeface="等线"/>
                          <a:cs typeface="等线"/>
                        </a:rPr>
                        <a:t>未披露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521970">
                        <a:lnSpc>
                          <a:spcPct val="100000"/>
                        </a:lnSpc>
                        <a:tabLst>
                          <a:tab pos="2145030" algn="l"/>
                        </a:tabLst>
                      </a:pP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数千万人民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币   </a:t>
                      </a:r>
                      <a:r>
                        <a:rPr dirty="0" sz="600" spc="114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2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1.2</a:t>
                      </a:r>
                      <a:r>
                        <a:rPr dirty="0" sz="600" spc="-8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亿人民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币	</a:t>
                      </a:r>
                      <a:r>
                        <a:rPr dirty="0" sz="600" spc="-2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1.2</a:t>
                      </a:r>
                      <a:r>
                        <a:rPr dirty="0" sz="600" spc="-95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sz="600" spc="-4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亿人民币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T w="3175">
                      <a:solidFill>
                        <a:srgbClr val="E7E6E6"/>
                      </a:solidFill>
                      <a:prstDash val="solid"/>
                    </a:lnT>
                    <a:lnB w="3175">
                      <a:solidFill>
                        <a:srgbClr val="E7E6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5" name="object 9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451" y="1031874"/>
            <a:ext cx="4924425" cy="1513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罕见病仿制药市场的成熟为患者带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来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更多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低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价治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疗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选择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等线 Light"/>
              <a:cs typeface="等线 Light"/>
            </a:endParaRPr>
          </a:p>
          <a:p>
            <a:pPr marL="190500" indent="-172720">
              <a:lnSpc>
                <a:spcPct val="100000"/>
              </a:lnSpc>
              <a:spcBef>
                <a:spcPts val="5"/>
              </a:spcBef>
              <a:buClr>
                <a:srgbClr val="44536A"/>
              </a:buClr>
              <a:buFont typeface="Wingdings"/>
              <a:buChar char=""/>
              <a:tabLst>
                <a:tab pos="191135" algn="l"/>
              </a:tabLst>
            </a:pPr>
            <a:r>
              <a:rPr dirty="0" sz="700" spc="-5" b="1">
                <a:latin typeface="等线"/>
                <a:cs typeface="等线"/>
              </a:rPr>
              <a:t>政策性推动优质罕见病仿制药，提</a:t>
            </a:r>
            <a:r>
              <a:rPr dirty="0" sz="700" spc="5" b="1">
                <a:latin typeface="等线"/>
                <a:cs typeface="等线"/>
              </a:rPr>
              <a:t>高</a:t>
            </a:r>
            <a:r>
              <a:rPr dirty="0" sz="700" spc="-5" b="1">
                <a:latin typeface="等线"/>
                <a:cs typeface="等线"/>
              </a:rPr>
              <a:t>患者</a:t>
            </a:r>
            <a:r>
              <a:rPr dirty="0" sz="700" spc="5" b="1">
                <a:latin typeface="等线"/>
                <a:cs typeface="等线"/>
              </a:rPr>
              <a:t>用</a:t>
            </a:r>
            <a:r>
              <a:rPr dirty="0" sz="700" spc="-5" b="1">
                <a:latin typeface="等线"/>
                <a:cs typeface="等线"/>
              </a:rPr>
              <a:t>药可</a:t>
            </a:r>
            <a:r>
              <a:rPr dirty="0" sz="700" spc="5" b="1">
                <a:latin typeface="等线"/>
                <a:cs typeface="等线"/>
              </a:rPr>
              <a:t>及</a:t>
            </a:r>
            <a:r>
              <a:rPr dirty="0" sz="700" spc="-5" b="1">
                <a:latin typeface="等线"/>
                <a:cs typeface="等线"/>
              </a:rPr>
              <a:t>性</a:t>
            </a:r>
            <a:endParaRPr sz="700">
              <a:latin typeface="等线"/>
              <a:cs typeface="等线"/>
            </a:endParaRPr>
          </a:p>
          <a:p>
            <a:pPr marL="18415" marR="5080">
              <a:lnSpc>
                <a:spcPct val="141200"/>
              </a:lnSpc>
              <a:spcBef>
                <a:spcPts val="580"/>
              </a:spcBef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罕见病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群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体人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数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庞大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药物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价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格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昂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贵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，患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经济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负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担大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对已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上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市罕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物进行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仿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制是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提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高患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药物可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及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性的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重要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手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段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 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2019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10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月，国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家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卫生健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康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委联合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科技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部、工业和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信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息化部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国家药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局、国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家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知识产权局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等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部门组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织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专家对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内专利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到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期和 专利即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将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到期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尚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没有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提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出注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申请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临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床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供应短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缺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以及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业主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申报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药品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进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遴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选论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发布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了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《第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批鼓励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仿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制药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品目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录》，  又于</a:t>
            </a:r>
            <a:r>
              <a:rPr dirty="0" sz="650" spc="6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2021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2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月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布了《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第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二批鼓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励仿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制药品目录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》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。对于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纳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入目录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药品，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在临床试验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一致性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价，优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先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审评审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批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等方</a:t>
            </a:r>
            <a:endParaRPr sz="650">
              <a:latin typeface="等线"/>
              <a:cs typeface="等线"/>
            </a:endParaRPr>
          </a:p>
          <a:p>
            <a:pPr marL="18415">
              <a:lnSpc>
                <a:spcPct val="100000"/>
              </a:lnSpc>
              <a:spcBef>
                <a:spcPts val="325"/>
              </a:spcBef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面获得支持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两批鼓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励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仿制药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目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录共计</a:t>
            </a:r>
            <a:r>
              <a:rPr dirty="0" sz="650" spc="10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49</a:t>
            </a:r>
            <a:r>
              <a:rPr dirty="0" sz="650" spc="9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个药物，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其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中罕见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用药占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比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较高，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含</a:t>
            </a:r>
            <a:r>
              <a:rPr dirty="0" sz="650" spc="9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9</a:t>
            </a:r>
            <a:r>
              <a:rPr dirty="0" sz="650" spc="9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个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治疗药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。中共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央国务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院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于</a:t>
            </a:r>
            <a:r>
              <a:rPr dirty="0" sz="650" spc="10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2020</a:t>
            </a:r>
            <a:r>
              <a:rPr dirty="0" sz="650" spc="9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</a:t>
            </a:r>
            <a:endParaRPr sz="650">
              <a:latin typeface="等线"/>
              <a:cs typeface="等线"/>
            </a:endParaRPr>
          </a:p>
          <a:p>
            <a:pPr marL="18415" marR="90805">
              <a:lnSpc>
                <a:spcPct val="140000"/>
              </a:lnSpc>
              <a:spcBef>
                <a:spcPts val="10"/>
              </a:spcBef>
            </a:pP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2</a:t>
            </a:r>
            <a:r>
              <a:rPr dirty="0" sz="650" spc="15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月发布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《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关于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深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化医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保障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制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度改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革的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意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》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要求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做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好仿制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质量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疗效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一致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性评价受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理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与审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，支持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优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质仿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制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药研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和使 用。价格较低的高质量罕见病仿制药将不断问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世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，为患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带来可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及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治疗选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择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5195" y="2869691"/>
            <a:ext cx="1809750" cy="6350"/>
          </a:xfrm>
          <a:custGeom>
            <a:avLst/>
            <a:gdLst/>
            <a:ahLst/>
            <a:cxnLst/>
            <a:rect l="l" t="t" r="r" b="b"/>
            <a:pathLst>
              <a:path w="1809750" h="6350">
                <a:moveTo>
                  <a:pt x="0" y="0"/>
                </a:moveTo>
                <a:lnTo>
                  <a:pt x="1809623" y="635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6516" y="2709163"/>
            <a:ext cx="169926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两批《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鼓励仿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制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药品目</a:t>
            </a:r>
            <a:r>
              <a:rPr dirty="0" sz="600" spc="25" b="1">
                <a:solidFill>
                  <a:srgbClr val="7E7E7E"/>
                </a:solidFill>
                <a:latin typeface="等线"/>
                <a:cs typeface="等线"/>
              </a:rPr>
              <a:t>录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》中罕见病药物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的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占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比</a:t>
            </a:r>
            <a:endParaRPr sz="600">
              <a:latin typeface="等线"/>
              <a:cs typeface="等线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259" y="4144136"/>
            <a:ext cx="14109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注：第一批</a:t>
            </a:r>
            <a:r>
              <a:rPr dirty="0" sz="600" spc="-25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33</a:t>
            </a:r>
            <a:r>
              <a:rPr dirty="0" sz="600" spc="-35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个药物，第二批</a:t>
            </a:r>
            <a:r>
              <a:rPr dirty="0" sz="600" spc="-20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 spc="-5">
                <a:solidFill>
                  <a:srgbClr val="7E7E7E"/>
                </a:solidFill>
                <a:latin typeface="等线"/>
                <a:cs typeface="等线"/>
              </a:rPr>
              <a:t>17</a:t>
            </a:r>
            <a:r>
              <a:rPr dirty="0" sz="600" spc="-30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个药物</a:t>
            </a:r>
            <a:endParaRPr sz="600">
              <a:latin typeface="等线"/>
              <a:cs typeface="等线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3220" y="4960746"/>
            <a:ext cx="0" cy="141605"/>
          </a:xfrm>
          <a:custGeom>
            <a:avLst/>
            <a:gdLst/>
            <a:ahLst/>
            <a:cxnLst/>
            <a:rect l="l" t="t" r="r" b="b"/>
            <a:pathLst>
              <a:path w="0" h="141604">
                <a:moveTo>
                  <a:pt x="0" y="0"/>
                </a:moveTo>
                <a:lnTo>
                  <a:pt x="0" y="14160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1874" y="4852542"/>
          <a:ext cx="1565275" cy="456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205"/>
                <a:gridCol w="813434"/>
              </a:tblGrid>
              <a:tr h="108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1592">
                <a:tc>
                  <a:txBody>
                    <a:bodyPr/>
                    <a:lstStyle/>
                    <a:p>
                      <a:pPr algn="r" marR="139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复合年增长率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solidFill>
                      <a:srgbClr val="557E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仿制药及生物类似药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21590">
                    <a:solidFill>
                      <a:srgbClr val="8FAADC"/>
                    </a:solidFill>
                  </a:tcPr>
                </a:tc>
              </a:tr>
              <a:tr h="111211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2016-2020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5" i="1">
                          <a:solidFill>
                            <a:srgbClr val="1F3863"/>
                          </a:solidFill>
                          <a:latin typeface="等线"/>
                          <a:cs typeface="等线"/>
                        </a:rPr>
                        <a:t>1.2%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445"/>
                </a:tc>
              </a:tr>
              <a:tr h="95504">
                <a:tc>
                  <a:txBody>
                    <a:bodyPr/>
                    <a:lstStyle/>
                    <a:p>
                      <a:pPr algn="r" marR="171450">
                        <a:lnSpc>
                          <a:spcPts val="645"/>
                        </a:lnSpc>
                        <a:spcBef>
                          <a:spcPts val="5"/>
                        </a:spcBef>
                      </a:pPr>
                      <a:r>
                        <a:rPr dirty="0" sz="600" spc="-5">
                          <a:latin typeface="等线"/>
                          <a:cs typeface="等线"/>
                        </a:rPr>
                        <a:t>2020-2025E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5"/>
                        </a:spcBef>
                      </a:pPr>
                      <a:r>
                        <a:rPr dirty="0" sz="600" spc="-5" i="1">
                          <a:solidFill>
                            <a:srgbClr val="1F3863"/>
                          </a:solidFill>
                          <a:latin typeface="等线"/>
                          <a:cs typeface="等线"/>
                        </a:rPr>
                        <a:t>4.0%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635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946019" y="5222239"/>
            <a:ext cx="187896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仿制药市场的成熟为患者带来更多</a:t>
            </a:r>
            <a:r>
              <a:rPr dirty="0" sz="700" spc="5" b="1">
                <a:solidFill>
                  <a:srgbClr val="333333"/>
                </a:solidFill>
                <a:latin typeface="等线"/>
                <a:cs typeface="等线"/>
              </a:rPr>
              <a:t>可</a:t>
            </a:r>
            <a:r>
              <a:rPr dirty="0" sz="700" spc="-5" b="1">
                <a:solidFill>
                  <a:srgbClr val="333333"/>
                </a:solidFill>
                <a:latin typeface="等线"/>
                <a:cs typeface="等线"/>
              </a:rPr>
              <a:t>及选择</a:t>
            </a:r>
            <a:endParaRPr sz="700">
              <a:latin typeface="等线"/>
              <a:cs typeface="等线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6019" y="5402376"/>
            <a:ext cx="2421890" cy="1004569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2016</a:t>
            </a:r>
            <a:r>
              <a:rPr dirty="0" sz="650" spc="14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年至</a:t>
            </a:r>
            <a:r>
              <a:rPr dirty="0" sz="650" spc="14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2020</a:t>
            </a:r>
            <a:r>
              <a:rPr dirty="0" sz="650" spc="15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年，中国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仿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制药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市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场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模从</a:t>
            </a:r>
            <a:r>
              <a:rPr dirty="0" sz="650" spc="15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5,740</a:t>
            </a:r>
            <a:r>
              <a:rPr dirty="0" sz="650" spc="14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亿元增至</a:t>
            </a:r>
            <a:endParaRPr sz="650">
              <a:latin typeface="等线"/>
              <a:cs typeface="等线"/>
            </a:endParaRPr>
          </a:p>
          <a:p>
            <a:pPr marL="12700" marR="5080">
              <a:lnSpc>
                <a:spcPct val="141000"/>
              </a:lnSpc>
            </a:pP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6,030</a:t>
            </a:r>
            <a:r>
              <a:rPr dirty="0" sz="650" spc="114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亿元，复合年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增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长率为</a:t>
            </a:r>
            <a:r>
              <a:rPr dirty="0" sz="650" spc="12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1.2%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。到</a:t>
            </a:r>
            <a:r>
              <a:rPr dirty="0" sz="650" spc="114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2025</a:t>
            </a:r>
            <a:r>
              <a:rPr dirty="0" sz="650" spc="12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年，仿制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市场 将达到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 7,351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亿元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，2020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年至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 2025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年的复合年增长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率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为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4.0%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仿制药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市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场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成熟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也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将推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动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仿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制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药在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见病领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域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研发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在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加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强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优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仿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背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景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下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市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场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上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将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会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出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现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更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多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物美价 廉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减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缓患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经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济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负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让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用得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起 药，并能充足用药。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2148" y="657910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 h="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1791" y="5875019"/>
            <a:ext cx="184785" cy="699770"/>
          </a:xfrm>
          <a:prstGeom prst="rect">
            <a:avLst/>
          </a:prstGeom>
          <a:solidFill>
            <a:srgbClr val="557EC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dirty="0" sz="650" spc="5" b="1">
                <a:solidFill>
                  <a:srgbClr val="FFFFFF"/>
                </a:solidFill>
                <a:latin typeface="等线"/>
                <a:cs typeface="等线"/>
              </a:rPr>
              <a:t>574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7008" y="5838443"/>
            <a:ext cx="182880" cy="735965"/>
          </a:xfrm>
          <a:prstGeom prst="rect">
            <a:avLst/>
          </a:prstGeom>
          <a:solidFill>
            <a:srgbClr val="557EC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dirty="0" sz="650" spc="5" b="1">
                <a:solidFill>
                  <a:srgbClr val="FFFFFF"/>
                </a:solidFill>
                <a:latin typeface="等线"/>
                <a:cs typeface="等线"/>
              </a:rPr>
              <a:t>603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0700" y="5676899"/>
            <a:ext cx="182880" cy="897890"/>
          </a:xfrm>
          <a:prstGeom prst="rect">
            <a:avLst/>
          </a:prstGeom>
          <a:solidFill>
            <a:srgbClr val="557EC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Times New Roman"/>
              <a:cs typeface="Times New Roman"/>
            </a:endParaRPr>
          </a:p>
          <a:p>
            <a:pPr marL="20955">
              <a:lnSpc>
                <a:spcPct val="100000"/>
              </a:lnSpc>
            </a:pPr>
            <a:r>
              <a:rPr dirty="0" sz="650" spc="5" b="1">
                <a:solidFill>
                  <a:srgbClr val="FFFFFF"/>
                </a:solidFill>
                <a:latin typeface="等线"/>
                <a:cs typeface="等线"/>
              </a:rPr>
              <a:t>735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1835" y="6596277"/>
            <a:ext cx="20447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>
                <a:solidFill>
                  <a:srgbClr val="585858"/>
                </a:solidFill>
                <a:latin typeface="等线"/>
                <a:cs typeface="等线"/>
              </a:rPr>
              <a:t>2</a:t>
            </a:r>
            <a:r>
              <a:rPr dirty="0" sz="650" spc="15">
                <a:solidFill>
                  <a:srgbClr val="585858"/>
                </a:solidFill>
                <a:latin typeface="等线"/>
                <a:cs typeface="等线"/>
              </a:rPr>
              <a:t>0</a:t>
            </a:r>
            <a:r>
              <a:rPr dirty="0" sz="650">
                <a:solidFill>
                  <a:srgbClr val="585858"/>
                </a:solidFill>
                <a:latin typeface="等线"/>
                <a:cs typeface="等线"/>
              </a:rPr>
              <a:t>1</a:t>
            </a:r>
            <a:r>
              <a:rPr dirty="0" sz="650" spc="10">
                <a:solidFill>
                  <a:srgbClr val="585858"/>
                </a:solidFill>
                <a:latin typeface="等线"/>
                <a:cs typeface="等线"/>
              </a:rPr>
              <a:t>6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5832" y="6596277"/>
            <a:ext cx="20447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>
                <a:solidFill>
                  <a:srgbClr val="585858"/>
                </a:solidFill>
                <a:latin typeface="等线"/>
                <a:cs typeface="等线"/>
              </a:rPr>
              <a:t>2</a:t>
            </a:r>
            <a:r>
              <a:rPr dirty="0" sz="650" spc="15">
                <a:solidFill>
                  <a:srgbClr val="585858"/>
                </a:solidFill>
                <a:latin typeface="等线"/>
                <a:cs typeface="等线"/>
              </a:rPr>
              <a:t>0</a:t>
            </a:r>
            <a:r>
              <a:rPr dirty="0" sz="650">
                <a:solidFill>
                  <a:srgbClr val="585858"/>
                </a:solidFill>
                <a:latin typeface="等线"/>
                <a:cs typeface="等线"/>
              </a:rPr>
              <a:t>2</a:t>
            </a:r>
            <a:r>
              <a:rPr dirty="0" sz="650" spc="10">
                <a:solidFill>
                  <a:srgbClr val="585858"/>
                </a:solidFill>
                <a:latin typeface="等线"/>
                <a:cs typeface="等线"/>
              </a:rPr>
              <a:t>0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8823" y="6596277"/>
            <a:ext cx="24828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>
                <a:solidFill>
                  <a:srgbClr val="585858"/>
                </a:solidFill>
                <a:latin typeface="等线"/>
                <a:cs typeface="等线"/>
              </a:rPr>
              <a:t>2</a:t>
            </a:r>
            <a:r>
              <a:rPr dirty="0" sz="650" spc="15">
                <a:solidFill>
                  <a:srgbClr val="585858"/>
                </a:solidFill>
                <a:latin typeface="等线"/>
                <a:cs typeface="等线"/>
              </a:rPr>
              <a:t>0</a:t>
            </a:r>
            <a:r>
              <a:rPr dirty="0" sz="650">
                <a:solidFill>
                  <a:srgbClr val="585858"/>
                </a:solidFill>
                <a:latin typeface="等线"/>
                <a:cs typeface="等线"/>
              </a:rPr>
              <a:t>2</a:t>
            </a:r>
            <a:r>
              <a:rPr dirty="0" sz="650" spc="15">
                <a:solidFill>
                  <a:srgbClr val="585858"/>
                </a:solidFill>
                <a:latin typeface="等线"/>
                <a:cs typeface="等线"/>
              </a:rPr>
              <a:t>5</a:t>
            </a:r>
            <a:r>
              <a:rPr dirty="0" sz="650" spc="10">
                <a:solidFill>
                  <a:srgbClr val="585858"/>
                </a:solidFill>
                <a:latin typeface="等线"/>
                <a:cs typeface="等线"/>
              </a:rPr>
              <a:t>E</a:t>
            </a:r>
            <a:endParaRPr sz="650">
              <a:latin typeface="等线"/>
              <a:cs typeface="等线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6289" y="3110356"/>
            <a:ext cx="850900" cy="921385"/>
            <a:chOff x="666289" y="3110356"/>
            <a:chExt cx="850900" cy="921385"/>
          </a:xfrm>
        </p:grpSpPr>
        <p:sp>
          <p:nvSpPr>
            <p:cNvPr id="18" name="object 18"/>
            <p:cNvSpPr/>
            <p:nvPr/>
          </p:nvSpPr>
          <p:spPr>
            <a:xfrm>
              <a:off x="1142365" y="3110356"/>
              <a:ext cx="374650" cy="409575"/>
            </a:xfrm>
            <a:custGeom>
              <a:avLst/>
              <a:gdLst/>
              <a:ahLst/>
              <a:cxnLst/>
              <a:rect l="l" t="t" r="r" b="b"/>
              <a:pathLst>
                <a:path w="374650" h="409575">
                  <a:moveTo>
                    <a:pt x="0" y="0"/>
                  </a:moveTo>
                  <a:lnTo>
                    <a:pt x="0" y="409321"/>
                  </a:lnTo>
                  <a:lnTo>
                    <a:pt x="374269" y="243586"/>
                  </a:lnTo>
                  <a:lnTo>
                    <a:pt x="352237" y="200781"/>
                  </a:lnTo>
                  <a:lnTo>
                    <a:pt x="325725" y="161389"/>
                  </a:lnTo>
                  <a:lnTo>
                    <a:pt x="295131" y="125667"/>
                  </a:lnTo>
                  <a:lnTo>
                    <a:pt x="260850" y="93872"/>
                  </a:lnTo>
                  <a:lnTo>
                    <a:pt x="223281" y="66262"/>
                  </a:lnTo>
                  <a:lnTo>
                    <a:pt x="182821" y="43094"/>
                  </a:lnTo>
                  <a:lnTo>
                    <a:pt x="139865" y="24627"/>
                  </a:lnTo>
                  <a:lnTo>
                    <a:pt x="94812" y="11117"/>
                  </a:lnTo>
                  <a:lnTo>
                    <a:pt x="48057" y="2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6289" y="3213226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5" h="818514">
                  <a:moveTo>
                    <a:pt x="409083" y="0"/>
                  </a:moveTo>
                  <a:lnTo>
                    <a:pt x="366461" y="2226"/>
                  </a:lnTo>
                  <a:lnTo>
                    <a:pt x="324413" y="8858"/>
                  </a:lnTo>
                  <a:lnTo>
                    <a:pt x="283283" y="19823"/>
                  </a:lnTo>
                  <a:lnTo>
                    <a:pt x="243411" y="35052"/>
                  </a:lnTo>
                  <a:lnTo>
                    <a:pt x="200878" y="56880"/>
                  </a:lnTo>
                  <a:lnTo>
                    <a:pt x="161970" y="82906"/>
                  </a:lnTo>
                  <a:lnTo>
                    <a:pt x="126844" y="112724"/>
                  </a:lnTo>
                  <a:lnTo>
                    <a:pt x="95657" y="145929"/>
                  </a:lnTo>
                  <a:lnTo>
                    <a:pt x="68564" y="182115"/>
                  </a:lnTo>
                  <a:lnTo>
                    <a:pt x="45723" y="220877"/>
                  </a:lnTo>
                  <a:lnTo>
                    <a:pt x="27289" y="261810"/>
                  </a:lnTo>
                  <a:lnTo>
                    <a:pt x="13420" y="304508"/>
                  </a:lnTo>
                  <a:lnTo>
                    <a:pt x="4271" y="348565"/>
                  </a:lnTo>
                  <a:lnTo>
                    <a:pt x="0" y="393577"/>
                  </a:lnTo>
                  <a:lnTo>
                    <a:pt x="762" y="439137"/>
                  </a:lnTo>
                  <a:lnTo>
                    <a:pt x="6714" y="484840"/>
                  </a:lnTo>
                  <a:lnTo>
                    <a:pt x="18012" y="530282"/>
                  </a:lnTo>
                  <a:lnTo>
                    <a:pt x="34814" y="575056"/>
                  </a:lnTo>
                  <a:lnTo>
                    <a:pt x="56654" y="617573"/>
                  </a:lnTo>
                  <a:lnTo>
                    <a:pt x="82688" y="656467"/>
                  </a:lnTo>
                  <a:lnTo>
                    <a:pt x="112511" y="691579"/>
                  </a:lnTo>
                  <a:lnTo>
                    <a:pt x="145718" y="722755"/>
                  </a:lnTo>
                  <a:lnTo>
                    <a:pt x="181903" y="749838"/>
                  </a:lnTo>
                  <a:lnTo>
                    <a:pt x="220662" y="772671"/>
                  </a:lnTo>
                  <a:lnTo>
                    <a:pt x="261590" y="791098"/>
                  </a:lnTo>
                  <a:lnTo>
                    <a:pt x="304281" y="804963"/>
                  </a:lnTo>
                  <a:lnTo>
                    <a:pt x="348329" y="814110"/>
                  </a:lnTo>
                  <a:lnTo>
                    <a:pt x="393331" y="818381"/>
                  </a:lnTo>
                  <a:lnTo>
                    <a:pt x="438881" y="817621"/>
                  </a:lnTo>
                  <a:lnTo>
                    <a:pt x="484574" y="811673"/>
                  </a:lnTo>
                  <a:lnTo>
                    <a:pt x="530004" y="800382"/>
                  </a:lnTo>
                  <a:lnTo>
                    <a:pt x="574767" y="783590"/>
                  </a:lnTo>
                  <a:lnTo>
                    <a:pt x="617307" y="761738"/>
                  </a:lnTo>
                  <a:lnTo>
                    <a:pt x="656220" y="735695"/>
                  </a:lnTo>
                  <a:lnTo>
                    <a:pt x="691350" y="705867"/>
                  </a:lnTo>
                  <a:lnTo>
                    <a:pt x="722540" y="672657"/>
                  </a:lnTo>
                  <a:lnTo>
                    <a:pt x="749634" y="636470"/>
                  </a:lnTo>
                  <a:lnTo>
                    <a:pt x="772476" y="597710"/>
                  </a:lnTo>
                  <a:lnTo>
                    <a:pt x="790910" y="556783"/>
                  </a:lnTo>
                  <a:lnTo>
                    <a:pt x="804780" y="514093"/>
                  </a:lnTo>
                  <a:lnTo>
                    <a:pt x="813930" y="470045"/>
                  </a:lnTo>
                  <a:lnTo>
                    <a:pt x="818204" y="425042"/>
                  </a:lnTo>
                  <a:lnTo>
                    <a:pt x="817445" y="379490"/>
                  </a:lnTo>
                  <a:lnTo>
                    <a:pt x="811499" y="333794"/>
                  </a:lnTo>
                  <a:lnTo>
                    <a:pt x="800207" y="288357"/>
                  </a:lnTo>
                  <a:lnTo>
                    <a:pt x="783415" y="243586"/>
                  </a:lnTo>
                  <a:lnTo>
                    <a:pt x="409083" y="409321"/>
                  </a:lnTo>
                  <a:lnTo>
                    <a:pt x="40908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65504" y="3151631"/>
              <a:ext cx="140335" cy="24765"/>
            </a:xfrm>
            <a:custGeom>
              <a:avLst/>
              <a:gdLst/>
              <a:ahLst/>
              <a:cxnLst/>
              <a:rect l="l" t="t" r="r" b="b"/>
              <a:pathLst>
                <a:path w="140334" h="24764">
                  <a:moveTo>
                    <a:pt x="0" y="24384"/>
                  </a:moveTo>
                  <a:lnTo>
                    <a:pt x="83820" y="0"/>
                  </a:lnTo>
                  <a:lnTo>
                    <a:pt x="14020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512824" y="3032505"/>
            <a:ext cx="16700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2A4882"/>
                </a:solidFill>
                <a:latin typeface="等线"/>
                <a:cs typeface="等线"/>
              </a:rPr>
              <a:t>18%</a:t>
            </a:r>
            <a:endParaRPr sz="700">
              <a:latin typeface="等线"/>
              <a:cs typeface="等线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47444" y="3520439"/>
            <a:ext cx="108585" cy="82550"/>
          </a:xfrm>
          <a:custGeom>
            <a:avLst/>
            <a:gdLst/>
            <a:ahLst/>
            <a:cxnLst/>
            <a:rect l="l" t="t" r="r" b="b"/>
            <a:pathLst>
              <a:path w="108585" h="82550">
                <a:moveTo>
                  <a:pt x="108204" y="0"/>
                </a:moveTo>
                <a:lnTo>
                  <a:pt x="0" y="0"/>
                </a:lnTo>
                <a:lnTo>
                  <a:pt x="0" y="82296"/>
                </a:lnTo>
                <a:lnTo>
                  <a:pt x="108204" y="82296"/>
                </a:lnTo>
                <a:lnTo>
                  <a:pt x="108204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47444" y="3659123"/>
            <a:ext cx="108585" cy="81280"/>
          </a:xfrm>
          <a:custGeom>
            <a:avLst/>
            <a:gdLst/>
            <a:ahLst/>
            <a:cxnLst/>
            <a:rect l="l" t="t" r="r" b="b"/>
            <a:pathLst>
              <a:path w="108585" h="81279">
                <a:moveTo>
                  <a:pt x="108204" y="0"/>
                </a:moveTo>
                <a:lnTo>
                  <a:pt x="0" y="0"/>
                </a:lnTo>
                <a:lnTo>
                  <a:pt x="0" y="80772"/>
                </a:lnTo>
                <a:lnTo>
                  <a:pt x="108204" y="80772"/>
                </a:lnTo>
                <a:lnTo>
                  <a:pt x="1082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794510" y="3453638"/>
            <a:ext cx="406400" cy="30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100"/>
              </a:lnSpc>
              <a:spcBef>
                <a:spcPts val="100"/>
              </a:spcBef>
            </a:pPr>
            <a:r>
              <a:rPr dirty="0" sz="600">
                <a:latin typeface="等线"/>
                <a:cs typeface="等线"/>
              </a:rPr>
              <a:t>罕见病药物 其他药物</a:t>
            </a:r>
            <a:endParaRPr sz="600">
              <a:latin typeface="等线"/>
              <a:cs typeface="等线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622930" y="2923666"/>
          <a:ext cx="2710815" cy="2004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  <a:gridCol w="806450"/>
                <a:gridCol w="1105535"/>
              </a:tblGrid>
              <a:tr h="182879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药品名称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3863B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适应症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557E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仿制药通过一致性评价情况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</a:tr>
              <a:tr h="202437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尼替西农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酪氨酸血症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0165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1435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格拉替雷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多发性硬化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0165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185547">
                <a:tc>
                  <a:txBody>
                    <a:bodyPr/>
                    <a:lstStyle/>
                    <a:p>
                      <a:pPr algn="r" marR="1784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溴吡斯的明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1910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重症肌无力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43180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r" marR="1784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曲前列尼尔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特发性动脉高压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2069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2069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0243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波生坦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特发性动脉高压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1435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艾替班特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遗传性血管性水肿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2069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02437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地拉罗司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地中海贫血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1435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1435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algn="r" marR="1403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依利格鲁司他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戈谢病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2069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02437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环磷酰胺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多发性硬化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2069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600">
                          <a:latin typeface="等线"/>
                          <a:cs typeface="等线"/>
                        </a:rPr>
                        <a:t>√</a:t>
                      </a:r>
                      <a:endParaRPr sz="600">
                        <a:latin typeface="等线"/>
                        <a:cs typeface="等线"/>
                      </a:endParaRPr>
                    </a:p>
                  </a:txBody>
                  <a:tcPr marL="0" marR="0" marB="0" marT="52069"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225552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仿制药市场兴起推动用药</a:t>
            </a:r>
            <a:endParaRPr sz="1600"/>
          </a:p>
        </p:txBody>
      </p:sp>
      <p:sp>
        <p:nvSpPr>
          <p:cNvPr id="27" name="object 27"/>
          <p:cNvSpPr/>
          <p:nvPr/>
        </p:nvSpPr>
        <p:spPr>
          <a:xfrm>
            <a:off x="432816" y="4849367"/>
            <a:ext cx="1809750" cy="6350"/>
          </a:xfrm>
          <a:custGeom>
            <a:avLst/>
            <a:gdLst/>
            <a:ahLst/>
            <a:cxnLst/>
            <a:rect l="l" t="t" r="r" b="b"/>
            <a:pathLst>
              <a:path w="1809750" h="6350">
                <a:moveTo>
                  <a:pt x="0" y="0"/>
                </a:moveTo>
                <a:lnTo>
                  <a:pt x="1809623" y="635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34136" y="4690363"/>
            <a:ext cx="158051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10" b="1">
                <a:solidFill>
                  <a:srgbClr val="7E7E7E"/>
                </a:solidFill>
                <a:latin typeface="等线"/>
                <a:cs typeface="等线"/>
              </a:rPr>
              <a:t>2016-2025E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年中国仿</a:t>
            </a:r>
            <a:r>
              <a:rPr dirty="0" sz="600" spc="25" b="1">
                <a:solidFill>
                  <a:srgbClr val="7E7E7E"/>
                </a:solidFill>
                <a:latin typeface="等线"/>
                <a:cs typeface="等线"/>
              </a:rPr>
              <a:t>制药及生</a:t>
            </a:r>
            <a:r>
              <a:rPr dirty="0" sz="600" spc="5" b="1">
                <a:solidFill>
                  <a:srgbClr val="7E7E7E"/>
                </a:solidFill>
                <a:latin typeface="等线"/>
                <a:cs typeface="等线"/>
              </a:rPr>
              <a:t>物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类似药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市场</a:t>
            </a:r>
            <a:endParaRPr sz="600">
              <a:latin typeface="等线"/>
              <a:cs typeface="等线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09088" y="2869691"/>
            <a:ext cx="2522220" cy="0"/>
          </a:xfrm>
          <a:custGeom>
            <a:avLst/>
            <a:gdLst/>
            <a:ahLst/>
            <a:cxnLst/>
            <a:rect l="l" t="t" r="r" b="b"/>
            <a:pathLst>
              <a:path w="2522220" h="0">
                <a:moveTo>
                  <a:pt x="0" y="0"/>
                </a:moveTo>
                <a:lnTo>
                  <a:pt x="2522092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611373" y="2704337"/>
            <a:ext cx="225361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两批《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鼓励仿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制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药品目录》中罕见病药物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及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通过一致性评价情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况</a:t>
            </a:r>
            <a:endParaRPr sz="600">
              <a:latin typeface="等线"/>
              <a:cs typeface="等线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  <p:sp>
        <p:nvSpPr>
          <p:cNvPr id="31" name="object 31"/>
          <p:cNvSpPr txBox="1"/>
          <p:nvPr/>
        </p:nvSpPr>
        <p:spPr>
          <a:xfrm>
            <a:off x="417982" y="5552058"/>
            <a:ext cx="427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十亿</a:t>
            </a:r>
            <a:r>
              <a:rPr dirty="0" sz="600" spc="-65">
                <a:solidFill>
                  <a:srgbClr val="7E7E7E"/>
                </a:solidFill>
                <a:latin typeface="等线"/>
                <a:cs typeface="等线"/>
              </a:rPr>
              <a:t> </a:t>
            </a:r>
            <a:r>
              <a:rPr dirty="0" sz="600">
                <a:solidFill>
                  <a:srgbClr val="7E7E7E"/>
                </a:solidFill>
                <a:latin typeface="等线"/>
                <a:cs typeface="等线"/>
              </a:rPr>
              <a:t>人民币</a:t>
            </a:r>
            <a:endParaRPr sz="6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3616" y="1807463"/>
            <a:ext cx="2158365" cy="1243330"/>
            <a:chOff x="3023616" y="1807463"/>
            <a:chExt cx="2158365" cy="12433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3313" y="1807463"/>
              <a:ext cx="12700" cy="12432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29584" y="1988819"/>
              <a:ext cx="1416050" cy="166370"/>
            </a:xfrm>
            <a:custGeom>
              <a:avLst/>
              <a:gdLst/>
              <a:ahLst/>
              <a:cxnLst/>
              <a:rect l="l" t="t" r="r" b="b"/>
              <a:pathLst>
                <a:path w="1416050" h="166369">
                  <a:moveTo>
                    <a:pt x="1415795" y="0"/>
                  </a:moveTo>
                  <a:lnTo>
                    <a:pt x="112521" y="0"/>
                  </a:lnTo>
                  <a:lnTo>
                    <a:pt x="0" y="83058"/>
                  </a:lnTo>
                  <a:lnTo>
                    <a:pt x="112521" y="166115"/>
                  </a:lnTo>
                  <a:lnTo>
                    <a:pt x="1415795" y="166115"/>
                  </a:lnTo>
                  <a:lnTo>
                    <a:pt x="1303274" y="83058"/>
                  </a:lnTo>
                  <a:lnTo>
                    <a:pt x="1415795" y="0"/>
                  </a:lnTo>
                  <a:close/>
                </a:path>
              </a:pathLst>
            </a:custGeom>
            <a:solidFill>
              <a:srgbClr val="3863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23616" y="2362199"/>
              <a:ext cx="1416050" cy="167640"/>
            </a:xfrm>
            <a:custGeom>
              <a:avLst/>
              <a:gdLst/>
              <a:ahLst/>
              <a:cxnLst/>
              <a:rect l="l" t="t" r="r" b="b"/>
              <a:pathLst>
                <a:path w="1416050" h="167639">
                  <a:moveTo>
                    <a:pt x="1302258" y="0"/>
                  </a:moveTo>
                  <a:lnTo>
                    <a:pt x="0" y="0"/>
                  </a:lnTo>
                  <a:lnTo>
                    <a:pt x="113537" y="83820"/>
                  </a:lnTo>
                  <a:lnTo>
                    <a:pt x="0" y="167640"/>
                  </a:lnTo>
                  <a:lnTo>
                    <a:pt x="1302258" y="167640"/>
                  </a:lnTo>
                  <a:lnTo>
                    <a:pt x="1415795" y="83820"/>
                  </a:lnTo>
                  <a:lnTo>
                    <a:pt x="1302258" y="0"/>
                  </a:lnTo>
                  <a:close/>
                </a:path>
              </a:pathLst>
            </a:custGeom>
            <a:solidFill>
              <a:srgbClr val="557E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75304" y="2749295"/>
              <a:ext cx="1606550" cy="167640"/>
            </a:xfrm>
            <a:custGeom>
              <a:avLst/>
              <a:gdLst/>
              <a:ahLst/>
              <a:cxnLst/>
              <a:rect l="l" t="t" r="r" b="b"/>
              <a:pathLst>
                <a:path w="1606550" h="167639">
                  <a:moveTo>
                    <a:pt x="1606296" y="0"/>
                  </a:moveTo>
                  <a:lnTo>
                    <a:pt x="113537" y="0"/>
                  </a:lnTo>
                  <a:lnTo>
                    <a:pt x="0" y="83820"/>
                  </a:lnTo>
                  <a:lnTo>
                    <a:pt x="113537" y="167639"/>
                  </a:lnTo>
                  <a:lnTo>
                    <a:pt x="1606296" y="167639"/>
                  </a:lnTo>
                  <a:lnTo>
                    <a:pt x="1492758" y="83820"/>
                  </a:lnTo>
                  <a:lnTo>
                    <a:pt x="16062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266065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新兴科技力量投入罕见病服务</a:t>
            </a:r>
            <a:endParaRPr sz="1600"/>
          </a:p>
        </p:txBody>
      </p:sp>
      <p:sp>
        <p:nvSpPr>
          <p:cNvPr id="8" name="object 8"/>
          <p:cNvSpPr txBox="1"/>
          <p:nvPr/>
        </p:nvSpPr>
        <p:spPr>
          <a:xfrm>
            <a:off x="450291" y="1662480"/>
            <a:ext cx="2440305" cy="1429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655">
              <a:lnSpc>
                <a:spcPct val="141000"/>
              </a:lnSpc>
              <a:spcBef>
                <a:spcPts val="100"/>
              </a:spcBef>
            </a:pPr>
            <a:r>
              <a:rPr dirty="0" sz="650" spc="30">
                <a:latin typeface="等线"/>
                <a:cs typeface="等线"/>
              </a:rPr>
              <a:t>金会对超</a:t>
            </a:r>
            <a:r>
              <a:rPr dirty="0" sz="650" spc="20">
                <a:latin typeface="等线"/>
                <a:cs typeface="等线"/>
              </a:rPr>
              <a:t>过</a:t>
            </a:r>
            <a:r>
              <a:rPr dirty="0" sz="650" spc="15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20</a:t>
            </a:r>
            <a:r>
              <a:rPr dirty="0" sz="650" spc="15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个病种的调</a:t>
            </a:r>
            <a:r>
              <a:rPr dirty="0" sz="650" spc="20">
                <a:latin typeface="等线"/>
                <a:cs typeface="等线"/>
              </a:rPr>
              <a:t>查</a:t>
            </a:r>
            <a:r>
              <a:rPr dirty="0" sz="650" spc="10">
                <a:latin typeface="等线"/>
                <a:cs typeface="等线"/>
              </a:rPr>
              <a:t>，100%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患者表示对诊</a:t>
            </a:r>
            <a:r>
              <a:rPr dirty="0" sz="650" spc="35">
                <a:latin typeface="等线"/>
                <a:cs typeface="等线"/>
              </a:rPr>
              <a:t>断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监 </a:t>
            </a:r>
            <a:r>
              <a:rPr dirty="0" sz="650" spc="40">
                <a:latin typeface="等线"/>
                <a:cs typeface="等线"/>
              </a:rPr>
              <a:t>测、康复</a:t>
            </a:r>
            <a:r>
              <a:rPr dirty="0" sz="650" spc="45">
                <a:latin typeface="等线"/>
                <a:cs typeface="等线"/>
              </a:rPr>
              <a:t>、</a:t>
            </a:r>
            <a:r>
              <a:rPr dirty="0" sz="650" spc="40">
                <a:latin typeface="等线"/>
                <a:cs typeface="等线"/>
              </a:rPr>
              <a:t>营养、心理支</a:t>
            </a:r>
            <a:r>
              <a:rPr dirty="0" sz="650" spc="55">
                <a:latin typeface="等线"/>
                <a:cs typeface="等线"/>
              </a:rPr>
              <a:t>持</a:t>
            </a:r>
            <a:r>
              <a:rPr dirty="0" sz="650" spc="40">
                <a:latin typeface="等线"/>
                <a:cs typeface="等线"/>
              </a:rPr>
              <a:t>有需</a:t>
            </a:r>
            <a:r>
              <a:rPr dirty="0" sz="650" spc="45">
                <a:latin typeface="等线"/>
                <a:cs typeface="等线"/>
              </a:rPr>
              <a:t>求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且</a:t>
            </a:r>
            <a:r>
              <a:rPr dirty="0" sz="650" spc="40">
                <a:latin typeface="等线"/>
                <a:cs typeface="等线"/>
              </a:rPr>
              <a:t>有</a:t>
            </a:r>
            <a:r>
              <a:rPr dirty="0" sz="650" spc="45">
                <a:latin typeface="等线"/>
                <a:cs typeface="等线"/>
              </a:rPr>
              <a:t>药</a:t>
            </a:r>
            <a:r>
              <a:rPr dirty="0" sz="650" spc="40">
                <a:latin typeface="等线"/>
                <a:cs typeface="等线"/>
              </a:rPr>
              <a:t>、无药的患者之 间不存在差</a:t>
            </a:r>
            <a:r>
              <a:rPr dirty="0" sz="650" spc="45">
                <a:latin typeface="等线"/>
                <a:cs typeface="等线"/>
              </a:rPr>
              <a:t>异</a:t>
            </a:r>
            <a:r>
              <a:rPr dirty="0" sz="650" spc="40">
                <a:latin typeface="等线"/>
                <a:cs typeface="等线"/>
              </a:rPr>
              <a:t>。这就意味</a:t>
            </a:r>
            <a:r>
              <a:rPr dirty="0" sz="650" spc="55">
                <a:latin typeface="等线"/>
                <a:cs typeface="等线"/>
              </a:rPr>
              <a:t>着</a:t>
            </a:r>
            <a:r>
              <a:rPr dirty="0" sz="650" spc="40">
                <a:latin typeface="等线"/>
                <a:cs typeface="等线"/>
              </a:rPr>
              <a:t>，罕见病</a:t>
            </a:r>
            <a:r>
              <a:rPr dirty="0" sz="650" spc="55">
                <a:latin typeface="等线"/>
                <a:cs typeface="等线"/>
              </a:rPr>
              <a:t>领</a:t>
            </a:r>
            <a:r>
              <a:rPr dirty="0" sz="650" spc="40">
                <a:latin typeface="等线"/>
                <a:cs typeface="等线"/>
              </a:rPr>
              <a:t>域的未被满足需求</a:t>
            </a:r>
            <a:r>
              <a:rPr dirty="0" sz="650" spc="20">
                <a:latin typeface="等线"/>
                <a:cs typeface="等线"/>
              </a:rPr>
              <a:t>是 </a:t>
            </a:r>
            <a:r>
              <a:rPr dirty="0" sz="650" spc="40">
                <a:latin typeface="等线"/>
                <a:cs typeface="等线"/>
              </a:rPr>
              <a:t>巨大且精细</a:t>
            </a:r>
            <a:r>
              <a:rPr dirty="0" sz="650" spc="4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。全球范围</a:t>
            </a:r>
            <a:r>
              <a:rPr dirty="0" sz="650" spc="55">
                <a:latin typeface="等线"/>
                <a:cs typeface="等线"/>
              </a:rPr>
              <a:t>内</a:t>
            </a:r>
            <a:r>
              <a:rPr dirty="0" sz="650" spc="40">
                <a:latin typeface="等线"/>
                <a:cs typeface="等线"/>
              </a:rPr>
              <a:t>的科技公</a:t>
            </a:r>
            <a:r>
              <a:rPr dirty="0" sz="650" spc="55">
                <a:latin typeface="等线"/>
                <a:cs typeface="等线"/>
              </a:rPr>
              <a:t>司</a:t>
            </a:r>
            <a:r>
              <a:rPr dirty="0" sz="650" spc="40">
                <a:latin typeface="等线"/>
                <a:cs typeface="等线"/>
              </a:rPr>
              <a:t>已在罕见病领域开</a:t>
            </a:r>
            <a:r>
              <a:rPr dirty="0" sz="650" spc="20">
                <a:latin typeface="等线"/>
                <a:cs typeface="等线"/>
              </a:rPr>
              <a:t>始 </a:t>
            </a:r>
            <a:r>
              <a:rPr dirty="0" sz="650" spc="40">
                <a:latin typeface="等线"/>
                <a:cs typeface="等线"/>
              </a:rPr>
              <a:t>布局，包括数据公</a:t>
            </a:r>
            <a:r>
              <a:rPr dirty="0" sz="650" spc="45">
                <a:latin typeface="等线"/>
                <a:cs typeface="等线"/>
              </a:rPr>
              <a:t>司</a:t>
            </a:r>
            <a:r>
              <a:rPr dirty="0" sz="650" spc="40">
                <a:latin typeface="等线"/>
                <a:cs typeface="等线"/>
              </a:rPr>
              <a:t>、诊</a:t>
            </a:r>
            <a:r>
              <a:rPr dirty="0" sz="650" spc="55">
                <a:latin typeface="等线"/>
                <a:cs typeface="等线"/>
              </a:rPr>
              <a:t>断</a:t>
            </a:r>
            <a:r>
              <a:rPr dirty="0" sz="650" spc="40">
                <a:latin typeface="等线"/>
                <a:cs typeface="等线"/>
              </a:rPr>
              <a:t>公</a:t>
            </a:r>
            <a:r>
              <a:rPr dirty="0" sz="650" spc="45">
                <a:latin typeface="等线"/>
                <a:cs typeface="等线"/>
              </a:rPr>
              <a:t>司</a:t>
            </a:r>
            <a:r>
              <a:rPr dirty="0" sz="650" spc="40">
                <a:latin typeface="等线"/>
                <a:cs typeface="等线"/>
              </a:rPr>
              <a:t>、可</a:t>
            </a:r>
            <a:r>
              <a:rPr dirty="0" sz="650" spc="55">
                <a:latin typeface="等线"/>
                <a:cs typeface="等线"/>
              </a:rPr>
              <a:t>穿</a:t>
            </a:r>
            <a:r>
              <a:rPr dirty="0" sz="650" spc="40">
                <a:latin typeface="等线"/>
                <a:cs typeface="等线"/>
              </a:rPr>
              <a:t>戴设备公</a:t>
            </a:r>
            <a:r>
              <a:rPr dirty="0" sz="650" spc="45">
                <a:latin typeface="等线"/>
                <a:cs typeface="等线"/>
              </a:rPr>
              <a:t>司</a:t>
            </a:r>
            <a:r>
              <a:rPr dirty="0" sz="650" spc="40">
                <a:latin typeface="等线"/>
                <a:cs typeface="等线"/>
              </a:rPr>
              <a:t>、食品公 司等。我国罕见病科技创新生态在过</a:t>
            </a:r>
            <a:r>
              <a:rPr dirty="0" sz="650" spc="55">
                <a:latin typeface="等线"/>
                <a:cs typeface="等线"/>
              </a:rPr>
              <a:t>去</a:t>
            </a:r>
            <a:r>
              <a:rPr dirty="0" sz="650" spc="40">
                <a:latin typeface="等线"/>
                <a:cs typeface="等线"/>
              </a:rPr>
              <a:t>一直呈现整体呈松</a:t>
            </a:r>
            <a:r>
              <a:rPr dirty="0" sz="650" spc="45">
                <a:latin typeface="等线"/>
                <a:cs typeface="等线"/>
              </a:rPr>
              <a:t>散</a:t>
            </a:r>
            <a:r>
              <a:rPr dirty="0" sz="650" spc="20">
                <a:latin typeface="等线"/>
                <a:cs typeface="等线"/>
              </a:rPr>
              <a:t>、 </a:t>
            </a:r>
            <a:r>
              <a:rPr dirty="0" sz="650" spc="40">
                <a:latin typeface="等线"/>
                <a:cs typeface="等线"/>
              </a:rPr>
              <a:t>割裂的态</a:t>
            </a:r>
            <a:r>
              <a:rPr dirty="0" sz="650" spc="45">
                <a:latin typeface="等线"/>
                <a:cs typeface="等线"/>
              </a:rPr>
              <a:t>势</a:t>
            </a:r>
            <a:r>
              <a:rPr dirty="0" sz="650" spc="40">
                <a:latin typeface="等线"/>
                <a:cs typeface="等线"/>
              </a:rPr>
              <a:t>，药械研发价</a:t>
            </a:r>
            <a:r>
              <a:rPr dirty="0" sz="650" spc="55">
                <a:latin typeface="等线"/>
                <a:cs typeface="等线"/>
              </a:rPr>
              <a:t>值</a:t>
            </a:r>
            <a:r>
              <a:rPr dirty="0" sz="650" spc="40">
                <a:latin typeface="等线"/>
                <a:cs typeface="等线"/>
              </a:rPr>
              <a:t>链上的不</a:t>
            </a:r>
            <a:r>
              <a:rPr dirty="0" sz="650" spc="55">
                <a:latin typeface="等线"/>
                <a:cs typeface="等线"/>
              </a:rPr>
              <a:t>同</a:t>
            </a:r>
            <a:r>
              <a:rPr dirty="0" sz="650" spc="40">
                <a:latin typeface="等线"/>
                <a:cs typeface="等线"/>
              </a:rPr>
              <a:t>相关方并没有形成</a:t>
            </a:r>
            <a:r>
              <a:rPr dirty="0" sz="650" spc="20">
                <a:latin typeface="等线"/>
                <a:cs typeface="等线"/>
              </a:rPr>
              <a:t>协 </a:t>
            </a:r>
            <a:r>
              <a:rPr dirty="0" sz="650" spc="40">
                <a:latin typeface="等线"/>
                <a:cs typeface="等线"/>
              </a:rPr>
              <a:t>作。在经历了不同模式的</a:t>
            </a:r>
            <a:r>
              <a:rPr dirty="0" sz="650" spc="55">
                <a:latin typeface="等线"/>
                <a:cs typeface="等线"/>
              </a:rPr>
              <a:t>尝</a:t>
            </a:r>
            <a:r>
              <a:rPr dirty="0" sz="650" spc="40">
                <a:latin typeface="等线"/>
                <a:cs typeface="等线"/>
              </a:rPr>
              <a:t>试和研究</a:t>
            </a:r>
            <a:r>
              <a:rPr dirty="0" sz="650" spc="55">
                <a:latin typeface="等线"/>
                <a:cs typeface="等线"/>
              </a:rPr>
              <a:t>后</a:t>
            </a:r>
            <a:r>
              <a:rPr dirty="0" sz="650" spc="4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病痛挑战基金会总 结罕见病领域的创新需要</a:t>
            </a:r>
            <a:r>
              <a:rPr dirty="0" sz="650" spc="55">
                <a:latin typeface="等线"/>
                <a:cs typeface="等线"/>
              </a:rPr>
              <a:t>满</a:t>
            </a:r>
            <a:r>
              <a:rPr dirty="0" sz="650" spc="40">
                <a:latin typeface="等线"/>
                <a:cs typeface="等线"/>
              </a:rPr>
              <a:t>足以下三</a:t>
            </a:r>
            <a:r>
              <a:rPr dirty="0" sz="650" spc="55">
                <a:latin typeface="等线"/>
                <a:cs typeface="等线"/>
              </a:rPr>
              <a:t>个</a:t>
            </a:r>
            <a:r>
              <a:rPr dirty="0" sz="650" spc="40">
                <a:latin typeface="等线"/>
                <a:cs typeface="等线"/>
              </a:rPr>
              <a:t>条件：患者的高效参</a:t>
            </a:r>
            <a:endParaRPr sz="6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50" spc="40">
                <a:latin typeface="等线"/>
                <a:cs typeface="等线"/>
              </a:rPr>
              <a:t>与、有序地跨界合作和关注患者及家</a:t>
            </a:r>
            <a:r>
              <a:rPr dirty="0" sz="650" spc="55">
                <a:latin typeface="等线"/>
                <a:cs typeface="等线"/>
              </a:rPr>
              <a:t>庭</a:t>
            </a:r>
            <a:r>
              <a:rPr dirty="0" sz="650" spc="40">
                <a:latin typeface="等线"/>
                <a:cs typeface="等线"/>
              </a:rPr>
              <a:t>整体生活质量的提</a:t>
            </a:r>
            <a:r>
              <a:rPr dirty="0" sz="650" spc="45">
                <a:latin typeface="等线"/>
                <a:cs typeface="等线"/>
              </a:rPr>
              <a:t>升</a:t>
            </a:r>
            <a:r>
              <a:rPr dirty="0" sz="900">
                <a:latin typeface="等线"/>
                <a:cs typeface="等线"/>
              </a:rPr>
              <a:t>。</a:t>
            </a:r>
            <a:endParaRPr sz="900">
              <a:latin typeface="等线"/>
              <a:cs typeface="等线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291" y="1031874"/>
            <a:ext cx="4349115" cy="656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科技力量的注入为罕见病患者开创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药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物以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外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的高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价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值生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态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圈，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满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足多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样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化需求</a:t>
            </a:r>
            <a:endParaRPr sz="1000">
              <a:latin typeface="等线 Light"/>
              <a:cs typeface="等线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等线 Light"/>
              <a:cs typeface="等线 Ligh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44536A"/>
              </a:buClr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700" spc="-5" b="1">
                <a:latin typeface="等线"/>
                <a:cs typeface="等线"/>
              </a:rPr>
              <a:t>多方寻求罕见病药物以外的解决方案</a:t>
            </a:r>
            <a:endParaRPr sz="700">
              <a:latin typeface="等线"/>
              <a:cs typeface="等线"/>
            </a:endParaRPr>
          </a:p>
          <a:p>
            <a:pPr marL="2566035">
              <a:lnSpc>
                <a:spcPts val="630"/>
              </a:lnSpc>
              <a:spcBef>
                <a:spcPts val="355"/>
              </a:spcBef>
            </a:pP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罕见病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领域的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创</a:t>
            </a:r>
            <a:r>
              <a:rPr dirty="0" sz="600" spc="20" b="1">
                <a:solidFill>
                  <a:srgbClr val="7E7E7E"/>
                </a:solidFill>
                <a:latin typeface="等线"/>
                <a:cs typeface="等线"/>
              </a:rPr>
              <a:t>新条</a:t>
            </a:r>
            <a:r>
              <a:rPr dirty="0" sz="600" spc="35" b="1">
                <a:solidFill>
                  <a:srgbClr val="7E7E7E"/>
                </a:solidFill>
                <a:latin typeface="等线"/>
                <a:cs typeface="等线"/>
              </a:rPr>
              <a:t>件</a:t>
            </a:r>
            <a:endParaRPr sz="600">
              <a:latin typeface="等线"/>
              <a:cs typeface="等线"/>
            </a:endParaRPr>
          </a:p>
          <a:p>
            <a:pPr marL="12700">
              <a:lnSpc>
                <a:spcPts val="690"/>
              </a:lnSpc>
              <a:tabLst>
                <a:tab pos="2545080" algn="l"/>
                <a:tab pos="4074160" algn="l"/>
              </a:tabLst>
            </a:pPr>
            <a:r>
              <a:rPr dirty="0" sz="650" spc="40">
                <a:latin typeface="等线"/>
                <a:cs typeface="等线"/>
              </a:rPr>
              <a:t>罕见病患者的需求不仅仅</a:t>
            </a:r>
            <a:r>
              <a:rPr dirty="0" sz="650" spc="55">
                <a:latin typeface="等线"/>
                <a:cs typeface="等线"/>
              </a:rPr>
              <a:t>局</a:t>
            </a:r>
            <a:r>
              <a:rPr dirty="0" sz="650" spc="40">
                <a:latin typeface="等线"/>
                <a:cs typeface="等线"/>
              </a:rPr>
              <a:t>限于药物</a:t>
            </a:r>
            <a:r>
              <a:rPr dirty="0" sz="650" spc="55">
                <a:latin typeface="等线"/>
                <a:cs typeface="等线"/>
              </a:rPr>
              <a:t>治</a:t>
            </a:r>
            <a:r>
              <a:rPr dirty="0" sz="650" spc="45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，根据病痛挑战</a:t>
            </a:r>
            <a:r>
              <a:rPr dirty="0" sz="650" spc="20">
                <a:latin typeface="等线"/>
                <a:cs typeface="等线"/>
              </a:rPr>
              <a:t>基</a:t>
            </a:r>
            <a:r>
              <a:rPr dirty="0" sz="650">
                <a:latin typeface="等线"/>
                <a:cs typeface="等线"/>
              </a:rPr>
              <a:t>	</a:t>
            </a:r>
            <a:r>
              <a:rPr dirty="0" u="sng" sz="650" spc="5">
                <a:uFill>
                  <a:solidFill>
                    <a:srgbClr val="BEBEB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>
                <a:uFill>
                  <a:solidFill>
                    <a:srgbClr val="BEBEBE"/>
                  </a:solidFill>
                </a:uFill>
                <a:latin typeface="Times New Roman"/>
                <a:cs typeface="Times New Roman"/>
              </a:rPr>
              <a:t>	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291" y="5951625"/>
            <a:ext cx="4831080" cy="7219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0800"/>
              </a:lnSpc>
              <a:spcBef>
                <a:spcPts val="90"/>
              </a:spcBef>
            </a:pPr>
            <a:r>
              <a:rPr dirty="0" sz="650" spc="20">
                <a:latin typeface="等线"/>
                <a:cs typeface="等线"/>
              </a:rPr>
              <a:t>虽然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2022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年被诸</a:t>
            </a:r>
            <a:r>
              <a:rPr dirty="0" sz="650" spc="30">
                <a:latin typeface="等线"/>
                <a:cs typeface="等线"/>
              </a:rPr>
              <a:t>多</a:t>
            </a:r>
            <a:r>
              <a:rPr dirty="0" sz="650" spc="20">
                <a:latin typeface="等线"/>
                <a:cs typeface="等线"/>
              </a:rPr>
              <a:t>产业平</a:t>
            </a:r>
            <a:r>
              <a:rPr dirty="0" sz="650" spc="30">
                <a:latin typeface="等线"/>
                <a:cs typeface="等线"/>
              </a:rPr>
              <a:t>台</a:t>
            </a:r>
            <a:r>
              <a:rPr dirty="0" sz="650" spc="20">
                <a:latin typeface="等线"/>
                <a:cs typeface="等线"/>
              </a:rPr>
              <a:t>称为中</a:t>
            </a:r>
            <a:r>
              <a:rPr dirty="0" sz="650" spc="30">
                <a:latin typeface="等线"/>
                <a:cs typeface="等线"/>
              </a:rPr>
              <a:t>国基</a:t>
            </a:r>
            <a:r>
              <a:rPr dirty="0" sz="650" spc="20">
                <a:latin typeface="等线"/>
                <a:cs typeface="等线"/>
              </a:rPr>
              <a:t>因治疗的重</a:t>
            </a:r>
            <a:r>
              <a:rPr dirty="0" sz="650" spc="30">
                <a:latin typeface="等线"/>
                <a:cs typeface="等线"/>
              </a:rPr>
              <a:t>要</a:t>
            </a:r>
            <a:r>
              <a:rPr dirty="0" sz="650" spc="20">
                <a:latin typeface="等线"/>
                <a:cs typeface="等线"/>
              </a:rPr>
              <a:t>一年，</a:t>
            </a:r>
            <a:r>
              <a:rPr dirty="0" sz="650" spc="30">
                <a:latin typeface="等线"/>
                <a:cs typeface="等线"/>
              </a:rPr>
              <a:t>但</a:t>
            </a:r>
            <a:r>
              <a:rPr dirty="0" sz="650" spc="20">
                <a:latin typeface="等线"/>
                <a:cs typeface="等线"/>
              </a:rPr>
              <a:t>是其在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见病领</a:t>
            </a:r>
            <a:r>
              <a:rPr dirty="0" sz="650" spc="30">
                <a:latin typeface="等线"/>
                <a:cs typeface="等线"/>
              </a:rPr>
              <a:t>域</a:t>
            </a:r>
            <a:r>
              <a:rPr dirty="0" sz="650" spc="20">
                <a:latin typeface="等线"/>
                <a:cs typeface="等线"/>
              </a:rPr>
              <a:t>的应用依然</a:t>
            </a:r>
            <a:r>
              <a:rPr dirty="0" sz="650" spc="30">
                <a:latin typeface="等线"/>
                <a:cs typeface="等线"/>
              </a:rPr>
              <a:t>任</a:t>
            </a:r>
            <a:r>
              <a:rPr dirty="0" sz="650" spc="20">
                <a:latin typeface="等线"/>
                <a:cs typeface="等线"/>
              </a:rPr>
              <a:t>重道</a:t>
            </a:r>
            <a:r>
              <a:rPr dirty="0" sz="650" spc="25">
                <a:latin typeface="等线"/>
                <a:cs typeface="等线"/>
              </a:rPr>
              <a:t>远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创新技</a:t>
            </a:r>
            <a:r>
              <a:rPr dirty="0" sz="650" spc="30">
                <a:latin typeface="等线"/>
                <a:cs typeface="等线"/>
              </a:rPr>
              <a:t>术</a:t>
            </a:r>
            <a:r>
              <a:rPr dirty="0" sz="650" spc="20">
                <a:latin typeface="等线"/>
                <a:cs typeface="等线"/>
              </a:rPr>
              <a:t>的快速</a:t>
            </a:r>
            <a:r>
              <a:rPr dirty="0" sz="650" spc="30">
                <a:latin typeface="等线"/>
                <a:cs typeface="等线"/>
              </a:rPr>
              <a:t>更</a:t>
            </a:r>
            <a:r>
              <a:rPr dirty="0" sz="650" spc="20">
                <a:latin typeface="等线"/>
                <a:cs typeface="等线"/>
              </a:rPr>
              <a:t>替并 不意味着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物上</a:t>
            </a:r>
            <a:r>
              <a:rPr dirty="0" sz="650" spc="30">
                <a:latin typeface="等线"/>
                <a:cs typeface="等线"/>
              </a:rPr>
              <a:t>市</a:t>
            </a:r>
            <a:r>
              <a:rPr dirty="0" sz="650" spc="20">
                <a:latin typeface="等线"/>
                <a:cs typeface="等线"/>
              </a:rPr>
              <a:t>的速度</a:t>
            </a:r>
            <a:r>
              <a:rPr dirty="0" sz="650" spc="30">
                <a:latin typeface="等线"/>
                <a:cs typeface="等线"/>
              </a:rPr>
              <a:t>会</a:t>
            </a:r>
            <a:r>
              <a:rPr dirty="0" sz="650" spc="20">
                <a:latin typeface="等线"/>
                <a:cs typeface="等线"/>
              </a:rPr>
              <a:t>加快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这需</a:t>
            </a:r>
            <a:r>
              <a:rPr dirty="0" sz="650" spc="30">
                <a:latin typeface="等线"/>
                <a:cs typeface="等线"/>
              </a:rPr>
              <a:t>要</a:t>
            </a:r>
            <a:r>
              <a:rPr dirty="0" sz="650" spc="20">
                <a:latin typeface="等线"/>
                <a:cs typeface="等线"/>
              </a:rPr>
              <a:t>研究者对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20">
                <a:latin typeface="等线"/>
                <a:cs typeface="等线"/>
              </a:rPr>
              <a:t>更为充</a:t>
            </a:r>
            <a:r>
              <a:rPr dirty="0" sz="650" spc="30">
                <a:latin typeface="等线"/>
                <a:cs typeface="等线"/>
              </a:rPr>
              <a:t>分</a:t>
            </a:r>
            <a:r>
              <a:rPr dirty="0" sz="650" spc="20">
                <a:latin typeface="等线"/>
                <a:cs typeface="等线"/>
              </a:rPr>
              <a:t>的认</a:t>
            </a:r>
            <a:r>
              <a:rPr dirty="0" sz="650" spc="35">
                <a:latin typeface="等线"/>
                <a:cs typeface="等线"/>
              </a:rPr>
              <a:t>知</a:t>
            </a:r>
            <a:r>
              <a:rPr dirty="0" sz="650" spc="20">
                <a:latin typeface="等线"/>
                <a:cs typeface="等线"/>
              </a:rPr>
              <a:t>，如</a:t>
            </a:r>
            <a:r>
              <a:rPr dirty="0" sz="650" spc="30">
                <a:latin typeface="等线"/>
                <a:cs typeface="等线"/>
              </a:rPr>
              <a:t>对</a:t>
            </a:r>
            <a:r>
              <a:rPr dirty="0" sz="650" spc="20">
                <a:latin typeface="等线"/>
                <a:cs typeface="等线"/>
              </a:rPr>
              <a:t>疾病自然</a:t>
            </a:r>
            <a:r>
              <a:rPr dirty="0" sz="650" spc="30">
                <a:latin typeface="等线"/>
                <a:cs typeface="等线"/>
              </a:rPr>
              <a:t>史</a:t>
            </a:r>
            <a:r>
              <a:rPr dirty="0" sz="650" spc="20">
                <a:latin typeface="等线"/>
                <a:cs typeface="等线"/>
              </a:rPr>
              <a:t>的掌</a:t>
            </a:r>
            <a:r>
              <a:rPr dirty="0" sz="650" spc="30">
                <a:latin typeface="等线"/>
                <a:cs typeface="等线"/>
              </a:rPr>
              <a:t>握</a:t>
            </a:r>
            <a:r>
              <a:rPr dirty="0" sz="650" spc="20">
                <a:latin typeface="等线"/>
                <a:cs typeface="等线"/>
              </a:rPr>
              <a:t>，才可</a:t>
            </a:r>
            <a:r>
              <a:rPr dirty="0" sz="650" spc="30">
                <a:latin typeface="等线"/>
                <a:cs typeface="等线"/>
              </a:rPr>
              <a:t>能</a:t>
            </a:r>
            <a:r>
              <a:rPr dirty="0" sz="650" spc="20">
                <a:latin typeface="等线"/>
                <a:cs typeface="等线"/>
              </a:rPr>
              <a:t>对技</a:t>
            </a:r>
            <a:r>
              <a:rPr dirty="0" sz="650" spc="30">
                <a:latin typeface="等线"/>
                <a:cs typeface="等线"/>
              </a:rPr>
              <a:t>术</a:t>
            </a:r>
            <a:r>
              <a:rPr dirty="0" sz="650" spc="20">
                <a:latin typeface="等线"/>
                <a:cs typeface="等线"/>
              </a:rPr>
              <a:t>的效</a:t>
            </a:r>
            <a:r>
              <a:rPr dirty="0" sz="650" spc="30">
                <a:latin typeface="等线"/>
                <a:cs typeface="等线"/>
              </a:rPr>
              <a:t>力</a:t>
            </a:r>
            <a:r>
              <a:rPr dirty="0" sz="650" spc="20">
                <a:latin typeface="等线"/>
                <a:cs typeface="等线"/>
              </a:rPr>
              <a:t>进行 有效验证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同时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关注药</a:t>
            </a:r>
            <a:r>
              <a:rPr dirty="0" sz="650" spc="30">
                <a:latin typeface="等线"/>
                <a:cs typeface="等线"/>
              </a:rPr>
              <a:t>物</a:t>
            </a:r>
            <a:r>
              <a:rPr dirty="0" sz="650" spc="20">
                <a:latin typeface="等线"/>
                <a:cs typeface="等线"/>
              </a:rPr>
              <a:t>以外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解决</a:t>
            </a:r>
            <a:r>
              <a:rPr dirty="0" sz="650" spc="30">
                <a:latin typeface="等线"/>
                <a:cs typeface="等线"/>
              </a:rPr>
              <a:t>方</a:t>
            </a:r>
            <a:r>
              <a:rPr dirty="0" sz="650" spc="20">
                <a:latin typeface="等线"/>
                <a:cs typeface="等线"/>
              </a:rPr>
              <a:t>案，不仅</a:t>
            </a:r>
            <a:r>
              <a:rPr dirty="0" sz="650" spc="30">
                <a:latin typeface="等线"/>
                <a:cs typeface="等线"/>
              </a:rPr>
              <a:t>是</a:t>
            </a:r>
            <a:r>
              <a:rPr dirty="0" sz="650" spc="20">
                <a:latin typeface="等线"/>
                <a:cs typeface="等线"/>
              </a:rPr>
              <a:t>在回</a:t>
            </a:r>
            <a:r>
              <a:rPr dirty="0" sz="650" spc="30">
                <a:latin typeface="等线"/>
                <a:cs typeface="等线"/>
              </a:rPr>
              <a:t>应</a:t>
            </a:r>
            <a:r>
              <a:rPr dirty="0" sz="650" spc="20">
                <a:latin typeface="等线"/>
                <a:cs typeface="等线"/>
              </a:rPr>
              <a:t>患者的</a:t>
            </a:r>
            <a:r>
              <a:rPr dirty="0" sz="650" spc="30">
                <a:latin typeface="等线"/>
                <a:cs typeface="等线"/>
              </a:rPr>
              <a:t>真</a:t>
            </a:r>
            <a:r>
              <a:rPr dirty="0" sz="650" spc="20">
                <a:latin typeface="等线"/>
                <a:cs typeface="等线"/>
              </a:rPr>
              <a:t>实需</a:t>
            </a:r>
            <a:r>
              <a:rPr dirty="0" sz="650" spc="35">
                <a:latin typeface="等线"/>
                <a:cs typeface="等线"/>
              </a:rPr>
              <a:t>求</a:t>
            </a:r>
            <a:r>
              <a:rPr dirty="0" sz="650" spc="20">
                <a:latin typeface="等线"/>
                <a:cs typeface="等线"/>
              </a:rPr>
              <a:t>，也</a:t>
            </a:r>
            <a:r>
              <a:rPr dirty="0" sz="650" spc="30">
                <a:latin typeface="等线"/>
                <a:cs typeface="等线"/>
              </a:rPr>
              <a:t>是</a:t>
            </a:r>
            <a:r>
              <a:rPr dirty="0" sz="650" spc="20">
                <a:latin typeface="等线"/>
                <a:cs typeface="等线"/>
              </a:rPr>
              <a:t>在为针对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药械研</a:t>
            </a:r>
            <a:r>
              <a:rPr dirty="0" sz="650" spc="30">
                <a:latin typeface="等线"/>
                <a:cs typeface="等线"/>
              </a:rPr>
              <a:t>发</a:t>
            </a:r>
            <a:r>
              <a:rPr dirty="0" sz="650" spc="20">
                <a:latin typeface="等线"/>
                <a:cs typeface="等线"/>
              </a:rPr>
              <a:t>打下</a:t>
            </a:r>
            <a:r>
              <a:rPr dirty="0" sz="650" spc="30">
                <a:latin typeface="等线"/>
                <a:cs typeface="等线"/>
              </a:rPr>
              <a:t>基</a:t>
            </a:r>
            <a:r>
              <a:rPr dirty="0" sz="650" spc="20">
                <a:latin typeface="等线"/>
                <a:cs typeface="等线"/>
              </a:rPr>
              <a:t>础。</a:t>
            </a:r>
            <a:r>
              <a:rPr dirty="0" sz="650" spc="30">
                <a:latin typeface="等线"/>
                <a:cs typeface="等线"/>
              </a:rPr>
              <a:t>更</a:t>
            </a:r>
            <a:r>
              <a:rPr dirty="0" sz="650" spc="20">
                <a:latin typeface="等线"/>
                <a:cs typeface="等线"/>
              </a:rPr>
              <a:t>有效 率的患者</a:t>
            </a:r>
            <a:r>
              <a:rPr dirty="0" sz="650" spc="30">
                <a:latin typeface="等线"/>
                <a:cs typeface="等线"/>
              </a:rPr>
              <a:t>发</a:t>
            </a:r>
            <a:r>
              <a:rPr dirty="0" sz="650" spc="20">
                <a:latin typeface="等线"/>
                <a:cs typeface="等线"/>
              </a:rPr>
              <a:t>现、</a:t>
            </a:r>
            <a:r>
              <a:rPr dirty="0" sz="650" spc="30">
                <a:latin typeface="等线"/>
                <a:cs typeface="等线"/>
              </a:rPr>
              <a:t>更</a:t>
            </a:r>
            <a:r>
              <a:rPr dirty="0" sz="650" spc="20">
                <a:latin typeface="等线"/>
                <a:cs typeface="等线"/>
              </a:rPr>
              <a:t>创新的</a:t>
            </a:r>
            <a:r>
              <a:rPr dirty="0" sz="650" spc="30">
                <a:latin typeface="等线"/>
                <a:cs typeface="等线"/>
              </a:rPr>
              <a:t>康</a:t>
            </a:r>
            <a:r>
              <a:rPr dirty="0" sz="650" spc="20">
                <a:latin typeface="等线"/>
                <a:cs typeface="等线"/>
              </a:rPr>
              <a:t>复工</a:t>
            </a:r>
            <a:r>
              <a:rPr dirty="0" sz="650" spc="30">
                <a:latin typeface="等线"/>
                <a:cs typeface="等线"/>
              </a:rPr>
              <a:t>具</a:t>
            </a:r>
            <a:r>
              <a:rPr dirty="0" sz="650" spc="20">
                <a:latin typeface="等线"/>
                <a:cs typeface="等线"/>
              </a:rPr>
              <a:t>、更</a:t>
            </a:r>
            <a:r>
              <a:rPr dirty="0" sz="650" spc="30">
                <a:latin typeface="等线"/>
                <a:cs typeface="等线"/>
              </a:rPr>
              <a:t>实</a:t>
            </a:r>
            <a:r>
              <a:rPr dirty="0" sz="650" spc="20">
                <a:latin typeface="等线"/>
                <a:cs typeface="等线"/>
              </a:rPr>
              <a:t>时的监测</a:t>
            </a:r>
            <a:r>
              <a:rPr dirty="0" sz="650" spc="30">
                <a:latin typeface="等线"/>
                <a:cs typeface="等线"/>
              </a:rPr>
              <a:t>设</a:t>
            </a:r>
            <a:r>
              <a:rPr dirty="0" sz="650" spc="20">
                <a:latin typeface="等线"/>
                <a:cs typeface="等线"/>
              </a:rPr>
              <a:t>备、</a:t>
            </a:r>
            <a:r>
              <a:rPr dirty="0" sz="650" spc="30">
                <a:latin typeface="等线"/>
                <a:cs typeface="等线"/>
              </a:rPr>
              <a:t>更</a:t>
            </a:r>
            <a:r>
              <a:rPr dirty="0" sz="650" spc="20">
                <a:latin typeface="等线"/>
                <a:cs typeface="等线"/>
              </a:rPr>
              <a:t>适合的</a:t>
            </a:r>
            <a:r>
              <a:rPr dirty="0" sz="650" spc="30">
                <a:latin typeface="等线"/>
                <a:cs typeface="等线"/>
              </a:rPr>
              <a:t>动</a:t>
            </a:r>
            <a:r>
              <a:rPr dirty="0" sz="650" spc="20">
                <a:latin typeface="等线"/>
                <a:cs typeface="等线"/>
              </a:rPr>
              <a:t>物模</a:t>
            </a:r>
            <a:r>
              <a:rPr dirty="0" sz="650" spc="35">
                <a:latin typeface="等线"/>
                <a:cs typeface="等线"/>
              </a:rPr>
              <a:t>型</a:t>
            </a:r>
            <a:r>
              <a:rPr dirty="0" sz="650" spc="20">
                <a:latin typeface="等线"/>
                <a:cs typeface="等线"/>
              </a:rPr>
              <a:t>，这</a:t>
            </a:r>
            <a:r>
              <a:rPr dirty="0" sz="650" spc="30">
                <a:latin typeface="等线"/>
                <a:cs typeface="等线"/>
              </a:rPr>
              <a:t>些</a:t>
            </a:r>
            <a:r>
              <a:rPr dirty="0" sz="650" spc="20">
                <a:latin typeface="等线"/>
                <a:cs typeface="等线"/>
              </a:rPr>
              <a:t>元素的出</a:t>
            </a:r>
            <a:r>
              <a:rPr dirty="0" sz="650" spc="30">
                <a:latin typeface="等线"/>
                <a:cs typeface="等线"/>
              </a:rPr>
              <a:t>现</a:t>
            </a:r>
            <a:r>
              <a:rPr dirty="0" sz="650" spc="20">
                <a:latin typeface="等线"/>
                <a:cs typeface="等线"/>
              </a:rPr>
              <a:t>和发</a:t>
            </a:r>
            <a:r>
              <a:rPr dirty="0" sz="650" spc="30">
                <a:latin typeface="等线"/>
                <a:cs typeface="等线"/>
              </a:rPr>
              <a:t>展</a:t>
            </a:r>
            <a:r>
              <a:rPr dirty="0" sz="650" spc="20">
                <a:latin typeface="等线"/>
                <a:cs typeface="等线"/>
              </a:rPr>
              <a:t>是高价</a:t>
            </a:r>
            <a:r>
              <a:rPr dirty="0" sz="650" spc="30">
                <a:latin typeface="等线"/>
                <a:cs typeface="等线"/>
              </a:rPr>
              <a:t>值</a:t>
            </a:r>
            <a:r>
              <a:rPr dirty="0" sz="650" spc="20">
                <a:latin typeface="等线"/>
                <a:cs typeface="等线"/>
              </a:rPr>
              <a:t>创新</a:t>
            </a:r>
            <a:r>
              <a:rPr dirty="0" sz="650" spc="30">
                <a:latin typeface="等线"/>
                <a:cs typeface="等线"/>
              </a:rPr>
              <a:t>生</a:t>
            </a:r>
            <a:r>
              <a:rPr dirty="0" sz="650" spc="20">
                <a:latin typeface="等线"/>
                <a:cs typeface="等线"/>
              </a:rPr>
              <a:t>态中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必备 元素。我们相信，在大众创业、万众创新的大</a:t>
            </a:r>
            <a:r>
              <a:rPr dirty="0" sz="650" spc="30">
                <a:latin typeface="等线"/>
                <a:cs typeface="等线"/>
              </a:rPr>
              <a:t>势</a:t>
            </a:r>
            <a:r>
              <a:rPr dirty="0" sz="650" spc="20">
                <a:latin typeface="等线"/>
                <a:cs typeface="等线"/>
              </a:rPr>
              <a:t>之下，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见病领</a:t>
            </a:r>
            <a:r>
              <a:rPr dirty="0" sz="650" spc="30">
                <a:latin typeface="等线"/>
                <a:cs typeface="等线"/>
              </a:rPr>
              <a:t>域</a:t>
            </a:r>
            <a:r>
              <a:rPr dirty="0" sz="650" spc="20">
                <a:latin typeface="等线"/>
                <a:cs typeface="等线"/>
              </a:rPr>
              <a:t>必然会</a:t>
            </a:r>
            <a:r>
              <a:rPr dirty="0" sz="650" spc="30">
                <a:latin typeface="等线"/>
                <a:cs typeface="等线"/>
              </a:rPr>
              <a:t>成</a:t>
            </a:r>
            <a:r>
              <a:rPr dirty="0" sz="650" spc="20">
                <a:latin typeface="等线"/>
                <a:cs typeface="等线"/>
              </a:rPr>
              <a:t>为中国</a:t>
            </a:r>
            <a:r>
              <a:rPr dirty="0" sz="650" spc="30">
                <a:latin typeface="等线"/>
                <a:cs typeface="等线"/>
              </a:rPr>
              <a:t>崛</a:t>
            </a:r>
            <a:r>
              <a:rPr dirty="0" sz="650" spc="20">
                <a:latin typeface="等线"/>
                <a:cs typeface="等线"/>
              </a:rPr>
              <a:t>起的科</a:t>
            </a:r>
            <a:r>
              <a:rPr dirty="0" sz="650" spc="30">
                <a:latin typeface="等线"/>
                <a:cs typeface="等线"/>
              </a:rPr>
              <a:t>技</a:t>
            </a:r>
            <a:r>
              <a:rPr dirty="0" sz="650" spc="20">
                <a:latin typeface="等线"/>
                <a:cs typeface="等线"/>
              </a:rPr>
              <a:t>力量的</a:t>
            </a:r>
            <a:r>
              <a:rPr dirty="0" sz="650" spc="30">
                <a:latin typeface="等线"/>
                <a:cs typeface="等线"/>
              </a:rPr>
              <a:t>试</a:t>
            </a:r>
            <a:r>
              <a:rPr dirty="0" sz="650" spc="20">
                <a:latin typeface="等线"/>
                <a:cs typeface="等线"/>
              </a:rPr>
              <a:t>金</a:t>
            </a:r>
            <a:r>
              <a:rPr dirty="0" sz="650" spc="25">
                <a:latin typeface="等线"/>
                <a:cs typeface="等线"/>
              </a:rPr>
              <a:t>田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291" y="3172764"/>
            <a:ext cx="4845685" cy="10026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20">
                <a:latin typeface="等线"/>
                <a:cs typeface="等线"/>
              </a:rPr>
              <a:t>基</a:t>
            </a:r>
            <a:r>
              <a:rPr dirty="0" sz="650" spc="30">
                <a:latin typeface="等线"/>
                <a:cs typeface="等线"/>
              </a:rPr>
              <a:t>于</a:t>
            </a:r>
            <a:r>
              <a:rPr dirty="0" sz="650" spc="20">
                <a:latin typeface="等线"/>
                <a:cs typeface="等线"/>
              </a:rPr>
              <a:t>以</a:t>
            </a:r>
            <a:r>
              <a:rPr dirty="0" sz="650" spc="30">
                <a:latin typeface="等线"/>
                <a:cs typeface="等线"/>
              </a:rPr>
              <a:t>上</a:t>
            </a:r>
            <a:r>
              <a:rPr dirty="0" sz="650" spc="20">
                <a:latin typeface="等线"/>
                <a:cs typeface="等线"/>
              </a:rPr>
              <a:t>三</a:t>
            </a:r>
            <a:r>
              <a:rPr dirty="0" sz="650" spc="35">
                <a:latin typeface="等线"/>
                <a:cs typeface="等线"/>
              </a:rPr>
              <a:t>点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痛</a:t>
            </a:r>
            <a:r>
              <a:rPr dirty="0" sz="650" spc="30">
                <a:latin typeface="等线"/>
                <a:cs typeface="等线"/>
              </a:rPr>
              <a:t>挑战</a:t>
            </a:r>
            <a:r>
              <a:rPr dirty="0" sz="650" spc="20">
                <a:latin typeface="等线"/>
                <a:cs typeface="等线"/>
              </a:rPr>
              <a:t>基</a:t>
            </a:r>
            <a:r>
              <a:rPr dirty="0" sz="650" spc="30">
                <a:latin typeface="等线"/>
                <a:cs typeface="等线"/>
              </a:rPr>
              <a:t>金</a:t>
            </a:r>
            <a:r>
              <a:rPr dirty="0" sz="650" spc="20">
                <a:latin typeface="等线"/>
                <a:cs typeface="等线"/>
              </a:rPr>
              <a:t>会</a:t>
            </a:r>
            <a:r>
              <a:rPr dirty="0" sz="650" spc="30">
                <a:latin typeface="等线"/>
                <a:cs typeface="等线"/>
              </a:rPr>
              <a:t>指</a:t>
            </a:r>
            <a:r>
              <a:rPr dirty="0" sz="650" spc="20">
                <a:latin typeface="等线"/>
                <a:cs typeface="等线"/>
              </a:rPr>
              <a:t>导了</a:t>
            </a:r>
            <a:r>
              <a:rPr dirty="0" sz="650" spc="17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2021</a:t>
            </a:r>
            <a:r>
              <a:rPr dirty="0" sz="650" spc="17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年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为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而创</a:t>
            </a:r>
            <a:r>
              <a:rPr dirty="0" sz="650" spc="18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Inno4Rare”</a:t>
            </a:r>
            <a:r>
              <a:rPr dirty="0" sz="650" spc="20">
                <a:latin typeface="等线"/>
                <a:cs typeface="等线"/>
              </a:rPr>
              <a:t>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科</a:t>
            </a:r>
            <a:r>
              <a:rPr dirty="0" sz="650" spc="30">
                <a:latin typeface="等线"/>
                <a:cs typeface="等线"/>
              </a:rPr>
              <a:t>技</a:t>
            </a:r>
            <a:r>
              <a:rPr dirty="0" sz="650" spc="20">
                <a:latin typeface="等线"/>
                <a:cs typeface="等线"/>
              </a:rPr>
              <a:t>创</a:t>
            </a:r>
            <a:r>
              <a:rPr dirty="0" sz="650" spc="30">
                <a:latin typeface="等线"/>
                <a:cs typeface="等线"/>
              </a:rPr>
              <a:t>新</a:t>
            </a:r>
            <a:r>
              <a:rPr dirty="0" sz="650" spc="20">
                <a:latin typeface="等线"/>
                <a:cs typeface="等线"/>
              </a:rPr>
              <a:t>加</a:t>
            </a:r>
            <a:r>
              <a:rPr dirty="0" sz="650" spc="30">
                <a:latin typeface="等线"/>
                <a:cs typeface="等线"/>
              </a:rPr>
              <a:t>速</a:t>
            </a:r>
            <a:r>
              <a:rPr dirty="0" sz="650" spc="20">
                <a:latin typeface="等线"/>
                <a:cs typeface="等线"/>
              </a:rPr>
              <a:t>平</a:t>
            </a:r>
            <a:r>
              <a:rPr dirty="0" sz="650" spc="30">
                <a:latin typeface="等线"/>
                <a:cs typeface="等线"/>
              </a:rPr>
              <a:t>台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全</a:t>
            </a:r>
            <a:r>
              <a:rPr dirty="0" sz="650" spc="20">
                <a:latin typeface="等线"/>
                <a:cs typeface="等线"/>
              </a:rPr>
              <a:t>盘</a:t>
            </a:r>
            <a:r>
              <a:rPr dirty="0" sz="650" spc="30">
                <a:latin typeface="等线"/>
                <a:cs typeface="等线"/>
              </a:rPr>
              <a:t>设</a:t>
            </a:r>
            <a:r>
              <a:rPr dirty="0" sz="650" spc="25">
                <a:latin typeface="等线"/>
                <a:cs typeface="等线"/>
              </a:rPr>
              <a:t>计</a:t>
            </a:r>
            <a:r>
              <a:rPr dirty="0" sz="650" spc="30">
                <a:latin typeface="等线"/>
                <a:cs typeface="等线"/>
              </a:rPr>
              <a:t>，整</a:t>
            </a:r>
            <a:r>
              <a:rPr dirty="0" sz="650" spc="20">
                <a:latin typeface="等线"/>
                <a:cs typeface="等线"/>
              </a:rPr>
              <a:t>个</a:t>
            </a:r>
            <a:r>
              <a:rPr dirty="0" sz="650" spc="30">
                <a:latin typeface="等线"/>
                <a:cs typeface="等线"/>
              </a:rPr>
              <a:t>设</a:t>
            </a:r>
            <a:r>
              <a:rPr dirty="0" sz="650" spc="20">
                <a:latin typeface="等线"/>
                <a:cs typeface="等线"/>
              </a:rPr>
              <a:t>计以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多方共 创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为核心，</a:t>
            </a:r>
            <a:r>
              <a:rPr dirty="0" sz="650" spc="30">
                <a:latin typeface="等线"/>
                <a:cs typeface="等线"/>
              </a:rPr>
              <a:t>包</a:t>
            </a:r>
            <a:r>
              <a:rPr dirty="0" sz="650" spc="20">
                <a:latin typeface="等线"/>
                <a:cs typeface="等线"/>
              </a:rPr>
              <a:t>含了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患者</a:t>
            </a:r>
            <a:r>
              <a:rPr dirty="0" sz="650" spc="30">
                <a:latin typeface="等线"/>
                <a:cs typeface="等线"/>
              </a:rPr>
              <a:t>真</a:t>
            </a:r>
            <a:r>
              <a:rPr dirty="0" sz="650" spc="20">
                <a:latin typeface="等线"/>
                <a:cs typeface="等线"/>
              </a:rPr>
              <a:t>实世界</a:t>
            </a:r>
            <a:r>
              <a:rPr dirty="0" sz="650" spc="30">
                <a:latin typeface="等线"/>
                <a:cs typeface="等线"/>
              </a:rPr>
              <a:t>需</a:t>
            </a:r>
            <a:r>
              <a:rPr dirty="0" sz="650" spc="20">
                <a:latin typeface="等线"/>
                <a:cs typeface="等线"/>
              </a:rPr>
              <a:t>求</a:t>
            </a:r>
            <a:r>
              <a:rPr dirty="0" sz="650" spc="30">
                <a:latin typeface="等线"/>
                <a:cs typeface="等线"/>
              </a:rPr>
              <a:t>挖</a:t>
            </a:r>
            <a:r>
              <a:rPr dirty="0" sz="650" spc="20">
                <a:latin typeface="等线"/>
                <a:cs typeface="等线"/>
              </a:rPr>
              <a:t>掘</a:t>
            </a:r>
            <a:r>
              <a:rPr dirty="0" sz="650" spc="5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+</a:t>
            </a:r>
            <a:r>
              <a:rPr dirty="0" sz="650" spc="5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科</a:t>
            </a:r>
            <a:r>
              <a:rPr dirty="0" sz="650" spc="20">
                <a:latin typeface="等线"/>
                <a:cs typeface="等线"/>
              </a:rPr>
              <a:t>技企业</a:t>
            </a:r>
            <a:r>
              <a:rPr dirty="0" sz="650" spc="30">
                <a:latin typeface="等线"/>
                <a:cs typeface="等线"/>
              </a:rPr>
              <a:t>与</a:t>
            </a:r>
            <a:r>
              <a:rPr dirty="0" sz="650" spc="20">
                <a:latin typeface="等线"/>
                <a:cs typeface="等线"/>
              </a:rPr>
              <a:t>高校对接</a:t>
            </a:r>
            <a:r>
              <a:rPr dirty="0" sz="650" spc="6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+</a:t>
            </a:r>
            <a:r>
              <a:rPr dirty="0" sz="650" spc="55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方</a:t>
            </a:r>
            <a:r>
              <a:rPr dirty="0" sz="650" spc="20">
                <a:latin typeface="等线"/>
                <a:cs typeface="等线"/>
              </a:rPr>
              <a:t>案甄选</a:t>
            </a:r>
            <a:r>
              <a:rPr dirty="0" sz="650" spc="7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+</a:t>
            </a:r>
            <a:r>
              <a:rPr dirty="0" sz="650" spc="6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概念验证</a:t>
            </a:r>
            <a:r>
              <a:rPr dirty="0" sz="650" spc="6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+</a:t>
            </a:r>
            <a:r>
              <a:rPr dirty="0" sz="650" spc="5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进</a:t>
            </a:r>
            <a:r>
              <a:rPr dirty="0" sz="650" spc="30">
                <a:latin typeface="等线"/>
                <a:cs typeface="等线"/>
              </a:rPr>
              <a:t>展</a:t>
            </a:r>
            <a:r>
              <a:rPr dirty="0" sz="650" spc="20">
                <a:latin typeface="等线"/>
                <a:cs typeface="等线"/>
              </a:rPr>
              <a:t>评估</a:t>
            </a:r>
            <a:r>
              <a:rPr dirty="0" sz="650" spc="6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5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五</a:t>
            </a:r>
            <a:r>
              <a:rPr dirty="0" sz="650" spc="20">
                <a:latin typeface="等线"/>
                <a:cs typeface="等线"/>
              </a:rPr>
              <a:t>大步骤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过</a:t>
            </a:r>
            <a:r>
              <a:rPr dirty="0" sz="650" spc="30">
                <a:latin typeface="等线"/>
                <a:cs typeface="等线"/>
              </a:rPr>
              <a:t>程</a:t>
            </a:r>
            <a:r>
              <a:rPr dirty="0" sz="650" spc="20">
                <a:latin typeface="等线"/>
                <a:cs typeface="等线"/>
              </a:rPr>
              <a:t>模糊了 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商</a:t>
            </a:r>
            <a:r>
              <a:rPr dirty="0" sz="650" spc="20">
                <a:latin typeface="等线"/>
                <a:cs typeface="等线"/>
              </a:rPr>
              <a:t>业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和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公</a:t>
            </a:r>
            <a:r>
              <a:rPr dirty="0" sz="650" spc="20">
                <a:latin typeface="等线"/>
                <a:cs typeface="等线"/>
              </a:rPr>
              <a:t>益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概念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更加</a:t>
            </a:r>
            <a:r>
              <a:rPr dirty="0" sz="650" spc="20">
                <a:latin typeface="等线"/>
                <a:cs typeface="等线"/>
              </a:rPr>
              <a:t>追</a:t>
            </a:r>
            <a:r>
              <a:rPr dirty="0" sz="650" spc="30">
                <a:latin typeface="等线"/>
                <a:cs typeface="等线"/>
              </a:rPr>
              <a:t>求</a:t>
            </a:r>
            <a:r>
              <a:rPr dirty="0" sz="650" spc="20">
                <a:latin typeface="等线"/>
                <a:cs typeface="等线"/>
              </a:rPr>
              <a:t>项</a:t>
            </a:r>
            <a:r>
              <a:rPr dirty="0" sz="650" spc="30">
                <a:latin typeface="等线"/>
                <a:cs typeface="等线"/>
              </a:rPr>
              <a:t>目的</a:t>
            </a:r>
            <a:r>
              <a:rPr dirty="0" sz="650" spc="20">
                <a:latin typeface="等线"/>
                <a:cs typeface="等线"/>
              </a:rPr>
              <a:t>转</a:t>
            </a:r>
            <a:r>
              <a:rPr dirty="0" sz="650" spc="30">
                <a:latin typeface="等线"/>
                <a:cs typeface="等线"/>
              </a:rPr>
              <a:t>化</a:t>
            </a:r>
            <a:r>
              <a:rPr dirty="0" sz="650" spc="20">
                <a:latin typeface="等线"/>
                <a:cs typeface="等线"/>
              </a:rPr>
              <a:t>和</a:t>
            </a:r>
            <a:r>
              <a:rPr dirty="0" sz="650" spc="30">
                <a:latin typeface="等线"/>
                <a:cs typeface="等线"/>
              </a:rPr>
              <a:t>可持</a:t>
            </a:r>
            <a:r>
              <a:rPr dirty="0" sz="650" spc="20">
                <a:latin typeface="等线"/>
                <a:cs typeface="等线"/>
              </a:rPr>
              <a:t>续</a:t>
            </a:r>
            <a:r>
              <a:rPr dirty="0" sz="650" spc="30">
                <a:latin typeface="等线"/>
                <a:cs typeface="等线"/>
              </a:rPr>
              <a:t>性；</a:t>
            </a:r>
            <a:r>
              <a:rPr dirty="0" sz="650" spc="20">
                <a:latin typeface="等线"/>
                <a:cs typeface="等线"/>
              </a:rPr>
              <a:t>同</a:t>
            </a:r>
            <a:r>
              <a:rPr dirty="0" sz="650" spc="35">
                <a:latin typeface="等线"/>
                <a:cs typeface="等线"/>
              </a:rPr>
              <a:t>时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过程</a:t>
            </a:r>
            <a:r>
              <a:rPr dirty="0" sz="650" spc="20">
                <a:latin typeface="等线"/>
                <a:cs typeface="等线"/>
              </a:rPr>
              <a:t>强</a:t>
            </a:r>
            <a:r>
              <a:rPr dirty="0" sz="650" spc="35">
                <a:latin typeface="等线"/>
                <a:cs typeface="等线"/>
              </a:rPr>
              <a:t>调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与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常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之</a:t>
            </a:r>
            <a:r>
              <a:rPr dirty="0" sz="650" spc="30">
                <a:latin typeface="等线"/>
                <a:cs typeface="等线"/>
              </a:rPr>
              <a:t>间的</a:t>
            </a:r>
            <a:r>
              <a:rPr dirty="0" sz="650" spc="20">
                <a:latin typeface="等线"/>
                <a:cs typeface="等线"/>
              </a:rPr>
              <a:t>相</a:t>
            </a:r>
            <a:r>
              <a:rPr dirty="0" sz="650" spc="30">
                <a:latin typeface="等线"/>
                <a:cs typeface="等线"/>
              </a:rPr>
              <a:t>关性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更</a:t>
            </a:r>
            <a:r>
              <a:rPr dirty="0" sz="650" spc="20">
                <a:latin typeface="等线"/>
                <a:cs typeface="等线"/>
              </a:rPr>
              <a:t>加</a:t>
            </a:r>
            <a:r>
              <a:rPr dirty="0" sz="650" spc="30">
                <a:latin typeface="等线"/>
                <a:cs typeface="等线"/>
              </a:rPr>
              <a:t>强调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</a:t>
            </a:r>
            <a:r>
              <a:rPr dirty="0" sz="650" spc="20">
                <a:latin typeface="等线"/>
                <a:cs typeface="等线"/>
              </a:rPr>
              <a:t>领域的 研究</a:t>
            </a:r>
            <a:r>
              <a:rPr dirty="0" sz="650" spc="30">
                <a:latin typeface="等线"/>
                <a:cs typeface="等线"/>
              </a:rPr>
              <a:t>对</a:t>
            </a:r>
            <a:r>
              <a:rPr dirty="0" sz="650" spc="20">
                <a:latin typeface="等线"/>
                <a:cs typeface="等线"/>
              </a:rPr>
              <a:t>常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研</a:t>
            </a:r>
            <a:r>
              <a:rPr dirty="0" sz="650" spc="20">
                <a:latin typeface="等线"/>
                <a:cs typeface="等线"/>
              </a:rPr>
              <a:t>究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启</a:t>
            </a:r>
            <a:r>
              <a:rPr dirty="0" sz="650" spc="35">
                <a:latin typeface="等线"/>
                <a:cs typeface="等线"/>
              </a:rPr>
              <a:t>示</a:t>
            </a:r>
            <a:r>
              <a:rPr dirty="0" sz="650" spc="2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在</a:t>
            </a:r>
            <a:r>
              <a:rPr dirty="0" sz="650" spc="20">
                <a:latin typeface="等线"/>
                <a:cs typeface="等线"/>
              </a:rPr>
              <a:t>需</a:t>
            </a:r>
            <a:r>
              <a:rPr dirty="0" sz="650" spc="30">
                <a:latin typeface="等线"/>
                <a:cs typeface="等线"/>
              </a:rPr>
              <a:t>求</a:t>
            </a:r>
            <a:r>
              <a:rPr dirty="0" sz="650" spc="20">
                <a:latin typeface="等线"/>
                <a:cs typeface="等线"/>
              </a:rPr>
              <a:t>挖</a:t>
            </a:r>
            <a:r>
              <a:rPr dirty="0" sz="650" spc="30">
                <a:latin typeface="等线"/>
                <a:cs typeface="等线"/>
              </a:rPr>
              <a:t>掘层</a:t>
            </a:r>
            <a:r>
              <a:rPr dirty="0" sz="650" spc="20">
                <a:latin typeface="等线"/>
                <a:cs typeface="等线"/>
              </a:rPr>
              <a:t>面，</a:t>
            </a:r>
            <a:r>
              <a:rPr dirty="0" sz="650" spc="30">
                <a:latin typeface="等线"/>
                <a:cs typeface="等线"/>
              </a:rPr>
              <a:t>将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种</a:t>
            </a:r>
            <a:r>
              <a:rPr dirty="0" sz="650" spc="20">
                <a:latin typeface="等线"/>
                <a:cs typeface="等线"/>
              </a:rPr>
              <a:t>按</a:t>
            </a:r>
            <a:r>
              <a:rPr dirty="0" sz="650" spc="30">
                <a:latin typeface="等线"/>
                <a:cs typeface="等线"/>
              </a:rPr>
              <a:t>照</a:t>
            </a:r>
            <a:r>
              <a:rPr dirty="0" sz="650" spc="20">
                <a:latin typeface="等线"/>
                <a:cs typeface="等线"/>
              </a:rPr>
              <a:t>：</a:t>
            </a:r>
            <a:r>
              <a:rPr dirty="0" sz="650" spc="30">
                <a:latin typeface="等线"/>
                <a:cs typeface="等线"/>
              </a:rPr>
              <a:t>心</a:t>
            </a:r>
            <a:r>
              <a:rPr dirty="0" sz="650" spc="20">
                <a:latin typeface="等线"/>
                <a:cs typeface="等线"/>
              </a:rPr>
              <a:t>血</a:t>
            </a:r>
            <a:r>
              <a:rPr dirty="0" sz="650" spc="30">
                <a:latin typeface="等线"/>
                <a:cs typeface="等线"/>
              </a:rPr>
              <a:t>管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内</a:t>
            </a:r>
            <a:r>
              <a:rPr dirty="0" sz="650" spc="20">
                <a:latin typeface="等线"/>
                <a:cs typeface="等线"/>
              </a:rPr>
              <a:t>分</a:t>
            </a:r>
            <a:r>
              <a:rPr dirty="0" sz="650" spc="35">
                <a:latin typeface="等线"/>
                <a:cs typeface="等线"/>
              </a:rPr>
              <a:t>泌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神经</a:t>
            </a:r>
            <a:r>
              <a:rPr dirty="0" sz="650" spc="20">
                <a:latin typeface="等线"/>
                <a:cs typeface="等线"/>
              </a:rPr>
              <a:t>肌肉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风</a:t>
            </a:r>
            <a:r>
              <a:rPr dirty="0" sz="650" spc="30">
                <a:latin typeface="等线"/>
                <a:cs typeface="等线"/>
              </a:rPr>
              <a:t>湿</a:t>
            </a:r>
            <a:r>
              <a:rPr dirty="0" sz="650" spc="20">
                <a:latin typeface="等线"/>
                <a:cs typeface="等线"/>
              </a:rPr>
              <a:t>免</a:t>
            </a:r>
            <a:r>
              <a:rPr dirty="0" sz="650" spc="30">
                <a:latin typeface="等线"/>
                <a:cs typeface="等线"/>
              </a:rPr>
              <a:t>疫</a:t>
            </a:r>
            <a:r>
              <a:rPr dirty="0" sz="650" spc="20">
                <a:latin typeface="等线"/>
                <a:cs typeface="等线"/>
              </a:rPr>
              <a:t>等</a:t>
            </a:r>
            <a:r>
              <a:rPr dirty="0" sz="650" spc="30">
                <a:latin typeface="等线"/>
                <a:cs typeface="等线"/>
              </a:rPr>
              <a:t>治</a:t>
            </a:r>
            <a:r>
              <a:rPr dirty="0" sz="650" spc="20">
                <a:latin typeface="等线"/>
                <a:cs typeface="等线"/>
              </a:rPr>
              <a:t>疗领</a:t>
            </a:r>
            <a:r>
              <a:rPr dirty="0" sz="650" spc="30">
                <a:latin typeface="等线"/>
                <a:cs typeface="等线"/>
              </a:rPr>
              <a:t>域</a:t>
            </a:r>
            <a:r>
              <a:rPr dirty="0" sz="650" spc="20">
                <a:latin typeface="等线"/>
                <a:cs typeface="等线"/>
              </a:rPr>
              <a:t>进</a:t>
            </a:r>
            <a:r>
              <a:rPr dirty="0" sz="650" spc="30">
                <a:latin typeface="等线"/>
                <a:cs typeface="等线"/>
              </a:rPr>
              <a:t>行</a:t>
            </a:r>
            <a:r>
              <a:rPr dirty="0" sz="650" spc="20">
                <a:latin typeface="等线"/>
                <a:cs typeface="等线"/>
              </a:rPr>
              <a:t>分</a:t>
            </a:r>
            <a:r>
              <a:rPr dirty="0" sz="650" spc="35">
                <a:latin typeface="等线"/>
                <a:cs typeface="等线"/>
              </a:rPr>
              <a:t>类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集</a:t>
            </a:r>
            <a:r>
              <a:rPr dirty="0" sz="650" spc="20">
                <a:latin typeface="等线"/>
                <a:cs typeface="等线"/>
              </a:rPr>
              <a:t>成性 地挖</a:t>
            </a:r>
            <a:r>
              <a:rPr dirty="0" sz="650" spc="30">
                <a:latin typeface="等线"/>
                <a:cs typeface="等线"/>
              </a:rPr>
              <a:t>掘</a:t>
            </a:r>
            <a:r>
              <a:rPr dirty="0" sz="650" spc="20">
                <a:latin typeface="等线"/>
                <a:cs typeface="等线"/>
              </a:rPr>
              <a:t>相</a:t>
            </a:r>
            <a:r>
              <a:rPr dirty="0" sz="650" spc="30">
                <a:latin typeface="等线"/>
                <a:cs typeface="等线"/>
              </a:rPr>
              <a:t>对</a:t>
            </a:r>
            <a:r>
              <a:rPr dirty="0" sz="650" spc="20">
                <a:latin typeface="等线"/>
                <a:cs typeface="等线"/>
              </a:rPr>
              <a:t>精</a:t>
            </a:r>
            <a:r>
              <a:rPr dirty="0" sz="650" spc="35">
                <a:latin typeface="等线"/>
                <a:cs typeface="等线"/>
              </a:rPr>
              <a:t>准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通</a:t>
            </a:r>
            <a:r>
              <a:rPr dirty="0" sz="650" spc="20">
                <a:latin typeface="等线"/>
                <a:cs typeface="等线"/>
              </a:rPr>
              <a:t>用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需</a:t>
            </a:r>
            <a:r>
              <a:rPr dirty="0" sz="650" spc="30">
                <a:latin typeface="等线"/>
                <a:cs typeface="等线"/>
              </a:rPr>
              <a:t>求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最</a:t>
            </a:r>
            <a:r>
              <a:rPr dirty="0" sz="650" spc="20">
                <a:latin typeface="等线"/>
                <a:cs typeface="等线"/>
              </a:rPr>
              <a:t>终</a:t>
            </a:r>
            <a:r>
              <a:rPr dirty="0" sz="650" spc="30">
                <a:latin typeface="等线"/>
                <a:cs typeface="等线"/>
              </a:rPr>
              <a:t>呈现</a:t>
            </a:r>
            <a:r>
              <a:rPr dirty="0" sz="650" spc="20">
                <a:latin typeface="等线"/>
                <a:cs typeface="等线"/>
              </a:rPr>
              <a:t>出了</a:t>
            </a:r>
            <a:r>
              <a:rPr dirty="0" sz="650" spc="30">
                <a:latin typeface="等线"/>
                <a:cs typeface="等线"/>
              </a:rPr>
              <a:t>十</a:t>
            </a:r>
            <a:r>
              <a:rPr dirty="0" sz="650" spc="20">
                <a:latin typeface="等线"/>
                <a:cs typeface="等线"/>
              </a:rPr>
              <a:t>四</a:t>
            </a:r>
            <a:r>
              <a:rPr dirty="0" sz="650" spc="30">
                <a:latin typeface="等线"/>
                <a:cs typeface="等线"/>
              </a:rPr>
              <a:t>个</a:t>
            </a:r>
            <a:r>
              <a:rPr dirty="0" sz="650" spc="20">
                <a:latin typeface="等线"/>
                <a:cs typeface="等线"/>
              </a:rPr>
              <a:t>需</a:t>
            </a:r>
            <a:r>
              <a:rPr dirty="0" sz="650" spc="35">
                <a:latin typeface="等线"/>
                <a:cs typeface="等线"/>
              </a:rPr>
              <a:t>求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并</a:t>
            </a:r>
            <a:r>
              <a:rPr dirty="0" sz="650" spc="20">
                <a:latin typeface="等线"/>
                <a:cs typeface="等线"/>
              </a:rPr>
              <a:t>将</a:t>
            </a:r>
            <a:r>
              <a:rPr dirty="0" sz="650" spc="30">
                <a:latin typeface="等线"/>
                <a:cs typeface="等线"/>
              </a:rPr>
              <a:t>之</a:t>
            </a:r>
            <a:r>
              <a:rPr dirty="0" sz="650" spc="20">
                <a:latin typeface="等线"/>
                <a:cs typeface="等线"/>
              </a:rPr>
              <a:t>释</a:t>
            </a:r>
            <a:r>
              <a:rPr dirty="0" sz="650" spc="30">
                <a:latin typeface="等线"/>
                <a:cs typeface="等线"/>
              </a:rPr>
              <a:t>放</a:t>
            </a:r>
            <a:r>
              <a:rPr dirty="0" sz="650" spc="20">
                <a:latin typeface="等线"/>
                <a:cs typeface="等线"/>
              </a:rPr>
              <a:t>到</a:t>
            </a:r>
            <a:r>
              <a:rPr dirty="0" sz="650" spc="30">
                <a:latin typeface="等线"/>
                <a:cs typeface="等线"/>
              </a:rPr>
              <a:t>具</a:t>
            </a:r>
            <a:r>
              <a:rPr dirty="0" sz="650" spc="20">
                <a:latin typeface="等线"/>
                <a:cs typeface="等线"/>
              </a:rPr>
              <a:t>有</a:t>
            </a:r>
            <a:r>
              <a:rPr dirty="0" sz="650" spc="30">
                <a:latin typeface="等线"/>
                <a:cs typeface="等线"/>
              </a:rPr>
              <a:t>科技</a:t>
            </a:r>
            <a:r>
              <a:rPr dirty="0" sz="650" spc="20">
                <a:latin typeface="等线"/>
                <a:cs typeface="等线"/>
              </a:rPr>
              <a:t>转化</a:t>
            </a:r>
            <a:r>
              <a:rPr dirty="0" sz="650" spc="30">
                <a:latin typeface="等线"/>
                <a:cs typeface="等线"/>
              </a:rPr>
              <a:t>需</a:t>
            </a:r>
            <a:r>
              <a:rPr dirty="0" sz="650" spc="20">
                <a:latin typeface="等线"/>
                <a:cs typeface="等线"/>
              </a:rPr>
              <a:t>求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高</a:t>
            </a:r>
            <a:r>
              <a:rPr dirty="0" sz="650" spc="30">
                <a:latin typeface="等线"/>
                <a:cs typeface="等线"/>
              </a:rPr>
              <a:t>校</a:t>
            </a:r>
            <a:r>
              <a:rPr dirty="0" sz="650" spc="20">
                <a:latin typeface="等线"/>
                <a:cs typeface="等线"/>
              </a:rPr>
              <a:t>和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20">
                <a:latin typeface="等线"/>
                <a:cs typeface="等线"/>
              </a:rPr>
              <a:t>潜在</a:t>
            </a:r>
            <a:r>
              <a:rPr dirty="0" sz="650" spc="30">
                <a:latin typeface="等线"/>
                <a:cs typeface="等线"/>
              </a:rPr>
              <a:t>应</a:t>
            </a:r>
            <a:r>
              <a:rPr dirty="0" sz="650" spc="20">
                <a:latin typeface="等线"/>
                <a:cs typeface="等线"/>
              </a:rPr>
              <a:t>用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创</a:t>
            </a:r>
            <a:r>
              <a:rPr dirty="0" sz="650" spc="30">
                <a:latin typeface="等线"/>
                <a:cs typeface="等线"/>
              </a:rPr>
              <a:t>业</a:t>
            </a:r>
            <a:r>
              <a:rPr dirty="0" sz="650" spc="20">
                <a:latin typeface="等线"/>
                <a:cs typeface="等线"/>
              </a:rPr>
              <a:t>公</a:t>
            </a:r>
            <a:r>
              <a:rPr dirty="0" sz="650" spc="40">
                <a:latin typeface="等线"/>
                <a:cs typeface="等线"/>
              </a:rPr>
              <a:t>司</a:t>
            </a:r>
            <a:r>
              <a:rPr dirty="0" sz="650" spc="20">
                <a:latin typeface="等线"/>
                <a:cs typeface="等线"/>
              </a:rPr>
              <a:t>。该 模式</a:t>
            </a:r>
            <a:r>
              <a:rPr dirty="0" sz="650" spc="30">
                <a:latin typeface="等线"/>
                <a:cs typeface="等线"/>
              </a:rPr>
              <a:t>下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需</a:t>
            </a:r>
            <a:r>
              <a:rPr dirty="0" sz="650" spc="10">
                <a:latin typeface="等线"/>
                <a:cs typeface="等线"/>
              </a:rPr>
              <a:t>求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科</a:t>
            </a:r>
            <a:r>
              <a:rPr dirty="0" sz="650" spc="30">
                <a:latin typeface="等线"/>
                <a:cs typeface="等线"/>
              </a:rPr>
              <a:t>技</a:t>
            </a:r>
            <a:r>
              <a:rPr dirty="0" sz="650" spc="20">
                <a:latin typeface="等线"/>
                <a:cs typeface="等线"/>
              </a:rPr>
              <a:t>创</a:t>
            </a:r>
            <a:r>
              <a:rPr dirty="0" sz="650" spc="30">
                <a:latin typeface="等线"/>
                <a:cs typeface="等线"/>
              </a:rPr>
              <a:t>业团</a:t>
            </a:r>
            <a:r>
              <a:rPr dirty="0" sz="650" spc="20">
                <a:latin typeface="等线"/>
                <a:cs typeface="等线"/>
              </a:rPr>
              <a:t>队的</a:t>
            </a:r>
            <a:r>
              <a:rPr dirty="0" sz="650" spc="30">
                <a:latin typeface="等线"/>
                <a:cs typeface="等线"/>
              </a:rPr>
              <a:t>技</a:t>
            </a:r>
            <a:r>
              <a:rPr dirty="0" sz="650" spc="20">
                <a:latin typeface="等线"/>
                <a:cs typeface="等线"/>
              </a:rPr>
              <a:t>术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潜</a:t>
            </a:r>
            <a:r>
              <a:rPr dirty="0" sz="650" spc="30">
                <a:latin typeface="等线"/>
                <a:cs typeface="等线"/>
              </a:rPr>
              <a:t>在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合</a:t>
            </a:r>
            <a:r>
              <a:rPr dirty="0" sz="650" spc="20">
                <a:latin typeface="等线"/>
                <a:cs typeface="等线"/>
              </a:rPr>
              <a:t>作</a:t>
            </a:r>
            <a:r>
              <a:rPr dirty="0" sz="650" spc="30">
                <a:latin typeface="等线"/>
                <a:cs typeface="等线"/>
              </a:rPr>
              <a:t>契</a:t>
            </a:r>
            <a:r>
              <a:rPr dirty="0" sz="650" spc="20">
                <a:latin typeface="等线"/>
                <a:cs typeface="等线"/>
              </a:rPr>
              <a:t>合</a:t>
            </a:r>
            <a:r>
              <a:rPr dirty="0" sz="650" spc="30">
                <a:latin typeface="等线"/>
                <a:cs typeface="等线"/>
              </a:rPr>
              <a:t>点</a:t>
            </a:r>
            <a:r>
              <a:rPr dirty="0" sz="650" spc="20">
                <a:latin typeface="等线"/>
                <a:cs typeface="等线"/>
              </a:rPr>
              <a:t>均</a:t>
            </a:r>
            <a:r>
              <a:rPr dirty="0" sz="650" spc="30">
                <a:latin typeface="等线"/>
                <a:cs typeface="等线"/>
              </a:rPr>
              <a:t>能</a:t>
            </a:r>
            <a:r>
              <a:rPr dirty="0" sz="650" spc="20">
                <a:latin typeface="等线"/>
                <a:cs typeface="等线"/>
              </a:rPr>
              <a:t>清</a:t>
            </a:r>
            <a:r>
              <a:rPr dirty="0" sz="650" spc="30">
                <a:latin typeface="等线"/>
                <a:cs typeface="等线"/>
              </a:rPr>
              <a:t>晰地</a:t>
            </a:r>
            <a:r>
              <a:rPr dirty="0" sz="650" spc="20">
                <a:latin typeface="等线"/>
                <a:cs typeface="等线"/>
              </a:rPr>
              <a:t>体</a:t>
            </a:r>
            <a:r>
              <a:rPr dirty="0" sz="650" spc="25">
                <a:latin typeface="等线"/>
                <a:cs typeface="等线"/>
              </a:rPr>
              <a:t>现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方</a:t>
            </a:r>
            <a:r>
              <a:rPr dirty="0" sz="650" spc="20">
                <a:latin typeface="等线"/>
                <a:cs typeface="等线"/>
              </a:rPr>
              <a:t>合</a:t>
            </a:r>
            <a:r>
              <a:rPr dirty="0" sz="650" spc="30">
                <a:latin typeface="等线"/>
                <a:cs typeface="等线"/>
              </a:rPr>
              <a:t>作</a:t>
            </a:r>
            <a:r>
              <a:rPr dirty="0" sz="650" spc="20">
                <a:latin typeface="等线"/>
                <a:cs typeface="等线"/>
              </a:rPr>
              <a:t>共</a:t>
            </a:r>
            <a:r>
              <a:rPr dirty="0" sz="650" spc="30">
                <a:latin typeface="等线"/>
                <a:cs typeface="等线"/>
              </a:rPr>
              <a:t>创</a:t>
            </a:r>
            <a:r>
              <a:rPr dirty="0" sz="650" spc="20">
                <a:latin typeface="等线"/>
                <a:cs typeface="等线"/>
              </a:rPr>
              <a:t>的机</a:t>
            </a:r>
            <a:r>
              <a:rPr dirty="0" sz="650" spc="30">
                <a:latin typeface="等线"/>
                <a:cs typeface="等线"/>
              </a:rPr>
              <a:t>制</a:t>
            </a:r>
            <a:r>
              <a:rPr dirty="0" sz="650" spc="20">
                <a:latin typeface="等线"/>
                <a:cs typeface="等线"/>
              </a:rPr>
              <a:t>初</a:t>
            </a:r>
            <a:r>
              <a:rPr dirty="0" sz="650" spc="30">
                <a:latin typeface="等线"/>
                <a:cs typeface="等线"/>
              </a:rPr>
              <a:t>步</a:t>
            </a:r>
            <a:r>
              <a:rPr dirty="0" sz="650" spc="20">
                <a:latin typeface="等线"/>
                <a:cs typeface="等线"/>
              </a:rPr>
              <a:t>成</a:t>
            </a:r>
            <a:r>
              <a:rPr dirty="0" sz="650" spc="35">
                <a:latin typeface="等线"/>
                <a:cs typeface="等线"/>
              </a:rPr>
              <a:t>型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最</a:t>
            </a:r>
            <a:r>
              <a:rPr dirty="0" sz="650" spc="20">
                <a:latin typeface="等线"/>
                <a:cs typeface="等线"/>
              </a:rPr>
              <a:t>终十 个项目进行了方案呈现。以下两个案例，将分</a:t>
            </a:r>
            <a:r>
              <a:rPr dirty="0" sz="650" spc="30">
                <a:latin typeface="等线"/>
                <a:cs typeface="等线"/>
              </a:rPr>
              <a:t>别</a:t>
            </a:r>
            <a:r>
              <a:rPr dirty="0" sz="650" spc="20">
                <a:latin typeface="等线"/>
                <a:cs typeface="等线"/>
              </a:rPr>
              <a:t>从高校</a:t>
            </a:r>
            <a:r>
              <a:rPr dirty="0" sz="650" spc="30">
                <a:latin typeface="等线"/>
                <a:cs typeface="等线"/>
              </a:rPr>
              <a:t>协</a:t>
            </a:r>
            <a:r>
              <a:rPr dirty="0" sz="650" spc="5">
                <a:latin typeface="等线"/>
                <a:cs typeface="等线"/>
              </a:rPr>
              <a:t>作</a:t>
            </a:r>
            <a:r>
              <a:rPr dirty="0" sz="650" spc="20">
                <a:latin typeface="等线"/>
                <a:cs typeface="等线"/>
              </a:rPr>
              <a:t>、初</a:t>
            </a:r>
            <a:r>
              <a:rPr dirty="0" sz="650" spc="30">
                <a:latin typeface="等线"/>
                <a:cs typeface="等线"/>
              </a:rPr>
              <a:t>创</a:t>
            </a:r>
            <a:r>
              <a:rPr dirty="0" sz="650" spc="20">
                <a:latin typeface="等线"/>
                <a:cs typeface="等线"/>
              </a:rPr>
              <a:t>企业协</a:t>
            </a:r>
            <a:r>
              <a:rPr dirty="0" sz="650" spc="30">
                <a:latin typeface="等线"/>
                <a:cs typeface="等线"/>
              </a:rPr>
              <a:t>作</a:t>
            </a:r>
            <a:r>
              <a:rPr dirty="0" sz="650" spc="20">
                <a:latin typeface="等线"/>
                <a:cs typeface="等线"/>
              </a:rPr>
              <a:t>来看</a:t>
            </a:r>
            <a:r>
              <a:rPr dirty="0" sz="650" spc="10">
                <a:latin typeface="等线"/>
                <a:cs typeface="等线"/>
              </a:rPr>
              <a:t>Inno4Rare</a:t>
            </a:r>
            <a:r>
              <a:rPr dirty="0" sz="650" spc="20">
                <a:latin typeface="等线"/>
                <a:cs typeface="等线"/>
              </a:rPr>
              <a:t>的设计特点。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4797" y="1992839"/>
            <a:ext cx="62293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30" b="1" i="1">
                <a:solidFill>
                  <a:srgbClr val="FFFFFF"/>
                </a:solidFill>
                <a:latin typeface="等线"/>
                <a:cs typeface="等线"/>
              </a:rPr>
              <a:t>患者的高效参与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9685" y="2369903"/>
            <a:ext cx="62293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30" b="1" i="1">
                <a:solidFill>
                  <a:srgbClr val="FFFFFF"/>
                </a:solidFill>
                <a:latin typeface="等线"/>
                <a:cs typeface="等线"/>
              </a:rPr>
              <a:t>有序地跨界合作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56838" y="2753951"/>
            <a:ext cx="13912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30" b="1" i="1">
                <a:solidFill>
                  <a:srgbClr val="FFFFFF"/>
                </a:solidFill>
                <a:latin typeface="等线"/>
                <a:cs typeface="等线"/>
              </a:rPr>
              <a:t>关注患者及家庭整体生活质量的提升</a:t>
            </a:r>
            <a:endParaRPr sz="700">
              <a:latin typeface="等线"/>
              <a:cs typeface="等线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33088" y="1882139"/>
            <a:ext cx="71755" cy="832485"/>
            <a:chOff x="4133088" y="1882139"/>
            <a:chExt cx="71755" cy="83248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088" y="1882139"/>
              <a:ext cx="71627" cy="716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3088" y="2263139"/>
              <a:ext cx="71627" cy="731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3088" y="2642615"/>
              <a:ext cx="71627" cy="71627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1395" y="4361687"/>
            <a:ext cx="362712" cy="1600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64179" y="4361687"/>
            <a:ext cx="362711" cy="16001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043808" y="4418837"/>
            <a:ext cx="207518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远也科技的外骨骼机器人用于神经肌肉类罕见</a:t>
            </a:r>
            <a:r>
              <a:rPr dirty="0" sz="650" spc="30" b="1">
                <a:solidFill>
                  <a:srgbClr val="28394A"/>
                </a:solidFill>
                <a:latin typeface="等线"/>
                <a:cs typeface="等线"/>
              </a:rPr>
              <a:t>病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的康复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  <p:sp>
        <p:nvSpPr>
          <p:cNvPr id="22" name="object 22"/>
          <p:cNvSpPr txBox="1"/>
          <p:nvPr/>
        </p:nvSpPr>
        <p:spPr>
          <a:xfrm>
            <a:off x="3038855" y="4619243"/>
            <a:ext cx="2121535" cy="118427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0955" rIns="0" bIns="0" rtlCol="0" vert="horz">
            <a:spAutoFit/>
          </a:bodyPr>
          <a:lstStyle/>
          <a:p>
            <a:pPr marL="92075">
              <a:lnSpc>
                <a:spcPct val="141100"/>
              </a:lnSpc>
              <a:spcBef>
                <a:spcPts val="165"/>
              </a:spcBef>
            </a:pP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存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在一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大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类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神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经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肌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肉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”的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需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求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如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辅助患者在地面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进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行行走并训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练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其获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得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健康的步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 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激发儿童患者康复的主动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性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专注外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骨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骼机器人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领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域创业公司远也科技，原本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关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注的治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领域为卒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中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这一市场，在参与患者需求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挖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掘的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患者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洞见工作坊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” 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后，逐渐开始将研发和产品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力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量注入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到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罕见病领域 中。适配于儿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童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患者的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产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品也将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于</a:t>
            </a:r>
            <a:r>
              <a:rPr dirty="0" sz="650" spc="17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2022</a:t>
            </a:r>
            <a:r>
              <a:rPr dirty="0" sz="650" spc="15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年完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成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产 品设计。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9831" y="4418837"/>
            <a:ext cx="2021839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与清华</a:t>
            </a:r>
            <a:r>
              <a:rPr dirty="0" sz="650" spc="5" b="1">
                <a:solidFill>
                  <a:srgbClr val="28394A"/>
                </a:solidFill>
                <a:latin typeface="等线"/>
                <a:cs typeface="等线"/>
              </a:rPr>
              <a:t>x-lab</a:t>
            </a:r>
            <a:r>
              <a:rPr dirty="0" sz="650" spc="20" b="1">
                <a:solidFill>
                  <a:srgbClr val="28394A"/>
                </a:solidFill>
                <a:latin typeface="等线"/>
                <a:cs typeface="等线"/>
              </a:rPr>
              <a:t>衔接，批量释放患者需求至高校创业团队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0455" y="4619243"/>
            <a:ext cx="2239010" cy="118427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0955" rIns="0" bIns="0" rtlCol="0" vert="horz">
            <a:spAutoFit/>
          </a:bodyPr>
          <a:lstStyle/>
          <a:p>
            <a:pPr algn="just" marL="90805" marR="83185">
              <a:lnSpc>
                <a:spcPct val="141100"/>
              </a:lnSpc>
              <a:spcBef>
                <a:spcPts val="165"/>
              </a:spcBef>
            </a:pP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清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华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x-lab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是清华大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学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的创意创新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创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业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教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育平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台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，病痛 挑战基金会在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同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清</a:t>
            </a:r>
            <a:r>
              <a:rPr dirty="0" sz="650" spc="50">
                <a:solidFill>
                  <a:srgbClr val="333333"/>
                </a:solidFill>
                <a:latin typeface="等线"/>
                <a:cs typeface="等线"/>
              </a:rPr>
              <a:t>华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x-lab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协作的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过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程</a:t>
            </a:r>
            <a:r>
              <a:rPr dirty="0" sz="650" spc="60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，不仅为清华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学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生准备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涉及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见病领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域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产业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转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化的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讲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座讨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论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也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同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出席课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程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的创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业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团队产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生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了有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效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地碰撞。课程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激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发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了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高校科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研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力量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对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罕见病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认知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兴</a:t>
            </a:r>
            <a:r>
              <a:rPr dirty="0" sz="650" spc="65">
                <a:solidFill>
                  <a:srgbClr val="333333"/>
                </a:solidFill>
                <a:latin typeface="等线"/>
                <a:cs typeface="等线"/>
              </a:rPr>
              <a:t>趣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在十个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项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目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方案呈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现</a:t>
            </a:r>
            <a:r>
              <a:rPr dirty="0" sz="650" spc="60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有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三个最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终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来自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于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清华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大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学团</a:t>
            </a:r>
            <a:r>
              <a:rPr dirty="0" sz="650" spc="60">
                <a:solidFill>
                  <a:srgbClr val="333333"/>
                </a:solidFill>
                <a:latin typeface="等线"/>
                <a:cs typeface="等线"/>
              </a:rPr>
              <a:t>队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涉 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及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罕见病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群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体的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睡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眠呼吸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暂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停监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测</a:t>
            </a:r>
            <a:r>
              <a:rPr dirty="0" sz="650" spc="55">
                <a:solidFill>
                  <a:srgbClr val="333333"/>
                </a:solidFill>
                <a:latin typeface="等线"/>
                <a:cs typeface="等线"/>
              </a:rPr>
              <a:t>与干预、罕见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患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者的癫痫监测、以及罕见病患者的快速筛查工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具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" y="0"/>
            <a:ext cx="5734812" cy="7168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1184147"/>
            <a:ext cx="228600" cy="2194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8119" y="1180629"/>
            <a:ext cx="10350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30" b="1" i="1">
                <a:solidFill>
                  <a:srgbClr val="FFFFFF"/>
                </a:solidFill>
                <a:latin typeface="等线"/>
                <a:cs typeface="等线"/>
              </a:rPr>
              <a:t>1</a:t>
            </a:r>
            <a:endParaRPr sz="115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266065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中国罕见病综合服务体系展望</a:t>
            </a:r>
            <a:endParaRPr sz="16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068" y="2311907"/>
            <a:ext cx="227075" cy="2179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6044" y="2307753"/>
            <a:ext cx="10350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30" b="1" i="1">
                <a:solidFill>
                  <a:srgbClr val="FFFFFF"/>
                </a:solidFill>
                <a:latin typeface="等线"/>
                <a:cs typeface="等线"/>
              </a:rPr>
              <a:t>2</a:t>
            </a:r>
            <a:endParaRPr sz="1150">
              <a:latin typeface="等线"/>
              <a:cs typeface="等线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432" y="5664707"/>
            <a:ext cx="4271010" cy="8629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30">
                <a:latin typeface="等线"/>
                <a:cs typeface="等线"/>
              </a:rPr>
              <a:t>基本医疗保险追求公平</a:t>
            </a:r>
            <a:r>
              <a:rPr dirty="0" sz="650" spc="15">
                <a:latin typeface="等线"/>
                <a:cs typeface="等线"/>
              </a:rPr>
              <a:t>普</a:t>
            </a:r>
            <a:r>
              <a:rPr dirty="0" sz="650" spc="30">
                <a:latin typeface="等线"/>
                <a:cs typeface="等线"/>
              </a:rPr>
              <a:t>惠，罕见病</a:t>
            </a:r>
            <a:r>
              <a:rPr dirty="0" sz="650" spc="2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者有平等用药的</a:t>
            </a:r>
            <a:r>
              <a:rPr dirty="0" sz="650" spc="20">
                <a:latin typeface="等线"/>
                <a:cs typeface="等线"/>
              </a:rPr>
              <a:t>权</a:t>
            </a:r>
            <a:r>
              <a:rPr dirty="0" sz="650" spc="35">
                <a:latin typeface="等线"/>
                <a:cs typeface="等线"/>
              </a:rPr>
              <a:t>利</a:t>
            </a:r>
            <a:r>
              <a:rPr dirty="0" sz="650" spc="30">
                <a:latin typeface="等线"/>
                <a:cs typeface="等线"/>
              </a:rPr>
              <a:t>。应当将</a:t>
            </a:r>
            <a:r>
              <a:rPr dirty="0" sz="650" spc="20">
                <a:latin typeface="等线"/>
                <a:cs typeface="等线"/>
              </a:rPr>
              <a:t>更</a:t>
            </a:r>
            <a:r>
              <a:rPr dirty="0" sz="650" spc="30">
                <a:latin typeface="等线"/>
                <a:cs typeface="等线"/>
              </a:rPr>
              <a:t>多救急</a:t>
            </a:r>
            <a:r>
              <a:rPr dirty="0" sz="650" spc="20">
                <a:latin typeface="等线"/>
                <a:cs typeface="等线"/>
              </a:rPr>
              <a:t>救</a:t>
            </a:r>
            <a:r>
              <a:rPr dirty="0" sz="650" spc="30">
                <a:latin typeface="等线"/>
                <a:cs typeface="等线"/>
              </a:rPr>
              <a:t>命的罕见病用药</a:t>
            </a:r>
            <a:r>
              <a:rPr dirty="0" sz="650" spc="20">
                <a:latin typeface="等线"/>
                <a:cs typeface="等线"/>
              </a:rPr>
              <a:t>纳</a:t>
            </a:r>
            <a:r>
              <a:rPr dirty="0" sz="650" spc="30">
                <a:latin typeface="等线"/>
                <a:cs typeface="等线"/>
              </a:rPr>
              <a:t>入基本医</a:t>
            </a:r>
            <a:r>
              <a:rPr dirty="0" sz="650" spc="20">
                <a:latin typeface="等线"/>
                <a:cs typeface="等线"/>
              </a:rPr>
              <a:t>保 </a:t>
            </a:r>
            <a:r>
              <a:rPr dirty="0" sz="650" spc="30">
                <a:latin typeface="等线"/>
                <a:cs typeface="等线"/>
              </a:rPr>
              <a:t>目录，且优先纳入</a:t>
            </a:r>
            <a:r>
              <a:rPr dirty="0" sz="650" spc="20">
                <a:latin typeface="等线"/>
                <a:cs typeface="等线"/>
              </a:rPr>
              <a:t>有</a:t>
            </a:r>
            <a:r>
              <a:rPr dirty="0" sz="650" spc="30">
                <a:latin typeface="等线"/>
                <a:cs typeface="等线"/>
              </a:rPr>
              <a:t>唯一用药的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15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对价格较高的罕</a:t>
            </a:r>
            <a:r>
              <a:rPr dirty="0" sz="650" spc="15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病用药可以</a:t>
            </a:r>
            <a:r>
              <a:rPr dirty="0" sz="650" spc="15">
                <a:latin typeface="等线"/>
                <a:cs typeface="等线"/>
              </a:rPr>
              <a:t>通</a:t>
            </a:r>
            <a:r>
              <a:rPr dirty="0" sz="650" spc="30">
                <a:latin typeface="等线"/>
                <a:cs typeface="等线"/>
              </a:rPr>
              <a:t>过设置</a:t>
            </a:r>
            <a:r>
              <a:rPr dirty="0" sz="650" spc="15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保支付定额的形</a:t>
            </a:r>
            <a:r>
              <a:rPr dirty="0" sz="650" spc="15">
                <a:latin typeface="等线"/>
                <a:cs typeface="等线"/>
              </a:rPr>
              <a:t>式</a:t>
            </a:r>
            <a:r>
              <a:rPr dirty="0" sz="650" spc="30">
                <a:latin typeface="等线"/>
                <a:cs typeface="等线"/>
              </a:rPr>
              <a:t>进行保</a:t>
            </a:r>
            <a:r>
              <a:rPr dirty="0" sz="650" spc="35">
                <a:latin typeface="等线"/>
                <a:cs typeface="等线"/>
              </a:rPr>
              <a:t>障</a:t>
            </a:r>
            <a:r>
              <a:rPr dirty="0" sz="650" spc="20">
                <a:latin typeface="等线"/>
                <a:cs typeface="等线"/>
              </a:rPr>
              <a:t>，  而非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一</a:t>
            </a:r>
            <a:r>
              <a:rPr dirty="0" sz="650" spc="30">
                <a:latin typeface="等线"/>
                <a:cs typeface="等线"/>
              </a:rPr>
              <a:t>刀</a:t>
            </a:r>
            <a:r>
              <a:rPr dirty="0" sz="650" spc="15">
                <a:latin typeface="等线"/>
                <a:cs typeface="等线"/>
              </a:rPr>
              <a:t>切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拒</a:t>
            </a:r>
            <a:r>
              <a:rPr dirty="0" sz="650" spc="30">
                <a:latin typeface="等线"/>
                <a:cs typeface="等线"/>
              </a:rPr>
              <a:t>绝</a:t>
            </a:r>
            <a:r>
              <a:rPr dirty="0" sz="650" spc="20">
                <a:latin typeface="等线"/>
                <a:cs typeface="等线"/>
              </a:rPr>
              <a:t>纳</a:t>
            </a:r>
            <a:r>
              <a:rPr dirty="0" sz="650" spc="30">
                <a:latin typeface="等线"/>
                <a:cs typeface="等线"/>
              </a:rPr>
              <a:t>入</a:t>
            </a:r>
            <a:r>
              <a:rPr dirty="0" sz="650" spc="20">
                <a:latin typeface="等线"/>
                <a:cs typeface="等线"/>
              </a:rPr>
              <a:t>医保</a:t>
            </a:r>
            <a:r>
              <a:rPr dirty="0" sz="650" spc="30">
                <a:latin typeface="等线"/>
                <a:cs typeface="等线"/>
              </a:rPr>
              <a:t>目</a:t>
            </a:r>
            <a:r>
              <a:rPr dirty="0" sz="650" spc="20">
                <a:latin typeface="等线"/>
                <a:cs typeface="等线"/>
              </a:rPr>
              <a:t>录或</a:t>
            </a:r>
            <a:r>
              <a:rPr dirty="0" sz="650" spc="30">
                <a:latin typeface="等线"/>
                <a:cs typeface="等线"/>
              </a:rPr>
              <a:t>固</a:t>
            </a:r>
            <a:r>
              <a:rPr dirty="0" sz="650" spc="20">
                <a:latin typeface="等线"/>
                <a:cs typeface="等线"/>
              </a:rPr>
              <a:t>定</a:t>
            </a:r>
            <a:r>
              <a:rPr dirty="0" sz="650" spc="30">
                <a:latin typeface="等线"/>
                <a:cs typeface="等线"/>
              </a:rPr>
              <a:t>报</a:t>
            </a:r>
            <a:r>
              <a:rPr dirty="0" sz="650" spc="20">
                <a:latin typeface="等线"/>
                <a:cs typeface="等线"/>
              </a:rPr>
              <a:t>销比例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这</a:t>
            </a:r>
            <a:r>
              <a:rPr dirty="0" sz="650" spc="30">
                <a:latin typeface="等线"/>
                <a:cs typeface="等线"/>
              </a:rPr>
              <a:t>样</a:t>
            </a:r>
            <a:r>
              <a:rPr dirty="0" sz="650" spc="20">
                <a:latin typeface="等线"/>
                <a:cs typeface="等线"/>
              </a:rPr>
              <a:t>既能</a:t>
            </a:r>
            <a:r>
              <a:rPr dirty="0" sz="650" spc="30">
                <a:latin typeface="等线"/>
                <a:cs typeface="等线"/>
              </a:rPr>
              <a:t>使</a:t>
            </a:r>
            <a:r>
              <a:rPr dirty="0" sz="650" spc="20">
                <a:latin typeface="等线"/>
                <a:cs typeface="等线"/>
              </a:rPr>
              <a:t>基本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保充</a:t>
            </a:r>
            <a:r>
              <a:rPr dirty="0" sz="650" spc="30">
                <a:latin typeface="等线"/>
                <a:cs typeface="等线"/>
              </a:rPr>
              <a:t>分</a:t>
            </a:r>
            <a:r>
              <a:rPr dirty="0" sz="650" spc="20">
                <a:latin typeface="等线"/>
                <a:cs typeface="等线"/>
              </a:rPr>
              <a:t>践</a:t>
            </a:r>
            <a:r>
              <a:rPr dirty="0" sz="650" spc="25">
                <a:latin typeface="等线"/>
                <a:cs typeface="等线"/>
              </a:rPr>
              <a:t>行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基本医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保基本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20">
                <a:latin typeface="等线"/>
                <a:cs typeface="等线"/>
              </a:rPr>
              <a:t>的基</a:t>
            </a:r>
            <a:r>
              <a:rPr dirty="0" sz="650" spc="30">
                <a:latin typeface="等线"/>
                <a:cs typeface="等线"/>
              </a:rPr>
              <a:t>本</a:t>
            </a:r>
            <a:r>
              <a:rPr dirty="0" sz="650" spc="20">
                <a:latin typeface="等线"/>
                <a:cs typeface="等线"/>
              </a:rPr>
              <a:t>原则，  </a:t>
            </a:r>
            <a:r>
              <a:rPr dirty="0" sz="650" spc="30">
                <a:latin typeface="等线"/>
                <a:cs typeface="等线"/>
              </a:rPr>
              <a:t>同时又符合现</a:t>
            </a:r>
            <a:r>
              <a:rPr dirty="0" sz="650" spc="40">
                <a:latin typeface="等线"/>
                <a:cs typeface="等线"/>
              </a:rPr>
              <a:t>阶</a:t>
            </a:r>
            <a:r>
              <a:rPr dirty="0" sz="650" spc="30">
                <a:latin typeface="等线"/>
                <a:cs typeface="等线"/>
              </a:rPr>
              <a:t>段医保基</a:t>
            </a:r>
            <a:r>
              <a:rPr dirty="0" sz="650" spc="40">
                <a:latin typeface="等线"/>
                <a:cs typeface="等线"/>
              </a:rPr>
              <a:t>金</a:t>
            </a:r>
            <a:r>
              <a:rPr dirty="0" sz="650" spc="30">
                <a:latin typeface="等线"/>
                <a:cs typeface="等线"/>
              </a:rPr>
              <a:t>支</a:t>
            </a:r>
            <a:r>
              <a:rPr dirty="0" sz="650" spc="40">
                <a:latin typeface="等线"/>
                <a:cs typeface="等线"/>
              </a:rPr>
              <a:t>出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尽力</a:t>
            </a:r>
            <a:r>
              <a:rPr dirty="0" sz="650" spc="40">
                <a:latin typeface="等线"/>
                <a:cs typeface="等线"/>
              </a:rPr>
              <a:t>而</a:t>
            </a:r>
            <a:r>
              <a:rPr dirty="0" sz="650" spc="35">
                <a:latin typeface="等线"/>
                <a:cs typeface="等线"/>
              </a:rPr>
              <a:t>为</a:t>
            </a:r>
            <a:r>
              <a:rPr dirty="0" sz="650" spc="30">
                <a:latin typeface="等线"/>
                <a:cs typeface="等线"/>
              </a:rPr>
              <a:t>、量力而行</a:t>
            </a:r>
            <a:r>
              <a:rPr dirty="0" sz="650" spc="20">
                <a:latin typeface="等线"/>
                <a:cs typeface="等线"/>
              </a:rPr>
              <a:t>”，</a:t>
            </a:r>
            <a:r>
              <a:rPr dirty="0" sz="650" spc="30">
                <a:latin typeface="等线"/>
                <a:cs typeface="等线"/>
              </a:rPr>
              <a:t>确保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保制度长期</a:t>
            </a:r>
            <a:r>
              <a:rPr dirty="0" sz="650" spc="40">
                <a:latin typeface="等线"/>
                <a:cs typeface="等线"/>
              </a:rPr>
              <a:t>可持续</a:t>
            </a:r>
            <a:r>
              <a:rPr dirty="0" sz="650" spc="30">
                <a:latin typeface="等线"/>
                <a:cs typeface="等线"/>
              </a:rPr>
              <a:t>。同时建立国家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见病专</a:t>
            </a:r>
            <a:r>
              <a:rPr dirty="0" sz="650" spc="20">
                <a:latin typeface="等线"/>
                <a:cs typeface="等线"/>
              </a:rPr>
              <a:t>项 </a:t>
            </a:r>
            <a:r>
              <a:rPr dirty="0" sz="650" spc="30">
                <a:latin typeface="等线"/>
                <a:cs typeface="等线"/>
              </a:rPr>
              <a:t>基金制度，并鼓励地方</a:t>
            </a:r>
            <a:r>
              <a:rPr dirty="0" sz="650" spc="20">
                <a:latin typeface="等线"/>
                <a:cs typeface="等线"/>
              </a:rPr>
              <a:t>试</a:t>
            </a:r>
            <a:r>
              <a:rPr dirty="0" sz="650" spc="30">
                <a:latin typeface="等线"/>
                <a:cs typeface="等线"/>
              </a:rPr>
              <a:t>点探</a:t>
            </a:r>
            <a:r>
              <a:rPr dirty="0" sz="650" spc="35">
                <a:latin typeface="等线"/>
                <a:cs typeface="等线"/>
              </a:rPr>
              <a:t>索</a:t>
            </a:r>
            <a:r>
              <a:rPr dirty="0" sz="650" spc="30">
                <a:latin typeface="等线"/>
                <a:cs typeface="等线"/>
              </a:rPr>
              <a:t>。可</a:t>
            </a:r>
            <a:r>
              <a:rPr dirty="0" sz="650" spc="20">
                <a:latin typeface="等线"/>
                <a:cs typeface="等线"/>
              </a:rPr>
              <a:t>借</a:t>
            </a:r>
            <a:r>
              <a:rPr dirty="0" sz="650" spc="30">
                <a:latin typeface="等线"/>
                <a:cs typeface="等线"/>
              </a:rPr>
              <a:t>鉴浙江模</a:t>
            </a:r>
            <a:r>
              <a:rPr dirty="0" sz="650" spc="35">
                <a:latin typeface="等线"/>
                <a:cs typeface="等线"/>
              </a:rPr>
              <a:t>式</a:t>
            </a:r>
            <a:r>
              <a:rPr dirty="0" sz="650" spc="30">
                <a:latin typeface="等线"/>
                <a:cs typeface="等线"/>
              </a:rPr>
              <a:t>，搭</a:t>
            </a:r>
            <a:r>
              <a:rPr dirty="0" sz="650" spc="20">
                <a:latin typeface="等线"/>
                <a:cs typeface="等线"/>
              </a:rPr>
              <a:t>建</a:t>
            </a:r>
            <a:r>
              <a:rPr dirty="0" sz="650" spc="30">
                <a:latin typeface="等线"/>
                <a:cs typeface="等线"/>
              </a:rPr>
              <a:t>罕见病专项</a:t>
            </a:r>
            <a:r>
              <a:rPr dirty="0" sz="650" spc="20">
                <a:latin typeface="等线"/>
                <a:cs typeface="等线"/>
              </a:rPr>
              <a:t>基</a:t>
            </a:r>
            <a:r>
              <a:rPr dirty="0" sz="650" spc="35">
                <a:latin typeface="等线"/>
                <a:cs typeface="等线"/>
              </a:rPr>
              <a:t>金</a:t>
            </a:r>
            <a:r>
              <a:rPr dirty="0" sz="650" spc="30">
                <a:latin typeface="等线"/>
                <a:cs typeface="等线"/>
              </a:rPr>
              <a:t>，适</a:t>
            </a:r>
            <a:r>
              <a:rPr dirty="0" sz="650" spc="20">
                <a:latin typeface="等线"/>
                <a:cs typeface="等线"/>
              </a:rPr>
              <a:t>当</a:t>
            </a:r>
            <a:r>
              <a:rPr dirty="0" sz="650" spc="30">
                <a:latin typeface="等线"/>
                <a:cs typeface="等线"/>
              </a:rPr>
              <a:t>引入个人缴</a:t>
            </a:r>
            <a:r>
              <a:rPr dirty="0" sz="650" spc="35">
                <a:latin typeface="等线"/>
                <a:cs typeface="等线"/>
              </a:rPr>
              <a:t>费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在</a:t>
            </a:r>
            <a:r>
              <a:rPr dirty="0" sz="650" spc="30">
                <a:latin typeface="等线"/>
                <a:cs typeface="等线"/>
              </a:rPr>
              <a:t>不挤占基</a:t>
            </a:r>
            <a:r>
              <a:rPr dirty="0" sz="650" spc="20">
                <a:latin typeface="等线"/>
                <a:cs typeface="等线"/>
              </a:rPr>
              <a:t>本 医疗保险基金存量资金的前提下，强调个人责</a:t>
            </a:r>
            <a:r>
              <a:rPr dirty="0" sz="650" spc="30">
                <a:latin typeface="等线"/>
                <a:cs typeface="等线"/>
              </a:rPr>
              <a:t>任</a:t>
            </a:r>
            <a:r>
              <a:rPr dirty="0" sz="650" spc="20">
                <a:latin typeface="等线"/>
                <a:cs typeface="等线"/>
              </a:rPr>
              <a:t>与参与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切实解</a:t>
            </a:r>
            <a:r>
              <a:rPr dirty="0" sz="650" spc="30">
                <a:latin typeface="等线"/>
                <a:cs typeface="等线"/>
              </a:rPr>
              <a:t>决</a:t>
            </a:r>
            <a:r>
              <a:rPr dirty="0" sz="650" spc="20">
                <a:latin typeface="等线"/>
                <a:cs typeface="等线"/>
              </a:rPr>
              <a:t>罕见病</a:t>
            </a:r>
            <a:r>
              <a:rPr dirty="0" sz="650" spc="30">
                <a:latin typeface="等线"/>
                <a:cs typeface="等线"/>
              </a:rPr>
              <a:t>患</a:t>
            </a:r>
            <a:r>
              <a:rPr dirty="0" sz="650" spc="20">
                <a:latin typeface="等线"/>
                <a:cs typeface="等线"/>
              </a:rPr>
              <a:t>者的用</a:t>
            </a:r>
            <a:r>
              <a:rPr dirty="0" sz="650" spc="30">
                <a:latin typeface="等线"/>
                <a:cs typeface="等线"/>
              </a:rPr>
              <a:t>药</a:t>
            </a:r>
            <a:r>
              <a:rPr dirty="0" sz="650" spc="20">
                <a:latin typeface="等线"/>
                <a:cs typeface="等线"/>
              </a:rPr>
              <a:t>保障。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042" y="5470336"/>
            <a:ext cx="308737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优先纳入罕见病用药，</a:t>
            </a:r>
            <a:r>
              <a:rPr dirty="0" sz="850" spc="-60" b="1" i="1">
                <a:solidFill>
                  <a:srgbClr val="2A4882"/>
                </a:solidFill>
                <a:latin typeface="等线"/>
                <a:cs typeface="等线"/>
              </a:rPr>
              <a:t>建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立国</a:t>
            </a:r>
            <a:r>
              <a:rPr dirty="0" sz="850" spc="-60" b="1" i="1">
                <a:solidFill>
                  <a:srgbClr val="2A4882"/>
                </a:solidFill>
                <a:latin typeface="等线"/>
                <a:cs typeface="等线"/>
              </a:rPr>
              <a:t>家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罕见</a:t>
            </a:r>
            <a:r>
              <a:rPr dirty="0" sz="850" spc="-60" b="1" i="1">
                <a:solidFill>
                  <a:srgbClr val="2A4882"/>
                </a:solidFill>
                <a:latin typeface="等线"/>
                <a:cs typeface="等线"/>
              </a:rPr>
              <a:t>病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专项</a:t>
            </a:r>
            <a:r>
              <a:rPr dirty="0" sz="850" spc="-60" b="1" i="1">
                <a:solidFill>
                  <a:srgbClr val="2A4882"/>
                </a:solidFill>
                <a:latin typeface="等线"/>
                <a:cs typeface="等线"/>
              </a:rPr>
              <a:t>医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保制</a:t>
            </a:r>
            <a:r>
              <a:rPr dirty="0" sz="850" spc="-60" b="1" i="1">
                <a:solidFill>
                  <a:srgbClr val="2A4882"/>
                </a:solidFill>
                <a:latin typeface="等线"/>
                <a:cs typeface="等线"/>
              </a:rPr>
              <a:t>度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，鼓</a:t>
            </a:r>
            <a:r>
              <a:rPr dirty="0" sz="850" spc="-60" b="1" i="1">
                <a:solidFill>
                  <a:srgbClr val="2A4882"/>
                </a:solidFill>
                <a:latin typeface="等线"/>
                <a:cs typeface="等线"/>
              </a:rPr>
              <a:t>励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地方</a:t>
            </a:r>
            <a:r>
              <a:rPr dirty="0" sz="850" spc="-60" b="1" i="1">
                <a:solidFill>
                  <a:srgbClr val="2A4882"/>
                </a:solidFill>
                <a:latin typeface="等线"/>
                <a:cs typeface="等线"/>
              </a:rPr>
              <a:t>试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点</a:t>
            </a:r>
            <a:endParaRPr sz="850">
              <a:latin typeface="等线"/>
              <a:cs typeface="等线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923" y="3389375"/>
            <a:ext cx="228600" cy="2179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98119" y="3386111"/>
            <a:ext cx="10350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30" b="1" i="1">
                <a:solidFill>
                  <a:srgbClr val="FFFFFF"/>
                </a:solidFill>
                <a:latin typeface="等线"/>
                <a:cs typeface="等线"/>
              </a:rPr>
              <a:t>3</a:t>
            </a:r>
            <a:endParaRPr sz="1150">
              <a:latin typeface="等线"/>
              <a:cs typeface="等线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4923" y="4425695"/>
            <a:ext cx="228600" cy="21945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8119" y="4423447"/>
            <a:ext cx="10350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30" b="1" i="1">
                <a:solidFill>
                  <a:srgbClr val="557EC9"/>
                </a:solidFill>
                <a:latin typeface="等线"/>
                <a:cs typeface="等线"/>
              </a:rPr>
              <a:t>4</a:t>
            </a:r>
            <a:endParaRPr sz="1150">
              <a:latin typeface="等线"/>
              <a:cs typeface="等线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4923" y="5452871"/>
            <a:ext cx="228600" cy="21793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98119" y="5449353"/>
            <a:ext cx="10350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30" b="1" i="1">
                <a:solidFill>
                  <a:srgbClr val="557EC9"/>
                </a:solidFill>
                <a:latin typeface="等线"/>
                <a:cs typeface="等线"/>
              </a:rPr>
              <a:t>5</a:t>
            </a:r>
            <a:endParaRPr sz="1150">
              <a:latin typeface="等线"/>
              <a:cs typeface="等线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938885" y="1206438"/>
            <a:ext cx="1726564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推动</a:t>
            </a:r>
            <a:r>
              <a:rPr dirty="0" sz="850" spc="-20" b="1" i="1">
                <a:solidFill>
                  <a:srgbClr val="2A4882"/>
                </a:solidFill>
                <a:latin typeface="等线"/>
                <a:cs typeface="等线"/>
              </a:rPr>
              <a:t>“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罕见病</a:t>
            </a:r>
            <a:r>
              <a:rPr dirty="0" sz="850" spc="-20" b="1" i="1">
                <a:solidFill>
                  <a:srgbClr val="2A4882"/>
                </a:solidFill>
                <a:latin typeface="等线"/>
                <a:cs typeface="等线"/>
              </a:rPr>
              <a:t>”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和</a:t>
            </a:r>
            <a:r>
              <a:rPr dirty="0" sz="850" spc="-30" b="1" i="1">
                <a:solidFill>
                  <a:srgbClr val="2A4882"/>
                </a:solidFill>
                <a:latin typeface="等线"/>
                <a:cs typeface="等线"/>
              </a:rPr>
              <a:t>“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罕见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病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药物</a:t>
            </a:r>
            <a:r>
              <a:rPr dirty="0" sz="850" spc="-30" b="1" i="1">
                <a:solidFill>
                  <a:srgbClr val="2A4882"/>
                </a:solidFill>
                <a:latin typeface="等线"/>
                <a:cs typeface="等线"/>
              </a:rPr>
              <a:t>”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相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关立法</a:t>
            </a:r>
            <a:endParaRPr sz="850">
              <a:latin typeface="等线"/>
              <a:cs typeface="等线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0175" y="4656124"/>
            <a:ext cx="4185920" cy="584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1200"/>
              </a:lnSpc>
              <a:spcBef>
                <a:spcPts val="90"/>
              </a:spcBef>
            </a:pPr>
            <a:r>
              <a:rPr dirty="0" sz="650" spc="30">
                <a:latin typeface="等线"/>
                <a:cs typeface="等线"/>
              </a:rPr>
              <a:t>不同于常见药的价值评</a:t>
            </a:r>
            <a:r>
              <a:rPr dirty="0" sz="650" spc="15">
                <a:latin typeface="等线"/>
                <a:cs typeface="等线"/>
              </a:rPr>
              <a:t>估</a:t>
            </a:r>
            <a:r>
              <a:rPr dirty="0" sz="650" spc="30">
                <a:latin typeface="等线"/>
                <a:cs typeface="等线"/>
              </a:rPr>
              <a:t>体系，罕见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药物应当突破单</a:t>
            </a:r>
            <a:r>
              <a:rPr dirty="0" sz="650" spc="20">
                <a:latin typeface="等线"/>
                <a:cs typeface="等线"/>
              </a:rPr>
              <a:t>一</a:t>
            </a:r>
            <a:r>
              <a:rPr dirty="0" sz="650" spc="30">
                <a:latin typeface="等线"/>
                <a:cs typeface="等线"/>
              </a:rPr>
              <a:t>的卫生技术</a:t>
            </a:r>
            <a:r>
              <a:rPr dirty="0" sz="650" spc="20">
                <a:latin typeface="等线"/>
                <a:cs typeface="等线"/>
              </a:rPr>
              <a:t>评</a:t>
            </a:r>
            <a:r>
              <a:rPr dirty="0" sz="650" spc="30">
                <a:latin typeface="等线"/>
                <a:cs typeface="等线"/>
              </a:rPr>
              <a:t>估的标</a:t>
            </a:r>
            <a:r>
              <a:rPr dirty="0" sz="650" spc="20">
                <a:latin typeface="等线"/>
                <a:cs typeface="等线"/>
              </a:rPr>
              <a:t>准</a:t>
            </a:r>
            <a:r>
              <a:rPr dirty="0" sz="650" spc="30">
                <a:latin typeface="等线"/>
                <a:cs typeface="等线"/>
              </a:rPr>
              <a:t>方</a:t>
            </a:r>
            <a:r>
              <a:rPr dirty="0" sz="650" spc="45">
                <a:latin typeface="等线"/>
                <a:cs typeface="等线"/>
              </a:rPr>
              <a:t>法</a:t>
            </a:r>
            <a:r>
              <a:rPr dirty="0" sz="650" spc="30">
                <a:latin typeface="等线"/>
                <a:cs typeface="等线"/>
              </a:rPr>
              <a:t>，建立涵盖</a:t>
            </a:r>
            <a:r>
              <a:rPr dirty="0" sz="650" spc="2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物经济</a:t>
            </a:r>
            <a:r>
              <a:rPr dirty="0" sz="650" spc="35">
                <a:latin typeface="等线"/>
                <a:cs typeface="等线"/>
              </a:rPr>
              <a:t>学</a:t>
            </a:r>
            <a:r>
              <a:rPr dirty="0" sz="650" spc="20">
                <a:latin typeface="等线"/>
                <a:cs typeface="等线"/>
              </a:rPr>
              <a:t>、 </a:t>
            </a:r>
            <a:r>
              <a:rPr dirty="0" sz="650" spc="30">
                <a:latin typeface="等线"/>
                <a:cs typeface="等线"/>
              </a:rPr>
              <a:t>医学、公共政策学、保</a:t>
            </a:r>
            <a:r>
              <a:rPr dirty="0" sz="650" spc="20">
                <a:latin typeface="等线"/>
                <a:cs typeface="等线"/>
              </a:rPr>
              <a:t>障</a:t>
            </a:r>
            <a:r>
              <a:rPr dirty="0" sz="650" spc="30">
                <a:latin typeface="等线"/>
                <a:cs typeface="等线"/>
              </a:rPr>
              <a:t>学、社会学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伦理</a:t>
            </a:r>
            <a:r>
              <a:rPr dirty="0" sz="650" spc="35">
                <a:latin typeface="等线"/>
                <a:cs typeface="等线"/>
              </a:rPr>
              <a:t>学</a:t>
            </a:r>
            <a:r>
              <a:rPr dirty="0" sz="650" spc="30">
                <a:latin typeface="等线"/>
                <a:cs typeface="等线"/>
              </a:rPr>
              <a:t>、法学等</a:t>
            </a:r>
            <a:r>
              <a:rPr dirty="0" sz="650" spc="20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学科的综合</a:t>
            </a:r>
            <a:r>
              <a:rPr dirty="0" sz="650" spc="20">
                <a:latin typeface="等线"/>
                <a:cs typeface="等线"/>
              </a:rPr>
              <a:t>价</a:t>
            </a:r>
            <a:r>
              <a:rPr dirty="0" sz="650" spc="30">
                <a:latin typeface="等线"/>
                <a:cs typeface="等线"/>
              </a:rPr>
              <a:t>值评估</a:t>
            </a:r>
            <a:r>
              <a:rPr dirty="0" sz="650" spc="20">
                <a:latin typeface="等线"/>
                <a:cs typeface="等线"/>
              </a:rPr>
              <a:t>体</a:t>
            </a:r>
            <a:r>
              <a:rPr dirty="0" sz="650" spc="40">
                <a:latin typeface="等线"/>
                <a:cs typeface="等线"/>
              </a:rPr>
              <a:t>系</a:t>
            </a:r>
            <a:r>
              <a:rPr dirty="0" sz="650" spc="30">
                <a:latin typeface="等线"/>
                <a:cs typeface="等线"/>
              </a:rPr>
              <a:t>，使罕见病药</a:t>
            </a:r>
            <a:r>
              <a:rPr dirty="0" sz="650" spc="20">
                <a:latin typeface="等线"/>
                <a:cs typeface="等线"/>
              </a:rPr>
              <a:t>物</a:t>
            </a:r>
            <a:r>
              <a:rPr dirty="0" sz="650" spc="30">
                <a:latin typeface="等线"/>
                <a:cs typeface="等线"/>
              </a:rPr>
              <a:t>的价值得</a:t>
            </a:r>
            <a:r>
              <a:rPr dirty="0" sz="650" spc="20">
                <a:latin typeface="等线"/>
                <a:cs typeface="等线"/>
              </a:rPr>
              <a:t>到 </a:t>
            </a:r>
            <a:r>
              <a:rPr dirty="0" sz="650" spc="30">
                <a:latin typeface="等线"/>
                <a:cs typeface="等线"/>
              </a:rPr>
              <a:t>科学且充分的认定。根</a:t>
            </a:r>
            <a:r>
              <a:rPr dirty="0" sz="650" spc="20">
                <a:latin typeface="等线"/>
                <a:cs typeface="等线"/>
              </a:rPr>
              <a:t>据</a:t>
            </a:r>
            <a:r>
              <a:rPr dirty="0" sz="650" spc="30">
                <a:latin typeface="等线"/>
                <a:cs typeface="等线"/>
              </a:rPr>
              <a:t>综合价值评</a:t>
            </a:r>
            <a:r>
              <a:rPr dirty="0" sz="650" spc="20">
                <a:latin typeface="等线"/>
                <a:cs typeface="等线"/>
              </a:rPr>
              <a:t>估</a:t>
            </a:r>
            <a:r>
              <a:rPr dirty="0" sz="650" spc="30">
                <a:latin typeface="等线"/>
                <a:cs typeface="等线"/>
              </a:rPr>
              <a:t>体系的测算结</a:t>
            </a:r>
            <a:r>
              <a:rPr dirty="0" sz="650" spc="40">
                <a:latin typeface="等线"/>
                <a:cs typeface="等线"/>
              </a:rPr>
              <a:t>果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为我国罕见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药物的</a:t>
            </a: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保准入等政策过</a:t>
            </a:r>
            <a:r>
              <a:rPr dirty="0" sz="650" spc="20">
                <a:latin typeface="等线"/>
                <a:cs typeface="等线"/>
              </a:rPr>
              <a:t>程</a:t>
            </a:r>
            <a:r>
              <a:rPr dirty="0" sz="650" spc="30">
                <a:latin typeface="等线"/>
                <a:cs typeface="等线"/>
              </a:rPr>
              <a:t>提供参考</a:t>
            </a:r>
            <a:r>
              <a:rPr dirty="0" sz="650" spc="20">
                <a:latin typeface="等线"/>
                <a:cs typeface="等线"/>
              </a:rPr>
              <a:t>依 据。患者迫切的用药需求也应为评价体系的要</a:t>
            </a:r>
            <a:r>
              <a:rPr dirty="0" sz="650" spc="30">
                <a:latin typeface="等线"/>
                <a:cs typeface="等线"/>
              </a:rPr>
              <a:t>素</a:t>
            </a:r>
            <a:r>
              <a:rPr dirty="0" sz="650" spc="20">
                <a:latin typeface="等线"/>
                <a:cs typeface="等线"/>
              </a:rPr>
              <a:t>之</a:t>
            </a:r>
            <a:r>
              <a:rPr dirty="0" sz="650" spc="25">
                <a:latin typeface="等线"/>
                <a:cs typeface="等线"/>
              </a:rPr>
              <a:t>一</a:t>
            </a:r>
            <a:r>
              <a:rPr dirty="0" sz="650" spc="20"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9929" y="4451923"/>
            <a:ext cx="185928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建立罕见病药物及服务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综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合价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值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评价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体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系</a:t>
            </a:r>
            <a:endParaRPr sz="850">
              <a:latin typeface="等线"/>
              <a:cs typeface="等线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8639" y="1415084"/>
            <a:ext cx="4187190" cy="7226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0800"/>
              </a:lnSpc>
              <a:spcBef>
                <a:spcPts val="90"/>
              </a:spcBef>
            </a:pPr>
            <a:r>
              <a:rPr dirty="0" sz="650" spc="30">
                <a:latin typeface="等线"/>
                <a:cs typeface="等线"/>
              </a:rPr>
              <a:t>制定包含罕见病药品相</a:t>
            </a:r>
            <a:r>
              <a:rPr dirty="0" sz="650" spc="15">
                <a:latin typeface="等线"/>
                <a:cs typeface="等线"/>
              </a:rPr>
              <a:t>关</a:t>
            </a:r>
            <a:r>
              <a:rPr dirty="0" sz="650" spc="30">
                <a:latin typeface="等线"/>
                <a:cs typeface="等线"/>
              </a:rPr>
              <a:t>概念的定义</a:t>
            </a:r>
            <a:r>
              <a:rPr dirty="0" sz="650" spc="20">
                <a:latin typeface="等线"/>
                <a:cs typeface="等线"/>
              </a:rPr>
              <a:t>（</a:t>
            </a:r>
            <a:r>
              <a:rPr dirty="0" sz="650" spc="30">
                <a:latin typeface="等线"/>
                <a:cs typeface="等线"/>
              </a:rPr>
              <a:t>如罕见病、罕见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药物等定</a:t>
            </a:r>
            <a:r>
              <a:rPr dirty="0" sz="650" spc="35">
                <a:latin typeface="等线"/>
                <a:cs typeface="等线"/>
              </a:rPr>
              <a:t>义</a:t>
            </a:r>
            <a:r>
              <a:rPr dirty="0" sz="650" spc="25">
                <a:latin typeface="等线"/>
                <a:cs typeface="等线"/>
              </a:rPr>
              <a:t>），</a:t>
            </a:r>
            <a:r>
              <a:rPr dirty="0" sz="650" spc="30">
                <a:latin typeface="等线"/>
                <a:cs typeface="等线"/>
              </a:rPr>
              <a:t>药品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研发</a:t>
            </a:r>
            <a:r>
              <a:rPr dirty="0" sz="650" spc="35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引进、生</a:t>
            </a:r>
            <a:r>
              <a:rPr dirty="0" sz="650" spc="20">
                <a:latin typeface="等线"/>
                <a:cs typeface="等线"/>
              </a:rPr>
              <a:t>产</a:t>
            </a:r>
            <a:r>
              <a:rPr dirty="0" sz="650" spc="30">
                <a:latin typeface="等线"/>
                <a:cs typeface="等线"/>
              </a:rPr>
              <a:t>、供应、</a:t>
            </a:r>
            <a:r>
              <a:rPr dirty="0" sz="650" spc="20">
                <a:latin typeface="等线"/>
                <a:cs typeface="等线"/>
              </a:rPr>
              <a:t>保 </a:t>
            </a:r>
            <a:r>
              <a:rPr dirty="0" sz="650" spc="30">
                <a:latin typeface="等线"/>
                <a:cs typeface="等线"/>
              </a:rPr>
              <a:t>障、市场监督等系统规</a:t>
            </a:r>
            <a:r>
              <a:rPr dirty="0" sz="650" spc="15">
                <a:latin typeface="等线"/>
                <a:cs typeface="等线"/>
              </a:rPr>
              <a:t>范</a:t>
            </a:r>
            <a:r>
              <a:rPr dirty="0" sz="650" spc="30">
                <a:latin typeface="等线"/>
                <a:cs typeface="等线"/>
              </a:rPr>
              <a:t>的罕见病药</a:t>
            </a:r>
            <a:r>
              <a:rPr dirty="0" sz="650" spc="15">
                <a:latin typeface="等线"/>
                <a:cs typeface="等线"/>
              </a:rPr>
              <a:t>品</a:t>
            </a:r>
            <a:r>
              <a:rPr dirty="0" sz="650" spc="30">
                <a:latin typeface="等线"/>
                <a:cs typeface="等线"/>
              </a:rPr>
              <a:t>纲领性法律。并</a:t>
            </a:r>
            <a:r>
              <a:rPr dirty="0" sz="650" spc="20">
                <a:latin typeface="等线"/>
                <a:cs typeface="等线"/>
              </a:rPr>
              <a:t>将</a:t>
            </a:r>
            <a:r>
              <a:rPr dirty="0" sz="650" spc="30">
                <a:latin typeface="等线"/>
                <a:cs typeface="等线"/>
              </a:rPr>
              <a:t>此法律作为</a:t>
            </a:r>
            <a:r>
              <a:rPr dirty="0" sz="650" spc="20">
                <a:latin typeface="等线"/>
                <a:cs typeface="等线"/>
              </a:rPr>
              <a:t>我</a:t>
            </a:r>
            <a:r>
              <a:rPr dirty="0" sz="650" spc="30">
                <a:latin typeface="等线"/>
                <a:cs typeface="等线"/>
              </a:rPr>
              <a:t>国罕见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药品研</a:t>
            </a:r>
            <a:r>
              <a:rPr dirty="0" sz="650" spc="40">
                <a:latin typeface="等线"/>
                <a:cs typeface="等线"/>
              </a:rPr>
              <a:t>发</a:t>
            </a:r>
            <a:r>
              <a:rPr dirty="0" sz="650" spc="30">
                <a:latin typeface="等线"/>
                <a:cs typeface="等线"/>
              </a:rPr>
              <a:t>、社会</a:t>
            </a:r>
            <a:r>
              <a:rPr dirty="0" sz="650" spc="2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障、医疗救 助等一系列相</a:t>
            </a:r>
            <a:r>
              <a:rPr dirty="0" sz="650" spc="40">
                <a:latin typeface="等线"/>
                <a:cs typeface="等线"/>
              </a:rPr>
              <a:t>关</a:t>
            </a:r>
            <a:r>
              <a:rPr dirty="0" sz="650" spc="30">
                <a:latin typeface="等线"/>
                <a:cs typeface="等线"/>
              </a:rPr>
              <a:t>后续政策</a:t>
            </a:r>
            <a:r>
              <a:rPr dirty="0" sz="650" spc="4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制定基</a:t>
            </a:r>
            <a:r>
              <a:rPr dirty="0" sz="650" spc="50">
                <a:latin typeface="等线"/>
                <a:cs typeface="等线"/>
              </a:rPr>
              <a:t>础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及已颁布政策落</a:t>
            </a:r>
            <a:r>
              <a:rPr dirty="0" sz="650" spc="40">
                <a:latin typeface="等线"/>
                <a:cs typeface="等线"/>
              </a:rPr>
              <a:t>地</a:t>
            </a:r>
            <a:r>
              <a:rPr dirty="0" sz="650" spc="30">
                <a:latin typeface="等线"/>
                <a:cs typeface="等线"/>
              </a:rPr>
              <a:t>的根本依据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立法</a:t>
            </a:r>
            <a:r>
              <a:rPr dirty="0" sz="650" spc="40">
                <a:latin typeface="等线"/>
                <a:cs typeface="等线"/>
              </a:rPr>
              <a:t>过</a:t>
            </a:r>
            <a:r>
              <a:rPr dirty="0" sz="650" spc="30">
                <a:latin typeface="等线"/>
                <a:cs typeface="等线"/>
              </a:rPr>
              <a:t>程中应坚</a:t>
            </a:r>
            <a:r>
              <a:rPr dirty="0" sz="650" spc="35">
                <a:latin typeface="等线"/>
                <a:cs typeface="等线"/>
              </a:rPr>
              <a:t>持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以患者为</a:t>
            </a:r>
            <a:r>
              <a:rPr dirty="0" sz="650" spc="40">
                <a:latin typeface="等线"/>
                <a:cs typeface="等线"/>
              </a:rPr>
              <a:t>中</a:t>
            </a:r>
            <a:r>
              <a:rPr dirty="0" sz="650" spc="30">
                <a:latin typeface="等线"/>
                <a:cs typeface="等线"/>
              </a:rPr>
              <a:t>心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的理 念，在保障和尊重罕见</a:t>
            </a:r>
            <a:r>
              <a:rPr dirty="0" sz="650" spc="15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患者的参与</a:t>
            </a:r>
            <a:r>
              <a:rPr dirty="0" sz="650" spc="15">
                <a:latin typeface="等线"/>
                <a:cs typeface="等线"/>
              </a:rPr>
              <a:t>权</a:t>
            </a:r>
            <a:r>
              <a:rPr dirty="0" sz="650" spc="30">
                <a:latin typeface="等线"/>
                <a:cs typeface="等线"/>
              </a:rPr>
              <a:t>和知情权的前提</a:t>
            </a:r>
            <a:r>
              <a:rPr dirty="0" sz="650" spc="20">
                <a:latin typeface="等线"/>
                <a:cs typeface="等线"/>
              </a:rPr>
              <a:t>下</a:t>
            </a:r>
            <a:r>
              <a:rPr dirty="0" sz="650" spc="30">
                <a:latin typeface="等线"/>
                <a:cs typeface="等线"/>
              </a:rPr>
              <a:t>，各利益相</a:t>
            </a:r>
            <a:r>
              <a:rPr dirty="0" sz="650" spc="20">
                <a:latin typeface="等线"/>
                <a:cs typeface="等线"/>
              </a:rPr>
              <a:t>关</a:t>
            </a:r>
            <a:r>
              <a:rPr dirty="0" sz="650" spc="30">
                <a:latin typeface="等线"/>
                <a:cs typeface="等线"/>
              </a:rPr>
              <a:t>方有充</a:t>
            </a:r>
            <a:r>
              <a:rPr dirty="0" sz="650" spc="20">
                <a:latin typeface="等线"/>
                <a:cs typeface="等线"/>
              </a:rPr>
              <a:t>分</a:t>
            </a:r>
            <a:r>
              <a:rPr dirty="0" sz="650" spc="30">
                <a:latin typeface="等线"/>
                <a:cs typeface="等线"/>
              </a:rPr>
              <a:t>的参与机</a:t>
            </a:r>
            <a:r>
              <a:rPr dirty="0" sz="650" spc="40">
                <a:latin typeface="等线"/>
                <a:cs typeface="等线"/>
              </a:rPr>
              <a:t>会</a:t>
            </a:r>
            <a:r>
              <a:rPr dirty="0" sz="650" spc="30">
                <a:latin typeface="等线"/>
                <a:cs typeface="等线"/>
              </a:rPr>
              <a:t>，为</a:t>
            </a:r>
            <a:r>
              <a:rPr dirty="0" sz="650" spc="20">
                <a:latin typeface="等线"/>
                <a:cs typeface="等线"/>
              </a:rPr>
              <a:t>完</a:t>
            </a:r>
            <a:r>
              <a:rPr dirty="0" sz="650" spc="30">
                <a:latin typeface="等线"/>
                <a:cs typeface="等线"/>
              </a:rPr>
              <a:t>善立法出</a:t>
            </a:r>
            <a:r>
              <a:rPr dirty="0" sz="650" spc="20">
                <a:latin typeface="等线"/>
                <a:cs typeface="等线"/>
              </a:rPr>
              <a:t>谋 划策。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4560" y="3381567"/>
            <a:ext cx="221615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建立罕见病筛查</a:t>
            </a:r>
            <a:r>
              <a:rPr dirty="0" sz="850" spc="-20" b="1" i="1">
                <a:solidFill>
                  <a:srgbClr val="2A4882"/>
                </a:solidFill>
                <a:latin typeface="等线"/>
                <a:cs typeface="等线"/>
              </a:rPr>
              <a:t>-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诊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疗</a:t>
            </a:r>
            <a:r>
              <a:rPr dirty="0" sz="850" spc="-20" b="1" i="1">
                <a:solidFill>
                  <a:srgbClr val="2A4882"/>
                </a:solidFill>
                <a:latin typeface="等线"/>
                <a:cs typeface="等线"/>
              </a:rPr>
              <a:t>-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管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理</a:t>
            </a:r>
            <a:r>
              <a:rPr dirty="0" sz="850" spc="-35" b="1" i="1">
                <a:solidFill>
                  <a:srgbClr val="2A4882"/>
                </a:solidFill>
                <a:latin typeface="等线"/>
                <a:cs typeface="等线"/>
              </a:rPr>
              <a:t>-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康复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的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综合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支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持体系</a:t>
            </a:r>
            <a:endParaRPr sz="850">
              <a:latin typeface="等线"/>
              <a:cs typeface="等线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4138" y="3593134"/>
            <a:ext cx="4271010" cy="5835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30">
                <a:latin typeface="等线"/>
                <a:cs typeface="等线"/>
              </a:rPr>
              <a:t>充分发掘罕见病群体全</a:t>
            </a:r>
            <a:r>
              <a:rPr dirty="0" sz="650" spc="15">
                <a:latin typeface="等线"/>
                <a:cs typeface="等线"/>
              </a:rPr>
              <a:t>生</a:t>
            </a:r>
            <a:r>
              <a:rPr dirty="0" sz="650" spc="30">
                <a:latin typeface="等线"/>
                <a:cs typeface="等线"/>
              </a:rPr>
              <a:t>命周期的需</a:t>
            </a:r>
            <a:r>
              <a:rPr dirty="0" sz="650" spc="20">
                <a:latin typeface="等线"/>
                <a:cs typeface="等线"/>
              </a:rPr>
              <a:t>求</a:t>
            </a:r>
            <a:r>
              <a:rPr dirty="0" sz="650" spc="30">
                <a:latin typeface="等线"/>
                <a:cs typeface="等线"/>
              </a:rPr>
              <a:t>。通过政策法律</a:t>
            </a:r>
            <a:r>
              <a:rPr dirty="0" sz="650" spc="20">
                <a:latin typeface="等线"/>
                <a:cs typeface="等线"/>
              </a:rPr>
              <a:t>及</a:t>
            </a:r>
            <a:r>
              <a:rPr dirty="0" sz="650" spc="30">
                <a:latin typeface="等线"/>
                <a:cs typeface="等线"/>
              </a:rPr>
              <a:t>教育宣</a:t>
            </a:r>
            <a:r>
              <a:rPr dirty="0" sz="650" spc="35">
                <a:latin typeface="等线"/>
                <a:cs typeface="等线"/>
              </a:rPr>
              <a:t>传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使</a:t>
            </a:r>
            <a:r>
              <a:rPr dirty="0" sz="650" spc="30">
                <a:latin typeface="等线"/>
                <a:cs typeface="等线"/>
              </a:rPr>
              <a:t>社会充</a:t>
            </a:r>
            <a:r>
              <a:rPr dirty="0" sz="650" spc="20">
                <a:latin typeface="等线"/>
                <a:cs typeface="等线"/>
              </a:rPr>
              <a:t>分</a:t>
            </a:r>
            <a:r>
              <a:rPr dirty="0" sz="650" spc="30">
                <a:latin typeface="等线"/>
                <a:cs typeface="等线"/>
              </a:rPr>
              <a:t>认识罕见病群体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生存状</a:t>
            </a:r>
            <a:r>
              <a:rPr dirty="0" sz="650" spc="40">
                <a:latin typeface="等线"/>
                <a:cs typeface="等线"/>
              </a:rPr>
              <a:t>态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30">
                <a:latin typeface="等线"/>
                <a:cs typeface="等线"/>
              </a:rPr>
              <a:t>理解罕见病群体的</a:t>
            </a:r>
            <a:r>
              <a:rPr dirty="0" sz="650" spc="15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样化需求</a:t>
            </a:r>
            <a:r>
              <a:rPr dirty="0" sz="650" spc="35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围</a:t>
            </a:r>
            <a:r>
              <a:rPr dirty="0" sz="650" spc="30">
                <a:latin typeface="等线"/>
                <a:cs typeface="等线"/>
              </a:rPr>
              <a:t>绕这</a:t>
            </a:r>
            <a:r>
              <a:rPr dirty="0" sz="650" spc="20">
                <a:latin typeface="等线"/>
                <a:cs typeface="等线"/>
              </a:rPr>
              <a:t>些</a:t>
            </a:r>
            <a:r>
              <a:rPr dirty="0" sz="650" spc="30">
                <a:latin typeface="等线"/>
                <a:cs typeface="等线"/>
              </a:rPr>
              <a:t>需求逐步建立和</a:t>
            </a:r>
            <a:r>
              <a:rPr dirty="0" sz="650" spc="20">
                <a:latin typeface="等线"/>
                <a:cs typeface="等线"/>
              </a:rPr>
              <a:t>完</a:t>
            </a:r>
            <a:r>
              <a:rPr dirty="0" sz="650" spc="30">
                <a:latin typeface="等线"/>
                <a:cs typeface="等线"/>
              </a:rPr>
              <a:t>善罕见病群</a:t>
            </a:r>
            <a:r>
              <a:rPr dirty="0" sz="650" spc="20">
                <a:latin typeface="等线"/>
                <a:cs typeface="等线"/>
              </a:rPr>
              <a:t>体</a:t>
            </a:r>
            <a:r>
              <a:rPr dirty="0" sz="650" spc="30">
                <a:latin typeface="等线"/>
                <a:cs typeface="等线"/>
              </a:rPr>
              <a:t>独立生</a:t>
            </a:r>
            <a:r>
              <a:rPr dirty="0" sz="650" spc="20">
                <a:latin typeface="等线"/>
                <a:cs typeface="等线"/>
              </a:rPr>
              <a:t>活</a:t>
            </a:r>
            <a:r>
              <a:rPr dirty="0" sz="650" spc="30">
                <a:latin typeface="等线"/>
                <a:cs typeface="等线"/>
              </a:rPr>
              <a:t>和社会融入的</a:t>
            </a:r>
            <a:r>
              <a:rPr dirty="0" sz="650" spc="45">
                <a:latin typeface="等线"/>
                <a:cs typeface="等线"/>
              </a:rPr>
              <a:t>软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硬件环境</a:t>
            </a:r>
            <a:r>
              <a:rPr dirty="0" sz="650" spc="20">
                <a:latin typeface="等线"/>
                <a:cs typeface="等线"/>
              </a:rPr>
              <a:t>。 </a:t>
            </a:r>
            <a:r>
              <a:rPr dirty="0" sz="650" spc="30">
                <a:latin typeface="等线"/>
                <a:cs typeface="等线"/>
              </a:rPr>
              <a:t>尤其注重疾病早期筛查</a:t>
            </a:r>
            <a:r>
              <a:rPr dirty="0" sz="650" spc="15">
                <a:latin typeface="等线"/>
                <a:cs typeface="等线"/>
              </a:rPr>
              <a:t>诊</a:t>
            </a:r>
            <a:r>
              <a:rPr dirty="0" sz="650" spc="30">
                <a:latin typeface="等线"/>
                <a:cs typeface="等线"/>
              </a:rPr>
              <a:t>断，长期随</a:t>
            </a:r>
            <a:r>
              <a:rPr dirty="0" sz="650" spc="20">
                <a:latin typeface="等线"/>
                <a:cs typeface="等线"/>
              </a:rPr>
              <a:t>访</a:t>
            </a:r>
            <a:r>
              <a:rPr dirty="0" sz="650" spc="30">
                <a:latin typeface="等线"/>
                <a:cs typeface="等线"/>
              </a:rPr>
              <a:t>与疾病管</a:t>
            </a:r>
            <a:r>
              <a:rPr dirty="0" sz="650" spc="20">
                <a:latin typeface="等线"/>
                <a:cs typeface="等线"/>
              </a:rPr>
              <a:t>理</a:t>
            </a:r>
            <a:r>
              <a:rPr dirty="0" sz="650" spc="30">
                <a:latin typeface="等线"/>
                <a:cs typeface="等线"/>
              </a:rPr>
              <a:t>，多</a:t>
            </a:r>
            <a:r>
              <a:rPr dirty="0" sz="650" spc="20">
                <a:latin typeface="等线"/>
                <a:cs typeface="等线"/>
              </a:rPr>
              <a:t>学</a:t>
            </a:r>
            <a:r>
              <a:rPr dirty="0" sz="650" spc="30">
                <a:latin typeface="等线"/>
                <a:cs typeface="等线"/>
              </a:rPr>
              <a:t>科规范化治</a:t>
            </a:r>
            <a:r>
              <a:rPr dirty="0" sz="650" spc="2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及有效</a:t>
            </a:r>
            <a:r>
              <a:rPr dirty="0" sz="650" spc="20">
                <a:latin typeface="等线"/>
                <a:cs typeface="等线"/>
              </a:rPr>
              <a:t>康</a:t>
            </a:r>
            <a:r>
              <a:rPr dirty="0" sz="650" spc="30">
                <a:latin typeface="等线"/>
                <a:cs typeface="等线"/>
              </a:rPr>
              <a:t>复手</a:t>
            </a:r>
            <a:r>
              <a:rPr dirty="0" sz="650" spc="40">
                <a:latin typeface="等线"/>
                <a:cs typeface="等线"/>
              </a:rPr>
              <a:t>段</a:t>
            </a:r>
            <a:r>
              <a:rPr dirty="0" sz="650" spc="30">
                <a:latin typeface="等线"/>
                <a:cs typeface="等线"/>
              </a:rPr>
              <a:t>。鼓励多</a:t>
            </a:r>
            <a:r>
              <a:rPr dirty="0" sz="650" spc="20">
                <a:latin typeface="等线"/>
                <a:cs typeface="等线"/>
              </a:rPr>
              <a:t>种</a:t>
            </a:r>
            <a:r>
              <a:rPr dirty="0" sz="650" spc="30">
                <a:latin typeface="等线"/>
                <a:cs typeface="等线"/>
              </a:rPr>
              <a:t>社会力</a:t>
            </a:r>
            <a:r>
              <a:rPr dirty="0" sz="650" spc="35">
                <a:latin typeface="等线"/>
                <a:cs typeface="等线"/>
              </a:rPr>
              <a:t>量</a:t>
            </a:r>
            <a:r>
              <a:rPr dirty="0" sz="650" spc="20">
                <a:latin typeface="等线"/>
                <a:cs typeface="等线"/>
              </a:rPr>
              <a:t>，  尤其是患者组织和医疗机构参与到罕见病创新</a:t>
            </a:r>
            <a:r>
              <a:rPr dirty="0" sz="650" spc="30">
                <a:latin typeface="等线"/>
                <a:cs typeface="等线"/>
              </a:rPr>
              <a:t>服</a:t>
            </a:r>
            <a:r>
              <a:rPr dirty="0" sz="650" spc="20">
                <a:latin typeface="等线"/>
                <a:cs typeface="等线"/>
              </a:rPr>
              <a:t>务领域。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700" y="2327467"/>
            <a:ext cx="1758314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建立罕见病体系化顶层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设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计及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协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同机制</a:t>
            </a:r>
            <a:endParaRPr sz="850">
              <a:latin typeface="等线"/>
              <a:cs typeface="等线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2050" y="2538526"/>
            <a:ext cx="4187190" cy="5835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30">
                <a:latin typeface="等线"/>
                <a:cs typeface="等线"/>
              </a:rPr>
              <a:t>体系化制度建设的不同</a:t>
            </a:r>
            <a:r>
              <a:rPr dirty="0" sz="650" spc="15">
                <a:latin typeface="等线"/>
                <a:cs typeface="等线"/>
              </a:rPr>
              <a:t>版</a:t>
            </a:r>
            <a:r>
              <a:rPr dirty="0" sz="650" spc="30">
                <a:latin typeface="等线"/>
                <a:cs typeface="等线"/>
              </a:rPr>
              <a:t>块间需要紧</a:t>
            </a:r>
            <a:r>
              <a:rPr dirty="0" sz="650" spc="15">
                <a:latin typeface="等线"/>
                <a:cs typeface="等线"/>
              </a:rPr>
              <a:t>密</a:t>
            </a:r>
            <a:r>
              <a:rPr dirty="0" sz="650" spc="30">
                <a:latin typeface="等线"/>
                <a:cs typeface="等线"/>
              </a:rPr>
              <a:t>联结并协</a:t>
            </a:r>
            <a:r>
              <a:rPr dirty="0" sz="650" spc="35">
                <a:latin typeface="等线"/>
                <a:cs typeface="等线"/>
              </a:rPr>
              <a:t>同</a:t>
            </a:r>
            <a:r>
              <a:rPr dirty="0" sz="650" spc="30">
                <a:latin typeface="等线"/>
                <a:cs typeface="等线"/>
              </a:rPr>
              <a:t>，各</a:t>
            </a:r>
            <a:r>
              <a:rPr dirty="0" sz="650" spc="20">
                <a:latin typeface="等线"/>
                <a:cs typeface="等线"/>
              </a:rPr>
              <a:t>个</a:t>
            </a:r>
            <a:r>
              <a:rPr dirty="0" sz="650" spc="30">
                <a:latin typeface="等线"/>
                <a:cs typeface="等线"/>
              </a:rPr>
              <a:t>版块应当包</a:t>
            </a:r>
            <a:r>
              <a:rPr dirty="0" sz="650" spc="20">
                <a:latin typeface="等线"/>
                <a:cs typeface="等线"/>
              </a:rPr>
              <a:t>括</a:t>
            </a:r>
            <a:r>
              <a:rPr dirty="0" sz="650" spc="30">
                <a:latin typeface="等线"/>
                <a:cs typeface="等线"/>
              </a:rPr>
              <a:t>基本机</a:t>
            </a:r>
            <a:r>
              <a:rPr dirty="0" sz="650" spc="20">
                <a:latin typeface="等线"/>
                <a:cs typeface="等线"/>
              </a:rPr>
              <a:t>制</a:t>
            </a:r>
            <a:r>
              <a:rPr dirty="0" sz="650" spc="30">
                <a:latin typeface="等线"/>
                <a:cs typeface="等线"/>
              </a:rPr>
              <a:t>和对应的实施细则。体系中应 </a:t>
            </a:r>
            <a:r>
              <a:rPr dirty="0" sz="650" spc="20">
                <a:latin typeface="等线"/>
                <a:cs typeface="等线"/>
              </a:rPr>
              <a:t>包</a:t>
            </a:r>
            <a:r>
              <a:rPr dirty="0" sz="650" spc="30">
                <a:latin typeface="等线"/>
                <a:cs typeface="等线"/>
              </a:rPr>
              <a:t>含</a:t>
            </a:r>
            <a:r>
              <a:rPr dirty="0" sz="650" spc="10">
                <a:latin typeface="等线"/>
                <a:cs typeface="等线"/>
              </a:rPr>
              <a:t>：(1)</a:t>
            </a:r>
            <a:r>
              <a:rPr dirty="0" sz="650" spc="16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为罕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人</a:t>
            </a:r>
            <a:r>
              <a:rPr dirty="0" sz="650" spc="30">
                <a:latin typeface="等线"/>
                <a:cs typeface="等线"/>
              </a:rPr>
              <a:t>提供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良</a:t>
            </a:r>
            <a:r>
              <a:rPr dirty="0" sz="650" spc="35">
                <a:latin typeface="等线"/>
                <a:cs typeface="等线"/>
              </a:rPr>
              <a:t>好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有效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可</a:t>
            </a:r>
            <a:r>
              <a:rPr dirty="0" sz="650" spc="20">
                <a:latin typeface="等线"/>
                <a:cs typeface="等线"/>
              </a:rPr>
              <a:t>及</a:t>
            </a:r>
            <a:r>
              <a:rPr dirty="0" sz="650" spc="30">
                <a:latin typeface="等线"/>
                <a:cs typeface="等线"/>
              </a:rPr>
              <a:t>和</a:t>
            </a:r>
            <a:r>
              <a:rPr dirty="0" sz="650" spc="20">
                <a:latin typeface="等线"/>
                <a:cs typeface="等线"/>
              </a:rPr>
              <a:t>可</a:t>
            </a:r>
            <a:r>
              <a:rPr dirty="0" sz="650" spc="30">
                <a:latin typeface="等线"/>
                <a:cs typeface="等线"/>
              </a:rPr>
              <a:t>负担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预</a:t>
            </a:r>
            <a:r>
              <a:rPr dirty="0" sz="650" spc="20">
                <a:latin typeface="等线"/>
                <a:cs typeface="等线"/>
              </a:rPr>
              <a:t>防</a:t>
            </a:r>
            <a:r>
              <a:rPr dirty="0" sz="650" spc="30">
                <a:latin typeface="等线"/>
                <a:cs typeface="等线"/>
              </a:rPr>
              <a:t>和医</a:t>
            </a:r>
            <a:r>
              <a:rPr dirty="0" sz="650" spc="20">
                <a:latin typeface="等线"/>
                <a:cs typeface="等线"/>
              </a:rPr>
              <a:t>疗</a:t>
            </a:r>
            <a:r>
              <a:rPr dirty="0" sz="650" spc="30">
                <a:latin typeface="等线"/>
                <a:cs typeface="等线"/>
              </a:rPr>
              <a:t>服</a:t>
            </a:r>
            <a:r>
              <a:rPr dirty="0" sz="650" spc="20">
                <a:latin typeface="等线"/>
                <a:cs typeface="等线"/>
              </a:rPr>
              <a:t>务</a:t>
            </a:r>
            <a:r>
              <a:rPr dirty="0" sz="650" spc="30">
                <a:latin typeface="等线"/>
                <a:cs typeface="等线"/>
              </a:rPr>
              <a:t>机</a:t>
            </a:r>
            <a:r>
              <a:rPr dirty="0" sz="650" spc="20">
                <a:latin typeface="等线"/>
                <a:cs typeface="等线"/>
              </a:rPr>
              <a:t>制</a:t>
            </a:r>
            <a:r>
              <a:rPr dirty="0" sz="650" spc="30">
                <a:latin typeface="等线"/>
                <a:cs typeface="等线"/>
              </a:rPr>
              <a:t>和</a:t>
            </a:r>
            <a:r>
              <a:rPr dirty="0" sz="650" spc="20">
                <a:latin typeface="等线"/>
                <a:cs typeface="等线"/>
              </a:rPr>
              <a:t>体</a:t>
            </a:r>
            <a:r>
              <a:rPr dirty="0" sz="650" spc="30">
                <a:latin typeface="等线"/>
                <a:cs typeface="等线"/>
              </a:rPr>
              <a:t>系</a:t>
            </a:r>
            <a:r>
              <a:rPr dirty="0" sz="650" spc="10">
                <a:latin typeface="等线"/>
                <a:cs typeface="等线"/>
              </a:rPr>
              <a:t>；(2)</a:t>
            </a:r>
            <a:r>
              <a:rPr dirty="0" sz="650" spc="17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良</a:t>
            </a:r>
            <a:r>
              <a:rPr dirty="0" sz="650" spc="20">
                <a:latin typeface="等线"/>
                <a:cs typeface="等线"/>
              </a:rPr>
              <a:t>好</a:t>
            </a:r>
            <a:r>
              <a:rPr dirty="0" sz="650" spc="30">
                <a:latin typeface="等线"/>
                <a:cs typeface="等线"/>
              </a:rPr>
              <a:t>运</a:t>
            </a:r>
            <a:r>
              <a:rPr dirty="0" sz="650" spc="20">
                <a:latin typeface="等线"/>
                <a:cs typeface="等线"/>
              </a:rPr>
              <a:t>行</a:t>
            </a:r>
            <a:r>
              <a:rPr dirty="0" sz="650" spc="30">
                <a:latin typeface="等线"/>
                <a:cs typeface="等线"/>
              </a:rPr>
              <a:t>的罕</a:t>
            </a:r>
            <a:r>
              <a:rPr dirty="0" sz="650" spc="20">
                <a:latin typeface="等线"/>
                <a:cs typeface="等线"/>
              </a:rPr>
              <a:t>见病 药</a:t>
            </a:r>
            <a:r>
              <a:rPr dirty="0" sz="650" spc="30">
                <a:latin typeface="等线"/>
                <a:cs typeface="等线"/>
              </a:rPr>
              <a:t>物</a:t>
            </a:r>
            <a:r>
              <a:rPr dirty="0" sz="650" spc="20">
                <a:latin typeface="等线"/>
                <a:cs typeface="等线"/>
              </a:rPr>
              <a:t>研</a:t>
            </a:r>
            <a:r>
              <a:rPr dirty="0" sz="650" spc="30">
                <a:latin typeface="等线"/>
                <a:cs typeface="等线"/>
              </a:rPr>
              <a:t>发、</a:t>
            </a:r>
            <a:r>
              <a:rPr dirty="0" sz="650" spc="20">
                <a:latin typeface="等线"/>
                <a:cs typeface="等线"/>
              </a:rPr>
              <a:t>生</a:t>
            </a:r>
            <a:r>
              <a:rPr dirty="0" sz="650" spc="30">
                <a:latin typeface="等线"/>
                <a:cs typeface="等线"/>
              </a:rPr>
              <a:t>产、</a:t>
            </a:r>
            <a:r>
              <a:rPr dirty="0" sz="650" spc="20">
                <a:latin typeface="等线"/>
                <a:cs typeface="等线"/>
              </a:rPr>
              <a:t>流</a:t>
            </a:r>
            <a:r>
              <a:rPr dirty="0" sz="650" spc="30">
                <a:latin typeface="等线"/>
                <a:cs typeface="等线"/>
              </a:rPr>
              <a:t>通</a:t>
            </a:r>
            <a:r>
              <a:rPr dirty="0" sz="650" spc="20">
                <a:latin typeface="等线"/>
                <a:cs typeface="等线"/>
              </a:rPr>
              <a:t>和</a:t>
            </a:r>
            <a:r>
              <a:rPr dirty="0" sz="650" spc="30">
                <a:latin typeface="等线"/>
                <a:cs typeface="等线"/>
              </a:rPr>
              <a:t>使用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机制</a:t>
            </a:r>
            <a:r>
              <a:rPr dirty="0" sz="650" spc="20">
                <a:latin typeface="等线"/>
                <a:cs typeface="等线"/>
              </a:rPr>
              <a:t>和</a:t>
            </a:r>
            <a:r>
              <a:rPr dirty="0" sz="650" spc="30">
                <a:latin typeface="等线"/>
                <a:cs typeface="等线"/>
              </a:rPr>
              <a:t>体</a:t>
            </a:r>
            <a:r>
              <a:rPr dirty="0" sz="650" spc="20">
                <a:latin typeface="等线"/>
                <a:cs typeface="等线"/>
              </a:rPr>
              <a:t>系</a:t>
            </a:r>
            <a:r>
              <a:rPr dirty="0" sz="650" spc="15">
                <a:latin typeface="等线"/>
                <a:cs typeface="等线"/>
              </a:rPr>
              <a:t>；(3)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良好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支</a:t>
            </a:r>
            <a:r>
              <a:rPr dirty="0" sz="650" spc="20">
                <a:latin typeface="等线"/>
                <a:cs typeface="等线"/>
              </a:rPr>
              <a:t>付</a:t>
            </a:r>
            <a:r>
              <a:rPr dirty="0" sz="650" spc="30">
                <a:latin typeface="等线"/>
                <a:cs typeface="等线"/>
              </a:rPr>
              <a:t>和社</a:t>
            </a:r>
            <a:r>
              <a:rPr dirty="0" sz="650" spc="20">
                <a:latin typeface="等线"/>
                <a:cs typeface="等线"/>
              </a:rPr>
              <a:t>会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20">
                <a:latin typeface="等线"/>
                <a:cs typeface="等线"/>
              </a:rPr>
              <a:t>障</a:t>
            </a:r>
            <a:r>
              <a:rPr dirty="0" sz="650" spc="30">
                <a:latin typeface="等线"/>
                <a:cs typeface="等线"/>
              </a:rPr>
              <a:t>机</a:t>
            </a:r>
            <a:r>
              <a:rPr dirty="0" sz="650" spc="20">
                <a:latin typeface="等线"/>
                <a:cs typeface="等线"/>
              </a:rPr>
              <a:t>制</a:t>
            </a:r>
            <a:r>
              <a:rPr dirty="0" sz="650" spc="30">
                <a:latin typeface="等线"/>
                <a:cs typeface="等线"/>
              </a:rPr>
              <a:t>和体</a:t>
            </a:r>
            <a:r>
              <a:rPr dirty="0" sz="650" spc="20">
                <a:latin typeface="等线"/>
                <a:cs typeface="等线"/>
              </a:rPr>
              <a:t>系</a:t>
            </a:r>
            <a:r>
              <a:rPr dirty="0" sz="650" spc="15">
                <a:latin typeface="等线"/>
                <a:cs typeface="等线"/>
              </a:rPr>
              <a:t>；(4)</a:t>
            </a:r>
            <a:r>
              <a:rPr dirty="0" sz="650" spc="15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罕见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医</a:t>
            </a:r>
            <a:r>
              <a:rPr dirty="0" sz="650" spc="2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研究</a:t>
            </a:r>
            <a:r>
              <a:rPr dirty="0" sz="650" spc="20">
                <a:latin typeface="等线"/>
                <a:cs typeface="等线"/>
              </a:rPr>
              <a:t>创新 机制和培训体系</a:t>
            </a:r>
            <a:r>
              <a:rPr dirty="0" sz="650" spc="10">
                <a:latin typeface="等线"/>
                <a:cs typeface="等线"/>
              </a:rPr>
              <a:t>；(5)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有效的治疗和康复体系；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(6) </a:t>
            </a:r>
            <a:r>
              <a:rPr dirty="0" sz="650" spc="20">
                <a:latin typeface="等线"/>
                <a:cs typeface="等线"/>
              </a:rPr>
              <a:t>统一、有效的协作和管理机制和体系。</a:t>
            </a:r>
            <a:endParaRPr sz="65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1214627"/>
            <a:ext cx="228600" cy="217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8119" y="1210855"/>
            <a:ext cx="10350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30" b="1" i="1">
                <a:solidFill>
                  <a:srgbClr val="FFFFFF"/>
                </a:solidFill>
                <a:latin typeface="等线"/>
                <a:cs typeface="等线"/>
              </a:rPr>
              <a:t>6</a:t>
            </a:r>
            <a:endParaRPr sz="115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881" y="3811574"/>
            <a:ext cx="4187190" cy="5835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30">
                <a:latin typeface="等线"/>
                <a:cs typeface="等线"/>
              </a:rPr>
              <a:t>在患者权益获得充分保</a:t>
            </a:r>
            <a:r>
              <a:rPr dirty="0" sz="650" spc="15">
                <a:latin typeface="等线"/>
                <a:cs typeface="等线"/>
              </a:rPr>
              <a:t>障</a:t>
            </a:r>
            <a:r>
              <a:rPr dirty="0" sz="650" spc="30">
                <a:latin typeface="等线"/>
                <a:cs typeface="等线"/>
              </a:rPr>
              <a:t>的前提下，</a:t>
            </a:r>
            <a:r>
              <a:rPr dirty="0" sz="650" spc="20">
                <a:latin typeface="等线"/>
                <a:cs typeface="等线"/>
              </a:rPr>
              <a:t>改</a:t>
            </a:r>
            <a:r>
              <a:rPr dirty="0" sz="650" spc="30">
                <a:latin typeface="等线"/>
                <a:cs typeface="等线"/>
              </a:rPr>
              <a:t>变患者仅作为研</a:t>
            </a:r>
            <a:r>
              <a:rPr dirty="0" sz="650" spc="20">
                <a:latin typeface="等线"/>
                <a:cs typeface="等线"/>
              </a:rPr>
              <a:t>究</a:t>
            </a:r>
            <a:r>
              <a:rPr dirty="0" sz="650" spc="30">
                <a:latin typeface="等线"/>
                <a:cs typeface="等线"/>
              </a:rPr>
              <a:t>对象的固有</a:t>
            </a:r>
            <a:r>
              <a:rPr dirty="0" sz="650" spc="20">
                <a:latin typeface="等线"/>
                <a:cs typeface="等线"/>
              </a:rPr>
              <a:t>观</a:t>
            </a:r>
            <a:r>
              <a:rPr dirty="0" sz="650" spc="40">
                <a:latin typeface="等线"/>
                <a:cs typeface="等线"/>
              </a:rPr>
              <a:t>念</a:t>
            </a:r>
            <a:r>
              <a:rPr dirty="0" sz="650" spc="30">
                <a:latin typeface="等线"/>
                <a:cs typeface="等线"/>
              </a:rPr>
              <a:t>。充</a:t>
            </a:r>
            <a:r>
              <a:rPr dirty="0" sz="650" spc="20">
                <a:latin typeface="等线"/>
                <a:cs typeface="等线"/>
              </a:rPr>
              <a:t>分</a:t>
            </a:r>
            <a:r>
              <a:rPr dirty="0" sz="650" spc="30">
                <a:latin typeface="等线"/>
                <a:cs typeface="等线"/>
              </a:rPr>
              <a:t>尊重和理解患者</a:t>
            </a:r>
            <a:r>
              <a:rPr dirty="0" sz="650" spc="20">
                <a:latin typeface="等线"/>
                <a:cs typeface="等线"/>
              </a:rPr>
              <a:t>在</a:t>
            </a:r>
            <a:r>
              <a:rPr dirty="0" sz="650" spc="30">
                <a:latin typeface="等线"/>
                <a:cs typeface="等线"/>
              </a:rPr>
              <a:t>罕见病药</a:t>
            </a:r>
            <a:r>
              <a:rPr dirty="0" sz="650" spc="20">
                <a:latin typeface="等线"/>
                <a:cs typeface="等线"/>
              </a:rPr>
              <a:t>物 </a:t>
            </a:r>
            <a:r>
              <a:rPr dirty="0" sz="650" spc="30">
                <a:latin typeface="等线"/>
                <a:cs typeface="等线"/>
              </a:rPr>
              <a:t>研发和准入过程中的核</a:t>
            </a:r>
            <a:r>
              <a:rPr dirty="0" sz="650" spc="15">
                <a:latin typeface="等线"/>
                <a:cs typeface="等线"/>
              </a:rPr>
              <a:t>心</a:t>
            </a:r>
            <a:r>
              <a:rPr dirty="0" sz="650" spc="30">
                <a:latin typeface="等线"/>
                <a:cs typeface="等线"/>
              </a:rPr>
              <a:t>价值，并将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见病患者作为积</a:t>
            </a:r>
            <a:r>
              <a:rPr dirty="0" sz="650" spc="20">
                <a:latin typeface="等线"/>
                <a:cs typeface="等线"/>
              </a:rPr>
              <a:t>极</a:t>
            </a:r>
            <a:r>
              <a:rPr dirty="0" sz="650" spc="30">
                <a:latin typeface="等线"/>
                <a:cs typeface="等线"/>
              </a:rPr>
              <a:t>主体和专家</a:t>
            </a:r>
            <a:r>
              <a:rPr dirty="0" sz="650" spc="20">
                <a:latin typeface="等线"/>
                <a:cs typeface="等线"/>
              </a:rPr>
              <a:t>纳</a:t>
            </a:r>
            <a:r>
              <a:rPr dirty="0" sz="650" spc="30">
                <a:latin typeface="等线"/>
                <a:cs typeface="等线"/>
              </a:rPr>
              <a:t>入与自</a:t>
            </a:r>
            <a:r>
              <a:rPr dirty="0" sz="650" spc="20">
                <a:latin typeface="等线"/>
                <a:cs typeface="等线"/>
              </a:rPr>
              <a:t>身</a:t>
            </a:r>
            <a:r>
              <a:rPr dirty="0" sz="650" spc="30">
                <a:latin typeface="等线"/>
                <a:cs typeface="等线"/>
              </a:rPr>
              <a:t>有关的研</a:t>
            </a:r>
            <a:r>
              <a:rPr dirty="0" sz="650" spc="45">
                <a:latin typeface="等线"/>
                <a:cs typeface="等线"/>
              </a:rPr>
              <a:t>究</a:t>
            </a:r>
            <a:r>
              <a:rPr dirty="0" sz="650" spc="30">
                <a:latin typeface="等线"/>
                <a:cs typeface="等线"/>
              </a:rPr>
              <a:t>。在</a:t>
            </a:r>
            <a:r>
              <a:rPr dirty="0" sz="650" spc="20">
                <a:latin typeface="等线"/>
                <a:cs typeface="等线"/>
              </a:rPr>
              <a:t>我</a:t>
            </a:r>
            <a:r>
              <a:rPr dirty="0" sz="650" spc="30">
                <a:latin typeface="等线"/>
                <a:cs typeface="等线"/>
              </a:rPr>
              <a:t>国现有的</a:t>
            </a:r>
            <a:r>
              <a:rPr dirty="0" sz="650" spc="20">
                <a:latin typeface="等线"/>
                <a:cs typeface="等线"/>
              </a:rPr>
              <a:t>罕 </a:t>
            </a:r>
            <a:r>
              <a:rPr dirty="0" sz="650" spc="30">
                <a:latin typeface="等线"/>
                <a:cs typeface="等线"/>
              </a:rPr>
              <a:t>见病相关政策的支持下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相关部门应</a:t>
            </a:r>
            <a:r>
              <a:rPr dirty="0" sz="650" spc="20">
                <a:latin typeface="等线"/>
                <a:cs typeface="等线"/>
              </a:rPr>
              <a:t>制</a:t>
            </a:r>
            <a:r>
              <a:rPr dirty="0" sz="650" spc="30">
                <a:latin typeface="等线"/>
                <a:cs typeface="等线"/>
              </a:rPr>
              <a:t>定统一的实践路</a:t>
            </a:r>
            <a:r>
              <a:rPr dirty="0" sz="650" spc="20">
                <a:latin typeface="等线"/>
                <a:cs typeface="等线"/>
              </a:rPr>
              <a:t>线</a:t>
            </a:r>
            <a:r>
              <a:rPr dirty="0" sz="650" spc="40">
                <a:latin typeface="等线"/>
                <a:cs typeface="等线"/>
              </a:rPr>
              <a:t>图</a:t>
            </a:r>
            <a:r>
              <a:rPr dirty="0" sz="650" spc="30">
                <a:latin typeface="等线"/>
                <a:cs typeface="等线"/>
              </a:rPr>
              <a:t>，指导患</a:t>
            </a:r>
            <a:r>
              <a:rPr dirty="0" sz="650" spc="20">
                <a:latin typeface="等线"/>
                <a:cs typeface="等线"/>
              </a:rPr>
              <a:t>者</a:t>
            </a:r>
            <a:r>
              <a:rPr dirty="0" sz="650" spc="30">
                <a:latin typeface="等线"/>
                <a:cs typeface="等线"/>
              </a:rPr>
              <a:t>参与研</a:t>
            </a:r>
            <a:r>
              <a:rPr dirty="0" sz="650" spc="20">
                <a:latin typeface="等线"/>
                <a:cs typeface="等线"/>
              </a:rPr>
              <a:t>发</a:t>
            </a:r>
            <a:r>
              <a:rPr dirty="0" sz="650" spc="30">
                <a:latin typeface="等线"/>
                <a:cs typeface="等线"/>
              </a:rPr>
              <a:t>和准入过程的规</a:t>
            </a:r>
            <a:r>
              <a:rPr dirty="0" sz="650" spc="20">
                <a:latin typeface="等线"/>
                <a:cs typeface="等线"/>
              </a:rPr>
              <a:t>范</a:t>
            </a:r>
            <a:r>
              <a:rPr dirty="0" sz="650" spc="30">
                <a:latin typeface="等线"/>
                <a:cs typeface="等线"/>
              </a:rPr>
              <a:t>行</a:t>
            </a:r>
            <a:r>
              <a:rPr dirty="0" sz="650" spc="40">
                <a:latin typeface="等线"/>
                <a:cs typeface="等线"/>
              </a:rPr>
              <a:t>动</a:t>
            </a:r>
            <a:r>
              <a:rPr dirty="0" sz="650" spc="30">
                <a:latin typeface="等线"/>
                <a:cs typeface="等线"/>
              </a:rPr>
              <a:t>。相关 </a:t>
            </a:r>
            <a:r>
              <a:rPr dirty="0" sz="650" spc="20">
                <a:latin typeface="等线"/>
                <a:cs typeface="等线"/>
              </a:rPr>
              <a:t>部门可以与制药企业、研究机构、医院、患者</a:t>
            </a:r>
            <a:r>
              <a:rPr dirty="0" sz="650" spc="30">
                <a:latin typeface="等线"/>
                <a:cs typeface="等线"/>
              </a:rPr>
              <a:t>组</a:t>
            </a:r>
            <a:r>
              <a:rPr dirty="0" sz="650" spc="15">
                <a:latin typeface="等线"/>
                <a:cs typeface="等线"/>
              </a:rPr>
              <a:t>织</a:t>
            </a:r>
            <a:r>
              <a:rPr dirty="0" sz="650" spc="20">
                <a:latin typeface="等线"/>
                <a:cs typeface="等线"/>
              </a:rPr>
              <a:t>、学</a:t>
            </a:r>
            <a:r>
              <a:rPr dirty="0" sz="650" spc="30">
                <a:latin typeface="等线"/>
                <a:cs typeface="等线"/>
              </a:rPr>
              <a:t>术</a:t>
            </a:r>
            <a:r>
              <a:rPr dirty="0" sz="650" spc="20">
                <a:latin typeface="等线"/>
                <a:cs typeface="等线"/>
              </a:rPr>
              <a:t>界等利</a:t>
            </a:r>
            <a:r>
              <a:rPr dirty="0" sz="650" spc="30">
                <a:latin typeface="等线"/>
                <a:cs typeface="等线"/>
              </a:rPr>
              <a:t>益</a:t>
            </a:r>
            <a:r>
              <a:rPr dirty="0" sz="650" spc="20">
                <a:latin typeface="等线"/>
                <a:cs typeface="等线"/>
              </a:rPr>
              <a:t>相关方</a:t>
            </a:r>
            <a:r>
              <a:rPr dirty="0" sz="650" spc="30">
                <a:latin typeface="等线"/>
                <a:cs typeface="等线"/>
              </a:rPr>
              <a:t>进</a:t>
            </a:r>
            <a:r>
              <a:rPr dirty="0" sz="650" spc="20">
                <a:latin typeface="等线"/>
                <a:cs typeface="等线"/>
              </a:rPr>
              <a:t>行协商</a:t>
            </a:r>
            <a:r>
              <a:rPr dirty="0" sz="650" spc="30">
                <a:latin typeface="等线"/>
                <a:cs typeface="等线"/>
              </a:rPr>
              <a:t>讨</a:t>
            </a:r>
            <a:r>
              <a:rPr dirty="0" sz="650" spc="20">
                <a:latin typeface="等线"/>
                <a:cs typeface="等线"/>
              </a:rPr>
              <a:t>论，共</a:t>
            </a:r>
            <a:r>
              <a:rPr dirty="0" sz="650" spc="30">
                <a:latin typeface="等线"/>
                <a:cs typeface="等线"/>
              </a:rPr>
              <a:t>同</a:t>
            </a:r>
            <a:r>
              <a:rPr dirty="0" sz="650" spc="20">
                <a:latin typeface="等线"/>
                <a:cs typeface="等线"/>
              </a:rPr>
              <a:t>制定可</a:t>
            </a:r>
            <a:r>
              <a:rPr dirty="0" sz="650" spc="30">
                <a:latin typeface="等线"/>
                <a:cs typeface="等线"/>
              </a:rPr>
              <a:t>行</a:t>
            </a:r>
            <a:r>
              <a:rPr dirty="0" sz="650" spc="20">
                <a:latin typeface="等线"/>
                <a:cs typeface="等线"/>
              </a:rPr>
              <a:t>方案。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608" y="3611945"/>
            <a:ext cx="196088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建立患者参与推动药物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研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发及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准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入规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范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指南</a:t>
            </a:r>
            <a:endParaRPr sz="850">
              <a:latin typeface="等线"/>
              <a:cs typeface="等线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8053" y="442722"/>
            <a:ext cx="266065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中国罕见病综合服务体系展望</a:t>
            </a:r>
            <a:endParaRPr sz="1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591" y="2613659"/>
            <a:ext cx="228600" cy="2179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8482" y="2609184"/>
            <a:ext cx="10350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5" b="1" i="1">
                <a:solidFill>
                  <a:srgbClr val="FFFFFF"/>
                </a:solidFill>
                <a:latin typeface="等线"/>
                <a:cs typeface="等线"/>
              </a:rPr>
              <a:t>7</a:t>
            </a:r>
            <a:endParaRPr sz="1150">
              <a:latin typeface="等线"/>
              <a:cs typeface="等线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881" y="2829610"/>
            <a:ext cx="4187190" cy="5835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30">
                <a:latin typeface="等线"/>
                <a:cs typeface="等线"/>
              </a:rPr>
              <a:t>进一步丰富罕见病保障</a:t>
            </a:r>
            <a:r>
              <a:rPr dirty="0" sz="650" spc="15">
                <a:latin typeface="等线"/>
                <a:cs typeface="等线"/>
              </a:rPr>
              <a:t>和</a:t>
            </a:r>
            <a:r>
              <a:rPr dirty="0" sz="650" spc="30">
                <a:latin typeface="等线"/>
                <a:cs typeface="等线"/>
              </a:rPr>
              <a:t>服务的多元</a:t>
            </a:r>
            <a:r>
              <a:rPr dirty="0" sz="650" spc="15">
                <a:latin typeface="等线"/>
                <a:cs typeface="等线"/>
              </a:rPr>
              <a:t>创</a:t>
            </a:r>
            <a:r>
              <a:rPr dirty="0" sz="650" spc="30">
                <a:latin typeface="等线"/>
                <a:cs typeface="等线"/>
              </a:rPr>
              <a:t>新支付探</a:t>
            </a:r>
            <a:r>
              <a:rPr dirty="0" sz="650" spc="35">
                <a:latin typeface="等线"/>
                <a:cs typeface="等线"/>
              </a:rPr>
              <a:t>索</a:t>
            </a:r>
            <a:r>
              <a:rPr dirty="0" sz="650" spc="30">
                <a:latin typeface="等线"/>
                <a:cs typeface="等线"/>
              </a:rPr>
              <a:t>。医</a:t>
            </a:r>
            <a:r>
              <a:rPr dirty="0" sz="650" spc="2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部门可以探</a:t>
            </a:r>
            <a:r>
              <a:rPr dirty="0" sz="650" spc="20">
                <a:latin typeface="等线"/>
                <a:cs typeface="等线"/>
              </a:rPr>
              <a:t>索</a:t>
            </a:r>
            <a:r>
              <a:rPr dirty="0" sz="650" spc="30">
                <a:latin typeface="等线"/>
                <a:cs typeface="等线"/>
              </a:rPr>
              <a:t>部分罕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病高值药按疗效</a:t>
            </a:r>
            <a:r>
              <a:rPr dirty="0" sz="650" spc="20">
                <a:latin typeface="等线"/>
                <a:cs typeface="等线"/>
              </a:rPr>
              <a:t>付</a:t>
            </a:r>
            <a:r>
              <a:rPr dirty="0" sz="650" spc="30">
                <a:latin typeface="等线"/>
                <a:cs typeface="等线"/>
              </a:rPr>
              <a:t>费的方式</a:t>
            </a:r>
            <a:r>
              <a:rPr dirty="0" sz="650" spc="20">
                <a:latin typeface="等线"/>
                <a:cs typeface="等线"/>
              </a:rPr>
              <a:t>和 </a:t>
            </a:r>
            <a:r>
              <a:rPr dirty="0" sz="650" spc="30">
                <a:latin typeface="等线"/>
                <a:cs typeface="等线"/>
              </a:rPr>
              <a:t>药企进行风险共担；在</a:t>
            </a:r>
            <a:r>
              <a:rPr dirty="0" sz="650" spc="15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保未能覆盖</a:t>
            </a:r>
            <a:r>
              <a:rPr dirty="0" sz="650" spc="15">
                <a:latin typeface="等线"/>
                <a:cs typeface="等线"/>
              </a:rPr>
              <a:t>部</a:t>
            </a:r>
            <a:r>
              <a:rPr dirty="0" sz="650" spc="30">
                <a:latin typeface="等线"/>
                <a:cs typeface="等线"/>
              </a:rPr>
              <a:t>分罕见病药物的</a:t>
            </a:r>
            <a:r>
              <a:rPr dirty="0" sz="650" spc="15">
                <a:latin typeface="等线"/>
                <a:cs typeface="等线"/>
              </a:rPr>
              <a:t>情</a:t>
            </a:r>
            <a:r>
              <a:rPr dirty="0" sz="650" spc="30">
                <a:latin typeface="等线"/>
                <a:cs typeface="等线"/>
              </a:rPr>
              <a:t>况</a:t>
            </a:r>
            <a:r>
              <a:rPr dirty="0" sz="650" spc="35">
                <a:latin typeface="等线"/>
                <a:cs typeface="等线"/>
              </a:rPr>
              <a:t>下</a:t>
            </a:r>
            <a:r>
              <a:rPr dirty="0" sz="650" spc="30">
                <a:latin typeface="等线"/>
                <a:cs typeface="等线"/>
              </a:rPr>
              <a:t>，药企</a:t>
            </a:r>
            <a:r>
              <a:rPr dirty="0" sz="650" spc="20">
                <a:latin typeface="等线"/>
                <a:cs typeface="等线"/>
              </a:rPr>
              <a:t>和</a:t>
            </a:r>
            <a:r>
              <a:rPr dirty="0" sz="650" spc="30">
                <a:latin typeface="等线"/>
                <a:cs typeface="等线"/>
              </a:rPr>
              <a:t>患者也</a:t>
            </a:r>
            <a:r>
              <a:rPr dirty="0" sz="650" spc="20">
                <a:latin typeface="等线"/>
                <a:cs typeface="等线"/>
              </a:rPr>
              <a:t>可</a:t>
            </a:r>
            <a:r>
              <a:rPr dirty="0" sz="650" spc="30">
                <a:latin typeface="等线"/>
                <a:cs typeface="等线"/>
              </a:rPr>
              <a:t>以探索医疗贷款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方</a:t>
            </a:r>
            <a:r>
              <a:rPr dirty="0" sz="650" spc="40">
                <a:latin typeface="等线"/>
                <a:cs typeface="等线"/>
              </a:rPr>
              <a:t>式</a:t>
            </a:r>
            <a:r>
              <a:rPr dirty="0" sz="650" spc="30">
                <a:latin typeface="等线"/>
                <a:cs typeface="等线"/>
              </a:rPr>
              <a:t>，让患 者可以通过分期付款方</a:t>
            </a:r>
            <a:r>
              <a:rPr dirty="0" sz="650" spc="15">
                <a:latin typeface="等线"/>
                <a:cs typeface="等线"/>
              </a:rPr>
              <a:t>式</a:t>
            </a:r>
            <a:r>
              <a:rPr dirty="0" sz="650" spc="30">
                <a:latin typeface="等线"/>
                <a:cs typeface="等线"/>
              </a:rPr>
              <a:t>来解决医保</a:t>
            </a:r>
            <a:r>
              <a:rPr dirty="0" sz="650" spc="15">
                <a:latin typeface="等线"/>
                <a:cs typeface="等线"/>
              </a:rPr>
              <a:t>覆</a:t>
            </a:r>
            <a:r>
              <a:rPr dirty="0" sz="650" spc="30">
                <a:latin typeface="等线"/>
                <a:cs typeface="等线"/>
              </a:rPr>
              <a:t>盖前的治疗费用</a:t>
            </a:r>
            <a:r>
              <a:rPr dirty="0" sz="650" spc="15">
                <a:latin typeface="等线"/>
                <a:cs typeface="等线"/>
              </a:rPr>
              <a:t>问</a:t>
            </a:r>
            <a:r>
              <a:rPr dirty="0" sz="650" spc="35">
                <a:latin typeface="等线"/>
                <a:cs typeface="等线"/>
              </a:rPr>
              <a:t>题</a:t>
            </a:r>
            <a:r>
              <a:rPr dirty="0" sz="650" spc="30">
                <a:latin typeface="等线"/>
                <a:cs typeface="等线"/>
              </a:rPr>
              <a:t>。同时，</a:t>
            </a:r>
            <a:r>
              <a:rPr dirty="0" sz="650" spc="20">
                <a:latin typeface="等线"/>
                <a:cs typeface="等线"/>
              </a:rPr>
              <a:t>更</a:t>
            </a:r>
            <a:r>
              <a:rPr dirty="0" sz="650" spc="30">
                <a:latin typeface="等线"/>
                <a:cs typeface="等线"/>
              </a:rPr>
              <a:t>充分的</a:t>
            </a:r>
            <a:r>
              <a:rPr dirty="0" sz="650" spc="20">
                <a:latin typeface="等线"/>
                <a:cs typeface="等线"/>
              </a:rPr>
              <a:t>发</a:t>
            </a:r>
            <a:r>
              <a:rPr dirty="0" sz="650" spc="30">
                <a:latin typeface="等线"/>
                <a:cs typeface="等线"/>
              </a:rPr>
              <a:t>挥商业健康</a:t>
            </a:r>
            <a:r>
              <a:rPr dirty="0" sz="650" spc="35">
                <a:latin typeface="等线"/>
                <a:cs typeface="等线"/>
              </a:rPr>
              <a:t>险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相</a:t>
            </a:r>
            <a:r>
              <a:rPr dirty="0" sz="650" spc="30">
                <a:latin typeface="等线"/>
                <a:cs typeface="等线"/>
              </a:rPr>
              <a:t>互保险等</a:t>
            </a:r>
            <a:r>
              <a:rPr dirty="0" sz="650" spc="20">
                <a:latin typeface="等线"/>
                <a:cs typeface="等线"/>
              </a:rPr>
              <a:t>在 罕见病群体的保障功能。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7608" y="2622615"/>
            <a:ext cx="1758314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探索医疗保障及服务多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元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创新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付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费策略</a:t>
            </a:r>
            <a:endParaRPr sz="850">
              <a:latin typeface="等线"/>
              <a:cs typeface="等线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923" y="3587495"/>
            <a:ext cx="228600" cy="21793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8119" y="3584231"/>
            <a:ext cx="10350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30" b="1" i="1">
                <a:solidFill>
                  <a:srgbClr val="FFFFFF"/>
                </a:solidFill>
                <a:latin typeface="等线"/>
                <a:cs typeface="等线"/>
              </a:rPr>
              <a:t>8</a:t>
            </a:r>
            <a:endParaRPr sz="1150">
              <a:latin typeface="等线"/>
              <a:cs typeface="等线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4923" y="4584191"/>
            <a:ext cx="228600" cy="21945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98119" y="4581943"/>
            <a:ext cx="10350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30" b="1" i="1">
                <a:solidFill>
                  <a:srgbClr val="557EC9"/>
                </a:solidFill>
                <a:latin typeface="等线"/>
                <a:cs typeface="等线"/>
              </a:rPr>
              <a:t>9</a:t>
            </a:r>
            <a:endParaRPr sz="1150">
              <a:latin typeface="等线"/>
              <a:cs typeface="等线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4923" y="5580887"/>
            <a:ext cx="228600" cy="21793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91032" y="5812332"/>
            <a:ext cx="4187190" cy="584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1100"/>
              </a:lnSpc>
              <a:spcBef>
                <a:spcPts val="90"/>
              </a:spcBef>
            </a:pPr>
            <a:r>
              <a:rPr dirty="0" sz="650" spc="20">
                <a:latin typeface="等线"/>
                <a:cs typeface="等线"/>
              </a:rPr>
              <a:t>有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95</a:t>
            </a:r>
            <a:r>
              <a:rPr dirty="0" sz="650" spc="3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%</a:t>
            </a:r>
            <a:r>
              <a:rPr dirty="0" sz="650" spc="4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见病目</a:t>
            </a:r>
            <a:r>
              <a:rPr dirty="0" sz="650" spc="30">
                <a:latin typeface="等线"/>
                <a:cs typeface="等线"/>
              </a:rPr>
              <a:t>前</a:t>
            </a:r>
            <a:r>
              <a:rPr dirty="0" sz="650" spc="20">
                <a:latin typeface="等线"/>
                <a:cs typeface="等线"/>
              </a:rPr>
              <a:t>仍没有</a:t>
            </a:r>
            <a:r>
              <a:rPr dirty="0" sz="650" spc="30">
                <a:latin typeface="等线"/>
                <a:cs typeface="等线"/>
              </a:rPr>
              <a:t>有</a:t>
            </a:r>
            <a:r>
              <a:rPr dirty="0" sz="650" spc="20">
                <a:latin typeface="等线"/>
                <a:cs typeface="等线"/>
              </a:rPr>
              <a:t>效治疗</a:t>
            </a:r>
            <a:r>
              <a:rPr dirty="0" sz="650" spc="30">
                <a:latin typeface="等线"/>
                <a:cs typeface="等线"/>
              </a:rPr>
              <a:t>方</a:t>
            </a:r>
            <a:r>
              <a:rPr dirty="0" sz="650" spc="20">
                <a:latin typeface="等线"/>
                <a:cs typeface="等线"/>
              </a:rPr>
              <a:t>案，康复与</a:t>
            </a:r>
            <a:r>
              <a:rPr dirty="0" sz="650" spc="30">
                <a:latin typeface="等线"/>
                <a:cs typeface="等线"/>
              </a:rPr>
              <a:t>护</a:t>
            </a:r>
            <a:r>
              <a:rPr dirty="0" sz="650" spc="20">
                <a:latin typeface="等线"/>
                <a:cs typeface="等线"/>
              </a:rPr>
              <a:t>理等医</a:t>
            </a:r>
            <a:r>
              <a:rPr dirty="0" sz="650" spc="30">
                <a:latin typeface="等线"/>
                <a:cs typeface="等线"/>
              </a:rPr>
              <a:t>疗</a:t>
            </a:r>
            <a:r>
              <a:rPr dirty="0" sz="650" spc="20">
                <a:latin typeface="等线"/>
                <a:cs typeface="等线"/>
              </a:rPr>
              <a:t>服务是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见病患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20">
                <a:latin typeface="等线"/>
                <a:cs typeface="等线"/>
              </a:rPr>
              <a:t>更迫切的需</a:t>
            </a:r>
            <a:r>
              <a:rPr dirty="0" sz="650" spc="35">
                <a:latin typeface="等线"/>
                <a:cs typeface="等线"/>
              </a:rPr>
              <a:t>求</a:t>
            </a:r>
            <a:r>
              <a:rPr dirty="0" sz="650" spc="20">
                <a:latin typeface="等线"/>
                <a:cs typeface="等线"/>
              </a:rPr>
              <a:t>。除了</a:t>
            </a:r>
            <a:r>
              <a:rPr dirty="0" sz="650" spc="3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见病用 </a:t>
            </a:r>
            <a:r>
              <a:rPr dirty="0" sz="650" spc="30">
                <a:latin typeface="等线"/>
                <a:cs typeface="等线"/>
              </a:rPr>
              <a:t>药保障之外，医疗创新</a:t>
            </a:r>
            <a:r>
              <a:rPr dirty="0" sz="650" spc="20">
                <a:latin typeface="等线"/>
                <a:cs typeface="等线"/>
              </a:rPr>
              <a:t>服</a:t>
            </a:r>
            <a:r>
              <a:rPr dirty="0" sz="650" spc="30">
                <a:latin typeface="等线"/>
                <a:cs typeface="等线"/>
              </a:rPr>
              <a:t>务平台发展</a:t>
            </a:r>
            <a:r>
              <a:rPr dirty="0" sz="650" spc="20">
                <a:latin typeface="等线"/>
                <a:cs typeface="等线"/>
              </a:rPr>
              <a:t>将</a:t>
            </a:r>
            <a:r>
              <a:rPr dirty="0" sz="650" spc="30">
                <a:latin typeface="等线"/>
                <a:cs typeface="等线"/>
              </a:rPr>
              <a:t>带动更多的社会</a:t>
            </a:r>
            <a:r>
              <a:rPr dirty="0" sz="650" spc="20">
                <a:latin typeface="等线"/>
                <a:cs typeface="等线"/>
              </a:rPr>
              <a:t>资</a:t>
            </a:r>
            <a:r>
              <a:rPr dirty="0" sz="650" spc="30">
                <a:latin typeface="等线"/>
                <a:cs typeface="等线"/>
              </a:rPr>
              <a:t>源投入罕见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领</a:t>
            </a:r>
            <a:r>
              <a:rPr dirty="0" sz="650" spc="45">
                <a:latin typeface="等线"/>
                <a:cs typeface="等线"/>
              </a:rPr>
              <a:t>域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链</a:t>
            </a:r>
            <a:r>
              <a:rPr dirty="0" sz="650" spc="30">
                <a:latin typeface="等线"/>
                <a:cs typeface="等线"/>
              </a:rPr>
              <a:t>接患者与医疗服</a:t>
            </a:r>
            <a:r>
              <a:rPr dirty="0" sz="650" spc="20">
                <a:latin typeface="等线"/>
                <a:cs typeface="等线"/>
              </a:rPr>
              <a:t>务</a:t>
            </a:r>
            <a:r>
              <a:rPr dirty="0" sz="650" spc="35">
                <a:latin typeface="等线"/>
                <a:cs typeface="等线"/>
              </a:rPr>
              <a:t>方</a:t>
            </a:r>
            <a:r>
              <a:rPr dirty="0" sz="650" spc="30">
                <a:latin typeface="等线"/>
                <a:cs typeface="等线"/>
              </a:rPr>
              <a:t>，满足罕 见病患者所需的康复、</a:t>
            </a:r>
            <a:r>
              <a:rPr dirty="0" sz="650" spc="20">
                <a:latin typeface="等线"/>
                <a:cs typeface="等线"/>
              </a:rPr>
              <a:t>护</a:t>
            </a:r>
            <a:r>
              <a:rPr dirty="0" sz="650" spc="30">
                <a:latin typeface="等线"/>
                <a:cs typeface="等线"/>
              </a:rPr>
              <a:t>理、辅具、</a:t>
            </a:r>
            <a:r>
              <a:rPr dirty="0" sz="650" spc="20">
                <a:latin typeface="等线"/>
                <a:cs typeface="等线"/>
              </a:rPr>
              <a:t>心</a:t>
            </a:r>
            <a:r>
              <a:rPr dirty="0" sz="650" spc="30">
                <a:latin typeface="等线"/>
                <a:cs typeface="等线"/>
              </a:rPr>
              <a:t>理支持等多样化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需</a:t>
            </a:r>
            <a:r>
              <a:rPr dirty="0" sz="650" spc="15">
                <a:latin typeface="等线"/>
                <a:cs typeface="等线"/>
              </a:rPr>
              <a:t>求</a:t>
            </a:r>
            <a:r>
              <a:rPr dirty="0" sz="650" spc="30">
                <a:latin typeface="等线"/>
                <a:cs typeface="等线"/>
              </a:rPr>
              <a:t>。未来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见病的</a:t>
            </a: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疗服务领</a:t>
            </a:r>
            <a:r>
              <a:rPr dirty="0" sz="650" spc="35">
                <a:latin typeface="等线"/>
                <a:cs typeface="等线"/>
              </a:rPr>
              <a:t>域</a:t>
            </a:r>
            <a:r>
              <a:rPr dirty="0" sz="650" spc="30">
                <a:latin typeface="等线"/>
                <a:cs typeface="等线"/>
              </a:rPr>
              <a:t>，将</a:t>
            </a:r>
            <a:r>
              <a:rPr dirty="0" sz="650" spc="20">
                <a:latin typeface="等线"/>
                <a:cs typeface="等线"/>
              </a:rPr>
              <a:t>为</a:t>
            </a:r>
            <a:r>
              <a:rPr dirty="0" sz="650" spc="30">
                <a:latin typeface="等线"/>
                <a:cs typeface="等线"/>
              </a:rPr>
              <a:t>医疗保障</a:t>
            </a:r>
            <a:r>
              <a:rPr dirty="0" sz="650" spc="20">
                <a:latin typeface="等线"/>
                <a:cs typeface="等线"/>
              </a:rPr>
              <a:t>的 重要板块之一。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911758" y="5601019"/>
            <a:ext cx="155448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鼓励罕见病医疗创新服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务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平台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发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展</a:t>
            </a:r>
            <a:endParaRPr sz="850">
              <a:latin typeface="等线"/>
              <a:cs typeface="等线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6576" y="4825034"/>
            <a:ext cx="4185920" cy="5835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1000"/>
              </a:lnSpc>
              <a:spcBef>
                <a:spcPts val="85"/>
              </a:spcBef>
            </a:pPr>
            <a:r>
              <a:rPr dirty="0" sz="650" spc="30">
                <a:latin typeface="等线"/>
                <a:cs typeface="等线"/>
              </a:rPr>
              <a:t>部分罕见病群体无需药</a:t>
            </a:r>
            <a:r>
              <a:rPr dirty="0" sz="650" spc="15">
                <a:latin typeface="等线"/>
                <a:cs typeface="等线"/>
              </a:rPr>
              <a:t>物</a:t>
            </a:r>
            <a:r>
              <a:rPr dirty="0" sz="650" spc="30">
                <a:latin typeface="等线"/>
                <a:cs typeface="等线"/>
              </a:rPr>
              <a:t>治疗，而需</a:t>
            </a:r>
            <a:r>
              <a:rPr dirty="0" sz="650" spc="20">
                <a:latin typeface="等线"/>
                <a:cs typeface="等线"/>
              </a:rPr>
              <a:t>要</a:t>
            </a:r>
            <a:r>
              <a:rPr dirty="0" sz="650" spc="30">
                <a:latin typeface="等线"/>
                <a:cs typeface="等线"/>
              </a:rPr>
              <a:t>终身食用特殊食</a:t>
            </a:r>
            <a:r>
              <a:rPr dirty="0" sz="650" spc="25">
                <a:latin typeface="等线"/>
                <a:cs typeface="等线"/>
              </a:rPr>
              <a:t>品</a:t>
            </a:r>
            <a:r>
              <a:rPr dirty="0" sz="650" spc="30">
                <a:latin typeface="等线"/>
                <a:cs typeface="等线"/>
              </a:rPr>
              <a:t>。针对罕见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的特医</a:t>
            </a:r>
            <a:r>
              <a:rPr dirty="0" sz="650" spc="20">
                <a:latin typeface="等线"/>
                <a:cs typeface="等线"/>
              </a:rPr>
              <a:t>食</a:t>
            </a:r>
            <a:r>
              <a:rPr dirty="0" sz="650" spc="30">
                <a:latin typeface="等线"/>
                <a:cs typeface="等线"/>
              </a:rPr>
              <a:t>品的注册审批给</a:t>
            </a:r>
            <a:r>
              <a:rPr dirty="0" sz="650" spc="20">
                <a:latin typeface="等线"/>
                <a:cs typeface="等线"/>
              </a:rPr>
              <a:t>予</a:t>
            </a:r>
            <a:r>
              <a:rPr dirty="0" sz="650" spc="30">
                <a:latin typeface="等线"/>
                <a:cs typeface="等线"/>
              </a:rPr>
              <a:t>政策支</a:t>
            </a:r>
            <a:r>
              <a:rPr dirty="0" sz="650" spc="40">
                <a:latin typeface="等线"/>
                <a:cs typeface="等线"/>
              </a:rPr>
              <a:t>持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30">
                <a:latin typeface="等线"/>
                <a:cs typeface="等线"/>
              </a:rPr>
              <a:t>对于特医食品的供应，</a:t>
            </a:r>
            <a:r>
              <a:rPr dirty="0" sz="650" spc="20">
                <a:latin typeface="等线"/>
                <a:cs typeface="等线"/>
              </a:rPr>
              <a:t>短</a:t>
            </a:r>
            <a:r>
              <a:rPr dirty="0" sz="650" spc="30">
                <a:latin typeface="等线"/>
                <a:cs typeface="等线"/>
              </a:rPr>
              <a:t>期内可优惠</a:t>
            </a:r>
            <a:r>
              <a:rPr dirty="0" sz="650" spc="20">
                <a:latin typeface="等线"/>
                <a:cs typeface="等线"/>
              </a:rPr>
              <a:t>批</a:t>
            </a:r>
            <a:r>
              <a:rPr dirty="0" sz="650" spc="30">
                <a:latin typeface="等线"/>
                <a:cs typeface="等线"/>
              </a:rPr>
              <a:t>准引入国外产</a:t>
            </a:r>
            <a:r>
              <a:rPr dirty="0" sz="650" spc="15">
                <a:latin typeface="等线"/>
                <a:cs typeface="等线"/>
              </a:rPr>
              <a:t>品</a:t>
            </a:r>
            <a:r>
              <a:rPr dirty="0" sz="650" spc="2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并积极引导</a:t>
            </a:r>
            <a:r>
              <a:rPr dirty="0" sz="650" spc="20">
                <a:latin typeface="等线"/>
                <a:cs typeface="等线"/>
              </a:rPr>
              <a:t>培</a:t>
            </a:r>
            <a:r>
              <a:rPr dirty="0" sz="650" spc="30">
                <a:latin typeface="等线"/>
                <a:cs typeface="等线"/>
              </a:rPr>
              <a:t>育国内</a:t>
            </a:r>
            <a:r>
              <a:rPr dirty="0" sz="650" spc="20">
                <a:latin typeface="等线"/>
                <a:cs typeface="等线"/>
              </a:rPr>
              <a:t>企</a:t>
            </a:r>
            <a:r>
              <a:rPr dirty="0" sz="650" spc="30">
                <a:latin typeface="等线"/>
                <a:cs typeface="等线"/>
              </a:rPr>
              <a:t>业去研发生</a:t>
            </a:r>
            <a:r>
              <a:rPr dirty="0" sz="650" spc="40">
                <a:latin typeface="等线"/>
                <a:cs typeface="等线"/>
              </a:rPr>
              <a:t>产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对</a:t>
            </a:r>
            <a:r>
              <a:rPr dirty="0" sz="650" spc="30">
                <a:latin typeface="等线"/>
                <a:cs typeface="等线"/>
              </a:rPr>
              <a:t>于特医食</a:t>
            </a:r>
            <a:r>
              <a:rPr dirty="0" sz="650" spc="20">
                <a:latin typeface="等线"/>
                <a:cs typeface="等线"/>
              </a:rPr>
              <a:t>品 </a:t>
            </a:r>
            <a:r>
              <a:rPr dirty="0" sz="650" spc="30">
                <a:latin typeface="等线"/>
                <a:cs typeface="等线"/>
              </a:rPr>
              <a:t>的保障，国家可统一谈</a:t>
            </a:r>
            <a:r>
              <a:rPr dirty="0" sz="650" spc="20">
                <a:latin typeface="等线"/>
                <a:cs typeface="等线"/>
              </a:rPr>
              <a:t>判</a:t>
            </a:r>
            <a:r>
              <a:rPr dirty="0" sz="650" spc="30">
                <a:latin typeface="等线"/>
                <a:cs typeface="等线"/>
              </a:rPr>
              <a:t>、统一购买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将特医食品纳入</a:t>
            </a:r>
            <a:r>
              <a:rPr dirty="0" sz="650" spc="15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保保障范围</a:t>
            </a:r>
            <a:r>
              <a:rPr dirty="0" sz="650" spc="2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此外，</a:t>
            </a:r>
            <a:r>
              <a:rPr dirty="0" sz="650" spc="20">
                <a:latin typeface="等线"/>
                <a:cs typeface="等线"/>
              </a:rPr>
              <a:t>积</a:t>
            </a:r>
            <a:r>
              <a:rPr dirty="0" sz="650" spc="30">
                <a:latin typeface="等线"/>
                <a:cs typeface="等线"/>
              </a:rPr>
              <a:t>极鼓励慈善组</a:t>
            </a:r>
            <a:r>
              <a:rPr dirty="0" sz="650" spc="35">
                <a:latin typeface="等线"/>
                <a:cs typeface="等线"/>
              </a:rPr>
              <a:t>织</a:t>
            </a:r>
            <a:r>
              <a:rPr dirty="0" sz="650" spc="2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爱心企业</a:t>
            </a:r>
            <a:r>
              <a:rPr dirty="0" sz="650" spc="20">
                <a:latin typeface="等线"/>
                <a:cs typeface="等线"/>
              </a:rPr>
              <a:t>、 个人分别承担一定费</a:t>
            </a:r>
            <a:r>
              <a:rPr dirty="0" sz="650" spc="15">
                <a:latin typeface="等线"/>
                <a:cs typeface="等线"/>
              </a:rPr>
              <a:t>用</a:t>
            </a:r>
            <a:r>
              <a:rPr dirty="0" sz="650" spc="20">
                <a:latin typeface="等线"/>
                <a:cs typeface="等线"/>
              </a:rPr>
              <a:t>，保障患者实现特医食</a:t>
            </a:r>
            <a:r>
              <a:rPr dirty="0" sz="650" spc="30">
                <a:latin typeface="等线"/>
                <a:cs typeface="等线"/>
              </a:rPr>
              <a:t>品</a:t>
            </a:r>
            <a:r>
              <a:rPr dirty="0" sz="650" spc="20">
                <a:latin typeface="等线"/>
                <a:cs typeface="等线"/>
              </a:rPr>
              <a:t>的充足</a:t>
            </a:r>
            <a:r>
              <a:rPr dirty="0" sz="650" spc="30">
                <a:latin typeface="等线"/>
                <a:cs typeface="等线"/>
              </a:rPr>
              <a:t>供</a:t>
            </a:r>
            <a:r>
              <a:rPr dirty="0" sz="650" spc="20">
                <a:latin typeface="等线"/>
                <a:cs typeface="等线"/>
              </a:rPr>
              <a:t>应。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1758" y="4605847"/>
            <a:ext cx="135128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特医食品给予特殊的政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策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支持</a:t>
            </a:r>
            <a:endParaRPr sz="850">
              <a:latin typeface="等线"/>
              <a:cs typeface="等线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083" y="5575591"/>
            <a:ext cx="18097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35" b="1" i="1">
                <a:solidFill>
                  <a:srgbClr val="3863B1"/>
                </a:solidFill>
                <a:latin typeface="等线"/>
                <a:cs typeface="等线"/>
              </a:rPr>
              <a:t>10</a:t>
            </a:r>
            <a:endParaRPr sz="1150">
              <a:latin typeface="等线"/>
              <a:cs typeface="等线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5357" y="1437563"/>
            <a:ext cx="4185920" cy="10026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1100"/>
              </a:lnSpc>
              <a:spcBef>
                <a:spcPts val="85"/>
              </a:spcBef>
            </a:pPr>
            <a:r>
              <a:rPr dirty="0" sz="650" spc="30">
                <a:latin typeface="等线"/>
                <a:cs typeface="等线"/>
              </a:rPr>
              <a:t>罕见病患者的医疗保障</a:t>
            </a:r>
            <a:r>
              <a:rPr dirty="0" sz="650" spc="15">
                <a:latin typeface="等线"/>
                <a:cs typeface="等线"/>
              </a:rPr>
              <a:t>问</a:t>
            </a:r>
            <a:r>
              <a:rPr dirty="0" sz="650" spc="30">
                <a:latin typeface="等线"/>
                <a:cs typeface="等线"/>
              </a:rPr>
              <a:t>题归根结底</a:t>
            </a:r>
            <a:r>
              <a:rPr dirty="0" sz="650" spc="15">
                <a:latin typeface="等线"/>
                <a:cs typeface="等线"/>
              </a:rPr>
              <a:t>是</a:t>
            </a:r>
            <a:r>
              <a:rPr dirty="0" sz="650" spc="30">
                <a:latin typeface="等线"/>
                <a:cs typeface="等线"/>
              </a:rPr>
              <a:t>一个社会问</a:t>
            </a:r>
            <a:r>
              <a:rPr dirty="0" sz="650" spc="35">
                <a:latin typeface="等线"/>
                <a:cs typeface="等线"/>
              </a:rPr>
              <a:t>题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除</a:t>
            </a:r>
            <a:r>
              <a:rPr dirty="0" sz="650" spc="30">
                <a:latin typeface="等线"/>
                <a:cs typeface="等线"/>
              </a:rPr>
              <a:t>了政府部门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引</a:t>
            </a:r>
            <a:r>
              <a:rPr dirty="0" sz="650" spc="35">
                <a:latin typeface="等线"/>
                <a:cs typeface="等线"/>
              </a:rPr>
              <a:t>导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更</a:t>
            </a:r>
            <a:r>
              <a:rPr dirty="0" sz="650" spc="30">
                <a:latin typeface="等线"/>
                <a:cs typeface="等线"/>
              </a:rPr>
              <a:t>需要商业保险、</a:t>
            </a:r>
            <a:r>
              <a:rPr dirty="0" sz="650" spc="20">
                <a:latin typeface="等线"/>
                <a:cs typeface="等线"/>
              </a:rPr>
              <a:t>患</a:t>
            </a:r>
            <a:r>
              <a:rPr dirty="0" sz="650" spc="30">
                <a:latin typeface="等线"/>
                <a:cs typeface="等线"/>
              </a:rPr>
              <a:t>者家</a:t>
            </a:r>
            <a:r>
              <a:rPr dirty="0" sz="650" spc="35">
                <a:latin typeface="等线"/>
                <a:cs typeface="等线"/>
              </a:rPr>
              <a:t>庭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患 者组织</a:t>
            </a:r>
            <a:r>
              <a:rPr dirty="0" sz="650" spc="30">
                <a:latin typeface="等线"/>
                <a:cs typeface="等线"/>
              </a:rPr>
              <a:t>和</a:t>
            </a:r>
            <a:r>
              <a:rPr dirty="0" sz="650" spc="20">
                <a:latin typeface="等线"/>
                <a:cs typeface="等线"/>
              </a:rPr>
              <a:t>慈</a:t>
            </a:r>
            <a:r>
              <a:rPr dirty="0" sz="650" spc="30">
                <a:latin typeface="等线"/>
                <a:cs typeface="等线"/>
              </a:rPr>
              <a:t>善</a:t>
            </a:r>
            <a:r>
              <a:rPr dirty="0" sz="650" spc="20">
                <a:latin typeface="等线"/>
                <a:cs typeface="等线"/>
              </a:rPr>
              <a:t>机构</a:t>
            </a:r>
            <a:r>
              <a:rPr dirty="0" sz="650" spc="30">
                <a:latin typeface="等线"/>
                <a:cs typeface="等线"/>
              </a:rPr>
              <a:t>等</a:t>
            </a:r>
            <a:r>
              <a:rPr dirty="0" sz="650" spc="20">
                <a:latin typeface="等线"/>
                <a:cs typeface="等线"/>
              </a:rPr>
              <a:t>多方</a:t>
            </a:r>
            <a:r>
              <a:rPr dirty="0" sz="650" spc="30">
                <a:latin typeface="等线"/>
                <a:cs typeface="等线"/>
              </a:rPr>
              <a:t>参</a:t>
            </a:r>
            <a:r>
              <a:rPr dirty="0" sz="650" spc="20">
                <a:latin typeface="等线"/>
                <a:cs typeface="等线"/>
              </a:rPr>
              <a:t>与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多方</a:t>
            </a:r>
            <a:r>
              <a:rPr dirty="0" sz="650" spc="30">
                <a:latin typeface="等线"/>
                <a:cs typeface="等线"/>
              </a:rPr>
              <a:t>共付</a:t>
            </a:r>
            <a:r>
              <a:rPr dirty="0" sz="650" spc="20">
                <a:latin typeface="等线"/>
                <a:cs typeface="等线"/>
              </a:rPr>
              <a:t>模式的</a:t>
            </a:r>
            <a:r>
              <a:rPr dirty="0" sz="650" spc="30">
                <a:latin typeface="等线"/>
                <a:cs typeface="等线"/>
              </a:rPr>
              <a:t>实</a:t>
            </a:r>
            <a:r>
              <a:rPr dirty="0" sz="650" spc="20">
                <a:latin typeface="等线"/>
                <a:cs typeface="等线"/>
              </a:rPr>
              <a:t>践</a:t>
            </a:r>
            <a:r>
              <a:rPr dirty="0" sz="650" spc="30">
                <a:latin typeface="等线"/>
                <a:cs typeface="等线"/>
              </a:rPr>
              <a:t>，</a:t>
            </a:r>
            <a:r>
              <a:rPr dirty="0" sz="650" spc="20">
                <a:latin typeface="等线"/>
                <a:cs typeface="等线"/>
              </a:rPr>
              <a:t>是个</a:t>
            </a:r>
            <a:r>
              <a:rPr dirty="0" sz="650" spc="30">
                <a:latin typeface="等线"/>
                <a:cs typeface="等线"/>
              </a:rPr>
              <a:t>不</a:t>
            </a:r>
            <a:r>
              <a:rPr dirty="0" sz="650" spc="20">
                <a:latin typeface="等线"/>
                <a:cs typeface="等线"/>
              </a:rPr>
              <a:t>断丰富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多</a:t>
            </a:r>
            <a:r>
              <a:rPr dirty="0" sz="650" spc="20">
                <a:latin typeface="等线"/>
                <a:cs typeface="等线"/>
              </a:rPr>
              <a:t>元化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的过</a:t>
            </a:r>
            <a:r>
              <a:rPr dirty="0" sz="650" spc="20">
                <a:latin typeface="等线"/>
                <a:cs typeface="等线"/>
              </a:rPr>
              <a:t>程。首</a:t>
            </a:r>
            <a:r>
              <a:rPr dirty="0" sz="650" spc="30">
                <a:latin typeface="等线"/>
                <a:cs typeface="等线"/>
              </a:rPr>
              <a:t>先</a:t>
            </a:r>
            <a:r>
              <a:rPr dirty="0" sz="650" spc="20">
                <a:latin typeface="等线"/>
                <a:cs typeface="等线"/>
              </a:rPr>
              <a:t>是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20">
                <a:latin typeface="等线"/>
                <a:cs typeface="等线"/>
              </a:rPr>
              <a:t>制</a:t>
            </a:r>
            <a:r>
              <a:rPr dirty="0" sz="650" spc="30">
                <a:latin typeface="等线"/>
                <a:cs typeface="等线"/>
              </a:rPr>
              <a:t>度</a:t>
            </a:r>
            <a:r>
              <a:rPr dirty="0" sz="650" spc="20">
                <a:latin typeface="等线"/>
                <a:cs typeface="等线"/>
              </a:rPr>
              <a:t>多元化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不 </a:t>
            </a:r>
            <a:r>
              <a:rPr dirty="0" sz="650" spc="30">
                <a:latin typeface="等线"/>
                <a:cs typeface="等线"/>
              </a:rPr>
              <a:t>断强化基本医保、大病</a:t>
            </a:r>
            <a:r>
              <a:rPr dirty="0" sz="650" spc="2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保、医疗救</a:t>
            </a:r>
            <a:r>
              <a:rPr dirty="0" sz="650" spc="20">
                <a:latin typeface="等线"/>
                <a:cs typeface="等线"/>
              </a:rPr>
              <a:t>助</a:t>
            </a:r>
            <a:r>
              <a:rPr dirty="0" sz="650" spc="30">
                <a:latin typeface="等线"/>
                <a:cs typeface="等线"/>
              </a:rPr>
              <a:t>等医疗政策保障</a:t>
            </a:r>
            <a:r>
              <a:rPr dirty="0" sz="650" spc="20">
                <a:latin typeface="等线"/>
                <a:cs typeface="等线"/>
              </a:rPr>
              <a:t>力</a:t>
            </a:r>
            <a:r>
              <a:rPr dirty="0" sz="650" spc="40">
                <a:latin typeface="等线"/>
                <a:cs typeface="等线"/>
              </a:rPr>
              <a:t>度</a:t>
            </a:r>
            <a:r>
              <a:rPr dirty="0" sz="650" spc="30">
                <a:latin typeface="等线"/>
                <a:cs typeface="等线"/>
              </a:rPr>
              <a:t>，同时推</a:t>
            </a:r>
            <a:r>
              <a:rPr dirty="0" sz="650" spc="20">
                <a:latin typeface="等线"/>
                <a:cs typeface="等线"/>
              </a:rPr>
              <a:t>动</a:t>
            </a:r>
            <a:r>
              <a:rPr dirty="0" sz="650" spc="30">
                <a:latin typeface="等线"/>
                <a:cs typeface="等线"/>
              </a:rPr>
              <a:t>出台商</a:t>
            </a:r>
            <a:r>
              <a:rPr dirty="0" sz="650" spc="20">
                <a:latin typeface="等线"/>
                <a:cs typeface="等线"/>
              </a:rPr>
              <a:t>业</a:t>
            </a:r>
            <a:r>
              <a:rPr dirty="0" sz="650" spc="30">
                <a:latin typeface="等线"/>
                <a:cs typeface="等线"/>
              </a:rPr>
              <a:t>保</a:t>
            </a:r>
            <a:r>
              <a:rPr dirty="0" sz="650" spc="35">
                <a:latin typeface="等线"/>
                <a:cs typeface="等线"/>
              </a:rPr>
              <a:t>险</a:t>
            </a:r>
            <a:r>
              <a:rPr dirty="0" sz="650" spc="30">
                <a:latin typeface="等线"/>
                <a:cs typeface="等线"/>
              </a:rPr>
              <a:t>、民间慈善</a:t>
            </a:r>
            <a:r>
              <a:rPr dirty="0" sz="650" spc="20">
                <a:latin typeface="等线"/>
                <a:cs typeface="等线"/>
              </a:rPr>
              <a:t>救</a:t>
            </a:r>
            <a:r>
              <a:rPr dirty="0" sz="650" spc="30">
                <a:latin typeface="等线"/>
                <a:cs typeface="等线"/>
              </a:rPr>
              <a:t>助的鼓励</a:t>
            </a:r>
            <a:r>
              <a:rPr dirty="0" sz="650" spc="20">
                <a:latin typeface="等线"/>
                <a:cs typeface="等线"/>
              </a:rPr>
              <a:t>政 </a:t>
            </a:r>
            <a:r>
              <a:rPr dirty="0" sz="650" spc="30">
                <a:latin typeface="等线"/>
                <a:cs typeface="等线"/>
              </a:rPr>
              <a:t>策。其次是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主体</a:t>
            </a:r>
            <a:r>
              <a:rPr dirty="0" sz="650" spc="40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元化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。即政</a:t>
            </a:r>
            <a:r>
              <a:rPr dirty="0" sz="650" spc="40">
                <a:latin typeface="等线"/>
                <a:cs typeface="等线"/>
              </a:rPr>
              <a:t>府</a:t>
            </a:r>
            <a:r>
              <a:rPr dirty="0" sz="650" spc="30">
                <a:latin typeface="等线"/>
                <a:cs typeface="等线"/>
              </a:rPr>
              <a:t>部门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30">
                <a:latin typeface="等线"/>
                <a:cs typeface="等线"/>
              </a:rPr>
              <a:t>医药企</a:t>
            </a:r>
            <a:r>
              <a:rPr dirty="0" sz="650" spc="25">
                <a:latin typeface="等线"/>
                <a:cs typeface="等线"/>
              </a:rPr>
              <a:t>业</a:t>
            </a:r>
            <a:r>
              <a:rPr dirty="0" sz="650" spc="30">
                <a:latin typeface="等线"/>
                <a:cs typeface="等线"/>
              </a:rPr>
              <a:t>、商保公</a:t>
            </a:r>
            <a:r>
              <a:rPr dirty="0" sz="650" spc="40">
                <a:latin typeface="等线"/>
                <a:cs typeface="等线"/>
              </a:rPr>
              <a:t>司</a:t>
            </a:r>
            <a:r>
              <a:rPr dirty="0" sz="650" spc="30">
                <a:latin typeface="等线"/>
                <a:cs typeface="等线"/>
              </a:rPr>
              <a:t>、民间慈善</a:t>
            </a:r>
            <a:r>
              <a:rPr dirty="0" sz="650" spc="40">
                <a:latin typeface="等线"/>
                <a:cs typeface="等线"/>
              </a:rPr>
              <a:t>组</a:t>
            </a:r>
            <a:r>
              <a:rPr dirty="0" sz="650" spc="30">
                <a:latin typeface="等线"/>
                <a:cs typeface="等线"/>
              </a:rPr>
              <a:t>织</a:t>
            </a:r>
            <a:r>
              <a:rPr dirty="0" sz="650" spc="40">
                <a:latin typeface="等线"/>
                <a:cs typeface="等线"/>
              </a:rPr>
              <a:t>及</a:t>
            </a:r>
            <a:r>
              <a:rPr dirty="0" sz="650" spc="30">
                <a:latin typeface="等线"/>
                <a:cs typeface="等线"/>
              </a:rPr>
              <a:t>个</a:t>
            </a:r>
            <a:r>
              <a:rPr dirty="0" sz="650" spc="35">
                <a:latin typeface="等线"/>
                <a:cs typeface="等线"/>
              </a:rPr>
              <a:t>人</a:t>
            </a:r>
            <a:r>
              <a:rPr dirty="0" sz="650" spc="30">
                <a:latin typeface="等线"/>
                <a:cs typeface="等线"/>
              </a:rPr>
              <a:t>，构成罕见病</a:t>
            </a:r>
            <a:r>
              <a:rPr dirty="0" sz="650" spc="40">
                <a:latin typeface="等线"/>
                <a:cs typeface="等线"/>
              </a:rPr>
              <a:t>用</a:t>
            </a:r>
            <a:r>
              <a:rPr dirty="0" sz="650" spc="30">
                <a:latin typeface="等线"/>
                <a:cs typeface="等线"/>
              </a:rPr>
              <a:t>药保障</a:t>
            </a:r>
            <a:r>
              <a:rPr dirty="0" sz="650" spc="20">
                <a:latin typeface="等线"/>
                <a:cs typeface="等线"/>
              </a:rPr>
              <a:t>的 </a:t>
            </a:r>
            <a:r>
              <a:rPr dirty="0" sz="650" spc="30">
                <a:latin typeface="等线"/>
                <a:cs typeface="等线"/>
              </a:rPr>
              <a:t>多方参与主体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第三</a:t>
            </a:r>
            <a:r>
              <a:rPr dirty="0" sz="650" spc="20">
                <a:latin typeface="等线"/>
                <a:cs typeface="等线"/>
              </a:rPr>
              <a:t>，“</a:t>
            </a:r>
            <a:r>
              <a:rPr dirty="0" sz="650" spc="30">
                <a:latin typeface="等线"/>
                <a:cs typeface="等线"/>
              </a:rPr>
              <a:t>筹集</a:t>
            </a:r>
            <a:r>
              <a:rPr dirty="0" sz="650" spc="40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元化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40">
                <a:latin typeface="等线"/>
                <a:cs typeface="等线"/>
              </a:rPr>
              <a:t>医</a:t>
            </a:r>
            <a:r>
              <a:rPr dirty="0" sz="650" spc="30">
                <a:latin typeface="等线"/>
                <a:cs typeface="等线"/>
              </a:rPr>
              <a:t>保基</a:t>
            </a:r>
            <a:r>
              <a:rPr dirty="0" sz="650" spc="35">
                <a:latin typeface="等线"/>
                <a:cs typeface="等线"/>
              </a:rPr>
              <a:t>金</a:t>
            </a:r>
            <a:r>
              <a:rPr dirty="0" sz="650" spc="30">
                <a:latin typeface="等线"/>
                <a:cs typeface="等线"/>
              </a:rPr>
              <a:t>、政府专项</a:t>
            </a:r>
            <a:r>
              <a:rPr dirty="0" sz="650" spc="40">
                <a:latin typeface="等线"/>
                <a:cs typeface="等线"/>
              </a:rPr>
              <a:t>基</a:t>
            </a:r>
            <a:r>
              <a:rPr dirty="0" sz="650" spc="30">
                <a:latin typeface="等线"/>
                <a:cs typeface="等线"/>
              </a:rPr>
              <a:t>金、社会救</a:t>
            </a:r>
            <a:r>
              <a:rPr dirty="0" sz="650" spc="40">
                <a:latin typeface="等线"/>
                <a:cs typeface="等线"/>
              </a:rPr>
              <a:t>助</a:t>
            </a:r>
            <a:r>
              <a:rPr dirty="0" sz="650" spc="30">
                <a:latin typeface="等线"/>
                <a:cs typeface="等线"/>
              </a:rPr>
              <a:t>资</a:t>
            </a:r>
            <a:r>
              <a:rPr dirty="0" sz="650" spc="45">
                <a:latin typeface="等线"/>
                <a:cs typeface="等线"/>
              </a:rPr>
              <a:t>金</a:t>
            </a:r>
            <a:r>
              <a:rPr dirty="0" sz="650" spc="30">
                <a:latin typeface="等线"/>
                <a:cs typeface="等线"/>
              </a:rPr>
              <a:t>、企业个人捐赠等</a:t>
            </a:r>
            <a:r>
              <a:rPr dirty="0" sz="650" spc="40">
                <a:latin typeface="等线"/>
                <a:cs typeface="等线"/>
              </a:rPr>
              <a:t>多</a:t>
            </a:r>
            <a:r>
              <a:rPr dirty="0" sz="650" spc="30">
                <a:latin typeface="等线"/>
                <a:cs typeface="等线"/>
              </a:rPr>
              <a:t>方筹资</a:t>
            </a:r>
            <a:r>
              <a:rPr dirty="0" sz="650" spc="20">
                <a:latin typeface="等线"/>
                <a:cs typeface="等线"/>
              </a:rPr>
              <a:t>，  </a:t>
            </a:r>
            <a:r>
              <a:rPr dirty="0" sz="650" spc="30">
                <a:latin typeface="等线"/>
                <a:cs typeface="等线"/>
              </a:rPr>
              <a:t>共同解决罕见</a:t>
            </a:r>
            <a:r>
              <a:rPr dirty="0" sz="650" spc="4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医保用药</a:t>
            </a:r>
            <a:r>
              <a:rPr dirty="0" sz="650" spc="40">
                <a:latin typeface="等线"/>
                <a:cs typeface="等线"/>
              </a:rPr>
              <a:t>难题</a:t>
            </a:r>
            <a:r>
              <a:rPr dirty="0" sz="650" spc="30">
                <a:latin typeface="等线"/>
                <a:cs typeface="等线"/>
              </a:rPr>
              <a:t>。最</a:t>
            </a:r>
            <a:r>
              <a:rPr dirty="0" sz="650" spc="40">
                <a:latin typeface="等线"/>
                <a:cs typeface="等线"/>
              </a:rPr>
              <a:t>后</a:t>
            </a:r>
            <a:r>
              <a:rPr dirty="0" sz="650" spc="20">
                <a:latin typeface="等线"/>
                <a:cs typeface="等线"/>
              </a:rPr>
              <a:t>，“</a:t>
            </a:r>
            <a:r>
              <a:rPr dirty="0" sz="650" spc="30">
                <a:latin typeface="等线"/>
                <a:cs typeface="等线"/>
              </a:rPr>
              <a:t>支付多元</a:t>
            </a:r>
            <a:r>
              <a:rPr dirty="0" sz="650" spc="35">
                <a:latin typeface="等线"/>
                <a:cs typeface="等线"/>
              </a:rPr>
              <a:t>化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30">
                <a:latin typeface="等线"/>
                <a:cs typeface="等线"/>
              </a:rPr>
              <a:t>。不同参</a:t>
            </a:r>
            <a:r>
              <a:rPr dirty="0" sz="650" spc="40">
                <a:latin typeface="等线"/>
                <a:cs typeface="等线"/>
              </a:rPr>
              <a:t>与</a:t>
            </a:r>
            <a:r>
              <a:rPr dirty="0" sz="650" spc="30">
                <a:latin typeface="等线"/>
                <a:cs typeface="等线"/>
              </a:rPr>
              <a:t>主体共同探</a:t>
            </a:r>
            <a:r>
              <a:rPr dirty="0" sz="650" spc="50">
                <a:latin typeface="等线"/>
                <a:cs typeface="等线"/>
              </a:rPr>
              <a:t>索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通过创新支付模式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30">
                <a:latin typeface="等线"/>
                <a:cs typeface="等线"/>
              </a:rPr>
              <a:t>完善罕见 </a:t>
            </a:r>
            <a:r>
              <a:rPr dirty="0" sz="650" spc="20">
                <a:latin typeface="等线"/>
                <a:cs typeface="等线"/>
              </a:rPr>
              <a:t>病支付保障体系。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5357" y="1225996"/>
            <a:ext cx="1758314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政府引导，探索多元社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会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力量</a:t>
            </a:r>
            <a:r>
              <a:rPr dirty="0" sz="850" spc="-65" b="1" i="1">
                <a:solidFill>
                  <a:srgbClr val="2A4882"/>
                </a:solidFill>
                <a:latin typeface="等线"/>
                <a:cs typeface="等线"/>
              </a:rPr>
              <a:t>参</a:t>
            </a:r>
            <a:r>
              <a:rPr dirty="0" sz="850" spc="-50" b="1" i="1">
                <a:solidFill>
                  <a:srgbClr val="2A4882"/>
                </a:solidFill>
                <a:latin typeface="等线"/>
                <a:cs typeface="等线"/>
              </a:rPr>
              <a:t>与机制</a:t>
            </a:r>
            <a:endParaRPr sz="85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894" y="641729"/>
            <a:ext cx="414655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9"/>
              </a:lnSpc>
            </a:pPr>
            <a:r>
              <a:rPr dirty="0" sz="800" spc="15">
                <a:latin typeface="等线"/>
                <a:cs typeface="等线"/>
              </a:rPr>
              <a:t>法律声明</a:t>
            </a:r>
            <a:endParaRPr sz="800">
              <a:latin typeface="等线"/>
              <a:cs typeface="等线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18743"/>
            <a:ext cx="2459990" cy="368935"/>
          </a:xfrm>
          <a:custGeom>
            <a:avLst/>
            <a:gdLst/>
            <a:ahLst/>
            <a:cxnLst/>
            <a:rect l="l" t="t" r="r" b="b"/>
            <a:pathLst>
              <a:path w="2459990" h="368934">
                <a:moveTo>
                  <a:pt x="2459736" y="0"/>
                </a:moveTo>
                <a:lnTo>
                  <a:pt x="0" y="0"/>
                </a:lnTo>
                <a:lnTo>
                  <a:pt x="0" y="368807"/>
                </a:lnTo>
                <a:lnTo>
                  <a:pt x="2459736" y="368807"/>
                </a:lnTo>
                <a:lnTo>
                  <a:pt x="245973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636777"/>
            <a:ext cx="941069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法律声明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310692" y="1880082"/>
            <a:ext cx="5165725" cy="3264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5080" indent="-180340">
              <a:lnSpc>
                <a:spcPct val="150000"/>
              </a:lnSpc>
              <a:spcBef>
                <a:spcPts val="100"/>
              </a:spcBef>
              <a:buClr>
                <a:srgbClr val="44536A"/>
              </a:buClr>
              <a:buFont typeface="Wingdings"/>
              <a:buChar char=""/>
              <a:tabLst>
                <a:tab pos="193040" algn="l"/>
              </a:tabLst>
            </a:pP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本报告著作权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归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沙利文和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痛挑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战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基金会所</a:t>
            </a:r>
            <a:r>
              <a:rPr dirty="0" sz="800" spc="25">
                <a:solidFill>
                  <a:srgbClr val="333333"/>
                </a:solidFill>
                <a:latin typeface="等线"/>
                <a:cs typeface="等线"/>
              </a:rPr>
              <a:t>有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未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经书面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许</a:t>
            </a:r>
            <a:r>
              <a:rPr dirty="0" sz="800" spc="15">
                <a:solidFill>
                  <a:srgbClr val="333333"/>
                </a:solidFill>
                <a:latin typeface="等线"/>
                <a:cs typeface="等线"/>
              </a:rPr>
              <a:t>可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，任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何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机构或个人不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得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以任何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形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式翻</a:t>
            </a:r>
            <a:r>
              <a:rPr dirty="0" sz="800" spc="20">
                <a:solidFill>
                  <a:srgbClr val="333333"/>
                </a:solidFill>
                <a:latin typeface="等线"/>
                <a:cs typeface="等线"/>
              </a:rPr>
              <a:t>版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复刻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、 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表或引</a:t>
            </a:r>
            <a:r>
              <a:rPr dirty="0" sz="800" spc="15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。若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征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得沙利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文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同意进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行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引用、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刊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发的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需在允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许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的范围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内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使用，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并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注明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出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处为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沙利文及病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痛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挑 战基金会”，且不得对本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报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告进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行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任何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有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悖原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意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的引</a:t>
            </a:r>
            <a:r>
              <a:rPr dirty="0" sz="800" spc="-10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、删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节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或修</a:t>
            </a:r>
            <a:r>
              <a:rPr dirty="0" sz="800" spc="-10">
                <a:solidFill>
                  <a:srgbClr val="333333"/>
                </a:solidFill>
                <a:latin typeface="等线"/>
                <a:cs typeface="等线"/>
              </a:rPr>
              <a:t>改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endParaRPr sz="8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4536A"/>
              </a:buClr>
              <a:buFont typeface="Wingdings"/>
              <a:buChar char=""/>
            </a:pPr>
            <a:endParaRPr sz="850">
              <a:latin typeface="等线"/>
              <a:cs typeface="等线"/>
            </a:endParaRPr>
          </a:p>
          <a:p>
            <a:pPr marL="192405" marR="109855" indent="-180340">
              <a:lnSpc>
                <a:spcPct val="150000"/>
              </a:lnSpc>
              <a:buClr>
                <a:srgbClr val="44536A"/>
              </a:buClr>
              <a:buFont typeface="Wingdings"/>
              <a:buChar char=""/>
              <a:tabLst>
                <a:tab pos="193040" algn="l"/>
              </a:tabLst>
            </a:pP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本报告分析师具</a:t>
            </a:r>
            <a:r>
              <a:rPr dirty="0" sz="800" spc="-5">
                <a:solidFill>
                  <a:srgbClr val="333333"/>
                </a:solidFill>
                <a:latin typeface="等线"/>
                <a:cs typeface="等线"/>
              </a:rPr>
              <a:t>有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专业研究能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力，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保证报告数据均</a:t>
            </a:r>
            <a:r>
              <a:rPr dirty="0" sz="800" spc="-5">
                <a:solidFill>
                  <a:srgbClr val="333333"/>
                </a:solidFill>
                <a:latin typeface="等线"/>
                <a:cs typeface="等线"/>
              </a:rPr>
              <a:t>来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自合法合规</a:t>
            </a:r>
            <a:r>
              <a:rPr dirty="0" sz="800" spc="-5">
                <a:solidFill>
                  <a:srgbClr val="333333"/>
                </a:solidFill>
                <a:latin typeface="等线"/>
                <a:cs typeface="等线"/>
              </a:rPr>
              <a:t>渠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道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，观点产出及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数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据分析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基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于分析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师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对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行 业的客观理解，本报告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不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受任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何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第三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方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授意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或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影响。</a:t>
            </a:r>
            <a:endParaRPr sz="8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4536A"/>
              </a:buClr>
              <a:buFont typeface="Wingdings"/>
              <a:buChar char=""/>
            </a:pPr>
            <a:endParaRPr sz="850">
              <a:latin typeface="等线"/>
              <a:cs typeface="等线"/>
            </a:endParaRPr>
          </a:p>
          <a:p>
            <a:pPr algn="just" marL="192405" marR="106680" indent="-180340">
              <a:lnSpc>
                <a:spcPct val="150000"/>
              </a:lnSpc>
              <a:buClr>
                <a:srgbClr val="44536A"/>
              </a:buClr>
              <a:buFont typeface="Wingdings"/>
              <a:buChar char=""/>
              <a:tabLst>
                <a:tab pos="193040" algn="l"/>
              </a:tabLst>
            </a:pP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本报告所涉及的</a:t>
            </a:r>
            <a:r>
              <a:rPr dirty="0" sz="800" spc="-5">
                <a:solidFill>
                  <a:srgbClr val="333333"/>
                </a:solidFill>
                <a:latin typeface="等线"/>
                <a:cs typeface="等线"/>
              </a:rPr>
              <a:t>观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点或信息仅</a:t>
            </a:r>
            <a:r>
              <a:rPr dirty="0" sz="800" spc="-5">
                <a:solidFill>
                  <a:srgbClr val="333333"/>
                </a:solidFill>
                <a:latin typeface="等线"/>
                <a:cs typeface="等线"/>
              </a:rPr>
              <a:t>供参</a:t>
            </a:r>
            <a:r>
              <a:rPr dirty="0" sz="800" spc="15">
                <a:solidFill>
                  <a:srgbClr val="333333"/>
                </a:solidFill>
                <a:latin typeface="等线"/>
                <a:cs typeface="等线"/>
              </a:rPr>
              <a:t>考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，不构成任何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投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资建</a:t>
            </a:r>
            <a:r>
              <a:rPr dirty="0" sz="800" spc="20">
                <a:solidFill>
                  <a:srgbClr val="333333"/>
                </a:solidFill>
                <a:latin typeface="等线"/>
                <a:cs typeface="等线"/>
              </a:rPr>
              <a:t>议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。本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报告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仅在相关法律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许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可的情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况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下发</a:t>
            </a:r>
            <a:r>
              <a:rPr dirty="0" sz="800" spc="20">
                <a:solidFill>
                  <a:srgbClr val="333333"/>
                </a:solidFill>
                <a:latin typeface="等线"/>
                <a:cs typeface="等线"/>
              </a:rPr>
              <a:t>放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并仅 为提供信息而发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放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，概不构成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任何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广</a:t>
            </a:r>
            <a:r>
              <a:rPr dirty="0" sz="800" spc="15">
                <a:solidFill>
                  <a:srgbClr val="333333"/>
                </a:solidFill>
                <a:latin typeface="等线"/>
                <a:cs typeface="等线"/>
              </a:rPr>
              <a:t>告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。在法律许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可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的情况</a:t>
            </a:r>
            <a:r>
              <a:rPr dirty="0" sz="800" spc="20">
                <a:solidFill>
                  <a:srgbClr val="333333"/>
                </a:solidFill>
                <a:latin typeface="等线"/>
                <a:cs typeface="等线"/>
              </a:rPr>
              <a:t>下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沙利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文可能会为报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告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中提及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企业提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供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或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争 取提供投融资或咨询等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相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关服</a:t>
            </a:r>
            <a:r>
              <a:rPr dirty="0" sz="800" spc="-10">
                <a:solidFill>
                  <a:srgbClr val="333333"/>
                </a:solidFill>
                <a:latin typeface="等线"/>
                <a:cs typeface="等线"/>
              </a:rPr>
              <a:t>务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。本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报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告所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指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的公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司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或投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资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标的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价值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价格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及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投资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收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入可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升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可跌。</a:t>
            </a:r>
            <a:endParaRPr sz="8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4536A"/>
              </a:buClr>
              <a:buFont typeface="Wingdings"/>
              <a:buChar char=""/>
            </a:pPr>
            <a:endParaRPr sz="850">
              <a:latin typeface="等线"/>
              <a:cs typeface="等线"/>
            </a:endParaRPr>
          </a:p>
          <a:p>
            <a:pPr algn="just" marL="192405" marR="106680" indent="-180340">
              <a:lnSpc>
                <a:spcPct val="150000"/>
              </a:lnSpc>
              <a:buClr>
                <a:srgbClr val="44536A"/>
              </a:buClr>
              <a:buFont typeface="Wingdings"/>
              <a:buChar char=""/>
              <a:tabLst>
                <a:tab pos="193040" algn="l"/>
              </a:tabLst>
            </a:pP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本报告的部分信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息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来源于公开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资</a:t>
            </a:r>
            <a:r>
              <a:rPr dirty="0" sz="800" spc="5">
                <a:solidFill>
                  <a:srgbClr val="333333"/>
                </a:solidFill>
                <a:latin typeface="等线"/>
                <a:cs typeface="等线"/>
              </a:rPr>
              <a:t>料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，沙利文及病痛</a:t>
            </a:r>
            <a:r>
              <a:rPr dirty="0" sz="800" spc="5">
                <a:solidFill>
                  <a:srgbClr val="333333"/>
                </a:solidFill>
                <a:latin typeface="等线"/>
                <a:cs typeface="等线"/>
              </a:rPr>
              <a:t>挑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战基金会对</a:t>
            </a:r>
            <a:r>
              <a:rPr dirty="0" sz="800" spc="5">
                <a:solidFill>
                  <a:srgbClr val="333333"/>
                </a:solidFill>
                <a:latin typeface="等线"/>
                <a:cs typeface="等线"/>
              </a:rPr>
              <a:t>该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等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信息的准确</a:t>
            </a:r>
            <a:r>
              <a:rPr dirty="0" sz="800" spc="25">
                <a:solidFill>
                  <a:srgbClr val="333333"/>
                </a:solidFill>
                <a:latin typeface="等线"/>
                <a:cs typeface="等线"/>
              </a:rPr>
              <a:t>性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完整性</a:t>
            </a:r>
            <a:r>
              <a:rPr dirty="0" sz="800" spc="5">
                <a:solidFill>
                  <a:srgbClr val="333333"/>
                </a:solidFill>
                <a:latin typeface="等线"/>
                <a:cs typeface="等线"/>
              </a:rPr>
              <a:t>或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可靠性</a:t>
            </a:r>
            <a:r>
              <a:rPr dirty="0" sz="800" spc="5">
                <a:solidFill>
                  <a:srgbClr val="333333"/>
                </a:solidFill>
                <a:latin typeface="等线"/>
                <a:cs typeface="等线"/>
              </a:rPr>
              <a:t>拥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有</a:t>
            </a:r>
            <a:r>
              <a:rPr dirty="0" sz="800" spc="5">
                <a:solidFill>
                  <a:srgbClr val="333333"/>
                </a:solidFill>
                <a:latin typeface="等线"/>
                <a:cs typeface="等线"/>
              </a:rPr>
              <a:t>最 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终解释权。本文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所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载的资</a:t>
            </a:r>
            <a:r>
              <a:rPr dirty="0" sz="800" spc="15">
                <a:solidFill>
                  <a:srgbClr val="333333"/>
                </a:solidFill>
                <a:latin typeface="等线"/>
                <a:cs typeface="等线"/>
              </a:rPr>
              <a:t>料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意见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及推测仅反映沙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利</a:t>
            </a:r>
            <a:r>
              <a:rPr dirty="0" sz="800" spc="15">
                <a:solidFill>
                  <a:srgbClr val="333333"/>
                </a:solidFill>
                <a:latin typeface="等线"/>
                <a:cs typeface="等线"/>
              </a:rPr>
              <a:t>文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及病痛挑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战基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金会于发布本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报</a:t>
            </a:r>
            <a:r>
              <a:rPr dirty="0" sz="800" spc="15">
                <a:solidFill>
                  <a:srgbClr val="333333"/>
                </a:solidFill>
                <a:latin typeface="等线"/>
                <a:cs typeface="等线"/>
              </a:rPr>
              <a:t>告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当日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800" spc="15">
                <a:solidFill>
                  <a:srgbClr val="333333"/>
                </a:solidFill>
                <a:latin typeface="等线"/>
                <a:cs typeface="等线"/>
              </a:rPr>
              <a:t>判</a:t>
            </a:r>
            <a:r>
              <a:rPr dirty="0" sz="800" spc="-35">
                <a:solidFill>
                  <a:srgbClr val="333333"/>
                </a:solidFill>
                <a:latin typeface="等线"/>
                <a:cs typeface="等线"/>
              </a:rPr>
              <a:t>断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过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往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报 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告中的描述不应</a:t>
            </a:r>
            <a:r>
              <a:rPr dirty="0" sz="800" spc="-5">
                <a:solidFill>
                  <a:srgbClr val="333333"/>
                </a:solidFill>
                <a:latin typeface="等线"/>
                <a:cs typeface="等线"/>
              </a:rPr>
              <a:t>作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为日后的表</a:t>
            </a:r>
            <a:r>
              <a:rPr dirty="0" sz="800" spc="-5">
                <a:solidFill>
                  <a:srgbClr val="333333"/>
                </a:solidFill>
                <a:latin typeface="等线"/>
                <a:cs typeface="等线"/>
              </a:rPr>
              <a:t>现依</a:t>
            </a:r>
            <a:r>
              <a:rPr dirty="0" sz="800" spc="15">
                <a:solidFill>
                  <a:srgbClr val="333333"/>
                </a:solidFill>
                <a:latin typeface="等线"/>
                <a:cs typeface="等线"/>
              </a:rPr>
              <a:t>据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，沙利文及病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痛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挑战基金会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不保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证本报告所含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信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息保持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最新状</a:t>
            </a:r>
            <a:r>
              <a:rPr dirty="0" sz="800" spc="20">
                <a:solidFill>
                  <a:srgbClr val="333333"/>
                </a:solidFill>
                <a:latin typeface="等线"/>
                <a:cs typeface="等线"/>
              </a:rPr>
              <a:t>态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在 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不同时期，沙利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文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及病痛挑战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基金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会可发出与本文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所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载资</a:t>
            </a:r>
            <a:r>
              <a:rPr dirty="0" sz="800" spc="25">
                <a:solidFill>
                  <a:srgbClr val="333333"/>
                </a:solidFill>
                <a:latin typeface="等线"/>
                <a:cs typeface="等线"/>
              </a:rPr>
              <a:t>料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、意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见及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推测不一致的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报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告和文</a:t>
            </a:r>
            <a:r>
              <a:rPr dirty="0" sz="800" spc="5">
                <a:solidFill>
                  <a:srgbClr val="333333"/>
                </a:solidFill>
                <a:latin typeface="等线"/>
                <a:cs typeface="等线"/>
              </a:rPr>
              <a:t>章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。同时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沙利 文及病痛挑战基</a:t>
            </a:r>
            <a:r>
              <a:rPr dirty="0" sz="800" spc="-5">
                <a:solidFill>
                  <a:srgbClr val="333333"/>
                </a:solidFill>
                <a:latin typeface="等线"/>
                <a:cs typeface="等线"/>
              </a:rPr>
              <a:t>金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会对本报告</a:t>
            </a:r>
            <a:r>
              <a:rPr dirty="0" sz="800" spc="-5">
                <a:solidFill>
                  <a:srgbClr val="333333"/>
                </a:solidFill>
                <a:latin typeface="等线"/>
                <a:cs typeface="等线"/>
              </a:rPr>
              <a:t>所含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信息可在不发出</a:t>
            </a:r>
            <a:r>
              <a:rPr dirty="0" sz="800" spc="-5">
                <a:solidFill>
                  <a:srgbClr val="333333"/>
                </a:solidFill>
                <a:latin typeface="等线"/>
                <a:cs typeface="等线"/>
              </a:rPr>
              <a:t>通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知的情形下</a:t>
            </a:r>
            <a:r>
              <a:rPr dirty="0" sz="800" spc="-5">
                <a:solidFill>
                  <a:srgbClr val="333333"/>
                </a:solidFill>
                <a:latin typeface="等线"/>
                <a:cs typeface="等线"/>
              </a:rPr>
              <a:t>做出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修</a:t>
            </a:r>
            <a:r>
              <a:rPr dirty="0" sz="800" spc="20">
                <a:solidFill>
                  <a:srgbClr val="333333"/>
                </a:solidFill>
                <a:latin typeface="等线"/>
                <a:cs typeface="等线"/>
              </a:rPr>
              <a:t>改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，读者应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当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自行关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注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相应的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更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新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或 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修改。任何机构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或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个人应对其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利用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本报告的数</a:t>
            </a:r>
            <a:r>
              <a:rPr dirty="0" sz="800" spc="20">
                <a:solidFill>
                  <a:srgbClr val="333333"/>
                </a:solidFill>
                <a:latin typeface="等线"/>
                <a:cs typeface="等线"/>
              </a:rPr>
              <a:t>据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分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析</a:t>
            </a:r>
            <a:r>
              <a:rPr dirty="0" sz="800" spc="15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研究、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部分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或者全部内容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所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进行的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切活动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负</a:t>
            </a:r>
            <a:r>
              <a:rPr dirty="0" sz="800" spc="10">
                <a:solidFill>
                  <a:srgbClr val="333333"/>
                </a:solidFill>
                <a:latin typeface="等线"/>
                <a:cs typeface="等线"/>
              </a:rPr>
              <a:t>责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并 承担该等活动所导致的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任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何损</a:t>
            </a:r>
            <a:r>
              <a:rPr dirty="0" sz="800" spc="-15">
                <a:solidFill>
                  <a:srgbClr val="333333"/>
                </a:solidFill>
                <a:latin typeface="等线"/>
                <a:cs typeface="等线"/>
              </a:rPr>
              <a:t>失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或伤</a:t>
            </a:r>
            <a:r>
              <a:rPr dirty="0" sz="800" spc="-10">
                <a:solidFill>
                  <a:srgbClr val="333333"/>
                </a:solidFill>
                <a:latin typeface="等线"/>
                <a:cs typeface="等线"/>
              </a:rPr>
              <a:t>害</a:t>
            </a:r>
            <a:r>
              <a:rPr dirty="0" sz="80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endParaRPr sz="8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946148" y="6691883"/>
            <a:ext cx="1945005" cy="398145"/>
            <a:chOff x="1946148" y="6691883"/>
            <a:chExt cx="1945005" cy="3981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9783" y="6733031"/>
              <a:ext cx="885352" cy="3444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46148" y="6691883"/>
              <a:ext cx="1945005" cy="398145"/>
            </a:xfrm>
            <a:custGeom>
              <a:avLst/>
              <a:gdLst/>
              <a:ahLst/>
              <a:cxnLst/>
              <a:rect l="l" t="t" r="r" b="b"/>
              <a:pathLst>
                <a:path w="1945004" h="398145">
                  <a:moveTo>
                    <a:pt x="1944624" y="0"/>
                  </a:moveTo>
                  <a:lnTo>
                    <a:pt x="0" y="0"/>
                  </a:lnTo>
                  <a:lnTo>
                    <a:pt x="0" y="397763"/>
                  </a:lnTo>
                  <a:lnTo>
                    <a:pt x="1944624" y="397763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29512" cy="716584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50669" y="809065"/>
            <a:ext cx="6356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1F3863"/>
                </a:solidFill>
                <a:latin typeface="等线"/>
                <a:cs typeface="等线"/>
              </a:rPr>
              <a:t>致谢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3395" y="2212374"/>
            <a:ext cx="3278504" cy="2694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56400"/>
              </a:lnSpc>
              <a:spcBef>
                <a:spcPts val="105"/>
              </a:spcBef>
            </a:pPr>
            <a:r>
              <a:rPr dirty="0" sz="800" spc="5">
                <a:solidFill>
                  <a:srgbClr val="404040"/>
                </a:solidFill>
                <a:latin typeface="等线"/>
                <a:cs typeface="等线"/>
              </a:rPr>
              <a:t>罕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见</a:t>
            </a:r>
            <a:r>
              <a:rPr dirty="0" sz="800" spc="5">
                <a:solidFill>
                  <a:srgbClr val="404040"/>
                </a:solidFill>
                <a:latin typeface="等线"/>
                <a:cs typeface="等线"/>
              </a:rPr>
              <a:t>病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领</a:t>
            </a:r>
            <a:r>
              <a:rPr dirty="0" sz="800" spc="5">
                <a:solidFill>
                  <a:srgbClr val="404040"/>
                </a:solidFill>
                <a:latin typeface="等线"/>
                <a:cs typeface="等线"/>
              </a:rPr>
              <a:t>域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日</a:t>
            </a:r>
            <a:r>
              <a:rPr dirty="0" sz="800" spc="-10">
                <a:solidFill>
                  <a:srgbClr val="404040"/>
                </a:solidFill>
                <a:latin typeface="等线"/>
                <a:cs typeface="等线"/>
              </a:rPr>
              <a:t>益</a:t>
            </a:r>
            <a:r>
              <a:rPr dirty="0" sz="800" spc="5">
                <a:solidFill>
                  <a:srgbClr val="404040"/>
                </a:solidFill>
                <a:latin typeface="等线"/>
                <a:cs typeface="等线"/>
              </a:rPr>
              <a:t>获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得</a:t>
            </a:r>
            <a:r>
              <a:rPr dirty="0" sz="800" spc="-10">
                <a:solidFill>
                  <a:srgbClr val="404040"/>
                </a:solidFill>
                <a:latin typeface="等线"/>
                <a:cs typeface="等线"/>
              </a:rPr>
              <a:t>国</a:t>
            </a:r>
            <a:r>
              <a:rPr dirty="0" sz="800" spc="5">
                <a:solidFill>
                  <a:srgbClr val="404040"/>
                </a:solidFill>
                <a:latin typeface="等线"/>
                <a:cs typeface="等线"/>
              </a:rPr>
              <a:t>家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及</a:t>
            </a:r>
            <a:r>
              <a:rPr dirty="0" sz="800" spc="-10">
                <a:solidFill>
                  <a:srgbClr val="404040"/>
                </a:solidFill>
                <a:latin typeface="等线"/>
                <a:cs typeface="等线"/>
              </a:rPr>
              <a:t>社</a:t>
            </a:r>
            <a:r>
              <a:rPr dirty="0" sz="800" spc="5">
                <a:solidFill>
                  <a:srgbClr val="404040"/>
                </a:solidFill>
                <a:latin typeface="等线"/>
                <a:cs typeface="等线"/>
              </a:rPr>
              <a:t>会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各</a:t>
            </a:r>
            <a:r>
              <a:rPr dirty="0" sz="800" spc="5">
                <a:solidFill>
                  <a:srgbClr val="404040"/>
                </a:solidFill>
                <a:latin typeface="等线"/>
                <a:cs typeface="等线"/>
              </a:rPr>
              <a:t>方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的</a:t>
            </a:r>
            <a:r>
              <a:rPr dirty="0" sz="800" spc="5">
                <a:solidFill>
                  <a:srgbClr val="404040"/>
                </a:solidFill>
                <a:latin typeface="等线"/>
                <a:cs typeface="等线"/>
              </a:rPr>
              <a:t>关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注</a:t>
            </a:r>
            <a:r>
              <a:rPr dirty="0" sz="800" spc="5">
                <a:solidFill>
                  <a:srgbClr val="404040"/>
                </a:solidFill>
                <a:latin typeface="等线"/>
                <a:cs typeface="等线"/>
              </a:rPr>
              <a:t>，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患</a:t>
            </a:r>
            <a:r>
              <a:rPr dirty="0" sz="800" spc="-10">
                <a:solidFill>
                  <a:srgbClr val="404040"/>
                </a:solidFill>
                <a:latin typeface="等线"/>
                <a:cs typeface="等线"/>
              </a:rPr>
              <a:t>者</a:t>
            </a:r>
            <a:r>
              <a:rPr dirty="0" sz="800" spc="5">
                <a:solidFill>
                  <a:srgbClr val="404040"/>
                </a:solidFill>
                <a:latin typeface="等线"/>
                <a:cs typeface="等线"/>
              </a:rPr>
              <a:t>除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了</a:t>
            </a:r>
            <a:r>
              <a:rPr dirty="0" sz="800" spc="-10">
                <a:solidFill>
                  <a:srgbClr val="404040"/>
                </a:solidFill>
                <a:latin typeface="等线"/>
                <a:cs typeface="等线"/>
              </a:rPr>
              <a:t>诊</a:t>
            </a:r>
            <a:r>
              <a:rPr dirty="0" sz="800" spc="5">
                <a:solidFill>
                  <a:srgbClr val="404040"/>
                </a:solidFill>
                <a:latin typeface="等线"/>
                <a:cs typeface="等线"/>
              </a:rPr>
              <a:t>疗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及</a:t>
            </a:r>
            <a:r>
              <a:rPr dirty="0" sz="800" spc="-10">
                <a:solidFill>
                  <a:srgbClr val="404040"/>
                </a:solidFill>
                <a:latin typeface="等线"/>
                <a:cs typeface="等线"/>
              </a:rPr>
              <a:t>保</a:t>
            </a:r>
            <a:r>
              <a:rPr dirty="0" sz="800" spc="5">
                <a:solidFill>
                  <a:srgbClr val="404040"/>
                </a:solidFill>
                <a:latin typeface="等线"/>
                <a:cs typeface="等线"/>
              </a:rPr>
              <a:t>障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需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求， 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也存在心理、康复、社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会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融入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等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多样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化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需求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。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在编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撰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此报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告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过程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中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，我们 深刻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体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会到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关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注患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者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真实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需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求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、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构建罕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见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病综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合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服务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生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态圈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的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重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要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性。</a:t>
            </a:r>
            <a:endParaRPr sz="8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750">
              <a:latin typeface="等线"/>
              <a:cs typeface="等线"/>
            </a:endParaRPr>
          </a:p>
          <a:p>
            <a:pPr marL="12700" marR="102870">
              <a:lnSpc>
                <a:spcPct val="156200"/>
              </a:lnSpc>
            </a:pP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本研究报告得到以下伙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伴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的支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持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（按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首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字母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顺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序，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排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名不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分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先后</a:t>
            </a:r>
            <a:r>
              <a:rPr dirty="0" sz="800" spc="-5">
                <a:solidFill>
                  <a:srgbClr val="404040"/>
                </a:solidFill>
                <a:latin typeface="等线"/>
                <a:cs typeface="等线"/>
              </a:rPr>
              <a:t>），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在 此我们由衷地表示感谢！</a:t>
            </a:r>
            <a:endParaRPr sz="800">
              <a:latin typeface="等线"/>
              <a:cs typeface="等线"/>
            </a:endParaRPr>
          </a:p>
          <a:p>
            <a:pPr marL="12700" marR="1626870">
              <a:lnSpc>
                <a:spcPts val="2700"/>
              </a:lnSpc>
              <a:spcBef>
                <a:spcPts val="380"/>
              </a:spcBef>
            </a:pP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北京华诺奥美基因生物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科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技有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限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公司 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京东健康股份有限公司</a:t>
            </a:r>
            <a:endParaRPr sz="8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维昇药业（上海）有限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公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司</a:t>
            </a:r>
            <a:endParaRPr sz="8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750">
              <a:latin typeface="等线"/>
              <a:cs typeface="等线"/>
            </a:endParaRPr>
          </a:p>
          <a:p>
            <a:pPr marL="12700" marR="102870">
              <a:lnSpc>
                <a:spcPct val="156300"/>
              </a:lnSpc>
            </a:pP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我们期待未来能够有更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多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力量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支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持罕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见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病领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域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的研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究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及实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践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，罕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见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病患 者能够得到更加全面的</a:t>
            </a:r>
            <a:r>
              <a:rPr dirty="0" sz="800" spc="-15">
                <a:solidFill>
                  <a:srgbClr val="404040"/>
                </a:solidFill>
                <a:latin typeface="等线"/>
                <a:cs typeface="等线"/>
              </a:rPr>
              <a:t>保</a:t>
            </a:r>
            <a:r>
              <a:rPr dirty="0" sz="800">
                <a:solidFill>
                  <a:srgbClr val="404040"/>
                </a:solidFill>
                <a:latin typeface="等线"/>
                <a:cs typeface="等线"/>
              </a:rPr>
              <a:t>障！</a:t>
            </a:r>
            <a:endParaRPr sz="800">
              <a:latin typeface="等线"/>
              <a:cs typeface="等线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8792" y="1328292"/>
            <a:ext cx="2627248" cy="27520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40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2798" y="6782395"/>
            <a:ext cx="57150" cy="112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850" spc="-30" b="1" i="1">
                <a:solidFill>
                  <a:srgbClr val="52433C"/>
                </a:solidFill>
                <a:latin typeface="等线"/>
                <a:cs typeface="等线"/>
              </a:rPr>
              <a:t>5</a:t>
            </a:r>
            <a:endParaRPr sz="850">
              <a:latin typeface="等线"/>
              <a:cs typeface="等线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263" y="4834127"/>
            <a:ext cx="1386840" cy="19476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3250" y="3703344"/>
            <a:ext cx="1009969" cy="93813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2894" y="641729"/>
            <a:ext cx="207645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9"/>
              </a:lnSpc>
            </a:pPr>
            <a:r>
              <a:rPr dirty="0" sz="800" spc="15">
                <a:latin typeface="等线"/>
                <a:cs typeface="等线"/>
              </a:rPr>
              <a:t>摘要</a:t>
            </a:r>
            <a:endParaRPr sz="800">
              <a:latin typeface="等线"/>
              <a:cs typeface="等线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18743"/>
            <a:ext cx="2459990" cy="368935"/>
          </a:xfrm>
          <a:custGeom>
            <a:avLst/>
            <a:gdLst/>
            <a:ahLst/>
            <a:cxnLst/>
            <a:rect l="l" t="t" r="r" b="b"/>
            <a:pathLst>
              <a:path w="2459990" h="368934">
                <a:moveTo>
                  <a:pt x="2459736" y="0"/>
                </a:moveTo>
                <a:lnTo>
                  <a:pt x="0" y="0"/>
                </a:lnTo>
                <a:lnTo>
                  <a:pt x="0" y="368807"/>
                </a:lnTo>
                <a:lnTo>
                  <a:pt x="2459736" y="368807"/>
                </a:lnTo>
                <a:lnTo>
                  <a:pt x="245973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5731" y="636777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等线"/>
                <a:cs typeface="等线"/>
              </a:rPr>
              <a:t>摘要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5454" y="1294256"/>
            <a:ext cx="3126105" cy="5147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19710" indent="-207645">
              <a:lnSpc>
                <a:spcPct val="100000"/>
              </a:lnSpc>
              <a:spcBef>
                <a:spcPts val="95"/>
              </a:spcBef>
              <a:buFont typeface="Wingdings"/>
              <a:buChar char=""/>
              <a:tabLst>
                <a:tab pos="220345" algn="l"/>
              </a:tabLst>
            </a:pP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中国积极推动罕见病诊疗，仍有较</a:t>
            </a:r>
            <a:r>
              <a:rPr dirty="0" sz="700" spc="5" b="1">
                <a:solidFill>
                  <a:srgbClr val="44536A"/>
                </a:solidFill>
                <a:latin typeface="等线"/>
                <a:cs typeface="等线"/>
              </a:rPr>
              <a:t>大</a:t>
            </a: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空间</a:t>
            </a:r>
            <a:r>
              <a:rPr dirty="0" sz="700" spc="5" b="1">
                <a:solidFill>
                  <a:srgbClr val="44536A"/>
                </a:solidFill>
                <a:latin typeface="等线"/>
                <a:cs typeface="等线"/>
              </a:rPr>
              <a:t>待</a:t>
            </a: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完善</a:t>
            </a:r>
            <a:endParaRPr sz="700">
              <a:latin typeface="等线"/>
              <a:cs typeface="等线"/>
            </a:endParaRPr>
          </a:p>
          <a:p>
            <a:pPr algn="just" marL="12700" marR="92075">
              <a:lnSpc>
                <a:spcPct val="192300"/>
              </a:lnSpc>
              <a:spcBef>
                <a:spcPts val="484"/>
              </a:spcBef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我国目前罕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病患者约</a:t>
            </a:r>
            <a:r>
              <a:rPr dirty="0" sz="650" spc="114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2,000</a:t>
            </a:r>
            <a:r>
              <a:rPr dirty="0" sz="650" spc="10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万，这一庞大群体的背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后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长期面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临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着诊疗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困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难的问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题，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家先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后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布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《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第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一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批罕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目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》</a:t>
            </a:r>
            <a:r>
              <a:rPr dirty="0" sz="650" spc="14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《罕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疗指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南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》，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建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立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疗协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作 网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开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务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人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员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培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训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例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信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登记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工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不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断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着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服务 体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系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建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设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此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外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织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等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多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方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社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会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力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量赋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能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650" spc="-5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近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年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来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取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得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了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重要 进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但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诊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仍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存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大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量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未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满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足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需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求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随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着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未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来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领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建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立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领域 体系化政策，更多患者利益将得到保障。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等线"/>
              <a:cs typeface="等线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国家支持罕见病药物研发与注册，</a:t>
            </a:r>
            <a:r>
              <a:rPr dirty="0" sz="700" spc="5" b="1">
                <a:solidFill>
                  <a:srgbClr val="44536A"/>
                </a:solidFill>
                <a:latin typeface="等线"/>
                <a:cs typeface="等线"/>
              </a:rPr>
              <a:t>新</a:t>
            </a: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兴生</a:t>
            </a:r>
            <a:r>
              <a:rPr dirty="0" sz="700" spc="5" b="1">
                <a:solidFill>
                  <a:srgbClr val="44536A"/>
                </a:solidFill>
                <a:latin typeface="等线"/>
                <a:cs typeface="等线"/>
              </a:rPr>
              <a:t>物</a:t>
            </a: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技术</a:t>
            </a:r>
            <a:r>
              <a:rPr dirty="0" sz="700" spc="5" b="1">
                <a:solidFill>
                  <a:srgbClr val="44536A"/>
                </a:solidFill>
                <a:latin typeface="等线"/>
                <a:cs typeface="等线"/>
              </a:rPr>
              <a:t>的</a:t>
            </a: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应用</a:t>
            </a:r>
            <a:r>
              <a:rPr dirty="0" sz="700" spc="5" b="1">
                <a:solidFill>
                  <a:srgbClr val="44536A"/>
                </a:solidFill>
                <a:latin typeface="等线"/>
                <a:cs typeface="等线"/>
              </a:rPr>
              <a:t>带</a:t>
            </a: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来更</a:t>
            </a:r>
            <a:r>
              <a:rPr dirty="0" sz="700" spc="5" b="1">
                <a:solidFill>
                  <a:srgbClr val="44536A"/>
                </a:solidFill>
                <a:latin typeface="等线"/>
                <a:cs typeface="等线"/>
              </a:rPr>
              <a:t>多</a:t>
            </a: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希望</a:t>
            </a:r>
            <a:endParaRPr sz="700">
              <a:latin typeface="等线"/>
              <a:cs typeface="等线"/>
            </a:endParaRPr>
          </a:p>
          <a:p>
            <a:pPr marL="12700" marR="5080">
              <a:lnSpc>
                <a:spcPct val="192300"/>
              </a:lnSpc>
              <a:spcBef>
                <a:spcPts val="495"/>
              </a:spcBef>
            </a:pP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多部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联动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出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台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激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励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政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策以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切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实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解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决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见病患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面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临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没有药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难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困</a:t>
            </a:r>
            <a:r>
              <a:rPr dirty="0" sz="650" spc="45">
                <a:solidFill>
                  <a:srgbClr val="333333"/>
                </a:solidFill>
                <a:latin typeface="等线"/>
                <a:cs typeface="等线"/>
              </a:rPr>
              <a:t>境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 国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家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研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与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上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市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为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治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研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与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审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批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开设 绿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色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通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道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以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加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快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上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市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年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来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多款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上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市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不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断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填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补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相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关疾 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空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白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出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现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通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过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谈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判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快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速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纳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入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家医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目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药物，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切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实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障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病患 者用药。创新生物技术积极应用于罕见病领域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将力破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无药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困境。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等线"/>
              <a:cs typeface="等线"/>
            </a:endParaRPr>
          </a:p>
          <a:p>
            <a:pPr algn="just" marL="219710" indent="-207645">
              <a:lnSpc>
                <a:spcPct val="100000"/>
              </a:lnSpc>
              <a:spcBef>
                <a:spcPts val="5"/>
              </a:spcBef>
              <a:buFont typeface="Wingdings"/>
              <a:buChar char=""/>
              <a:tabLst>
                <a:tab pos="220345" algn="l"/>
              </a:tabLst>
            </a:pP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多层次保障体系推动患者药物可及</a:t>
            </a:r>
            <a:endParaRPr sz="700">
              <a:latin typeface="等线"/>
              <a:cs typeface="等线"/>
            </a:endParaRPr>
          </a:p>
          <a:p>
            <a:pPr algn="just" marL="12700" marR="90805">
              <a:lnSpc>
                <a:spcPct val="192400"/>
              </a:lnSpc>
              <a:spcBef>
                <a:spcPts val="490"/>
              </a:spcBef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国家重视罕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病患者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用药保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障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，扩大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保范围，目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前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国内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 67%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的已上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市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罕见病 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已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纳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入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目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切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实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减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轻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了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者负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领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搭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建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多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层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次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病用 药保障体系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探索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“1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+</a:t>
            </a:r>
            <a:r>
              <a:rPr dirty="0" sz="65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等线"/>
                <a:cs typeface="等线"/>
              </a:rPr>
              <a:t>N”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多方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共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付模式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由政府出资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主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导，以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基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本医疗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险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-5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、 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大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险</a:t>
            </a:r>
            <a:r>
              <a:rPr dirty="0" sz="650" spc="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150">
                <a:solidFill>
                  <a:srgbClr val="333333"/>
                </a:solidFill>
                <a:latin typeface="等线"/>
                <a:cs typeface="等线"/>
              </a:rPr>
              <a:t>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助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”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为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基石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带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商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公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司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、民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间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慈善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组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织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医药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业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及个 人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等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其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他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社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会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力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量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参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与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650" spc="25">
                <a:solidFill>
                  <a:srgbClr val="333333"/>
                </a:solidFill>
                <a:latin typeface="等线"/>
                <a:cs typeface="等线"/>
              </a:rPr>
              <a:t>障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目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前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保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障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仍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较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分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散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建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立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见病 专项医保制度，完善多方共付机制，将切实解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决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罕见病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患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者的用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保障。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等线"/>
              <a:cs typeface="等线"/>
            </a:endParaRPr>
          </a:p>
          <a:p>
            <a:pPr algn="just" marL="184785" indent="-172720">
              <a:lnSpc>
                <a:spcPct val="100000"/>
              </a:lnSpc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本土罕见病产业生态圈初现，将满</a:t>
            </a:r>
            <a:r>
              <a:rPr dirty="0" sz="700" spc="5" b="1">
                <a:solidFill>
                  <a:srgbClr val="44536A"/>
                </a:solidFill>
                <a:latin typeface="等线"/>
                <a:cs typeface="等线"/>
              </a:rPr>
              <a:t>足</a:t>
            </a: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更多</a:t>
            </a:r>
            <a:r>
              <a:rPr dirty="0" sz="700" spc="5" b="1">
                <a:solidFill>
                  <a:srgbClr val="44536A"/>
                </a:solidFill>
                <a:latin typeface="等线"/>
                <a:cs typeface="等线"/>
              </a:rPr>
              <a:t>患</a:t>
            </a:r>
            <a:r>
              <a:rPr dirty="0" sz="700" spc="-5" b="1">
                <a:solidFill>
                  <a:srgbClr val="44536A"/>
                </a:solidFill>
                <a:latin typeface="等线"/>
                <a:cs typeface="等线"/>
              </a:rPr>
              <a:t>者需求</a:t>
            </a:r>
            <a:endParaRPr sz="700">
              <a:latin typeface="等线"/>
              <a:cs typeface="等线"/>
            </a:endParaRPr>
          </a:p>
          <a:p>
            <a:pPr algn="just" marL="12700" marR="93345">
              <a:lnSpc>
                <a:spcPct val="192400"/>
              </a:lnSpc>
              <a:spcBef>
                <a:spcPts val="480"/>
              </a:spcBef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专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于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研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本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土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和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致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力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于提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供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以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外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解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决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方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案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生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技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术及 科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技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业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不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断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现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推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动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了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中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国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生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态圈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构</a:t>
            </a:r>
            <a:r>
              <a:rPr dirty="0" sz="650" spc="35">
                <a:solidFill>
                  <a:srgbClr val="333333"/>
                </a:solidFill>
                <a:latin typeface="等线"/>
                <a:cs typeface="等线"/>
              </a:rPr>
              <a:t>建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罕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病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研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创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新生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物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技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术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平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台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互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联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网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科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技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以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及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创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新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医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疗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服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务领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域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等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高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价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值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生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态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圈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的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初</a:t>
            </a:r>
            <a:r>
              <a:rPr dirty="0" sz="650" spc="40">
                <a:solidFill>
                  <a:srgbClr val="333333"/>
                </a:solidFill>
                <a:latin typeface="等线"/>
                <a:cs typeface="等线"/>
              </a:rPr>
              <a:t>现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，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将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带动 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罕见病全产业链的发展，满足患者多样化的需</a:t>
            </a:r>
            <a:r>
              <a:rPr dirty="0" sz="650" spc="30">
                <a:solidFill>
                  <a:srgbClr val="333333"/>
                </a:solidFill>
                <a:latin typeface="等线"/>
                <a:cs typeface="等线"/>
              </a:rPr>
              <a:t>求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10328" y="6652259"/>
            <a:ext cx="551815" cy="259079"/>
          </a:xfrm>
          <a:custGeom>
            <a:avLst/>
            <a:gdLst/>
            <a:ahLst/>
            <a:cxnLst/>
            <a:rect l="l" t="t" r="r" b="b"/>
            <a:pathLst>
              <a:path w="551814" h="259079">
                <a:moveTo>
                  <a:pt x="551688" y="0"/>
                </a:moveTo>
                <a:lnTo>
                  <a:pt x="0" y="0"/>
                </a:lnTo>
                <a:lnTo>
                  <a:pt x="0" y="259079"/>
                </a:lnTo>
                <a:lnTo>
                  <a:pt x="551688" y="259079"/>
                </a:lnTo>
                <a:lnTo>
                  <a:pt x="551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2798" y="6782395"/>
            <a:ext cx="113030" cy="112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850" spc="-35" b="1" i="1">
                <a:solidFill>
                  <a:srgbClr val="52433C"/>
                </a:solidFill>
                <a:latin typeface="等线"/>
                <a:cs typeface="等线"/>
              </a:rPr>
              <a:t>50</a:t>
            </a:r>
            <a:endParaRPr sz="850">
              <a:latin typeface="等线"/>
              <a:cs typeface="等线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946148" y="6691883"/>
            <a:ext cx="1945005" cy="398145"/>
            <a:chOff x="1946148" y="6691883"/>
            <a:chExt cx="1945005" cy="3981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9783" y="6733031"/>
              <a:ext cx="885352" cy="3444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46148" y="6691883"/>
              <a:ext cx="1945005" cy="398145"/>
            </a:xfrm>
            <a:custGeom>
              <a:avLst/>
              <a:gdLst/>
              <a:ahLst/>
              <a:cxnLst/>
              <a:rect l="l" t="t" r="r" b="b"/>
              <a:pathLst>
                <a:path w="1945004" h="398145">
                  <a:moveTo>
                    <a:pt x="1944624" y="0"/>
                  </a:moveTo>
                  <a:lnTo>
                    <a:pt x="0" y="0"/>
                  </a:lnTo>
                  <a:lnTo>
                    <a:pt x="0" y="397763"/>
                  </a:lnTo>
                  <a:lnTo>
                    <a:pt x="1944624" y="397763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6532" y="5849111"/>
            <a:ext cx="762000" cy="7208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68423" y="6402577"/>
            <a:ext cx="144780" cy="14452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02611" y="6186627"/>
            <a:ext cx="1804670" cy="359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5">
                <a:solidFill>
                  <a:srgbClr val="333333"/>
                </a:solidFill>
                <a:latin typeface="等线"/>
                <a:cs typeface="等线"/>
                <a:hlinkClick r:id="rId6"/>
              </a:rPr>
              <a:t>www.chinaicf.org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北京市西城区太平街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6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号富力摩根中心D座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612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室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76907" y="6196799"/>
            <a:ext cx="133931" cy="139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68423" y="4928869"/>
            <a:ext cx="144780" cy="1430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02611" y="4719065"/>
            <a:ext cx="1927860" cy="3429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5">
                <a:solidFill>
                  <a:srgbClr val="333333"/>
                </a:solidFill>
                <a:latin typeface="等线"/>
                <a:cs typeface="等线"/>
                <a:hlinkClick r:id="rId9"/>
              </a:rPr>
              <a:t>http://www.frostchina.com/</a:t>
            </a:r>
            <a:endParaRPr sz="65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上海市静安区南京西路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1717</a:t>
            </a:r>
            <a:r>
              <a:rPr dirty="0" sz="650" spc="20">
                <a:solidFill>
                  <a:srgbClr val="333333"/>
                </a:solidFill>
                <a:latin typeface="等线"/>
                <a:cs typeface="等线"/>
              </a:rPr>
              <a:t>号会德丰国际广场</a:t>
            </a:r>
            <a:r>
              <a:rPr dirty="0" sz="650" spc="15">
                <a:solidFill>
                  <a:srgbClr val="333333"/>
                </a:solidFill>
                <a:latin typeface="等线"/>
                <a:cs typeface="等线"/>
              </a:rPr>
              <a:t>2504</a:t>
            </a:r>
            <a:endParaRPr sz="650">
              <a:latin typeface="等线"/>
              <a:cs typeface="等线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76907" y="4729225"/>
            <a:ext cx="133931" cy="14081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97845" y="4364882"/>
            <a:ext cx="670192" cy="67478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0099" y="4324442"/>
            <a:ext cx="737652" cy="21906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655" y="5699759"/>
            <a:ext cx="885352" cy="3429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1429512" cy="716584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4626864" y="6697979"/>
            <a:ext cx="1111250" cy="335280"/>
          </a:xfrm>
          <a:custGeom>
            <a:avLst/>
            <a:gdLst/>
            <a:ahLst/>
            <a:cxnLst/>
            <a:rect l="l" t="t" r="r" b="b"/>
            <a:pathLst>
              <a:path w="1111250" h="335279">
                <a:moveTo>
                  <a:pt x="1110996" y="0"/>
                </a:moveTo>
                <a:lnTo>
                  <a:pt x="0" y="0"/>
                </a:lnTo>
                <a:lnTo>
                  <a:pt x="0" y="335280"/>
                </a:lnTo>
                <a:lnTo>
                  <a:pt x="1110996" y="335280"/>
                </a:lnTo>
                <a:lnTo>
                  <a:pt x="11109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15845" y="2125217"/>
            <a:ext cx="3054350" cy="934719"/>
          </a:xfrm>
          <a:prstGeom prst="rect">
            <a:avLst/>
          </a:prstGeom>
          <a:ln w="19050">
            <a:solidFill>
              <a:srgbClr val="F1F1F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178560" indent="-172720">
              <a:lnSpc>
                <a:spcPct val="100000"/>
              </a:lnSpc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dirty="0" sz="700" spc="-5">
                <a:latin typeface="等线"/>
                <a:cs typeface="等线"/>
              </a:rPr>
              <a:t>电话:+86 5407</a:t>
            </a:r>
            <a:r>
              <a:rPr dirty="0" sz="700">
                <a:latin typeface="等线"/>
                <a:cs typeface="等线"/>
              </a:rPr>
              <a:t> </a:t>
            </a:r>
            <a:r>
              <a:rPr dirty="0" sz="700" spc="-5">
                <a:latin typeface="等线"/>
                <a:cs typeface="等线"/>
              </a:rPr>
              <a:t>5780</a:t>
            </a:r>
            <a:r>
              <a:rPr dirty="0" sz="700" spc="15">
                <a:latin typeface="等线"/>
                <a:cs typeface="等线"/>
              </a:rPr>
              <a:t> </a:t>
            </a:r>
            <a:r>
              <a:rPr dirty="0" sz="700" spc="-5">
                <a:latin typeface="等线"/>
                <a:cs typeface="等线"/>
              </a:rPr>
              <a:t>x</a:t>
            </a:r>
            <a:r>
              <a:rPr dirty="0" sz="700">
                <a:latin typeface="等线"/>
                <a:cs typeface="等线"/>
              </a:rPr>
              <a:t> </a:t>
            </a:r>
            <a:r>
              <a:rPr dirty="0" sz="700" spc="-5">
                <a:latin typeface="等线"/>
                <a:cs typeface="等线"/>
              </a:rPr>
              <a:t>8608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550">
              <a:latin typeface="等线"/>
              <a:cs typeface="等线"/>
            </a:endParaRPr>
          </a:p>
          <a:p>
            <a:pPr marL="1178560" indent="-172720">
              <a:lnSpc>
                <a:spcPct val="100000"/>
              </a:lnSpc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dirty="0" sz="700" spc="-5">
                <a:latin typeface="等线"/>
                <a:cs typeface="等线"/>
              </a:rPr>
              <a:t>手机:+86 159</a:t>
            </a:r>
            <a:r>
              <a:rPr dirty="0" sz="700">
                <a:latin typeface="等线"/>
                <a:cs typeface="等线"/>
              </a:rPr>
              <a:t> </a:t>
            </a:r>
            <a:r>
              <a:rPr dirty="0" sz="700" spc="-5">
                <a:latin typeface="等线"/>
                <a:cs typeface="等线"/>
              </a:rPr>
              <a:t>2139</a:t>
            </a:r>
            <a:r>
              <a:rPr dirty="0" sz="700" spc="15">
                <a:latin typeface="等线"/>
                <a:cs typeface="等线"/>
              </a:rPr>
              <a:t> </a:t>
            </a:r>
            <a:r>
              <a:rPr dirty="0" sz="700" spc="-5">
                <a:latin typeface="等线"/>
                <a:cs typeface="等线"/>
              </a:rPr>
              <a:t>6033</a:t>
            </a:r>
            <a:endParaRPr sz="7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550">
              <a:latin typeface="等线"/>
              <a:cs typeface="等线"/>
            </a:endParaRPr>
          </a:p>
          <a:p>
            <a:pPr marL="1178560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dirty="0" sz="700" spc="-5">
                <a:latin typeface="等线"/>
                <a:cs typeface="等线"/>
                <a:hlinkClick r:id="rId13"/>
              </a:rPr>
              <a:t>邮箱:fred.mao@frostchina.com</a:t>
            </a:r>
            <a:endParaRPr sz="700">
              <a:latin typeface="等线"/>
              <a:cs typeface="等线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5083" y="1719071"/>
            <a:ext cx="3054350" cy="355600"/>
          </a:xfrm>
          <a:prstGeom prst="rect">
            <a:avLst/>
          </a:prstGeom>
          <a:solidFill>
            <a:srgbClr val="093C6C"/>
          </a:solidFill>
        </p:spPr>
        <p:txBody>
          <a:bodyPr wrap="square" lIns="0" tIns="4381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45"/>
              </a:spcBef>
            </a:pPr>
            <a:r>
              <a:rPr dirty="0" sz="600" b="1">
                <a:solidFill>
                  <a:srgbClr val="FFFFFF"/>
                </a:solidFill>
                <a:latin typeface="等线"/>
                <a:cs typeface="等线"/>
              </a:rPr>
              <a:t>毛化</a:t>
            </a:r>
            <a:r>
              <a:rPr dirty="0" sz="600" spc="-5" b="1">
                <a:solidFill>
                  <a:srgbClr val="FFFFFF"/>
                </a:solidFill>
                <a:latin typeface="等线"/>
                <a:cs typeface="等线"/>
              </a:rPr>
              <a:t> Fred</a:t>
            </a:r>
            <a:r>
              <a:rPr dirty="0" sz="600" spc="-15" b="1">
                <a:solidFill>
                  <a:srgbClr val="FFFFFF"/>
                </a:solidFill>
                <a:latin typeface="等线"/>
                <a:cs typeface="等线"/>
              </a:rPr>
              <a:t> </a:t>
            </a:r>
            <a:r>
              <a:rPr dirty="0" sz="600" spc="-5" b="1">
                <a:solidFill>
                  <a:srgbClr val="FFFFFF"/>
                </a:solidFill>
                <a:latin typeface="等线"/>
                <a:cs typeface="等线"/>
              </a:rPr>
              <a:t>Mao</a:t>
            </a:r>
            <a:endParaRPr sz="6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350">
              <a:latin typeface="等线"/>
              <a:cs typeface="等线"/>
            </a:endParaRPr>
          </a:p>
          <a:p>
            <a:pPr marL="92710">
              <a:lnSpc>
                <a:spcPct val="100000"/>
              </a:lnSpc>
            </a:pPr>
            <a:r>
              <a:rPr dirty="0" sz="600" b="1" i="1">
                <a:solidFill>
                  <a:srgbClr val="FFFFFF"/>
                </a:solidFill>
                <a:latin typeface="等线"/>
                <a:cs typeface="等线"/>
              </a:rPr>
              <a:t>弗若斯特沙利文大中华区医疗业务合伙人兼董事总经理</a:t>
            </a:r>
            <a:endParaRPr sz="600">
              <a:latin typeface="等线"/>
              <a:cs typeface="等线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557272" y="2235707"/>
            <a:ext cx="173735" cy="12192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575305" y="2453639"/>
            <a:ext cx="138937" cy="11912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549651" y="2679191"/>
            <a:ext cx="187452" cy="11125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806067" y="1467357"/>
            <a:ext cx="482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44536A"/>
                </a:solidFill>
                <a:latin typeface="等线"/>
                <a:cs typeface="等线"/>
              </a:rPr>
              <a:t>联系我们</a:t>
            </a:r>
            <a:endParaRPr sz="9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0098" y="6749251"/>
            <a:ext cx="13843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35" b="1" i="1">
                <a:solidFill>
                  <a:srgbClr val="52433C"/>
                </a:solidFill>
                <a:latin typeface="等线"/>
                <a:cs typeface="等线"/>
              </a:rPr>
              <a:t>51</a:t>
            </a:r>
            <a:endParaRPr sz="850">
              <a:latin typeface="等线"/>
              <a:cs typeface="等线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724911"/>
            <a:ext cx="5737860" cy="4444365"/>
            <a:chOff x="0" y="2724911"/>
            <a:chExt cx="5737860" cy="44443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5255" y="6808562"/>
              <a:ext cx="737652" cy="2190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9783" y="6733031"/>
              <a:ext cx="885352" cy="3444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724911"/>
              <a:ext cx="5737859" cy="44439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2724911"/>
              <a:ext cx="5737860" cy="4444365"/>
            </a:xfrm>
            <a:custGeom>
              <a:avLst/>
              <a:gdLst/>
              <a:ahLst/>
              <a:cxnLst/>
              <a:rect l="l" t="t" r="r" b="b"/>
              <a:pathLst>
                <a:path w="5737860" h="4444365">
                  <a:moveTo>
                    <a:pt x="5737860" y="0"/>
                  </a:moveTo>
                  <a:lnTo>
                    <a:pt x="0" y="0"/>
                  </a:lnTo>
                  <a:lnTo>
                    <a:pt x="0" y="4443984"/>
                  </a:lnTo>
                  <a:lnTo>
                    <a:pt x="5737860" y="4443984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F1F1F1">
                <a:alpha val="1294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2798" y="6782395"/>
            <a:ext cx="57150" cy="112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850" spc="-30" b="1" i="1">
                <a:solidFill>
                  <a:srgbClr val="52433C"/>
                </a:solidFill>
                <a:latin typeface="等线"/>
                <a:cs typeface="等线"/>
              </a:rPr>
              <a:t>6</a:t>
            </a:r>
            <a:endParaRPr sz="850">
              <a:latin typeface="等线"/>
              <a:cs typeface="等线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4259" y="1605967"/>
          <a:ext cx="5285740" cy="973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05"/>
                <a:gridCol w="2949574"/>
                <a:gridCol w="288925"/>
              </a:tblGrid>
              <a:tr h="162301">
                <a:tc>
                  <a:txBody>
                    <a:bodyPr/>
                    <a:lstStyle/>
                    <a:p>
                      <a:pPr marL="394970" indent="-268605">
                        <a:lnSpc>
                          <a:spcPts val="830"/>
                        </a:lnSpc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罕见病概述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830"/>
                        </a:lnSpc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830"/>
                        </a:lnSpc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09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</a:tr>
              <a:tr h="216090">
                <a:tc>
                  <a:txBody>
                    <a:bodyPr/>
                    <a:lstStyle/>
                    <a:p>
                      <a:pPr marL="394970" indent="-268605">
                        <a:lnSpc>
                          <a:spcPct val="100000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罕见病诊断现状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10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  <a:tr h="216154">
                <a:tc>
                  <a:txBody>
                    <a:bodyPr/>
                    <a:lstStyle/>
                    <a:p>
                      <a:pPr marL="394970" indent="-268605">
                        <a:lnSpc>
                          <a:spcPct val="100000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罕见病治疗现状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11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  <a:tr h="216090">
                <a:tc>
                  <a:txBody>
                    <a:bodyPr/>
                    <a:lstStyle/>
                    <a:p>
                      <a:pPr marL="394970" indent="-268605">
                        <a:lnSpc>
                          <a:spcPct val="100000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中国积极推动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罕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见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病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诊疗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12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  <a:tr h="162301">
                <a:tc>
                  <a:txBody>
                    <a:bodyPr/>
                    <a:lstStyle/>
                    <a:p>
                      <a:pPr marL="394970" indent="-268605">
                        <a:lnSpc>
                          <a:spcPts val="825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中国罕见病目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录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动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态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调整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825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825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14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48488" y="1253252"/>
            <a:ext cx="13271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5" b="1" i="1">
                <a:solidFill>
                  <a:srgbClr val="44536A"/>
                </a:solidFill>
                <a:latin typeface="等线"/>
                <a:cs typeface="等线"/>
              </a:rPr>
              <a:t>第一</a:t>
            </a:r>
            <a:r>
              <a:rPr dirty="0" sz="1050" spc="229" b="1" i="1">
                <a:solidFill>
                  <a:srgbClr val="44536A"/>
                </a:solidFill>
                <a:latin typeface="等线"/>
                <a:cs typeface="等线"/>
              </a:rPr>
              <a:t>章</a:t>
            </a:r>
            <a:r>
              <a:rPr dirty="0" sz="1050" spc="-55" b="1" i="1">
                <a:solidFill>
                  <a:srgbClr val="44536A"/>
                </a:solidFill>
                <a:latin typeface="等线"/>
                <a:cs typeface="等线"/>
              </a:rPr>
              <a:t>中国罕见病现状</a:t>
            </a:r>
            <a:endParaRPr sz="1050">
              <a:latin typeface="等线"/>
              <a:cs typeface="等线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4259" y="3227122"/>
          <a:ext cx="5285740" cy="205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355"/>
                <a:gridCol w="2664460"/>
                <a:gridCol w="288289"/>
              </a:tblGrid>
              <a:tr h="162365">
                <a:tc>
                  <a:txBody>
                    <a:bodyPr/>
                    <a:lstStyle/>
                    <a:p>
                      <a:pPr marL="394970" indent="-268605">
                        <a:lnSpc>
                          <a:spcPts val="830"/>
                        </a:lnSpc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国家推动创新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药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发展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830"/>
                        </a:lnSpc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30"/>
                        </a:lnSpc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16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</a:tr>
              <a:tr h="216153">
                <a:tc>
                  <a:txBody>
                    <a:bodyPr/>
                    <a:lstStyle/>
                    <a:p>
                      <a:pPr marL="394970" indent="-268605">
                        <a:lnSpc>
                          <a:spcPct val="100000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中国积极推动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罕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见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病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药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物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研发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17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  <a:tr h="215785">
                <a:tc>
                  <a:txBody>
                    <a:bodyPr/>
                    <a:lstStyle/>
                    <a:p>
                      <a:pPr marL="394970" indent="-268605">
                        <a:lnSpc>
                          <a:spcPct val="100000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中国罕见病药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物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研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发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及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注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册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支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持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性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政策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18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  <a:tr h="216090">
                <a:tc>
                  <a:txBody>
                    <a:bodyPr/>
                    <a:lstStyle/>
                    <a:p>
                      <a:pPr marL="870585" indent="-287020">
                        <a:lnSpc>
                          <a:spcPct val="100000"/>
                        </a:lnSpc>
                        <a:spcBef>
                          <a:spcPts val="355"/>
                        </a:spcBef>
                        <a:buClr>
                          <a:srgbClr val="44536A"/>
                        </a:buClr>
                        <a:buFont typeface="Arial"/>
                        <a:buChar char="•"/>
                        <a:tabLst>
                          <a:tab pos="870585" algn="l"/>
                          <a:tab pos="871219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药物研发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2312035" algn="l"/>
                        </a:tabLst>
                      </a:pPr>
                      <a:r>
                        <a:rPr dirty="0" u="dash" sz="750">
                          <a:solidFill>
                            <a:srgbClr val="333333"/>
                          </a:solidFill>
                          <a:uFill>
                            <a:solidFill>
                              <a:srgbClr val="323232"/>
                            </a:solidFill>
                          </a:u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u="dash" sz="750">
                          <a:solidFill>
                            <a:srgbClr val="333333"/>
                          </a:solidFill>
                          <a:uFill>
                            <a:solidFill>
                              <a:srgbClr val="323232"/>
                            </a:solidFill>
                          </a:uFill>
                          <a:latin typeface="等线"/>
                          <a:cs typeface="等线"/>
                        </a:rPr>
                        <a:t>	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18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</a:tr>
              <a:tr h="216395">
                <a:tc>
                  <a:txBody>
                    <a:bodyPr/>
                    <a:lstStyle/>
                    <a:p>
                      <a:pPr marL="870585" indent="-287020">
                        <a:lnSpc>
                          <a:spcPct val="100000"/>
                        </a:lnSpc>
                        <a:spcBef>
                          <a:spcPts val="355"/>
                        </a:spcBef>
                        <a:buClr>
                          <a:srgbClr val="44536A"/>
                        </a:buClr>
                        <a:buFont typeface="Arial"/>
                        <a:buChar char="•"/>
                        <a:tabLst>
                          <a:tab pos="870585" algn="l"/>
                          <a:tab pos="871219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药物注册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2312035" algn="l"/>
                        </a:tabLst>
                      </a:pPr>
                      <a:r>
                        <a:rPr dirty="0" u="dash" sz="750">
                          <a:solidFill>
                            <a:srgbClr val="333333"/>
                          </a:solidFill>
                          <a:uFill>
                            <a:solidFill>
                              <a:srgbClr val="323232"/>
                            </a:solidFill>
                          </a:u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u="dash" sz="750">
                          <a:solidFill>
                            <a:srgbClr val="333333"/>
                          </a:solidFill>
                          <a:uFill>
                            <a:solidFill>
                              <a:srgbClr val="323232"/>
                            </a:solidFill>
                          </a:uFill>
                          <a:latin typeface="等线"/>
                          <a:cs typeface="等线"/>
                        </a:rPr>
                        <a:t>	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19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</a:tr>
              <a:tr h="216090">
                <a:tc>
                  <a:txBody>
                    <a:bodyPr/>
                    <a:lstStyle/>
                    <a:p>
                      <a:pPr marL="394970" indent="-268605">
                        <a:lnSpc>
                          <a:spcPct val="100000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中国已上市药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物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清单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20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  <a:tr h="215849">
                <a:tc>
                  <a:txBody>
                    <a:bodyPr/>
                    <a:lstStyle/>
                    <a:p>
                      <a:pPr marL="394970" indent="-268605">
                        <a:lnSpc>
                          <a:spcPct val="100000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罕见病药物分析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21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  <a:tr h="216090">
                <a:tc>
                  <a:txBody>
                    <a:bodyPr/>
                    <a:lstStyle/>
                    <a:p>
                      <a:pPr marL="870585" indent="-287020">
                        <a:lnSpc>
                          <a:spcPct val="100000"/>
                        </a:lnSpc>
                        <a:spcBef>
                          <a:spcPts val="355"/>
                        </a:spcBef>
                        <a:buClr>
                          <a:srgbClr val="44536A"/>
                        </a:buClr>
                        <a:buFont typeface="Arial"/>
                        <a:buChar char="•"/>
                        <a:tabLst>
                          <a:tab pos="870585" algn="l"/>
                          <a:tab pos="871219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境内无药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2312035" algn="l"/>
                        </a:tabLst>
                      </a:pPr>
                      <a:r>
                        <a:rPr dirty="0" u="dash" sz="750">
                          <a:solidFill>
                            <a:srgbClr val="333333"/>
                          </a:solidFill>
                          <a:uFill>
                            <a:solidFill>
                              <a:srgbClr val="323232"/>
                            </a:solidFill>
                          </a:u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u="dash" sz="750">
                          <a:solidFill>
                            <a:srgbClr val="333333"/>
                          </a:solidFill>
                          <a:uFill>
                            <a:solidFill>
                              <a:srgbClr val="323232"/>
                            </a:solidFill>
                          </a:uFill>
                          <a:latin typeface="等线"/>
                          <a:cs typeface="等线"/>
                        </a:rPr>
                        <a:t>	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21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</a:tr>
              <a:tr h="216258">
                <a:tc>
                  <a:txBody>
                    <a:bodyPr/>
                    <a:lstStyle/>
                    <a:p>
                      <a:pPr marL="870585" indent="-287020">
                        <a:lnSpc>
                          <a:spcPct val="100000"/>
                        </a:lnSpc>
                        <a:spcBef>
                          <a:spcPts val="355"/>
                        </a:spcBef>
                        <a:buClr>
                          <a:srgbClr val="44536A"/>
                        </a:buClr>
                        <a:buFont typeface="Arial"/>
                        <a:buChar char="•"/>
                        <a:tabLst>
                          <a:tab pos="870585" algn="l"/>
                          <a:tab pos="871219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全球无药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2312035" algn="l"/>
                        </a:tabLst>
                      </a:pPr>
                      <a:r>
                        <a:rPr dirty="0" u="dash" sz="750">
                          <a:solidFill>
                            <a:srgbClr val="333333"/>
                          </a:solidFill>
                          <a:uFill>
                            <a:solidFill>
                              <a:srgbClr val="323232"/>
                            </a:solidFill>
                          </a:u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u="dash" sz="750">
                          <a:solidFill>
                            <a:srgbClr val="333333"/>
                          </a:solidFill>
                          <a:uFill>
                            <a:solidFill>
                              <a:srgbClr val="323232"/>
                            </a:solidFill>
                          </a:uFill>
                          <a:latin typeface="等线"/>
                          <a:cs typeface="等线"/>
                        </a:rPr>
                        <a:t>	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22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</a:tr>
              <a:tr h="162572">
                <a:tc>
                  <a:txBody>
                    <a:bodyPr/>
                    <a:lstStyle/>
                    <a:p>
                      <a:pPr marL="394970" indent="-268605">
                        <a:lnSpc>
                          <a:spcPts val="825"/>
                        </a:lnSpc>
                        <a:spcBef>
                          <a:spcPts val="355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特医食品现状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825"/>
                        </a:lnSpc>
                        <a:spcBef>
                          <a:spcPts val="355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25"/>
                        </a:lnSpc>
                        <a:spcBef>
                          <a:spcPts val="355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23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8488" y="2912888"/>
            <a:ext cx="15798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5" b="1" i="1">
                <a:solidFill>
                  <a:srgbClr val="44536A"/>
                </a:solidFill>
                <a:latin typeface="等线"/>
                <a:cs typeface="等线"/>
              </a:rPr>
              <a:t>第二</a:t>
            </a:r>
            <a:r>
              <a:rPr dirty="0" sz="1050" spc="229" b="1" i="1">
                <a:solidFill>
                  <a:srgbClr val="44536A"/>
                </a:solidFill>
                <a:latin typeface="等线"/>
                <a:cs typeface="等线"/>
              </a:rPr>
              <a:t>章</a:t>
            </a:r>
            <a:r>
              <a:rPr dirty="0" sz="1050" spc="-55" b="1" i="1">
                <a:solidFill>
                  <a:srgbClr val="44536A"/>
                </a:solidFill>
                <a:latin typeface="等线"/>
                <a:cs typeface="等线"/>
              </a:rPr>
              <a:t>中国罕见病药物现状</a:t>
            </a:r>
            <a:endParaRPr sz="1050">
              <a:latin typeface="等线"/>
              <a:cs typeface="等线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4259" y="5892648"/>
          <a:ext cx="5285740" cy="54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8845"/>
                <a:gridCol w="2806700"/>
                <a:gridCol w="288925"/>
              </a:tblGrid>
              <a:tr h="162034">
                <a:tc>
                  <a:txBody>
                    <a:bodyPr/>
                    <a:lstStyle/>
                    <a:p>
                      <a:pPr marL="394970" indent="-268605">
                        <a:lnSpc>
                          <a:spcPts val="830"/>
                        </a:lnSpc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中国罕见病保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障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体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系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概览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830"/>
                        </a:lnSpc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830"/>
                        </a:lnSpc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25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</a:tr>
              <a:tr h="216407">
                <a:tc>
                  <a:txBody>
                    <a:bodyPr/>
                    <a:lstStyle/>
                    <a:p>
                      <a:pPr marL="870585" indent="-287020">
                        <a:lnSpc>
                          <a:spcPct val="100000"/>
                        </a:lnSpc>
                        <a:spcBef>
                          <a:spcPts val="355"/>
                        </a:spcBef>
                        <a:buClr>
                          <a:srgbClr val="44536A"/>
                        </a:buClr>
                        <a:buFont typeface="Arial"/>
                        <a:buChar char="•"/>
                        <a:tabLst>
                          <a:tab pos="870585" algn="l"/>
                          <a:tab pos="871219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政府主导，政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策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引领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2312035" algn="l"/>
                        </a:tabLst>
                      </a:pPr>
                      <a:r>
                        <a:rPr dirty="0" u="dash" sz="750">
                          <a:solidFill>
                            <a:srgbClr val="333333"/>
                          </a:solidFill>
                          <a:uFill>
                            <a:solidFill>
                              <a:srgbClr val="323232"/>
                            </a:solidFill>
                          </a:u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u="dash" sz="750">
                          <a:solidFill>
                            <a:srgbClr val="333333"/>
                          </a:solidFill>
                          <a:uFill>
                            <a:solidFill>
                              <a:srgbClr val="323232"/>
                            </a:solidFill>
                          </a:uFill>
                          <a:latin typeface="等线"/>
                          <a:cs typeface="等线"/>
                        </a:rPr>
                        <a:t>	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26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</a:tr>
              <a:tr h="162339">
                <a:tc>
                  <a:txBody>
                    <a:bodyPr/>
                    <a:lstStyle/>
                    <a:p>
                      <a:pPr marL="394970" indent="-268605">
                        <a:lnSpc>
                          <a:spcPts val="825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中国罕见病药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物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保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障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现状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825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825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27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48488" y="5581412"/>
            <a:ext cx="15798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5" b="1" i="1">
                <a:solidFill>
                  <a:srgbClr val="44536A"/>
                </a:solidFill>
                <a:latin typeface="等线"/>
                <a:cs typeface="等线"/>
              </a:rPr>
              <a:t>第三</a:t>
            </a:r>
            <a:r>
              <a:rPr dirty="0" sz="1050" spc="229" b="1" i="1">
                <a:solidFill>
                  <a:srgbClr val="44536A"/>
                </a:solidFill>
                <a:latin typeface="等线"/>
                <a:cs typeface="等线"/>
              </a:rPr>
              <a:t>章</a:t>
            </a:r>
            <a:r>
              <a:rPr dirty="0" sz="1050" spc="-55" b="1" i="1">
                <a:solidFill>
                  <a:srgbClr val="44536A"/>
                </a:solidFill>
                <a:latin typeface="等线"/>
                <a:cs typeface="等线"/>
              </a:rPr>
              <a:t>中国罕见病保障现状</a:t>
            </a:r>
            <a:endParaRPr sz="1050">
              <a:latin typeface="等线"/>
              <a:cs typeface="等线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18743"/>
            <a:ext cx="2459990" cy="368935"/>
          </a:xfrm>
          <a:custGeom>
            <a:avLst/>
            <a:gdLst/>
            <a:ahLst/>
            <a:cxnLst/>
            <a:rect l="l" t="t" r="r" b="b"/>
            <a:pathLst>
              <a:path w="2459990" h="368934">
                <a:moveTo>
                  <a:pt x="2459736" y="0"/>
                </a:moveTo>
                <a:lnTo>
                  <a:pt x="0" y="0"/>
                </a:lnTo>
                <a:lnTo>
                  <a:pt x="0" y="368807"/>
                </a:lnTo>
                <a:lnTo>
                  <a:pt x="2459736" y="368807"/>
                </a:lnTo>
                <a:lnTo>
                  <a:pt x="245973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5731" y="636777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等线"/>
                <a:cs typeface="等线"/>
              </a:rPr>
              <a:t>目录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72228" y="6729983"/>
            <a:ext cx="551815" cy="260985"/>
          </a:xfrm>
          <a:custGeom>
            <a:avLst/>
            <a:gdLst/>
            <a:ahLst/>
            <a:cxnLst/>
            <a:rect l="l" t="t" r="r" b="b"/>
            <a:pathLst>
              <a:path w="551814" h="260984">
                <a:moveTo>
                  <a:pt x="551688" y="0"/>
                </a:moveTo>
                <a:lnTo>
                  <a:pt x="0" y="0"/>
                </a:lnTo>
                <a:lnTo>
                  <a:pt x="0" y="260603"/>
                </a:lnTo>
                <a:lnTo>
                  <a:pt x="551688" y="260603"/>
                </a:lnTo>
                <a:lnTo>
                  <a:pt x="551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2798" y="6782395"/>
            <a:ext cx="57150" cy="112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850" spc="-30" b="1" i="1">
                <a:solidFill>
                  <a:srgbClr val="52433C"/>
                </a:solidFill>
                <a:latin typeface="等线"/>
                <a:cs typeface="等线"/>
              </a:rPr>
              <a:t>7</a:t>
            </a:r>
            <a:endParaRPr sz="850">
              <a:latin typeface="等线"/>
              <a:cs typeface="等线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392" y="1439216"/>
          <a:ext cx="5285740" cy="205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480"/>
                <a:gridCol w="2807970"/>
                <a:gridCol w="288925"/>
              </a:tblGrid>
              <a:tr h="162060">
                <a:tc>
                  <a:txBody>
                    <a:bodyPr/>
                    <a:lstStyle/>
                    <a:p>
                      <a:pPr marL="394970" indent="-268605">
                        <a:lnSpc>
                          <a:spcPts val="830"/>
                        </a:lnSpc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罕见病药物保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障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分析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830"/>
                        </a:lnSpc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830"/>
                        </a:lnSpc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28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</a:tr>
              <a:tr h="216090">
                <a:tc>
                  <a:txBody>
                    <a:bodyPr/>
                    <a:lstStyle/>
                    <a:p>
                      <a:pPr algn="r" marL="286385" marR="447675" indent="-286385">
                        <a:lnSpc>
                          <a:spcPct val="100000"/>
                        </a:lnSpc>
                        <a:spcBef>
                          <a:spcPts val="355"/>
                        </a:spcBef>
                        <a:buClr>
                          <a:srgbClr val="44536A"/>
                        </a:buClr>
                        <a:buFont typeface="Arial"/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dirty="0" sz="75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已纳入医保目</a:t>
                      </a:r>
                      <a:r>
                        <a:rPr dirty="0" sz="750" spc="-1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录</a:t>
                      </a:r>
                      <a:r>
                        <a:rPr dirty="0" sz="75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药品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2312035" algn="l"/>
                        </a:tabLst>
                      </a:pPr>
                      <a:r>
                        <a:rPr dirty="0" u="dash" sz="750">
                          <a:solidFill>
                            <a:srgbClr val="333333"/>
                          </a:solidFill>
                          <a:uFill>
                            <a:solidFill>
                              <a:srgbClr val="323232"/>
                            </a:solidFill>
                          </a:u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u="dash" sz="750">
                          <a:solidFill>
                            <a:srgbClr val="333333"/>
                          </a:solidFill>
                          <a:uFill>
                            <a:solidFill>
                              <a:srgbClr val="323232"/>
                            </a:solidFill>
                          </a:uFill>
                          <a:latin typeface="等线"/>
                          <a:cs typeface="等线"/>
                        </a:rPr>
                        <a:t>	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28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</a:tr>
              <a:tr h="216395">
                <a:tc>
                  <a:txBody>
                    <a:bodyPr/>
                    <a:lstStyle/>
                    <a:p>
                      <a:pPr algn="r" marL="286385" marR="447675" indent="-286385">
                        <a:lnSpc>
                          <a:spcPct val="100000"/>
                        </a:lnSpc>
                        <a:spcBef>
                          <a:spcPts val="355"/>
                        </a:spcBef>
                        <a:buClr>
                          <a:srgbClr val="44536A"/>
                        </a:buClr>
                        <a:buFont typeface="Arial"/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dirty="0" sz="75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未纳入医保目</a:t>
                      </a:r>
                      <a:r>
                        <a:rPr dirty="0" sz="750" spc="-1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录</a:t>
                      </a:r>
                      <a:r>
                        <a:rPr dirty="0" sz="75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药物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2312035" algn="l"/>
                        </a:tabLst>
                      </a:pPr>
                      <a:r>
                        <a:rPr dirty="0" u="dash" sz="750">
                          <a:solidFill>
                            <a:srgbClr val="333333"/>
                          </a:solidFill>
                          <a:uFill>
                            <a:solidFill>
                              <a:srgbClr val="323232"/>
                            </a:solidFill>
                          </a:uFill>
                          <a:latin typeface="等线"/>
                          <a:cs typeface="等线"/>
                        </a:rPr>
                        <a:t> </a:t>
                      </a:r>
                      <a:r>
                        <a:rPr dirty="0" u="dash" sz="750">
                          <a:solidFill>
                            <a:srgbClr val="333333"/>
                          </a:solidFill>
                          <a:uFill>
                            <a:solidFill>
                              <a:srgbClr val="323232"/>
                            </a:solidFill>
                          </a:uFill>
                          <a:latin typeface="等线"/>
                          <a:cs typeface="等线"/>
                        </a:rPr>
                        <a:t>	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29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</a:tr>
              <a:tr h="216090">
                <a:tc>
                  <a:txBody>
                    <a:bodyPr/>
                    <a:lstStyle/>
                    <a:p>
                      <a:pPr marL="394970" indent="-268605">
                        <a:lnSpc>
                          <a:spcPct val="100000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特医食品保障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分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析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30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  <a:tr h="216090">
                <a:tc>
                  <a:txBody>
                    <a:bodyPr/>
                    <a:lstStyle/>
                    <a:p>
                      <a:pPr marL="394970" indent="-268605">
                        <a:lnSpc>
                          <a:spcPct val="100000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地方多层次保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障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案例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31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  <a:tr h="216153">
                <a:tc>
                  <a:txBody>
                    <a:bodyPr/>
                    <a:lstStyle/>
                    <a:p>
                      <a:pPr marL="394970" indent="-268605">
                        <a:lnSpc>
                          <a:spcPct val="100000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商业险保障罕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见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病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分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析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33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  <a:tr h="215953">
                <a:tc>
                  <a:txBody>
                    <a:bodyPr/>
                    <a:lstStyle/>
                    <a:p>
                      <a:pPr marL="394970" indent="-268605">
                        <a:lnSpc>
                          <a:spcPct val="100000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城市普惠险提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供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高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层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次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保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障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35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  <a:tr h="216389">
                <a:tc>
                  <a:txBody>
                    <a:bodyPr/>
                    <a:lstStyle/>
                    <a:p>
                      <a:pPr marL="394970" indent="-268605">
                        <a:lnSpc>
                          <a:spcPct val="100000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多重社会力量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推</a:t>
                      </a:r>
                      <a:r>
                        <a:rPr dirty="0" sz="75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动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保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障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36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  <a:tr h="216245">
                <a:tc>
                  <a:txBody>
                    <a:bodyPr/>
                    <a:lstStyle/>
                    <a:p>
                      <a:pPr marL="394970" indent="-268605">
                        <a:lnSpc>
                          <a:spcPct val="100000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慈善机构的力量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37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  <a:tr h="162365">
                <a:tc>
                  <a:txBody>
                    <a:bodyPr/>
                    <a:lstStyle/>
                    <a:p>
                      <a:pPr marL="394970" indent="-268605">
                        <a:lnSpc>
                          <a:spcPts val="825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爱心企业助力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保障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825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825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38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6392" y="4172001"/>
          <a:ext cx="5285740" cy="75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8845"/>
                <a:gridCol w="2807335"/>
                <a:gridCol w="289560"/>
              </a:tblGrid>
              <a:tr h="162365">
                <a:tc>
                  <a:txBody>
                    <a:bodyPr/>
                    <a:lstStyle/>
                    <a:p>
                      <a:pPr marL="394970" indent="-268605">
                        <a:lnSpc>
                          <a:spcPts val="830"/>
                        </a:lnSpc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资本与技术双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轮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驱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动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罕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见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病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产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业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830"/>
                        </a:lnSpc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830"/>
                        </a:lnSpc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41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</a:tr>
              <a:tr h="216154">
                <a:tc>
                  <a:txBody>
                    <a:bodyPr/>
                    <a:lstStyle/>
                    <a:p>
                      <a:pPr marL="394970" indent="-268605">
                        <a:lnSpc>
                          <a:spcPct val="100000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资本投入本土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罕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见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病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产业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42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  <a:tr h="216090">
                <a:tc>
                  <a:txBody>
                    <a:bodyPr/>
                    <a:lstStyle/>
                    <a:p>
                      <a:pPr marL="394970" indent="-268605">
                        <a:lnSpc>
                          <a:spcPct val="100000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仿制药市场兴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起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推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动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用药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43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  <a:tr h="162301">
                <a:tc>
                  <a:txBody>
                    <a:bodyPr/>
                    <a:lstStyle/>
                    <a:p>
                      <a:pPr marL="394970" indent="-268605">
                        <a:lnSpc>
                          <a:spcPts val="825"/>
                        </a:lnSpc>
                        <a:spcBef>
                          <a:spcPts val="350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新兴科技力量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投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入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罕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见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病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服务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825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825"/>
                        </a:lnSpc>
                        <a:spcBef>
                          <a:spcPts val="350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44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53669" y="3870595"/>
            <a:ext cx="15798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5" b="1" i="1">
                <a:solidFill>
                  <a:srgbClr val="44536A"/>
                </a:solidFill>
                <a:latin typeface="等线"/>
                <a:cs typeface="等线"/>
              </a:rPr>
              <a:t>第四</a:t>
            </a:r>
            <a:r>
              <a:rPr dirty="0" sz="1050" spc="229" b="1" i="1">
                <a:solidFill>
                  <a:srgbClr val="44536A"/>
                </a:solidFill>
                <a:latin typeface="等线"/>
                <a:cs typeface="等线"/>
              </a:rPr>
              <a:t>章</a:t>
            </a:r>
            <a:r>
              <a:rPr dirty="0" sz="1050" spc="-55" b="1" i="1">
                <a:solidFill>
                  <a:srgbClr val="44536A"/>
                </a:solidFill>
                <a:latin typeface="等线"/>
                <a:cs typeface="等线"/>
              </a:rPr>
              <a:t>中国罕见病产业现状</a:t>
            </a:r>
            <a:endParaRPr sz="1050">
              <a:latin typeface="等线"/>
              <a:cs typeface="等线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6392" y="5671110"/>
          <a:ext cx="5285740" cy="10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855"/>
                <a:gridCol w="2854324"/>
                <a:gridCol w="288925"/>
              </a:tblGrid>
              <a:tr h="108576">
                <a:tc>
                  <a:txBody>
                    <a:bodyPr/>
                    <a:lstStyle/>
                    <a:p>
                      <a:pPr marL="394970" indent="-268605">
                        <a:lnSpc>
                          <a:spcPts val="755"/>
                        </a:lnSpc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中国罕见病综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合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服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务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体</a:t>
                      </a:r>
                      <a:r>
                        <a:rPr dirty="0" sz="750" spc="-1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系</a:t>
                      </a: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展望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2920">
                        <a:lnSpc>
                          <a:spcPts val="755"/>
                        </a:lnSpc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755"/>
                        </a:lnSpc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46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53669" y="5306585"/>
            <a:ext cx="20859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5" b="1" i="1">
                <a:solidFill>
                  <a:srgbClr val="44536A"/>
                </a:solidFill>
                <a:latin typeface="等线"/>
                <a:cs typeface="等线"/>
              </a:rPr>
              <a:t>第五</a:t>
            </a:r>
            <a:r>
              <a:rPr dirty="0" sz="1050" spc="229" b="1" i="1">
                <a:solidFill>
                  <a:srgbClr val="44536A"/>
                </a:solidFill>
                <a:latin typeface="等线"/>
                <a:cs typeface="等线"/>
              </a:rPr>
              <a:t>章</a:t>
            </a:r>
            <a:r>
              <a:rPr dirty="0" sz="1050" spc="-55" b="1" i="1">
                <a:solidFill>
                  <a:srgbClr val="44536A"/>
                </a:solidFill>
                <a:latin typeface="等线"/>
                <a:cs typeface="等线"/>
              </a:rPr>
              <a:t>中国罕见病综合服务体系展望</a:t>
            </a:r>
            <a:endParaRPr sz="1050">
              <a:latin typeface="等线"/>
              <a:cs typeface="等线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618743"/>
            <a:ext cx="2459990" cy="368935"/>
          </a:xfrm>
          <a:custGeom>
            <a:avLst/>
            <a:gdLst/>
            <a:ahLst/>
            <a:cxnLst/>
            <a:rect l="l" t="t" r="r" b="b"/>
            <a:pathLst>
              <a:path w="2459990" h="368934">
                <a:moveTo>
                  <a:pt x="2459736" y="0"/>
                </a:moveTo>
                <a:lnTo>
                  <a:pt x="0" y="0"/>
                </a:lnTo>
                <a:lnTo>
                  <a:pt x="0" y="368807"/>
                </a:lnTo>
                <a:lnTo>
                  <a:pt x="2459736" y="368807"/>
                </a:lnTo>
                <a:lnTo>
                  <a:pt x="245973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5731" y="636777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等线"/>
                <a:cs typeface="等线"/>
              </a:rPr>
              <a:t>目录</a:t>
            </a:r>
            <a:endParaRPr sz="1800">
              <a:latin typeface="等线"/>
              <a:cs typeface="等线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96392" y="6082234"/>
          <a:ext cx="5285740" cy="32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960"/>
                <a:gridCol w="3284854"/>
                <a:gridCol w="288289"/>
              </a:tblGrid>
              <a:tr h="162202">
                <a:tc>
                  <a:txBody>
                    <a:bodyPr/>
                    <a:lstStyle/>
                    <a:p>
                      <a:pPr marL="394970" indent="-268605">
                        <a:lnSpc>
                          <a:spcPts val="830"/>
                        </a:lnSpc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 spc="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法律声明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830"/>
                        </a:lnSpc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830"/>
                        </a:lnSpc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48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</a:tr>
              <a:tr h="162547">
                <a:tc>
                  <a:txBody>
                    <a:bodyPr/>
                    <a:lstStyle/>
                    <a:p>
                      <a:pPr marL="394970" indent="-268605">
                        <a:lnSpc>
                          <a:spcPts val="825"/>
                        </a:lnSpc>
                        <a:spcBef>
                          <a:spcPts val="355"/>
                        </a:spcBef>
                        <a:buClr>
                          <a:srgbClr val="44536A"/>
                        </a:buClr>
                        <a:buFont typeface="Wingdings"/>
                        <a:buChar char=""/>
                        <a:tabLst>
                          <a:tab pos="394970" algn="l"/>
                          <a:tab pos="395605" algn="l"/>
                        </a:tabLst>
                      </a:pPr>
                      <a:r>
                        <a:rPr dirty="0" sz="750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致谢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825"/>
                        </a:lnSpc>
                        <a:spcBef>
                          <a:spcPts val="355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------------------------------------------------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825"/>
                        </a:lnSpc>
                        <a:spcBef>
                          <a:spcPts val="355"/>
                        </a:spcBef>
                      </a:pPr>
                      <a:r>
                        <a:rPr dirty="0" sz="750" spc="-5">
                          <a:solidFill>
                            <a:srgbClr val="333333"/>
                          </a:solidFill>
                          <a:latin typeface="等线"/>
                          <a:cs typeface="等线"/>
                        </a:rPr>
                        <a:t>49</a:t>
                      </a:r>
                      <a:endParaRPr sz="750">
                        <a:latin typeface="等线"/>
                        <a:cs typeface="等线"/>
                      </a:endParaRPr>
                    </a:p>
                  </a:txBody>
                  <a:tcPr marL="0" marR="0" marB="0" marT="45085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873752" y="6714743"/>
            <a:ext cx="551815" cy="259079"/>
          </a:xfrm>
          <a:custGeom>
            <a:avLst/>
            <a:gdLst/>
            <a:ahLst/>
            <a:cxnLst/>
            <a:rect l="l" t="t" r="r" b="b"/>
            <a:pathLst>
              <a:path w="551814" h="259079">
                <a:moveTo>
                  <a:pt x="551688" y="0"/>
                </a:moveTo>
                <a:lnTo>
                  <a:pt x="0" y="0"/>
                </a:lnTo>
                <a:lnTo>
                  <a:pt x="0" y="259079"/>
                </a:lnTo>
                <a:lnTo>
                  <a:pt x="551688" y="259079"/>
                </a:lnTo>
                <a:lnTo>
                  <a:pt x="551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36335" cy="7168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255" y="6808561"/>
            <a:ext cx="737652" cy="2190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886967"/>
            <a:ext cx="2353310" cy="45720"/>
          </a:xfrm>
          <a:custGeom>
            <a:avLst/>
            <a:gdLst/>
            <a:ahLst/>
            <a:cxnLst/>
            <a:rect l="l" t="t" r="r" b="b"/>
            <a:pathLst>
              <a:path w="2353310" h="45719">
                <a:moveTo>
                  <a:pt x="2353056" y="0"/>
                </a:moveTo>
                <a:lnTo>
                  <a:pt x="0" y="0"/>
                </a:lnTo>
                <a:lnTo>
                  <a:pt x="0" y="45720"/>
                </a:lnTo>
                <a:lnTo>
                  <a:pt x="2353056" y="45720"/>
                </a:lnTo>
                <a:lnTo>
                  <a:pt x="2353056" y="0"/>
                </a:lnTo>
                <a:close/>
              </a:path>
            </a:pathLst>
          </a:custGeom>
          <a:solidFill>
            <a:srgbClr val="2A48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83" y="6733031"/>
            <a:ext cx="885352" cy="34442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4629" y="421639"/>
            <a:ext cx="103886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4536A"/>
                </a:solidFill>
              </a:rPr>
              <a:t>罕见病概述</a:t>
            </a:r>
            <a:endParaRPr sz="1600"/>
          </a:p>
        </p:txBody>
      </p:sp>
      <p:sp>
        <p:nvSpPr>
          <p:cNvPr id="6" name="object 6"/>
          <p:cNvSpPr txBox="1"/>
          <p:nvPr/>
        </p:nvSpPr>
        <p:spPr>
          <a:xfrm>
            <a:off x="448767" y="1063878"/>
            <a:ext cx="35667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“罕见病”</a:t>
            </a:r>
            <a:r>
              <a:rPr dirty="0" sz="1000" spc="-35" b="0">
                <a:solidFill>
                  <a:srgbClr val="52433C"/>
                </a:solidFill>
                <a:latin typeface="等线 Light"/>
                <a:cs typeface="等线 Light"/>
              </a:rPr>
              <a:t> 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并不罕见，患者群体庞大，存在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大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量未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满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足的</a:t>
            </a:r>
            <a:r>
              <a:rPr dirty="0" sz="1000" spc="5" b="0">
                <a:solidFill>
                  <a:srgbClr val="52433C"/>
                </a:solidFill>
                <a:latin typeface="等线 Light"/>
                <a:cs typeface="等线 Light"/>
              </a:rPr>
              <a:t>临</a:t>
            </a:r>
            <a:r>
              <a:rPr dirty="0" sz="1000" spc="-5" b="0">
                <a:solidFill>
                  <a:srgbClr val="52433C"/>
                </a:solidFill>
                <a:latin typeface="等线 Light"/>
                <a:cs typeface="等线 Light"/>
              </a:rPr>
              <a:t>床需求</a:t>
            </a:r>
            <a:endParaRPr sz="1000">
              <a:latin typeface="等线 Light"/>
              <a:cs typeface="等线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815" y="1484121"/>
            <a:ext cx="72834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罕见病的定义</a:t>
            </a:r>
            <a:endParaRPr sz="700">
              <a:latin typeface="等线"/>
              <a:cs typeface="等线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815" y="1664258"/>
            <a:ext cx="2329180" cy="1423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1200"/>
              </a:lnSpc>
              <a:spcBef>
                <a:spcPts val="95"/>
              </a:spcBef>
            </a:pPr>
            <a:r>
              <a:rPr dirty="0" sz="650" spc="40">
                <a:latin typeface="等线"/>
                <a:cs typeface="等线"/>
              </a:rPr>
              <a:t>罕见病是对一类患病率极</a:t>
            </a:r>
            <a:r>
              <a:rPr dirty="0" sz="650" spc="55">
                <a:latin typeface="等线"/>
                <a:cs typeface="等线"/>
              </a:rPr>
              <a:t>低</a:t>
            </a:r>
            <a:r>
              <a:rPr dirty="0" sz="650" spc="40">
                <a:latin typeface="等线"/>
                <a:cs typeface="等线"/>
              </a:rPr>
              <a:t>、患者总</a:t>
            </a:r>
            <a:r>
              <a:rPr dirty="0" sz="650" spc="55">
                <a:latin typeface="等线"/>
                <a:cs typeface="等线"/>
              </a:rPr>
              <a:t>数</a:t>
            </a:r>
            <a:r>
              <a:rPr dirty="0" sz="650" spc="40">
                <a:latin typeface="等线"/>
                <a:cs typeface="等线"/>
              </a:rPr>
              <a:t>少的疾病的统</a:t>
            </a:r>
            <a:r>
              <a:rPr dirty="0" sz="650" spc="50">
                <a:latin typeface="等线"/>
                <a:cs typeface="等线"/>
              </a:rPr>
              <a:t>称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罕 </a:t>
            </a:r>
            <a:r>
              <a:rPr dirty="0" sz="650" spc="40">
                <a:latin typeface="等线"/>
                <a:cs typeface="等线"/>
              </a:rPr>
              <a:t>见病通常诊断率较</a:t>
            </a:r>
            <a:r>
              <a:rPr dirty="0" sz="650" spc="45">
                <a:latin typeface="等线"/>
                <a:cs typeface="等线"/>
              </a:rPr>
              <a:t>低</a:t>
            </a:r>
            <a:r>
              <a:rPr dirty="0" sz="650" spc="40">
                <a:latin typeface="等线"/>
                <a:cs typeface="等线"/>
              </a:rPr>
              <a:t>，难</a:t>
            </a:r>
            <a:r>
              <a:rPr dirty="0" sz="650" spc="55">
                <a:latin typeface="等线"/>
                <a:cs typeface="等线"/>
              </a:rPr>
              <a:t>以</a:t>
            </a:r>
            <a:r>
              <a:rPr dirty="0" sz="650" spc="40">
                <a:latin typeface="等线"/>
                <a:cs typeface="等线"/>
              </a:rPr>
              <a:t>统计患者</a:t>
            </a:r>
            <a:r>
              <a:rPr dirty="0" sz="650" spc="55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准确数</a:t>
            </a:r>
            <a:r>
              <a:rPr dirty="0" sz="650" spc="50">
                <a:latin typeface="等线"/>
                <a:cs typeface="等线"/>
              </a:rPr>
              <a:t>量</a:t>
            </a:r>
            <a:r>
              <a:rPr dirty="0" sz="650" spc="40">
                <a:latin typeface="等线"/>
                <a:cs typeface="等线"/>
              </a:rPr>
              <a:t>。目前全球 各地对于罕见病并没有统</a:t>
            </a:r>
            <a:r>
              <a:rPr dirty="0" sz="650" spc="55">
                <a:latin typeface="等线"/>
                <a:cs typeface="等线"/>
              </a:rPr>
              <a:t>一</a:t>
            </a:r>
            <a:r>
              <a:rPr dirty="0" sz="650" spc="40">
                <a:latin typeface="等线"/>
                <a:cs typeface="等线"/>
              </a:rPr>
              <a:t>的定</a:t>
            </a:r>
            <a:r>
              <a:rPr dirty="0" sz="650" spc="45">
                <a:latin typeface="等线"/>
                <a:cs typeface="等线"/>
              </a:rPr>
              <a:t>义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55">
                <a:latin typeface="等线"/>
                <a:cs typeface="等线"/>
              </a:rPr>
              <a:t>欧</a:t>
            </a:r>
            <a:r>
              <a:rPr dirty="0" sz="650" spc="40">
                <a:latin typeface="等线"/>
                <a:cs typeface="等线"/>
              </a:rPr>
              <a:t>盟将罕见病定义为</a:t>
            </a:r>
            <a:r>
              <a:rPr dirty="0" sz="650" spc="20">
                <a:latin typeface="等线"/>
                <a:cs typeface="等线"/>
              </a:rPr>
              <a:t>患 病</a:t>
            </a:r>
            <a:r>
              <a:rPr dirty="0" sz="650" spc="30">
                <a:latin typeface="等线"/>
                <a:cs typeface="等线"/>
              </a:rPr>
              <a:t>率</a:t>
            </a:r>
            <a:r>
              <a:rPr dirty="0" sz="650" spc="20">
                <a:latin typeface="等线"/>
                <a:cs typeface="等线"/>
              </a:rPr>
              <a:t>小于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5/10,000</a:t>
            </a:r>
            <a:r>
              <a:rPr dirty="0" sz="650" spc="14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导致</a:t>
            </a:r>
            <a:r>
              <a:rPr dirty="0" sz="650" spc="30">
                <a:latin typeface="等线"/>
                <a:cs typeface="等线"/>
              </a:rPr>
              <a:t>衰</a:t>
            </a:r>
            <a:r>
              <a:rPr dirty="0" sz="650" spc="20">
                <a:latin typeface="等线"/>
                <a:cs typeface="等线"/>
              </a:rPr>
              <a:t>弱</a:t>
            </a:r>
            <a:r>
              <a:rPr dirty="0" sz="650" spc="30">
                <a:latin typeface="等线"/>
                <a:cs typeface="等线"/>
              </a:rPr>
              <a:t>或</a:t>
            </a:r>
            <a:r>
              <a:rPr dirty="0" sz="650" spc="20">
                <a:latin typeface="等线"/>
                <a:cs typeface="等线"/>
              </a:rPr>
              <a:t>危</a:t>
            </a:r>
            <a:r>
              <a:rPr dirty="0" sz="650" spc="30">
                <a:latin typeface="等线"/>
                <a:cs typeface="等线"/>
              </a:rPr>
              <a:t>及</a:t>
            </a:r>
            <a:r>
              <a:rPr dirty="0" sz="650" spc="20">
                <a:latin typeface="等线"/>
                <a:cs typeface="等线"/>
              </a:rPr>
              <a:t>生</a:t>
            </a:r>
            <a:r>
              <a:rPr dirty="0" sz="650" spc="30">
                <a:latin typeface="等线"/>
                <a:cs typeface="等线"/>
              </a:rPr>
              <a:t>命</a:t>
            </a:r>
            <a:r>
              <a:rPr dirty="0" sz="650" spc="20">
                <a:latin typeface="等线"/>
                <a:cs typeface="等线"/>
              </a:rPr>
              <a:t>的</a:t>
            </a:r>
            <a:r>
              <a:rPr dirty="0" sz="650" spc="30">
                <a:latin typeface="等线"/>
                <a:cs typeface="等线"/>
              </a:rPr>
              <a:t>疾</a:t>
            </a:r>
            <a:r>
              <a:rPr dirty="0" sz="650" spc="20">
                <a:latin typeface="等线"/>
                <a:cs typeface="等线"/>
              </a:rPr>
              <a:t>病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20">
                <a:latin typeface="等线"/>
                <a:cs typeface="等线"/>
              </a:rPr>
              <a:t>美</a:t>
            </a:r>
            <a:r>
              <a:rPr dirty="0" sz="650" spc="30">
                <a:latin typeface="等线"/>
                <a:cs typeface="等线"/>
              </a:rPr>
              <a:t>国将</a:t>
            </a:r>
            <a:r>
              <a:rPr dirty="0" sz="650" spc="20">
                <a:latin typeface="等线"/>
                <a:cs typeface="等线"/>
              </a:rPr>
              <a:t>罕见 </a:t>
            </a:r>
            <a:r>
              <a:rPr dirty="0" sz="650" spc="40">
                <a:latin typeface="等线"/>
                <a:cs typeface="等线"/>
              </a:rPr>
              <a:t>病定义为患者人数小</a:t>
            </a:r>
            <a:r>
              <a:rPr dirty="0" sz="650" spc="20">
                <a:latin typeface="等线"/>
                <a:cs typeface="等线"/>
              </a:rPr>
              <a:t>于</a:t>
            </a:r>
            <a:r>
              <a:rPr dirty="0" sz="650" spc="18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</a:t>
            </a:r>
            <a:r>
              <a:rPr dirty="0" sz="650" spc="155">
                <a:latin typeface="等线"/>
                <a:cs typeface="等线"/>
              </a:rPr>
              <a:t> </a:t>
            </a:r>
            <a:r>
              <a:rPr dirty="0" sz="650" spc="40">
                <a:latin typeface="等线"/>
                <a:cs typeface="等线"/>
              </a:rPr>
              <a:t>万的疾</a:t>
            </a:r>
            <a:r>
              <a:rPr dirty="0" sz="650" spc="45">
                <a:latin typeface="等线"/>
                <a:cs typeface="等线"/>
              </a:rPr>
              <a:t>病</a:t>
            </a:r>
            <a:r>
              <a:rPr dirty="0" sz="650" spc="40">
                <a:latin typeface="等线"/>
                <a:cs typeface="等线"/>
              </a:rPr>
              <a:t>，或患者人数大于等于</a:t>
            </a:r>
            <a:endParaRPr sz="650">
              <a:latin typeface="等线"/>
              <a:cs typeface="等线"/>
            </a:endParaRPr>
          </a:p>
          <a:p>
            <a:pPr algn="just" marL="12700" marR="6350">
              <a:lnSpc>
                <a:spcPct val="140900"/>
              </a:lnSpc>
              <a:spcBef>
                <a:spcPts val="5"/>
              </a:spcBef>
            </a:pPr>
            <a:r>
              <a:rPr dirty="0" sz="650" spc="5">
                <a:latin typeface="等线"/>
                <a:cs typeface="等线"/>
              </a:rPr>
              <a:t>20</a:t>
            </a:r>
            <a:r>
              <a:rPr dirty="0" sz="650" spc="120">
                <a:latin typeface="等线"/>
                <a:cs typeface="等线"/>
              </a:rPr>
              <a:t> </a:t>
            </a:r>
            <a:r>
              <a:rPr dirty="0" sz="650" spc="30">
                <a:latin typeface="等线"/>
                <a:cs typeface="等线"/>
              </a:rPr>
              <a:t>万，但预期其治疗药品销售额难以</a:t>
            </a:r>
            <a:r>
              <a:rPr dirty="0" sz="650" spc="15">
                <a:latin typeface="等线"/>
                <a:cs typeface="等线"/>
              </a:rPr>
              <a:t>收</a:t>
            </a:r>
            <a:r>
              <a:rPr dirty="0" sz="650" spc="30">
                <a:latin typeface="等线"/>
                <a:cs typeface="等线"/>
              </a:rPr>
              <a:t>回研发成本的疾病</a:t>
            </a:r>
            <a:r>
              <a:rPr dirty="0" sz="650" spc="20">
                <a:latin typeface="等线"/>
                <a:cs typeface="等线"/>
              </a:rPr>
              <a:t>。 </a:t>
            </a:r>
            <a:r>
              <a:rPr dirty="0" sz="650" spc="40">
                <a:latin typeface="等线"/>
                <a:cs typeface="等线"/>
              </a:rPr>
              <a:t>而我国以分批目录的形式</a:t>
            </a:r>
            <a:r>
              <a:rPr dirty="0" sz="650" spc="55">
                <a:latin typeface="等线"/>
                <a:cs typeface="等线"/>
              </a:rPr>
              <a:t>进</a:t>
            </a:r>
            <a:r>
              <a:rPr dirty="0" sz="650" spc="40">
                <a:latin typeface="等线"/>
                <a:cs typeface="等线"/>
              </a:rPr>
              <a:t>行罕见病</a:t>
            </a:r>
            <a:r>
              <a:rPr dirty="0" sz="650" spc="55">
                <a:latin typeface="等线"/>
                <a:cs typeface="等线"/>
              </a:rPr>
              <a:t>划</a:t>
            </a:r>
            <a:r>
              <a:rPr dirty="0" sz="650" spc="45">
                <a:latin typeface="等线"/>
                <a:cs typeface="等线"/>
              </a:rPr>
              <a:t>定</a:t>
            </a:r>
            <a:r>
              <a:rPr dirty="0" sz="650" spc="40">
                <a:latin typeface="等线"/>
                <a:cs typeface="等线"/>
              </a:rPr>
              <a:t>。罕见病目录也作 </a:t>
            </a:r>
            <a:r>
              <a:rPr dirty="0" sz="650" spc="30">
                <a:latin typeface="等线"/>
                <a:cs typeface="等线"/>
              </a:rPr>
              <a:t>为</a:t>
            </a:r>
            <a:r>
              <a:rPr dirty="0" sz="650" spc="40">
                <a:latin typeface="等线"/>
                <a:cs typeface="等线"/>
              </a:rPr>
              <a:t>相</a:t>
            </a:r>
            <a:r>
              <a:rPr dirty="0" sz="650" spc="30">
                <a:latin typeface="等线"/>
                <a:cs typeface="等线"/>
              </a:rPr>
              <a:t>关</a:t>
            </a:r>
            <a:r>
              <a:rPr dirty="0" sz="650" spc="40">
                <a:latin typeface="等线"/>
                <a:cs typeface="等线"/>
              </a:rPr>
              <a:t>政</a:t>
            </a:r>
            <a:r>
              <a:rPr dirty="0" sz="650" spc="30">
                <a:latin typeface="等线"/>
                <a:cs typeface="等线"/>
              </a:rPr>
              <a:t>策</a:t>
            </a:r>
            <a:r>
              <a:rPr dirty="0" sz="650" spc="40">
                <a:latin typeface="等线"/>
                <a:cs typeface="等线"/>
              </a:rPr>
              <a:t>制定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40">
                <a:latin typeface="等线"/>
                <a:cs typeface="等线"/>
              </a:rPr>
              <a:t>重</a:t>
            </a:r>
            <a:r>
              <a:rPr dirty="0" sz="650" spc="30">
                <a:latin typeface="等线"/>
                <a:cs typeface="等线"/>
              </a:rPr>
              <a:t>要</a:t>
            </a:r>
            <a:r>
              <a:rPr dirty="0" sz="650" spc="40">
                <a:latin typeface="等线"/>
                <a:cs typeface="等线"/>
              </a:rPr>
              <a:t>参考</a:t>
            </a:r>
            <a:r>
              <a:rPr dirty="0" sz="650" spc="30">
                <a:latin typeface="等线"/>
                <a:cs typeface="等线"/>
              </a:rPr>
              <a:t>依</a:t>
            </a:r>
            <a:r>
              <a:rPr dirty="0" sz="650" spc="50">
                <a:latin typeface="等线"/>
                <a:cs typeface="等线"/>
              </a:rPr>
              <a:t>据</a:t>
            </a:r>
            <a:r>
              <a:rPr dirty="0" sz="650" spc="30">
                <a:latin typeface="等线"/>
                <a:cs typeface="等线"/>
              </a:rPr>
              <a:t>。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40">
                <a:latin typeface="等线"/>
                <a:cs typeface="等线"/>
              </a:rPr>
              <a:t>罕见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140">
                <a:latin typeface="等线"/>
                <a:cs typeface="等线"/>
              </a:rPr>
              <a:t> </a:t>
            </a:r>
            <a:r>
              <a:rPr dirty="0" sz="650" spc="40">
                <a:latin typeface="等线"/>
                <a:cs typeface="等线"/>
              </a:rPr>
              <a:t>整</a:t>
            </a:r>
            <a:r>
              <a:rPr dirty="0" sz="650" spc="30">
                <a:latin typeface="等线"/>
                <a:cs typeface="等线"/>
              </a:rPr>
              <a:t>体</a:t>
            </a:r>
            <a:r>
              <a:rPr dirty="0" sz="650" spc="40">
                <a:latin typeface="等线"/>
                <a:cs typeface="等线"/>
              </a:rPr>
              <a:t>患者</a:t>
            </a:r>
            <a:r>
              <a:rPr dirty="0" sz="650" spc="30">
                <a:latin typeface="等线"/>
                <a:cs typeface="等线"/>
              </a:rPr>
              <a:t>人数</a:t>
            </a:r>
            <a:r>
              <a:rPr dirty="0" sz="650" spc="20">
                <a:latin typeface="等线"/>
                <a:cs typeface="等线"/>
              </a:rPr>
              <a:t>庞 </a:t>
            </a:r>
            <a:r>
              <a:rPr dirty="0" sz="650" spc="40">
                <a:latin typeface="等线"/>
                <a:cs typeface="等线"/>
              </a:rPr>
              <a:t>大</a:t>
            </a:r>
            <a:r>
              <a:rPr dirty="0" sz="650" spc="45">
                <a:latin typeface="等线"/>
                <a:cs typeface="等线"/>
              </a:rPr>
              <a:t>，</a:t>
            </a:r>
            <a:r>
              <a:rPr dirty="0" sz="650" spc="40">
                <a:latin typeface="等线"/>
                <a:cs typeface="等线"/>
              </a:rPr>
              <a:t>存在大量未满足的诊</a:t>
            </a:r>
            <a:r>
              <a:rPr dirty="0" sz="650" spc="55">
                <a:latin typeface="等线"/>
                <a:cs typeface="等线"/>
              </a:rPr>
              <a:t>疗</a:t>
            </a:r>
            <a:r>
              <a:rPr dirty="0" sz="650" spc="40">
                <a:latin typeface="等线"/>
                <a:cs typeface="等线"/>
              </a:rPr>
              <a:t>、保</a:t>
            </a:r>
            <a:r>
              <a:rPr dirty="0" sz="650" spc="45">
                <a:latin typeface="等线"/>
                <a:cs typeface="等线"/>
              </a:rPr>
              <a:t>障</a:t>
            </a:r>
            <a:r>
              <a:rPr dirty="0" sz="650" spc="40">
                <a:latin typeface="等线"/>
                <a:cs typeface="等线"/>
              </a:rPr>
              <a:t>、</a:t>
            </a:r>
            <a:r>
              <a:rPr dirty="0" sz="650" spc="55">
                <a:latin typeface="等线"/>
                <a:cs typeface="等线"/>
              </a:rPr>
              <a:t>康</a:t>
            </a:r>
            <a:r>
              <a:rPr dirty="0" sz="650" spc="40">
                <a:latin typeface="等线"/>
                <a:cs typeface="等线"/>
              </a:rPr>
              <a:t>复、社会融入等多样 </a:t>
            </a:r>
            <a:r>
              <a:rPr dirty="0" sz="650" spc="20">
                <a:latin typeface="等线"/>
                <a:cs typeface="等线"/>
              </a:rPr>
              <a:t>化的需求。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15" y="3240150"/>
            <a:ext cx="4828540" cy="626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全球罕见病现状</a:t>
            </a:r>
            <a:endParaRPr sz="700">
              <a:latin typeface="等线"/>
              <a:cs typeface="等线"/>
            </a:endParaRPr>
          </a:p>
          <a:p>
            <a:pPr marL="12700" marR="5080">
              <a:lnSpc>
                <a:spcPct val="141500"/>
              </a:lnSpc>
              <a:spcBef>
                <a:spcPts val="580"/>
              </a:spcBef>
            </a:pPr>
            <a:r>
              <a:rPr dirty="0" sz="650" spc="20">
                <a:latin typeface="等线"/>
                <a:cs typeface="等线"/>
              </a:rPr>
              <a:t>根据美国罕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疾病组织</a:t>
            </a:r>
            <a:r>
              <a:rPr dirty="0" sz="650" spc="4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(NORD)</a:t>
            </a:r>
            <a:r>
              <a:rPr dirty="0" sz="650" spc="4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官网</a:t>
            </a:r>
            <a:r>
              <a:rPr dirty="0" sz="650" spc="30">
                <a:latin typeface="等线"/>
                <a:cs typeface="等线"/>
              </a:rPr>
              <a:t>信息</a:t>
            </a:r>
            <a:r>
              <a:rPr dirty="0" sz="650" spc="20">
                <a:latin typeface="等线"/>
                <a:cs typeface="等线"/>
              </a:rPr>
              <a:t>，目前全球</a:t>
            </a:r>
            <a:r>
              <a:rPr dirty="0" sz="650" spc="30">
                <a:latin typeface="等线"/>
                <a:cs typeface="等线"/>
              </a:rPr>
              <a:t>已</a:t>
            </a:r>
            <a:r>
              <a:rPr dirty="0" sz="650" spc="20">
                <a:latin typeface="等线"/>
                <a:cs typeface="等线"/>
              </a:rPr>
              <a:t>知的罕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病超过</a:t>
            </a:r>
            <a:r>
              <a:rPr dirty="0" sz="650" spc="5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7,000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种，其中</a:t>
            </a:r>
            <a:r>
              <a:rPr dirty="0" sz="650" spc="3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80%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是遗传病。虽</a:t>
            </a:r>
            <a:r>
              <a:rPr dirty="0" sz="650" spc="30">
                <a:latin typeface="等线"/>
                <a:cs typeface="等线"/>
              </a:rPr>
              <a:t>然</a:t>
            </a:r>
            <a:r>
              <a:rPr dirty="0" sz="650" spc="20">
                <a:latin typeface="等线"/>
                <a:cs typeface="等线"/>
              </a:rPr>
              <a:t>每种疾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20">
                <a:latin typeface="等线"/>
                <a:cs typeface="等线"/>
              </a:rPr>
              <a:t>的患</a:t>
            </a:r>
            <a:r>
              <a:rPr dirty="0" sz="650" spc="30">
                <a:latin typeface="等线"/>
                <a:cs typeface="等线"/>
              </a:rPr>
              <a:t>者</a:t>
            </a:r>
            <a:r>
              <a:rPr dirty="0" sz="650" spc="20">
                <a:latin typeface="等线"/>
                <a:cs typeface="等线"/>
              </a:rPr>
              <a:t>人数 并不多，但</a:t>
            </a:r>
            <a:r>
              <a:rPr dirty="0" sz="650" spc="30">
                <a:latin typeface="等线"/>
                <a:cs typeface="等线"/>
              </a:rPr>
              <a:t>数</a:t>
            </a:r>
            <a:r>
              <a:rPr dirty="0" sz="650" spc="20">
                <a:latin typeface="等线"/>
                <a:cs typeface="等线"/>
              </a:rPr>
              <a:t>千种罕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病影响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人数却</a:t>
            </a:r>
            <a:r>
              <a:rPr dirty="0" sz="650" spc="30">
                <a:latin typeface="等线"/>
                <a:cs typeface="等线"/>
              </a:rPr>
              <a:t>非</a:t>
            </a:r>
            <a:r>
              <a:rPr dirty="0" sz="650" spc="20">
                <a:latin typeface="等线"/>
                <a:cs typeface="等线"/>
              </a:rPr>
              <a:t>常庞大。</a:t>
            </a:r>
            <a:r>
              <a:rPr dirty="0" sz="650" spc="15">
                <a:latin typeface="等线"/>
                <a:cs typeface="等线"/>
              </a:rPr>
              <a:t>NORD</a:t>
            </a:r>
            <a:r>
              <a:rPr dirty="0" sz="650" spc="20">
                <a:latin typeface="等线"/>
                <a:cs typeface="等线"/>
              </a:rPr>
              <a:t>官网信息</a:t>
            </a:r>
            <a:r>
              <a:rPr dirty="0" sz="650" spc="30">
                <a:latin typeface="等线"/>
                <a:cs typeface="等线"/>
              </a:rPr>
              <a:t>显</a:t>
            </a:r>
            <a:r>
              <a:rPr dirty="0" sz="650" spc="20">
                <a:latin typeface="等线"/>
                <a:cs typeface="等线"/>
              </a:rPr>
              <a:t>示，全</a:t>
            </a:r>
            <a:r>
              <a:rPr dirty="0" sz="650" spc="30">
                <a:latin typeface="等线"/>
                <a:cs typeface="等线"/>
              </a:rPr>
              <a:t>球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病患者已超过</a:t>
            </a:r>
            <a:r>
              <a:rPr dirty="0" sz="650" spc="4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3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亿，其中</a:t>
            </a:r>
            <a:r>
              <a:rPr dirty="0" sz="650" spc="3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50%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患者是</a:t>
            </a:r>
            <a:r>
              <a:rPr dirty="0" sz="650" spc="30">
                <a:latin typeface="等线"/>
                <a:cs typeface="等线"/>
              </a:rPr>
              <a:t>儿</a:t>
            </a:r>
            <a:r>
              <a:rPr dirty="0" sz="650" spc="20">
                <a:latin typeface="等线"/>
                <a:cs typeface="等线"/>
              </a:rPr>
              <a:t>童。全</a:t>
            </a:r>
            <a:endParaRPr sz="6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650" spc="20">
                <a:latin typeface="等线"/>
                <a:cs typeface="等线"/>
              </a:rPr>
              <a:t>球目前总人口约为</a:t>
            </a:r>
            <a:r>
              <a:rPr dirty="0" sz="650" spc="3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75.8</a:t>
            </a:r>
            <a:r>
              <a:rPr dirty="0" sz="650" spc="-2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亿，这意味着我们身边每</a:t>
            </a:r>
            <a:r>
              <a:rPr dirty="0" sz="650" spc="50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20</a:t>
            </a:r>
            <a:r>
              <a:rPr dirty="0" sz="650" spc="-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个人中，就有</a:t>
            </a:r>
            <a:r>
              <a:rPr dirty="0" sz="650" spc="25">
                <a:latin typeface="等线"/>
                <a:cs typeface="等线"/>
              </a:rPr>
              <a:t> </a:t>
            </a:r>
            <a:r>
              <a:rPr dirty="0" sz="650" spc="10">
                <a:latin typeface="等线"/>
                <a:cs typeface="等线"/>
              </a:rPr>
              <a:t>1</a:t>
            </a:r>
            <a:r>
              <a:rPr dirty="0" sz="650" spc="5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人正在饱受某种罕见病病痛的折磨。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4984" y="1788413"/>
            <a:ext cx="147510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等线"/>
                <a:cs typeface="等线"/>
              </a:rPr>
              <a:t>已发布《第一批罕见病目录》，并动态调整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4984" y="2093467"/>
            <a:ext cx="1787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等线"/>
                <a:cs typeface="等线"/>
              </a:rPr>
              <a:t>患者人数</a:t>
            </a:r>
            <a:r>
              <a:rPr dirty="0" sz="600" spc="55">
                <a:latin typeface="等线"/>
                <a:cs typeface="等线"/>
              </a:rPr>
              <a:t> </a:t>
            </a:r>
            <a:r>
              <a:rPr dirty="0" sz="600">
                <a:latin typeface="等线"/>
                <a:cs typeface="等线"/>
              </a:rPr>
              <a:t>&lt;</a:t>
            </a:r>
            <a:r>
              <a:rPr dirty="0" sz="600" spc="55">
                <a:latin typeface="等线"/>
                <a:cs typeface="等线"/>
              </a:rPr>
              <a:t> </a:t>
            </a:r>
            <a:r>
              <a:rPr dirty="0" sz="600" spc="-5">
                <a:latin typeface="等线"/>
                <a:cs typeface="等线"/>
              </a:rPr>
              <a:t>20</a:t>
            </a:r>
            <a:r>
              <a:rPr dirty="0" sz="600" spc="55">
                <a:latin typeface="等线"/>
                <a:cs typeface="等线"/>
              </a:rPr>
              <a:t> </a:t>
            </a:r>
            <a:r>
              <a:rPr dirty="0" sz="600">
                <a:latin typeface="等线"/>
                <a:cs typeface="等线"/>
              </a:rPr>
              <a:t>万的疾病，或者患者人数</a:t>
            </a:r>
            <a:r>
              <a:rPr dirty="0" sz="600" spc="60">
                <a:latin typeface="等线"/>
                <a:cs typeface="等线"/>
              </a:rPr>
              <a:t> </a:t>
            </a:r>
            <a:r>
              <a:rPr dirty="0" sz="600">
                <a:latin typeface="等线"/>
                <a:cs typeface="等线"/>
              </a:rPr>
              <a:t>≥</a:t>
            </a:r>
            <a:r>
              <a:rPr dirty="0" sz="600" spc="60">
                <a:latin typeface="等线"/>
                <a:cs typeface="等线"/>
              </a:rPr>
              <a:t> </a:t>
            </a:r>
            <a:r>
              <a:rPr dirty="0" sz="600" spc="-10">
                <a:latin typeface="等线"/>
                <a:cs typeface="等线"/>
              </a:rPr>
              <a:t>20</a:t>
            </a:r>
            <a:r>
              <a:rPr dirty="0" sz="600" spc="55">
                <a:latin typeface="等线"/>
                <a:cs typeface="等线"/>
              </a:rPr>
              <a:t> </a:t>
            </a:r>
            <a:r>
              <a:rPr dirty="0" sz="600">
                <a:latin typeface="等线"/>
                <a:cs typeface="等线"/>
              </a:rPr>
              <a:t>万，  但预期其治疗药品销售额难以收回研发成本的疾病</a:t>
            </a:r>
            <a:endParaRPr sz="600">
              <a:latin typeface="等线"/>
              <a:cs typeface="等线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99816" y="2039111"/>
            <a:ext cx="283845" cy="611505"/>
            <a:chOff x="3099816" y="2039111"/>
            <a:chExt cx="283845" cy="61150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9816" y="2371343"/>
              <a:ext cx="283671" cy="27878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9816" y="2039111"/>
              <a:ext cx="279437" cy="28803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9816" y="1706879"/>
            <a:ext cx="288035" cy="28367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9816" y="2715767"/>
            <a:ext cx="271338" cy="27133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554984" y="2796031"/>
            <a:ext cx="12757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等线"/>
                <a:cs typeface="等线"/>
              </a:rPr>
              <a:t>患者人数</a:t>
            </a:r>
            <a:r>
              <a:rPr dirty="0" sz="600" spc="-20">
                <a:latin typeface="等线"/>
                <a:cs typeface="等线"/>
              </a:rPr>
              <a:t> </a:t>
            </a:r>
            <a:r>
              <a:rPr dirty="0" sz="600">
                <a:latin typeface="等线"/>
                <a:cs typeface="等线"/>
              </a:rPr>
              <a:t>&lt;</a:t>
            </a:r>
            <a:r>
              <a:rPr dirty="0" sz="600" spc="-30">
                <a:latin typeface="等线"/>
                <a:cs typeface="等线"/>
              </a:rPr>
              <a:t> </a:t>
            </a:r>
            <a:r>
              <a:rPr dirty="0" sz="600">
                <a:latin typeface="等线"/>
                <a:cs typeface="等线"/>
              </a:rPr>
              <a:t>5</a:t>
            </a:r>
            <a:r>
              <a:rPr dirty="0" sz="600" spc="-20">
                <a:latin typeface="等线"/>
                <a:cs typeface="等线"/>
              </a:rPr>
              <a:t> </a:t>
            </a:r>
            <a:r>
              <a:rPr dirty="0" sz="600">
                <a:latin typeface="等线"/>
                <a:cs typeface="等线"/>
              </a:rPr>
              <a:t>万，或患病率</a:t>
            </a:r>
            <a:r>
              <a:rPr dirty="0" sz="600" spc="-15">
                <a:latin typeface="等线"/>
                <a:cs typeface="等线"/>
              </a:rPr>
              <a:t> </a:t>
            </a:r>
            <a:r>
              <a:rPr dirty="0" sz="600">
                <a:latin typeface="等线"/>
                <a:cs typeface="等线"/>
              </a:rPr>
              <a:t>&lt;</a:t>
            </a:r>
            <a:r>
              <a:rPr dirty="0" sz="600" spc="-30">
                <a:latin typeface="等线"/>
                <a:cs typeface="等线"/>
              </a:rPr>
              <a:t> </a:t>
            </a:r>
            <a:r>
              <a:rPr dirty="0" sz="600" spc="-5">
                <a:latin typeface="等线"/>
                <a:cs typeface="等线"/>
              </a:rPr>
              <a:t>1/2,500</a:t>
            </a:r>
            <a:endParaRPr sz="600">
              <a:latin typeface="等线"/>
              <a:cs typeface="等线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472" y="5186552"/>
            <a:ext cx="9931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44536A"/>
              </a:buClr>
              <a:buFont typeface="Wingdings"/>
              <a:buChar char=""/>
              <a:tabLst>
                <a:tab pos="185420" algn="l"/>
              </a:tabLst>
            </a:pPr>
            <a:r>
              <a:rPr dirty="0" sz="700" spc="-5" b="1">
                <a:latin typeface="等线"/>
                <a:cs typeface="等线"/>
              </a:rPr>
              <a:t>中国罕见病患者现状</a:t>
            </a:r>
            <a:endParaRPr sz="700">
              <a:latin typeface="等线"/>
              <a:cs typeface="等线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472" y="5366689"/>
            <a:ext cx="2365375" cy="1144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1100"/>
              </a:lnSpc>
              <a:spcBef>
                <a:spcPts val="100"/>
              </a:spcBef>
            </a:pPr>
            <a:r>
              <a:rPr dirty="0" sz="650" spc="55">
                <a:latin typeface="等线"/>
                <a:cs typeface="等线"/>
              </a:rPr>
              <a:t>参照《中国罕见病</a:t>
            </a:r>
            <a:r>
              <a:rPr dirty="0" sz="650" spc="65">
                <a:latin typeface="等线"/>
                <a:cs typeface="等线"/>
              </a:rPr>
              <a:t>定</a:t>
            </a:r>
            <a:r>
              <a:rPr dirty="0" sz="650" spc="55">
                <a:latin typeface="等线"/>
                <a:cs typeface="等线"/>
              </a:rPr>
              <a:t>义研究报</a:t>
            </a:r>
            <a:r>
              <a:rPr dirty="0" sz="650" spc="60">
                <a:latin typeface="等线"/>
                <a:cs typeface="等线"/>
              </a:rPr>
              <a:t>告</a:t>
            </a:r>
            <a:r>
              <a:rPr dirty="0" sz="650" spc="15">
                <a:latin typeface="等线"/>
                <a:cs typeface="等线"/>
              </a:rPr>
              <a:t>20</a:t>
            </a:r>
            <a:r>
              <a:rPr dirty="0" sz="650">
                <a:latin typeface="等线"/>
                <a:cs typeface="等线"/>
              </a:rPr>
              <a:t>2</a:t>
            </a:r>
            <a:r>
              <a:rPr dirty="0" sz="650" spc="15">
                <a:latin typeface="等线"/>
                <a:cs typeface="等线"/>
              </a:rPr>
              <a:t>1</a:t>
            </a:r>
            <a:r>
              <a:rPr dirty="0" sz="650" spc="40">
                <a:latin typeface="等线"/>
                <a:cs typeface="等线"/>
              </a:rPr>
              <a:t>》</a:t>
            </a:r>
            <a:r>
              <a:rPr dirty="0" sz="650" spc="50">
                <a:latin typeface="等线"/>
                <a:cs typeface="等线"/>
              </a:rPr>
              <a:t>，中国罕见病患者约  </a:t>
            </a:r>
            <a:r>
              <a:rPr dirty="0" sz="650" spc="5">
                <a:latin typeface="等线"/>
                <a:cs typeface="等线"/>
              </a:rPr>
              <a:t>2,000</a:t>
            </a:r>
            <a:r>
              <a:rPr dirty="0" sz="650" spc="1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万。在并不罕见</a:t>
            </a:r>
            <a:r>
              <a:rPr dirty="0" sz="650" spc="30">
                <a:latin typeface="等线"/>
                <a:cs typeface="等线"/>
              </a:rPr>
              <a:t>的</a:t>
            </a:r>
            <a:r>
              <a:rPr dirty="0" sz="650" spc="20">
                <a:latin typeface="等线"/>
                <a:cs typeface="等线"/>
              </a:rPr>
              <a:t>群体背</a:t>
            </a:r>
            <a:r>
              <a:rPr dirty="0" sz="650" spc="35">
                <a:latin typeface="等线"/>
                <a:cs typeface="等线"/>
              </a:rPr>
              <a:t>后</a:t>
            </a:r>
            <a:r>
              <a:rPr dirty="0" sz="650" spc="20">
                <a:latin typeface="等线"/>
                <a:cs typeface="等线"/>
              </a:rPr>
              <a:t>，罕</a:t>
            </a:r>
            <a:r>
              <a:rPr dirty="0" sz="650" spc="30">
                <a:latin typeface="等线"/>
                <a:cs typeface="等线"/>
              </a:rPr>
              <a:t>见</a:t>
            </a:r>
            <a:r>
              <a:rPr dirty="0" sz="650" spc="20">
                <a:latin typeface="等线"/>
                <a:cs typeface="等线"/>
              </a:rPr>
              <a:t>病患者面临</a:t>
            </a:r>
            <a:r>
              <a:rPr dirty="0" sz="650" spc="5">
                <a:latin typeface="等线"/>
                <a:cs typeface="等线"/>
              </a:rPr>
              <a:t> “</a:t>
            </a:r>
            <a:r>
              <a:rPr dirty="0" sz="650" spc="30">
                <a:latin typeface="等线"/>
                <a:cs typeface="等线"/>
              </a:rPr>
              <a:t>诊</a:t>
            </a:r>
            <a:r>
              <a:rPr dirty="0" sz="650" spc="20">
                <a:latin typeface="等线"/>
                <a:cs typeface="等线"/>
              </a:rPr>
              <a:t>断难，  </a:t>
            </a:r>
            <a:r>
              <a:rPr dirty="0" sz="650" spc="40">
                <a:latin typeface="等线"/>
                <a:cs typeface="等线"/>
              </a:rPr>
              <a:t>用药难，保</a:t>
            </a:r>
            <a:r>
              <a:rPr dirty="0" sz="650" spc="55">
                <a:latin typeface="等线"/>
                <a:cs typeface="等线"/>
              </a:rPr>
              <a:t>障</a:t>
            </a:r>
            <a:r>
              <a:rPr dirty="0" sz="650" spc="40">
                <a:latin typeface="等线"/>
                <a:cs typeface="等线"/>
              </a:rPr>
              <a:t>难</a:t>
            </a:r>
            <a:r>
              <a:rPr dirty="0" sz="650" spc="25">
                <a:latin typeface="等线"/>
                <a:cs typeface="等线"/>
              </a:rPr>
              <a:t>”</a:t>
            </a:r>
            <a:r>
              <a:rPr dirty="0" sz="650" spc="40">
                <a:latin typeface="等线"/>
                <a:cs typeface="等线"/>
              </a:rPr>
              <a:t>的困</a:t>
            </a:r>
            <a:r>
              <a:rPr dirty="0" sz="650" spc="45">
                <a:latin typeface="等线"/>
                <a:cs typeface="等线"/>
              </a:rPr>
              <a:t>境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55">
                <a:latin typeface="等线"/>
                <a:cs typeface="等线"/>
              </a:rPr>
              <a:t>近</a:t>
            </a:r>
            <a:r>
              <a:rPr dirty="0" sz="650" spc="40">
                <a:latin typeface="等线"/>
                <a:cs typeface="等线"/>
              </a:rPr>
              <a:t>年来，一</a:t>
            </a:r>
            <a:r>
              <a:rPr dirty="0" sz="650" spc="55">
                <a:latin typeface="等线"/>
                <a:cs typeface="等线"/>
              </a:rPr>
              <a:t>系</a:t>
            </a:r>
            <a:r>
              <a:rPr dirty="0" sz="650" spc="40">
                <a:latin typeface="等线"/>
                <a:cs typeface="等线"/>
              </a:rPr>
              <a:t>列利好政</a:t>
            </a:r>
            <a:r>
              <a:rPr dirty="0" sz="650" spc="45">
                <a:latin typeface="等线"/>
                <a:cs typeface="等线"/>
              </a:rPr>
              <a:t>策</a:t>
            </a:r>
            <a:r>
              <a:rPr dirty="0" sz="650" spc="40">
                <a:latin typeface="等线"/>
                <a:cs typeface="等线"/>
              </a:rPr>
              <a:t>，</a:t>
            </a:r>
            <a:r>
              <a:rPr dirty="0" sz="650" spc="55">
                <a:latin typeface="等线"/>
                <a:cs typeface="等线"/>
              </a:rPr>
              <a:t>为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20">
                <a:latin typeface="等线"/>
                <a:cs typeface="等线"/>
              </a:rPr>
              <a:t>见 </a:t>
            </a:r>
            <a:r>
              <a:rPr dirty="0" sz="650" spc="30">
                <a:latin typeface="等线"/>
                <a:cs typeface="等线"/>
              </a:rPr>
              <a:t>病患</a:t>
            </a:r>
            <a:r>
              <a:rPr dirty="0" sz="650" spc="40">
                <a:latin typeface="等线"/>
                <a:cs typeface="等线"/>
              </a:rPr>
              <a:t>者</a:t>
            </a:r>
            <a:r>
              <a:rPr dirty="0" sz="650" spc="30">
                <a:latin typeface="等线"/>
                <a:cs typeface="等线"/>
              </a:rPr>
              <a:t>打开</a:t>
            </a:r>
            <a:r>
              <a:rPr dirty="0" sz="650" spc="15">
                <a:latin typeface="等线"/>
                <a:cs typeface="等线"/>
              </a:rPr>
              <a:t>“</a:t>
            </a:r>
            <a:r>
              <a:rPr dirty="0" sz="650" spc="40">
                <a:latin typeface="等线"/>
                <a:cs typeface="等线"/>
              </a:rPr>
              <a:t>希</a:t>
            </a:r>
            <a:r>
              <a:rPr dirty="0" sz="650" spc="30">
                <a:latin typeface="等线"/>
                <a:cs typeface="等线"/>
              </a:rPr>
              <a:t>望</a:t>
            </a:r>
            <a:r>
              <a:rPr dirty="0" sz="650" spc="40">
                <a:latin typeface="等线"/>
                <a:cs typeface="等线"/>
              </a:rPr>
              <a:t>之</a:t>
            </a:r>
            <a:r>
              <a:rPr dirty="0" sz="650" spc="35">
                <a:latin typeface="等线"/>
                <a:cs typeface="等线"/>
              </a:rPr>
              <a:t>门</a:t>
            </a:r>
            <a:r>
              <a:rPr dirty="0" sz="650" spc="20">
                <a:latin typeface="等线"/>
                <a:cs typeface="等线"/>
              </a:rPr>
              <a:t>”，</a:t>
            </a:r>
            <a:r>
              <a:rPr dirty="0" sz="650" spc="4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企</a:t>
            </a:r>
            <a:r>
              <a:rPr dirty="0" sz="650" spc="40">
                <a:latin typeface="等线"/>
                <a:cs typeface="等线"/>
              </a:rPr>
              <a:t>积</a:t>
            </a:r>
            <a:r>
              <a:rPr dirty="0" sz="650" spc="30">
                <a:latin typeface="等线"/>
                <a:cs typeface="等线"/>
              </a:rPr>
              <a:t>极</a:t>
            </a:r>
            <a:r>
              <a:rPr dirty="0" sz="650" spc="40">
                <a:latin typeface="等线"/>
                <a:cs typeface="等线"/>
              </a:rPr>
              <a:t>参</a:t>
            </a:r>
            <a:r>
              <a:rPr dirty="0" sz="650" spc="30">
                <a:latin typeface="等线"/>
                <a:cs typeface="等线"/>
              </a:rPr>
              <a:t>与</a:t>
            </a:r>
            <a:r>
              <a:rPr dirty="0" sz="650" spc="4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</a:t>
            </a:r>
            <a:r>
              <a:rPr dirty="0" sz="650" spc="4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物的</a:t>
            </a:r>
            <a:r>
              <a:rPr dirty="0" sz="650" spc="40">
                <a:latin typeface="等线"/>
                <a:cs typeface="等线"/>
              </a:rPr>
              <a:t>研</a:t>
            </a:r>
            <a:r>
              <a:rPr dirty="0" sz="650" spc="30">
                <a:latin typeface="等线"/>
                <a:cs typeface="等线"/>
              </a:rPr>
              <a:t>发与</a:t>
            </a:r>
            <a:r>
              <a:rPr dirty="0" sz="650" spc="20">
                <a:latin typeface="等线"/>
                <a:cs typeface="等线"/>
              </a:rPr>
              <a:t>引 </a:t>
            </a:r>
            <a:r>
              <a:rPr dirty="0" sz="650" spc="30">
                <a:latin typeface="等线"/>
                <a:cs typeface="等线"/>
              </a:rPr>
              <a:t>进，越来越多的</a:t>
            </a:r>
            <a:r>
              <a:rPr dirty="0" sz="650" spc="20">
                <a:latin typeface="等线"/>
                <a:cs typeface="等线"/>
              </a:rPr>
              <a:t>罕</a:t>
            </a:r>
            <a:r>
              <a:rPr dirty="0" sz="650" spc="30">
                <a:latin typeface="等线"/>
                <a:cs typeface="等线"/>
              </a:rPr>
              <a:t>见病药物在</a:t>
            </a:r>
            <a:r>
              <a:rPr dirty="0" sz="650" spc="20">
                <a:latin typeface="等线"/>
                <a:cs typeface="等线"/>
              </a:rPr>
              <a:t>国</a:t>
            </a:r>
            <a:r>
              <a:rPr dirty="0" sz="650" spc="30">
                <a:latin typeface="等线"/>
                <a:cs typeface="等线"/>
              </a:rPr>
              <a:t>内上市</a:t>
            </a:r>
            <a:r>
              <a:rPr dirty="0" sz="650" spc="20">
                <a:latin typeface="等线"/>
                <a:cs typeface="等线"/>
              </a:rPr>
              <a:t>并</a:t>
            </a:r>
            <a:r>
              <a:rPr dirty="0" sz="650" spc="30">
                <a:latin typeface="等线"/>
                <a:cs typeface="等线"/>
              </a:rPr>
              <a:t>纳入医</a:t>
            </a:r>
            <a:r>
              <a:rPr dirty="0" sz="650" spc="40">
                <a:latin typeface="等线"/>
                <a:cs typeface="等线"/>
              </a:rPr>
              <a:t>保</a:t>
            </a:r>
            <a:r>
              <a:rPr dirty="0" sz="650" spc="30">
                <a:latin typeface="等线"/>
                <a:cs typeface="等线"/>
              </a:rPr>
              <a:t>。罕</a:t>
            </a:r>
            <a:r>
              <a:rPr dirty="0" sz="650" spc="2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</a:t>
            </a:r>
            <a:r>
              <a:rPr dirty="0" sz="650" spc="10">
                <a:latin typeface="等线"/>
                <a:cs typeface="等线"/>
              </a:rPr>
              <a:t>患 </a:t>
            </a:r>
            <a:r>
              <a:rPr dirty="0" sz="650" spc="20">
                <a:latin typeface="等线"/>
                <a:cs typeface="等线"/>
              </a:rPr>
              <a:t>者和组织主</a:t>
            </a:r>
            <a:r>
              <a:rPr dirty="0" sz="650" spc="30">
                <a:latin typeface="等线"/>
                <a:cs typeface="等线"/>
              </a:rPr>
              <a:t>动</a:t>
            </a:r>
            <a:r>
              <a:rPr dirty="0" sz="650" spc="20">
                <a:latin typeface="等线"/>
                <a:cs typeface="等线"/>
              </a:rPr>
              <a:t>发声，</a:t>
            </a:r>
            <a:r>
              <a:rPr dirty="0" sz="650" spc="30">
                <a:latin typeface="等线"/>
                <a:cs typeface="等线"/>
              </a:rPr>
              <a:t>身</a:t>
            </a:r>
            <a:r>
              <a:rPr dirty="0" sz="650" spc="20">
                <a:latin typeface="等线"/>
                <a:cs typeface="等线"/>
              </a:rPr>
              <a:t>份已从</a:t>
            </a:r>
            <a:r>
              <a:rPr dirty="0" sz="650" spc="30">
                <a:latin typeface="等线"/>
                <a:cs typeface="等线"/>
              </a:rPr>
              <a:t>过</a:t>
            </a:r>
            <a:r>
              <a:rPr dirty="0" sz="650" spc="20">
                <a:latin typeface="等线"/>
                <a:cs typeface="等线"/>
              </a:rPr>
              <a:t>去</a:t>
            </a:r>
            <a:r>
              <a:rPr dirty="0" sz="650" spc="-20">
                <a:latin typeface="等线"/>
                <a:cs typeface="等线"/>
              </a:rPr>
              <a:t> </a:t>
            </a:r>
            <a:r>
              <a:rPr dirty="0" sz="650" spc="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弱势</a:t>
            </a:r>
            <a:r>
              <a:rPr dirty="0" sz="650" spc="20">
                <a:latin typeface="等线"/>
                <a:cs typeface="等线"/>
              </a:rPr>
              <a:t>群体</a:t>
            </a:r>
            <a:r>
              <a:rPr dirty="0" sz="650" spc="5">
                <a:latin typeface="等线"/>
                <a:cs typeface="等线"/>
              </a:rPr>
              <a:t>”</a:t>
            </a:r>
            <a:r>
              <a:rPr dirty="0" sz="650" spc="-20">
                <a:latin typeface="等线"/>
                <a:cs typeface="等线"/>
              </a:rPr>
              <a:t> </a:t>
            </a:r>
            <a:r>
              <a:rPr dirty="0" sz="650" spc="20">
                <a:latin typeface="等线"/>
                <a:cs typeface="等线"/>
              </a:rPr>
              <a:t>逐</a:t>
            </a:r>
            <a:r>
              <a:rPr dirty="0" sz="650" spc="30">
                <a:latin typeface="等线"/>
                <a:cs typeface="等线"/>
              </a:rPr>
              <a:t>渐</a:t>
            </a:r>
            <a:r>
              <a:rPr dirty="0" sz="650" spc="20">
                <a:latin typeface="等线"/>
                <a:cs typeface="等线"/>
              </a:rPr>
              <a:t>演变成</a:t>
            </a:r>
            <a:r>
              <a:rPr dirty="0" sz="650" spc="30">
                <a:latin typeface="等线"/>
                <a:cs typeface="等线"/>
              </a:rPr>
              <a:t>为</a:t>
            </a:r>
            <a:r>
              <a:rPr dirty="0" sz="650" spc="20">
                <a:latin typeface="等线"/>
                <a:cs typeface="等线"/>
              </a:rPr>
              <a:t>医 </a:t>
            </a:r>
            <a:r>
              <a:rPr dirty="0" sz="650" spc="30">
                <a:latin typeface="等线"/>
                <a:cs typeface="等线"/>
              </a:rPr>
              <a:t>生、</a:t>
            </a:r>
            <a:r>
              <a:rPr dirty="0" sz="650" spc="40">
                <a:latin typeface="等线"/>
                <a:cs typeface="等线"/>
              </a:rPr>
              <a:t>药</a:t>
            </a:r>
            <a:r>
              <a:rPr dirty="0" sz="650" spc="30">
                <a:latin typeface="等线"/>
                <a:cs typeface="等线"/>
              </a:rPr>
              <a:t>企、</a:t>
            </a:r>
            <a:r>
              <a:rPr dirty="0" sz="650" spc="40">
                <a:latin typeface="等线"/>
                <a:cs typeface="等线"/>
              </a:rPr>
              <a:t>政</a:t>
            </a:r>
            <a:r>
              <a:rPr dirty="0" sz="650" spc="30">
                <a:latin typeface="等线"/>
                <a:cs typeface="等线"/>
              </a:rPr>
              <a:t>府</a:t>
            </a:r>
            <a:r>
              <a:rPr dirty="0" sz="650" spc="40">
                <a:latin typeface="等线"/>
                <a:cs typeface="等线"/>
              </a:rPr>
              <a:t>机</a:t>
            </a:r>
            <a:r>
              <a:rPr dirty="0" sz="650" spc="30">
                <a:latin typeface="等线"/>
                <a:cs typeface="等线"/>
              </a:rPr>
              <a:t>构</a:t>
            </a:r>
            <a:r>
              <a:rPr dirty="0" sz="650" spc="35">
                <a:latin typeface="等线"/>
                <a:cs typeface="等线"/>
              </a:rPr>
              <a:t>的</a:t>
            </a:r>
            <a:r>
              <a:rPr dirty="0" sz="650" spc="25">
                <a:latin typeface="等线"/>
                <a:cs typeface="等线"/>
              </a:rPr>
              <a:t>“</a:t>
            </a:r>
            <a:r>
              <a:rPr dirty="0" sz="650" spc="30">
                <a:latin typeface="等线"/>
                <a:cs typeface="等线"/>
              </a:rPr>
              <a:t>合作</a:t>
            </a:r>
            <a:r>
              <a:rPr dirty="0" sz="650" spc="40">
                <a:latin typeface="等线"/>
                <a:cs typeface="等线"/>
              </a:rPr>
              <a:t>伙</a:t>
            </a:r>
            <a:r>
              <a:rPr dirty="0" sz="650" spc="30">
                <a:latin typeface="等线"/>
                <a:cs typeface="等线"/>
              </a:rPr>
              <a:t>伴</a:t>
            </a:r>
            <a:r>
              <a:rPr dirty="0" sz="650" spc="15">
                <a:latin typeface="等线"/>
                <a:cs typeface="等线"/>
              </a:rPr>
              <a:t>”</a:t>
            </a:r>
            <a:r>
              <a:rPr dirty="0" sz="650" spc="40">
                <a:latin typeface="等线"/>
                <a:cs typeface="等线"/>
              </a:rPr>
              <a:t>。</a:t>
            </a:r>
            <a:r>
              <a:rPr dirty="0" sz="650" spc="30">
                <a:latin typeface="等线"/>
                <a:cs typeface="等线"/>
              </a:rPr>
              <a:t>目</a:t>
            </a:r>
            <a:r>
              <a:rPr dirty="0" sz="650" spc="40">
                <a:latin typeface="等线"/>
                <a:cs typeface="等线"/>
              </a:rPr>
              <a:t>前</a:t>
            </a:r>
            <a:r>
              <a:rPr dirty="0" sz="650" spc="30">
                <a:latin typeface="等线"/>
                <a:cs typeface="等线"/>
              </a:rPr>
              <a:t>，罕</a:t>
            </a:r>
            <a:r>
              <a:rPr dirty="0" sz="650" spc="40">
                <a:latin typeface="等线"/>
                <a:cs typeface="等线"/>
              </a:rPr>
              <a:t>见</a:t>
            </a:r>
            <a:r>
              <a:rPr dirty="0" sz="650" spc="30">
                <a:latin typeface="等线"/>
                <a:cs typeface="等线"/>
              </a:rPr>
              <a:t>病在</a:t>
            </a:r>
            <a:r>
              <a:rPr dirty="0" sz="650" spc="40">
                <a:latin typeface="等线"/>
                <a:cs typeface="等线"/>
              </a:rPr>
              <a:t>诊</a:t>
            </a:r>
            <a:r>
              <a:rPr dirty="0" sz="650" spc="35">
                <a:latin typeface="等线"/>
                <a:cs typeface="等线"/>
              </a:rPr>
              <a:t>断</a:t>
            </a:r>
            <a:r>
              <a:rPr dirty="0" sz="650" spc="30">
                <a:latin typeface="等线"/>
                <a:cs typeface="等线"/>
              </a:rPr>
              <a:t>、</a:t>
            </a:r>
            <a:r>
              <a:rPr dirty="0" sz="650" spc="20">
                <a:latin typeface="等线"/>
                <a:cs typeface="等线"/>
              </a:rPr>
              <a:t>用 药和支付保障各方面已得到不断的改善。</a:t>
            </a:r>
            <a:endParaRPr sz="650">
              <a:latin typeface="等线"/>
              <a:cs typeface="等线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4984" y="2490977"/>
            <a:ext cx="15646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等线"/>
                <a:cs typeface="等线"/>
              </a:rPr>
              <a:t>患病率</a:t>
            </a:r>
            <a:r>
              <a:rPr dirty="0" sz="600" spc="-25">
                <a:latin typeface="等线"/>
                <a:cs typeface="等线"/>
              </a:rPr>
              <a:t> </a:t>
            </a:r>
            <a:r>
              <a:rPr dirty="0" sz="600">
                <a:latin typeface="等线"/>
                <a:cs typeface="等线"/>
              </a:rPr>
              <a:t>&lt;</a:t>
            </a:r>
            <a:r>
              <a:rPr dirty="0" sz="600" spc="-40">
                <a:latin typeface="等线"/>
                <a:cs typeface="等线"/>
              </a:rPr>
              <a:t> </a:t>
            </a:r>
            <a:r>
              <a:rPr dirty="0" sz="600" spc="-5">
                <a:latin typeface="等线"/>
                <a:cs typeface="等线"/>
              </a:rPr>
              <a:t>5/10,000</a:t>
            </a:r>
            <a:r>
              <a:rPr dirty="0" sz="600" spc="-30">
                <a:latin typeface="等线"/>
                <a:cs typeface="等线"/>
              </a:rPr>
              <a:t> </a:t>
            </a:r>
            <a:r>
              <a:rPr dirty="0" sz="600">
                <a:latin typeface="等线"/>
                <a:cs typeface="等线"/>
              </a:rPr>
              <a:t>导致衰弱或危及生命的疾病</a:t>
            </a:r>
            <a:endParaRPr sz="600">
              <a:latin typeface="等线"/>
              <a:cs typeface="等线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5835" y="4012205"/>
            <a:ext cx="227560" cy="23772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419980" y="4080128"/>
            <a:ext cx="7327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8FAADC"/>
                </a:solidFill>
                <a:latin typeface="等线"/>
                <a:cs typeface="等线"/>
              </a:rPr>
              <a:t>罕见病患者是儿童</a:t>
            </a:r>
            <a:endParaRPr sz="700">
              <a:latin typeface="等线"/>
              <a:cs typeface="等线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39188" y="4493132"/>
            <a:ext cx="26098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solidFill>
                  <a:srgbClr val="3863B1"/>
                </a:solidFill>
                <a:latin typeface="等线"/>
                <a:cs typeface="等线"/>
              </a:rPr>
              <a:t>80%</a:t>
            </a:r>
            <a:endParaRPr sz="1150">
              <a:latin typeface="等线"/>
              <a:cs typeface="等线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49017" y="4080128"/>
            <a:ext cx="6445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5177BB"/>
                </a:solidFill>
                <a:latin typeface="等线"/>
                <a:cs typeface="等线"/>
              </a:rPr>
              <a:t>罕见病是遗传病</a:t>
            </a:r>
            <a:endParaRPr sz="700">
              <a:latin typeface="等线"/>
              <a:cs typeface="等线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1667" y="4493767"/>
            <a:ext cx="48577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solidFill>
                  <a:srgbClr val="2A4882"/>
                </a:solidFill>
                <a:latin typeface="等线"/>
                <a:cs typeface="等线"/>
              </a:rPr>
              <a:t>7,0</a:t>
            </a:r>
            <a:r>
              <a:rPr dirty="0" sz="1150" spc="-10" b="1">
                <a:solidFill>
                  <a:srgbClr val="2A4882"/>
                </a:solidFill>
                <a:latin typeface="等线"/>
                <a:cs typeface="等线"/>
              </a:rPr>
              <a:t>0</a:t>
            </a:r>
            <a:r>
              <a:rPr dirty="0" sz="1150" spc="-5" b="1">
                <a:solidFill>
                  <a:srgbClr val="2A4882"/>
                </a:solidFill>
                <a:latin typeface="等线"/>
                <a:cs typeface="等线"/>
              </a:rPr>
              <a:t>0+</a:t>
            </a:r>
            <a:endParaRPr sz="1150">
              <a:latin typeface="等线"/>
              <a:cs typeface="等线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9754" y="4080128"/>
            <a:ext cx="6464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2E4D85"/>
                </a:solidFill>
                <a:latin typeface="等线"/>
                <a:cs typeface="等线"/>
              </a:rPr>
              <a:t>全球已知罕见病</a:t>
            </a:r>
            <a:endParaRPr sz="700">
              <a:latin typeface="等线"/>
              <a:cs typeface="等线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23082" y="4502022"/>
            <a:ext cx="3543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solidFill>
                  <a:srgbClr val="557EC9"/>
                </a:solidFill>
                <a:latin typeface="等线"/>
                <a:cs typeface="等线"/>
              </a:rPr>
              <a:t>3</a:t>
            </a:r>
            <a:r>
              <a:rPr dirty="0" sz="1150" b="1">
                <a:solidFill>
                  <a:srgbClr val="557EC9"/>
                </a:solidFill>
                <a:latin typeface="等线"/>
                <a:cs typeface="等线"/>
              </a:rPr>
              <a:t>亿+</a:t>
            </a:r>
            <a:endParaRPr sz="1150">
              <a:latin typeface="等线"/>
              <a:cs typeface="等线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07207" y="4080128"/>
            <a:ext cx="6445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557EC9"/>
                </a:solidFill>
                <a:latin typeface="等线"/>
                <a:cs typeface="等线"/>
              </a:rPr>
              <a:t>全球罕见病患者</a:t>
            </a:r>
            <a:endParaRPr sz="700">
              <a:latin typeface="等线"/>
              <a:cs typeface="等线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01971" y="4512309"/>
            <a:ext cx="25971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solidFill>
                  <a:srgbClr val="8FAADC"/>
                </a:solidFill>
                <a:latin typeface="等线"/>
                <a:cs typeface="等线"/>
              </a:rPr>
              <a:t>50%</a:t>
            </a:r>
            <a:endParaRPr sz="1150">
              <a:latin typeface="等线"/>
              <a:cs typeface="等线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94047" y="4015739"/>
            <a:ext cx="220979" cy="262255"/>
          </a:xfrm>
          <a:custGeom>
            <a:avLst/>
            <a:gdLst/>
            <a:ahLst/>
            <a:cxnLst/>
            <a:rect l="l" t="t" r="r" b="b"/>
            <a:pathLst>
              <a:path w="220979" h="262254">
                <a:moveTo>
                  <a:pt x="23494" y="36321"/>
                </a:moveTo>
                <a:lnTo>
                  <a:pt x="13462" y="36321"/>
                </a:lnTo>
                <a:lnTo>
                  <a:pt x="9143" y="37845"/>
                </a:lnTo>
                <a:lnTo>
                  <a:pt x="5334" y="40893"/>
                </a:lnTo>
                <a:lnTo>
                  <a:pt x="1777" y="43941"/>
                </a:lnTo>
                <a:lnTo>
                  <a:pt x="0" y="47497"/>
                </a:lnTo>
                <a:lnTo>
                  <a:pt x="82" y="56431"/>
                </a:lnTo>
                <a:lnTo>
                  <a:pt x="1777" y="59943"/>
                </a:lnTo>
                <a:lnTo>
                  <a:pt x="5334" y="62864"/>
                </a:lnTo>
                <a:lnTo>
                  <a:pt x="61467" y="110362"/>
                </a:lnTo>
                <a:lnTo>
                  <a:pt x="61467" y="248919"/>
                </a:lnTo>
                <a:lnTo>
                  <a:pt x="63500" y="253237"/>
                </a:lnTo>
                <a:lnTo>
                  <a:pt x="67690" y="256793"/>
                </a:lnTo>
                <a:lnTo>
                  <a:pt x="72009" y="260349"/>
                </a:lnTo>
                <a:lnTo>
                  <a:pt x="77088" y="262127"/>
                </a:lnTo>
                <a:lnTo>
                  <a:pt x="88773" y="262127"/>
                </a:lnTo>
                <a:lnTo>
                  <a:pt x="93852" y="260349"/>
                </a:lnTo>
                <a:lnTo>
                  <a:pt x="102235" y="253237"/>
                </a:lnTo>
                <a:lnTo>
                  <a:pt x="104393" y="248919"/>
                </a:lnTo>
                <a:lnTo>
                  <a:pt x="104393" y="181609"/>
                </a:lnTo>
                <a:lnTo>
                  <a:pt x="159638" y="181609"/>
                </a:lnTo>
                <a:lnTo>
                  <a:pt x="159638" y="110362"/>
                </a:lnTo>
                <a:lnTo>
                  <a:pt x="197975" y="77850"/>
                </a:lnTo>
                <a:lnTo>
                  <a:pt x="75184" y="77850"/>
                </a:lnTo>
                <a:lnTo>
                  <a:pt x="31496" y="40893"/>
                </a:lnTo>
                <a:lnTo>
                  <a:pt x="27939" y="37845"/>
                </a:lnTo>
                <a:lnTo>
                  <a:pt x="23494" y="36321"/>
                </a:lnTo>
                <a:close/>
              </a:path>
              <a:path w="220979" h="262254">
                <a:moveTo>
                  <a:pt x="159638" y="181609"/>
                </a:moveTo>
                <a:lnTo>
                  <a:pt x="116586" y="181609"/>
                </a:lnTo>
                <a:lnTo>
                  <a:pt x="116586" y="248919"/>
                </a:lnTo>
                <a:lnTo>
                  <a:pt x="118744" y="253237"/>
                </a:lnTo>
                <a:lnTo>
                  <a:pt x="122936" y="256793"/>
                </a:lnTo>
                <a:lnTo>
                  <a:pt x="127253" y="260349"/>
                </a:lnTo>
                <a:lnTo>
                  <a:pt x="132206" y="262127"/>
                </a:lnTo>
                <a:lnTo>
                  <a:pt x="144017" y="262127"/>
                </a:lnTo>
                <a:lnTo>
                  <a:pt x="149098" y="260349"/>
                </a:lnTo>
                <a:lnTo>
                  <a:pt x="157479" y="253237"/>
                </a:lnTo>
                <a:lnTo>
                  <a:pt x="159638" y="248919"/>
                </a:lnTo>
                <a:lnTo>
                  <a:pt x="159638" y="181609"/>
                </a:lnTo>
                <a:close/>
              </a:path>
              <a:path w="220979" h="262254">
                <a:moveTo>
                  <a:pt x="207644" y="36321"/>
                </a:moveTo>
                <a:lnTo>
                  <a:pt x="197357" y="36321"/>
                </a:lnTo>
                <a:lnTo>
                  <a:pt x="193039" y="37845"/>
                </a:lnTo>
                <a:lnTo>
                  <a:pt x="189484" y="40893"/>
                </a:lnTo>
                <a:lnTo>
                  <a:pt x="145796" y="77850"/>
                </a:lnTo>
                <a:lnTo>
                  <a:pt x="197975" y="77850"/>
                </a:lnTo>
                <a:lnTo>
                  <a:pt x="215646" y="62864"/>
                </a:lnTo>
                <a:lnTo>
                  <a:pt x="219201" y="59943"/>
                </a:lnTo>
                <a:lnTo>
                  <a:pt x="220897" y="56431"/>
                </a:lnTo>
                <a:lnTo>
                  <a:pt x="220852" y="47751"/>
                </a:lnTo>
                <a:lnTo>
                  <a:pt x="219075" y="43941"/>
                </a:lnTo>
                <a:lnTo>
                  <a:pt x="211962" y="37845"/>
                </a:lnTo>
                <a:lnTo>
                  <a:pt x="207644" y="36321"/>
                </a:lnTo>
                <a:close/>
              </a:path>
              <a:path w="220979" h="262254">
                <a:moveTo>
                  <a:pt x="110489" y="0"/>
                </a:moveTo>
                <a:lnTo>
                  <a:pt x="74636" y="16158"/>
                </a:lnTo>
                <a:lnTo>
                  <a:pt x="67563" y="36321"/>
                </a:lnTo>
                <a:lnTo>
                  <a:pt x="68349" y="43580"/>
                </a:lnTo>
                <a:lnTo>
                  <a:pt x="101889" y="71977"/>
                </a:lnTo>
                <a:lnTo>
                  <a:pt x="110489" y="72643"/>
                </a:lnTo>
                <a:lnTo>
                  <a:pt x="119108" y="71977"/>
                </a:lnTo>
                <a:lnTo>
                  <a:pt x="152630" y="43562"/>
                </a:lnTo>
                <a:lnTo>
                  <a:pt x="153415" y="36321"/>
                </a:lnTo>
                <a:lnTo>
                  <a:pt x="152630" y="29061"/>
                </a:lnTo>
                <a:lnTo>
                  <a:pt x="119108" y="664"/>
                </a:lnTo>
                <a:lnTo>
                  <a:pt x="110489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0663" y="4322063"/>
            <a:ext cx="576072" cy="576071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1827022" y="3993006"/>
            <a:ext cx="217804" cy="264795"/>
          </a:xfrm>
          <a:custGeom>
            <a:avLst/>
            <a:gdLst/>
            <a:ahLst/>
            <a:cxnLst/>
            <a:rect l="l" t="t" r="r" b="b"/>
            <a:pathLst>
              <a:path w="217805" h="264795">
                <a:moveTo>
                  <a:pt x="74040" y="0"/>
                </a:moveTo>
                <a:lnTo>
                  <a:pt x="94313" y="47069"/>
                </a:lnTo>
                <a:lnTo>
                  <a:pt x="113283" y="70738"/>
                </a:lnTo>
                <a:lnTo>
                  <a:pt x="59281" y="88945"/>
                </a:lnTo>
                <a:lnTo>
                  <a:pt x="39211" y="113903"/>
                </a:lnTo>
                <a:lnTo>
                  <a:pt x="45382" y="144266"/>
                </a:lnTo>
                <a:lnTo>
                  <a:pt x="70103" y="178688"/>
                </a:lnTo>
                <a:lnTo>
                  <a:pt x="46916" y="184513"/>
                </a:lnTo>
                <a:lnTo>
                  <a:pt x="25669" y="192611"/>
                </a:lnTo>
                <a:lnTo>
                  <a:pt x="9114" y="202924"/>
                </a:lnTo>
                <a:lnTo>
                  <a:pt x="0" y="215391"/>
                </a:lnTo>
                <a:lnTo>
                  <a:pt x="147700" y="264540"/>
                </a:lnTo>
                <a:lnTo>
                  <a:pt x="147774" y="256666"/>
                </a:lnTo>
                <a:lnTo>
                  <a:pt x="138302" y="256666"/>
                </a:lnTo>
                <a:lnTo>
                  <a:pt x="12318" y="214756"/>
                </a:lnTo>
                <a:lnTo>
                  <a:pt x="15493" y="212344"/>
                </a:lnTo>
                <a:lnTo>
                  <a:pt x="20954" y="210565"/>
                </a:lnTo>
                <a:lnTo>
                  <a:pt x="24510" y="207137"/>
                </a:lnTo>
                <a:lnTo>
                  <a:pt x="35192" y="207137"/>
                </a:lnTo>
                <a:lnTo>
                  <a:pt x="29844" y="205358"/>
                </a:lnTo>
                <a:lnTo>
                  <a:pt x="35686" y="202564"/>
                </a:lnTo>
                <a:lnTo>
                  <a:pt x="41020" y="200787"/>
                </a:lnTo>
                <a:lnTo>
                  <a:pt x="46481" y="199136"/>
                </a:lnTo>
                <a:lnTo>
                  <a:pt x="57061" y="199136"/>
                </a:lnTo>
                <a:lnTo>
                  <a:pt x="53975" y="198119"/>
                </a:lnTo>
                <a:lnTo>
                  <a:pt x="61319" y="196099"/>
                </a:lnTo>
                <a:lnTo>
                  <a:pt x="70246" y="194627"/>
                </a:lnTo>
                <a:lnTo>
                  <a:pt x="89661" y="192277"/>
                </a:lnTo>
                <a:lnTo>
                  <a:pt x="116356" y="192277"/>
                </a:lnTo>
                <a:lnTo>
                  <a:pt x="153977" y="180411"/>
                </a:lnTo>
                <a:lnTo>
                  <a:pt x="154913" y="179577"/>
                </a:lnTo>
                <a:lnTo>
                  <a:pt x="93979" y="179577"/>
                </a:lnTo>
                <a:lnTo>
                  <a:pt x="75691" y="161797"/>
                </a:lnTo>
                <a:lnTo>
                  <a:pt x="90059" y="161797"/>
                </a:lnTo>
                <a:lnTo>
                  <a:pt x="68452" y="154686"/>
                </a:lnTo>
                <a:lnTo>
                  <a:pt x="65150" y="149987"/>
                </a:lnTo>
                <a:lnTo>
                  <a:pt x="59689" y="144652"/>
                </a:lnTo>
                <a:lnTo>
                  <a:pt x="58546" y="140843"/>
                </a:lnTo>
                <a:lnTo>
                  <a:pt x="72862" y="140843"/>
                </a:lnTo>
                <a:lnTo>
                  <a:pt x="55625" y="135127"/>
                </a:lnTo>
                <a:lnTo>
                  <a:pt x="54609" y="131190"/>
                </a:lnTo>
                <a:lnTo>
                  <a:pt x="53466" y="127253"/>
                </a:lnTo>
                <a:lnTo>
                  <a:pt x="52704" y="122300"/>
                </a:lnTo>
                <a:lnTo>
                  <a:pt x="63223" y="122300"/>
                </a:lnTo>
                <a:lnTo>
                  <a:pt x="57142" y="120268"/>
                </a:lnTo>
                <a:lnTo>
                  <a:pt x="53339" y="120268"/>
                </a:lnTo>
                <a:lnTo>
                  <a:pt x="55879" y="112775"/>
                </a:lnTo>
                <a:lnTo>
                  <a:pt x="57276" y="108584"/>
                </a:lnTo>
                <a:lnTo>
                  <a:pt x="71475" y="108584"/>
                </a:lnTo>
                <a:lnTo>
                  <a:pt x="60832" y="105028"/>
                </a:lnTo>
                <a:lnTo>
                  <a:pt x="61848" y="101853"/>
                </a:lnTo>
                <a:lnTo>
                  <a:pt x="67309" y="100202"/>
                </a:lnTo>
                <a:lnTo>
                  <a:pt x="70865" y="96646"/>
                </a:lnTo>
                <a:lnTo>
                  <a:pt x="81677" y="96646"/>
                </a:lnTo>
                <a:lnTo>
                  <a:pt x="76326" y="94868"/>
                </a:lnTo>
                <a:lnTo>
                  <a:pt x="84200" y="92837"/>
                </a:lnTo>
                <a:lnTo>
                  <a:pt x="87121" y="91439"/>
                </a:lnTo>
                <a:lnTo>
                  <a:pt x="94995" y="89407"/>
                </a:lnTo>
                <a:lnTo>
                  <a:pt x="109263" y="89407"/>
                </a:lnTo>
                <a:lnTo>
                  <a:pt x="102869" y="87249"/>
                </a:lnTo>
                <a:lnTo>
                  <a:pt x="115950" y="84581"/>
                </a:lnTo>
                <a:lnTo>
                  <a:pt x="125602" y="84327"/>
                </a:lnTo>
                <a:lnTo>
                  <a:pt x="146002" y="84327"/>
                </a:lnTo>
                <a:lnTo>
                  <a:pt x="143636" y="80899"/>
                </a:lnTo>
                <a:lnTo>
                  <a:pt x="158863" y="77271"/>
                </a:lnTo>
                <a:lnTo>
                  <a:pt x="173053" y="73310"/>
                </a:lnTo>
                <a:lnTo>
                  <a:pt x="186124" y="68540"/>
                </a:lnTo>
                <a:lnTo>
                  <a:pt x="190526" y="66293"/>
                </a:lnTo>
                <a:lnTo>
                  <a:pt x="131698" y="66293"/>
                </a:lnTo>
                <a:lnTo>
                  <a:pt x="124769" y="60334"/>
                </a:lnTo>
                <a:lnTo>
                  <a:pt x="118840" y="54816"/>
                </a:lnTo>
                <a:lnTo>
                  <a:pt x="114768" y="50559"/>
                </a:lnTo>
                <a:lnTo>
                  <a:pt x="113410" y="48387"/>
                </a:lnTo>
                <a:lnTo>
                  <a:pt x="127487" y="48387"/>
                </a:lnTo>
                <a:lnTo>
                  <a:pt x="122967" y="46862"/>
                </a:lnTo>
                <a:lnTo>
                  <a:pt x="106171" y="41275"/>
                </a:lnTo>
                <a:lnTo>
                  <a:pt x="101091" y="34925"/>
                </a:lnTo>
                <a:lnTo>
                  <a:pt x="99186" y="33146"/>
                </a:lnTo>
                <a:lnTo>
                  <a:pt x="96265" y="27431"/>
                </a:lnTo>
                <a:lnTo>
                  <a:pt x="106753" y="27431"/>
                </a:lnTo>
                <a:lnTo>
                  <a:pt x="92963" y="22859"/>
                </a:lnTo>
                <a:lnTo>
                  <a:pt x="89026" y="13207"/>
                </a:lnTo>
                <a:lnTo>
                  <a:pt x="87883" y="9397"/>
                </a:lnTo>
                <a:lnTo>
                  <a:pt x="102284" y="9397"/>
                </a:lnTo>
                <a:lnTo>
                  <a:pt x="74040" y="0"/>
                </a:lnTo>
                <a:close/>
              </a:path>
              <a:path w="217805" h="264795">
                <a:moveTo>
                  <a:pt x="35192" y="207137"/>
                </a:moveTo>
                <a:lnTo>
                  <a:pt x="24510" y="207137"/>
                </a:lnTo>
                <a:lnTo>
                  <a:pt x="133095" y="243205"/>
                </a:lnTo>
                <a:lnTo>
                  <a:pt x="136016" y="248919"/>
                </a:lnTo>
                <a:lnTo>
                  <a:pt x="137159" y="252730"/>
                </a:lnTo>
                <a:lnTo>
                  <a:pt x="138302" y="256666"/>
                </a:lnTo>
                <a:lnTo>
                  <a:pt x="147774" y="256666"/>
                </a:lnTo>
                <a:lnTo>
                  <a:pt x="147781" y="248919"/>
                </a:lnTo>
                <a:lnTo>
                  <a:pt x="143774" y="238632"/>
                </a:lnTo>
                <a:lnTo>
                  <a:pt x="129793" y="238632"/>
                </a:lnTo>
                <a:lnTo>
                  <a:pt x="35192" y="207137"/>
                </a:lnTo>
                <a:close/>
              </a:path>
              <a:path w="217805" h="264795">
                <a:moveTo>
                  <a:pt x="57061" y="199136"/>
                </a:moveTo>
                <a:lnTo>
                  <a:pt x="46481" y="199136"/>
                </a:lnTo>
                <a:lnTo>
                  <a:pt x="120268" y="223646"/>
                </a:lnTo>
                <a:lnTo>
                  <a:pt x="123570" y="228219"/>
                </a:lnTo>
                <a:lnTo>
                  <a:pt x="126872" y="232918"/>
                </a:lnTo>
                <a:lnTo>
                  <a:pt x="129793" y="238632"/>
                </a:lnTo>
                <a:lnTo>
                  <a:pt x="143774" y="238632"/>
                </a:lnTo>
                <a:lnTo>
                  <a:pt x="140763" y="230901"/>
                </a:lnTo>
                <a:lnTo>
                  <a:pt x="133279" y="219075"/>
                </a:lnTo>
                <a:lnTo>
                  <a:pt x="116966" y="219075"/>
                </a:lnTo>
                <a:lnTo>
                  <a:pt x="57061" y="199136"/>
                </a:lnTo>
                <a:close/>
              </a:path>
              <a:path w="217805" h="264795">
                <a:moveTo>
                  <a:pt x="116356" y="192277"/>
                </a:moveTo>
                <a:lnTo>
                  <a:pt x="89661" y="192277"/>
                </a:lnTo>
                <a:lnTo>
                  <a:pt x="97732" y="199376"/>
                </a:lnTo>
                <a:lnTo>
                  <a:pt x="104981" y="206200"/>
                </a:lnTo>
                <a:lnTo>
                  <a:pt x="111396" y="212762"/>
                </a:lnTo>
                <a:lnTo>
                  <a:pt x="116966" y="219075"/>
                </a:lnTo>
                <a:lnTo>
                  <a:pt x="133279" y="219075"/>
                </a:lnTo>
                <a:lnTo>
                  <a:pt x="128609" y="211695"/>
                </a:lnTo>
                <a:lnTo>
                  <a:pt x="113537" y="193166"/>
                </a:lnTo>
                <a:lnTo>
                  <a:pt x="116356" y="192277"/>
                </a:lnTo>
                <a:close/>
              </a:path>
              <a:path w="217805" h="264795">
                <a:moveTo>
                  <a:pt x="90059" y="161797"/>
                </a:moveTo>
                <a:lnTo>
                  <a:pt x="75691" y="161797"/>
                </a:lnTo>
                <a:lnTo>
                  <a:pt x="119125" y="176275"/>
                </a:lnTo>
                <a:lnTo>
                  <a:pt x="111251" y="178307"/>
                </a:lnTo>
                <a:lnTo>
                  <a:pt x="104012" y="178307"/>
                </a:lnTo>
                <a:lnTo>
                  <a:pt x="93979" y="179577"/>
                </a:lnTo>
                <a:lnTo>
                  <a:pt x="154913" y="179577"/>
                </a:lnTo>
                <a:lnTo>
                  <a:pt x="160187" y="174878"/>
                </a:lnTo>
                <a:lnTo>
                  <a:pt x="129285" y="174878"/>
                </a:lnTo>
                <a:lnTo>
                  <a:pt x="90059" y="161797"/>
                </a:lnTo>
                <a:close/>
              </a:path>
              <a:path w="217805" h="264795">
                <a:moveTo>
                  <a:pt x="72862" y="140843"/>
                </a:moveTo>
                <a:lnTo>
                  <a:pt x="58546" y="140843"/>
                </a:lnTo>
                <a:lnTo>
                  <a:pt x="147700" y="170433"/>
                </a:lnTo>
                <a:lnTo>
                  <a:pt x="142239" y="172084"/>
                </a:lnTo>
                <a:lnTo>
                  <a:pt x="136905" y="173862"/>
                </a:lnTo>
                <a:lnTo>
                  <a:pt x="129285" y="174878"/>
                </a:lnTo>
                <a:lnTo>
                  <a:pt x="160187" y="174878"/>
                </a:lnTo>
                <a:lnTo>
                  <a:pt x="169169" y="166877"/>
                </a:lnTo>
                <a:lnTo>
                  <a:pt x="151256" y="166877"/>
                </a:lnTo>
                <a:lnTo>
                  <a:pt x="72862" y="140843"/>
                </a:lnTo>
                <a:close/>
              </a:path>
              <a:path w="217805" h="264795">
                <a:moveTo>
                  <a:pt x="63223" y="122300"/>
                </a:moveTo>
                <a:lnTo>
                  <a:pt x="52704" y="122300"/>
                </a:lnTo>
                <a:lnTo>
                  <a:pt x="161289" y="158495"/>
                </a:lnTo>
                <a:lnTo>
                  <a:pt x="157733" y="161925"/>
                </a:lnTo>
                <a:lnTo>
                  <a:pt x="151256" y="166877"/>
                </a:lnTo>
                <a:lnTo>
                  <a:pt x="169169" y="166877"/>
                </a:lnTo>
                <a:lnTo>
                  <a:pt x="177117" y="159797"/>
                </a:lnTo>
                <a:lnTo>
                  <a:pt x="176995" y="156337"/>
                </a:lnTo>
                <a:lnTo>
                  <a:pt x="161925" y="156337"/>
                </a:lnTo>
                <a:lnTo>
                  <a:pt x="162305" y="155320"/>
                </a:lnTo>
                <a:lnTo>
                  <a:pt x="63223" y="122300"/>
                </a:lnTo>
                <a:close/>
              </a:path>
              <a:path w="217805" h="264795">
                <a:moveTo>
                  <a:pt x="71475" y="108584"/>
                </a:moveTo>
                <a:lnTo>
                  <a:pt x="57276" y="108584"/>
                </a:lnTo>
                <a:lnTo>
                  <a:pt x="165861" y="144652"/>
                </a:lnTo>
                <a:lnTo>
                  <a:pt x="166623" y="149606"/>
                </a:lnTo>
                <a:lnTo>
                  <a:pt x="161925" y="156337"/>
                </a:lnTo>
                <a:lnTo>
                  <a:pt x="176995" y="156337"/>
                </a:lnTo>
                <a:lnTo>
                  <a:pt x="176410" y="139700"/>
                </a:lnTo>
                <a:lnTo>
                  <a:pt x="165100" y="139700"/>
                </a:lnTo>
                <a:lnTo>
                  <a:pt x="103021" y="119125"/>
                </a:lnTo>
                <a:lnTo>
                  <a:pt x="71475" y="108584"/>
                </a:lnTo>
                <a:close/>
              </a:path>
              <a:path w="217805" h="264795">
                <a:moveTo>
                  <a:pt x="81677" y="96646"/>
                </a:moveTo>
                <a:lnTo>
                  <a:pt x="70865" y="96646"/>
                </a:lnTo>
                <a:lnTo>
                  <a:pt x="138501" y="119127"/>
                </a:lnTo>
                <a:lnTo>
                  <a:pt x="162051" y="127000"/>
                </a:lnTo>
                <a:lnTo>
                  <a:pt x="164972" y="132714"/>
                </a:lnTo>
                <a:lnTo>
                  <a:pt x="166115" y="136525"/>
                </a:lnTo>
                <a:lnTo>
                  <a:pt x="165100" y="139700"/>
                </a:lnTo>
                <a:lnTo>
                  <a:pt x="176410" y="139700"/>
                </a:lnTo>
                <a:lnTo>
                  <a:pt x="175992" y="127801"/>
                </a:lnTo>
                <a:lnTo>
                  <a:pt x="172197" y="122300"/>
                </a:lnTo>
                <a:lnTo>
                  <a:pt x="158750" y="122300"/>
                </a:lnTo>
                <a:lnTo>
                  <a:pt x="81677" y="96646"/>
                </a:lnTo>
                <a:close/>
              </a:path>
              <a:path w="217805" h="264795">
                <a:moveTo>
                  <a:pt x="109263" y="89407"/>
                </a:moveTo>
                <a:lnTo>
                  <a:pt x="94995" y="89407"/>
                </a:lnTo>
                <a:lnTo>
                  <a:pt x="147192" y="106680"/>
                </a:lnTo>
                <a:lnTo>
                  <a:pt x="152272" y="113156"/>
                </a:lnTo>
                <a:lnTo>
                  <a:pt x="153669" y="115950"/>
                </a:lnTo>
                <a:lnTo>
                  <a:pt x="158750" y="122300"/>
                </a:lnTo>
                <a:lnTo>
                  <a:pt x="172197" y="122300"/>
                </a:lnTo>
                <a:lnTo>
                  <a:pt x="157041" y="100330"/>
                </a:lnTo>
                <a:lnTo>
                  <a:pt x="141985" y="100330"/>
                </a:lnTo>
                <a:lnTo>
                  <a:pt x="109263" y="89407"/>
                </a:lnTo>
                <a:close/>
              </a:path>
              <a:path w="217805" h="264795">
                <a:moveTo>
                  <a:pt x="53726" y="119127"/>
                </a:moveTo>
                <a:lnTo>
                  <a:pt x="53339" y="120268"/>
                </a:lnTo>
                <a:lnTo>
                  <a:pt x="57142" y="120268"/>
                </a:lnTo>
                <a:lnTo>
                  <a:pt x="53726" y="119127"/>
                </a:lnTo>
                <a:close/>
              </a:path>
              <a:path w="217805" h="264795">
                <a:moveTo>
                  <a:pt x="146002" y="84327"/>
                </a:moveTo>
                <a:lnTo>
                  <a:pt x="125602" y="84327"/>
                </a:lnTo>
                <a:lnTo>
                  <a:pt x="133222" y="90296"/>
                </a:lnTo>
                <a:lnTo>
                  <a:pt x="141985" y="100330"/>
                </a:lnTo>
                <a:lnTo>
                  <a:pt x="157041" y="100330"/>
                </a:lnTo>
                <a:lnTo>
                  <a:pt x="146002" y="84327"/>
                </a:lnTo>
                <a:close/>
              </a:path>
              <a:path w="217805" h="264795">
                <a:moveTo>
                  <a:pt x="127487" y="48387"/>
                </a:moveTo>
                <a:lnTo>
                  <a:pt x="113410" y="48387"/>
                </a:lnTo>
                <a:lnTo>
                  <a:pt x="156844" y="62864"/>
                </a:lnTo>
                <a:lnTo>
                  <a:pt x="156590" y="64007"/>
                </a:lnTo>
                <a:lnTo>
                  <a:pt x="143890" y="65658"/>
                </a:lnTo>
                <a:lnTo>
                  <a:pt x="131698" y="66293"/>
                </a:lnTo>
                <a:lnTo>
                  <a:pt x="190526" y="66293"/>
                </a:lnTo>
                <a:lnTo>
                  <a:pt x="197992" y="62483"/>
                </a:lnTo>
                <a:lnTo>
                  <a:pt x="200304" y="61594"/>
                </a:lnTo>
                <a:lnTo>
                  <a:pt x="167004" y="61594"/>
                </a:lnTo>
                <a:lnTo>
                  <a:pt x="127487" y="48387"/>
                </a:lnTo>
                <a:close/>
              </a:path>
              <a:path w="217805" h="264795">
                <a:moveTo>
                  <a:pt x="106753" y="27431"/>
                </a:moveTo>
                <a:lnTo>
                  <a:pt x="96265" y="27431"/>
                </a:lnTo>
                <a:lnTo>
                  <a:pt x="183133" y="56387"/>
                </a:lnTo>
                <a:lnTo>
                  <a:pt x="177419" y="59181"/>
                </a:lnTo>
                <a:lnTo>
                  <a:pt x="174878" y="59436"/>
                </a:lnTo>
                <a:lnTo>
                  <a:pt x="167004" y="61594"/>
                </a:lnTo>
                <a:lnTo>
                  <a:pt x="200304" y="61594"/>
                </a:lnTo>
                <a:lnTo>
                  <a:pt x="206247" y="59308"/>
                </a:lnTo>
                <a:lnTo>
                  <a:pt x="212554" y="54609"/>
                </a:lnTo>
                <a:lnTo>
                  <a:pt x="188594" y="54609"/>
                </a:lnTo>
                <a:lnTo>
                  <a:pt x="106753" y="27431"/>
                </a:lnTo>
                <a:close/>
              </a:path>
              <a:path w="217805" h="264795">
                <a:moveTo>
                  <a:pt x="102284" y="9397"/>
                </a:moveTo>
                <a:lnTo>
                  <a:pt x="87883" y="9397"/>
                </a:lnTo>
                <a:lnTo>
                  <a:pt x="200786" y="46862"/>
                </a:lnTo>
                <a:lnTo>
                  <a:pt x="197611" y="49402"/>
                </a:lnTo>
                <a:lnTo>
                  <a:pt x="188594" y="54609"/>
                </a:lnTo>
                <a:lnTo>
                  <a:pt x="212554" y="54609"/>
                </a:lnTo>
                <a:lnTo>
                  <a:pt x="212725" y="54482"/>
                </a:lnTo>
                <a:lnTo>
                  <a:pt x="217423" y="47751"/>
                </a:lnTo>
                <a:lnTo>
                  <a:pt x="102284" y="9397"/>
                </a:lnTo>
                <a:close/>
              </a:path>
            </a:pathLst>
          </a:custGeom>
          <a:solidFill>
            <a:srgbClr val="3863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73579" y="4322063"/>
            <a:ext cx="576071" cy="57607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06495" y="4332731"/>
            <a:ext cx="576071" cy="57607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40935" y="4340351"/>
            <a:ext cx="576072" cy="576071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3000756" y="4011167"/>
            <a:ext cx="266700" cy="262255"/>
          </a:xfrm>
          <a:custGeom>
            <a:avLst/>
            <a:gdLst/>
            <a:ahLst/>
            <a:cxnLst/>
            <a:rect l="l" t="t" r="r" b="b"/>
            <a:pathLst>
              <a:path w="266700" h="262254">
                <a:moveTo>
                  <a:pt x="19812" y="117856"/>
                </a:moveTo>
                <a:lnTo>
                  <a:pt x="19050" y="117856"/>
                </a:lnTo>
                <a:lnTo>
                  <a:pt x="19050" y="115824"/>
                </a:lnTo>
                <a:lnTo>
                  <a:pt x="18288" y="115824"/>
                </a:lnTo>
                <a:lnTo>
                  <a:pt x="18288" y="117856"/>
                </a:lnTo>
                <a:lnTo>
                  <a:pt x="19050" y="118872"/>
                </a:lnTo>
                <a:lnTo>
                  <a:pt x="19812" y="117856"/>
                </a:lnTo>
                <a:close/>
              </a:path>
              <a:path w="266700" h="262254">
                <a:moveTo>
                  <a:pt x="21590" y="120154"/>
                </a:moveTo>
                <a:lnTo>
                  <a:pt x="20574" y="120154"/>
                </a:lnTo>
                <a:lnTo>
                  <a:pt x="20574" y="122682"/>
                </a:lnTo>
                <a:lnTo>
                  <a:pt x="21590" y="121424"/>
                </a:lnTo>
                <a:lnTo>
                  <a:pt x="21590" y="120154"/>
                </a:lnTo>
                <a:close/>
              </a:path>
              <a:path w="266700" h="262254">
                <a:moveTo>
                  <a:pt x="52578" y="55968"/>
                </a:moveTo>
                <a:lnTo>
                  <a:pt x="51562" y="56654"/>
                </a:lnTo>
                <a:lnTo>
                  <a:pt x="52578" y="56654"/>
                </a:lnTo>
                <a:lnTo>
                  <a:pt x="52578" y="55968"/>
                </a:lnTo>
                <a:close/>
              </a:path>
              <a:path w="266700" h="262254">
                <a:moveTo>
                  <a:pt x="55499" y="127774"/>
                </a:moveTo>
                <a:lnTo>
                  <a:pt x="53467" y="129032"/>
                </a:lnTo>
                <a:lnTo>
                  <a:pt x="55499" y="129032"/>
                </a:lnTo>
                <a:lnTo>
                  <a:pt x="55499" y="127774"/>
                </a:lnTo>
                <a:close/>
              </a:path>
              <a:path w="266700" h="262254">
                <a:moveTo>
                  <a:pt x="59436" y="41148"/>
                </a:moveTo>
                <a:lnTo>
                  <a:pt x="57912" y="41148"/>
                </a:lnTo>
                <a:lnTo>
                  <a:pt x="57912" y="42672"/>
                </a:lnTo>
                <a:lnTo>
                  <a:pt x="59436" y="41148"/>
                </a:lnTo>
                <a:close/>
              </a:path>
              <a:path w="266700" h="262254">
                <a:moveTo>
                  <a:pt x="62230" y="40132"/>
                </a:moveTo>
                <a:lnTo>
                  <a:pt x="60325" y="40132"/>
                </a:lnTo>
                <a:lnTo>
                  <a:pt x="60325" y="41402"/>
                </a:lnTo>
                <a:lnTo>
                  <a:pt x="62230" y="40132"/>
                </a:lnTo>
                <a:close/>
              </a:path>
              <a:path w="266700" h="262254">
                <a:moveTo>
                  <a:pt x="69977" y="60452"/>
                </a:moveTo>
                <a:lnTo>
                  <a:pt x="68072" y="60452"/>
                </a:lnTo>
                <a:lnTo>
                  <a:pt x="68072" y="61722"/>
                </a:lnTo>
                <a:lnTo>
                  <a:pt x="69977" y="61722"/>
                </a:lnTo>
                <a:lnTo>
                  <a:pt x="69977" y="60452"/>
                </a:lnTo>
                <a:close/>
              </a:path>
              <a:path w="266700" h="262254">
                <a:moveTo>
                  <a:pt x="72898" y="31254"/>
                </a:moveTo>
                <a:lnTo>
                  <a:pt x="70993" y="31254"/>
                </a:lnTo>
                <a:lnTo>
                  <a:pt x="70993" y="32524"/>
                </a:lnTo>
                <a:lnTo>
                  <a:pt x="69977" y="33782"/>
                </a:lnTo>
                <a:lnTo>
                  <a:pt x="67056" y="32524"/>
                </a:lnTo>
                <a:lnTo>
                  <a:pt x="67056" y="35052"/>
                </a:lnTo>
                <a:lnTo>
                  <a:pt x="68961" y="35052"/>
                </a:lnTo>
                <a:lnTo>
                  <a:pt x="69977" y="36322"/>
                </a:lnTo>
                <a:lnTo>
                  <a:pt x="70993" y="33782"/>
                </a:lnTo>
                <a:lnTo>
                  <a:pt x="71882" y="33782"/>
                </a:lnTo>
                <a:lnTo>
                  <a:pt x="72898" y="31254"/>
                </a:lnTo>
                <a:close/>
              </a:path>
              <a:path w="266700" h="262254">
                <a:moveTo>
                  <a:pt x="73152" y="80772"/>
                </a:moveTo>
                <a:lnTo>
                  <a:pt x="71628" y="82296"/>
                </a:lnTo>
                <a:lnTo>
                  <a:pt x="73152" y="82296"/>
                </a:lnTo>
                <a:lnTo>
                  <a:pt x="73152" y="80772"/>
                </a:lnTo>
                <a:close/>
              </a:path>
              <a:path w="266700" h="262254">
                <a:moveTo>
                  <a:pt x="73787" y="36322"/>
                </a:moveTo>
                <a:lnTo>
                  <a:pt x="71882" y="37604"/>
                </a:lnTo>
                <a:lnTo>
                  <a:pt x="69977" y="37604"/>
                </a:lnTo>
                <a:lnTo>
                  <a:pt x="71882" y="38874"/>
                </a:lnTo>
                <a:lnTo>
                  <a:pt x="73787" y="38874"/>
                </a:lnTo>
                <a:lnTo>
                  <a:pt x="73787" y="36322"/>
                </a:lnTo>
                <a:close/>
              </a:path>
              <a:path w="266700" h="262254">
                <a:moveTo>
                  <a:pt x="73787" y="32524"/>
                </a:moveTo>
                <a:lnTo>
                  <a:pt x="71882" y="33782"/>
                </a:lnTo>
                <a:lnTo>
                  <a:pt x="73787" y="33782"/>
                </a:lnTo>
                <a:lnTo>
                  <a:pt x="73787" y="32524"/>
                </a:lnTo>
                <a:close/>
              </a:path>
              <a:path w="266700" h="262254">
                <a:moveTo>
                  <a:pt x="82550" y="51574"/>
                </a:moveTo>
                <a:lnTo>
                  <a:pt x="81534" y="49022"/>
                </a:lnTo>
                <a:lnTo>
                  <a:pt x="80645" y="47752"/>
                </a:lnTo>
                <a:lnTo>
                  <a:pt x="80645" y="50304"/>
                </a:lnTo>
                <a:lnTo>
                  <a:pt x="82550" y="51574"/>
                </a:lnTo>
                <a:close/>
              </a:path>
              <a:path w="266700" h="262254">
                <a:moveTo>
                  <a:pt x="104775" y="51574"/>
                </a:moveTo>
                <a:lnTo>
                  <a:pt x="103886" y="50304"/>
                </a:lnTo>
                <a:lnTo>
                  <a:pt x="102870" y="49022"/>
                </a:lnTo>
                <a:lnTo>
                  <a:pt x="101854" y="49022"/>
                </a:lnTo>
                <a:lnTo>
                  <a:pt x="101854" y="50304"/>
                </a:lnTo>
                <a:lnTo>
                  <a:pt x="100965" y="50304"/>
                </a:lnTo>
                <a:lnTo>
                  <a:pt x="101854" y="51574"/>
                </a:lnTo>
                <a:lnTo>
                  <a:pt x="103886" y="52832"/>
                </a:lnTo>
                <a:lnTo>
                  <a:pt x="104775" y="51574"/>
                </a:lnTo>
                <a:close/>
              </a:path>
              <a:path w="266700" h="262254">
                <a:moveTo>
                  <a:pt x="106680" y="45720"/>
                </a:moveTo>
                <a:lnTo>
                  <a:pt x="104648" y="45720"/>
                </a:lnTo>
                <a:lnTo>
                  <a:pt x="103632" y="47244"/>
                </a:lnTo>
                <a:lnTo>
                  <a:pt x="104648" y="47244"/>
                </a:lnTo>
                <a:lnTo>
                  <a:pt x="104648" y="46736"/>
                </a:lnTo>
                <a:lnTo>
                  <a:pt x="105664" y="46736"/>
                </a:lnTo>
                <a:lnTo>
                  <a:pt x="106680" y="45720"/>
                </a:lnTo>
                <a:close/>
              </a:path>
              <a:path w="266700" h="262254">
                <a:moveTo>
                  <a:pt x="106680" y="25400"/>
                </a:moveTo>
                <a:lnTo>
                  <a:pt x="104902" y="25400"/>
                </a:lnTo>
                <a:lnTo>
                  <a:pt x="101473" y="24384"/>
                </a:lnTo>
                <a:lnTo>
                  <a:pt x="100584" y="26416"/>
                </a:lnTo>
                <a:lnTo>
                  <a:pt x="104013" y="26416"/>
                </a:lnTo>
                <a:lnTo>
                  <a:pt x="105791" y="27432"/>
                </a:lnTo>
                <a:lnTo>
                  <a:pt x="106680" y="26416"/>
                </a:lnTo>
                <a:lnTo>
                  <a:pt x="106680" y="25400"/>
                </a:lnTo>
                <a:close/>
              </a:path>
              <a:path w="266700" h="262254">
                <a:moveTo>
                  <a:pt x="111633" y="27432"/>
                </a:moveTo>
                <a:lnTo>
                  <a:pt x="108712" y="26174"/>
                </a:lnTo>
                <a:lnTo>
                  <a:pt x="108712" y="29972"/>
                </a:lnTo>
                <a:lnTo>
                  <a:pt x="110617" y="27432"/>
                </a:lnTo>
                <a:lnTo>
                  <a:pt x="111633" y="27432"/>
                </a:lnTo>
                <a:close/>
              </a:path>
              <a:path w="266700" h="262254">
                <a:moveTo>
                  <a:pt x="115443" y="79502"/>
                </a:moveTo>
                <a:lnTo>
                  <a:pt x="113538" y="79502"/>
                </a:lnTo>
                <a:lnTo>
                  <a:pt x="112522" y="78232"/>
                </a:lnTo>
                <a:lnTo>
                  <a:pt x="112522" y="79502"/>
                </a:lnTo>
                <a:lnTo>
                  <a:pt x="111633" y="79502"/>
                </a:lnTo>
                <a:lnTo>
                  <a:pt x="112522" y="82054"/>
                </a:lnTo>
                <a:lnTo>
                  <a:pt x="112522" y="80772"/>
                </a:lnTo>
                <a:lnTo>
                  <a:pt x="113538" y="82054"/>
                </a:lnTo>
                <a:lnTo>
                  <a:pt x="115443" y="80772"/>
                </a:lnTo>
                <a:lnTo>
                  <a:pt x="115443" y="79502"/>
                </a:lnTo>
                <a:close/>
              </a:path>
              <a:path w="266700" h="262254">
                <a:moveTo>
                  <a:pt x="120269" y="87122"/>
                </a:moveTo>
                <a:lnTo>
                  <a:pt x="118364" y="83324"/>
                </a:lnTo>
                <a:lnTo>
                  <a:pt x="118364" y="85852"/>
                </a:lnTo>
                <a:lnTo>
                  <a:pt x="120269" y="87122"/>
                </a:lnTo>
                <a:close/>
              </a:path>
              <a:path w="266700" h="262254">
                <a:moveTo>
                  <a:pt x="127825" y="77343"/>
                </a:moveTo>
                <a:lnTo>
                  <a:pt x="127508" y="77343"/>
                </a:lnTo>
                <a:lnTo>
                  <a:pt x="127508" y="78359"/>
                </a:lnTo>
                <a:lnTo>
                  <a:pt x="127660" y="78359"/>
                </a:lnTo>
                <a:lnTo>
                  <a:pt x="127825" y="77343"/>
                </a:lnTo>
                <a:close/>
              </a:path>
              <a:path w="266700" h="262254">
                <a:moveTo>
                  <a:pt x="128651" y="77343"/>
                </a:moveTo>
                <a:lnTo>
                  <a:pt x="127927" y="76796"/>
                </a:lnTo>
                <a:lnTo>
                  <a:pt x="127825" y="77343"/>
                </a:lnTo>
                <a:lnTo>
                  <a:pt x="128651" y="77343"/>
                </a:lnTo>
                <a:close/>
              </a:path>
              <a:path w="266700" h="262254">
                <a:moveTo>
                  <a:pt x="128651" y="72644"/>
                </a:moveTo>
                <a:lnTo>
                  <a:pt x="126492" y="72644"/>
                </a:lnTo>
                <a:lnTo>
                  <a:pt x="126492" y="74549"/>
                </a:lnTo>
                <a:lnTo>
                  <a:pt x="127508" y="76454"/>
                </a:lnTo>
                <a:lnTo>
                  <a:pt x="127927" y="76796"/>
                </a:lnTo>
                <a:lnTo>
                  <a:pt x="128651" y="72644"/>
                </a:lnTo>
                <a:close/>
              </a:path>
              <a:path w="266700" h="262254">
                <a:moveTo>
                  <a:pt x="129616" y="78320"/>
                </a:moveTo>
                <a:lnTo>
                  <a:pt x="128651" y="77343"/>
                </a:lnTo>
                <a:lnTo>
                  <a:pt x="128651" y="78359"/>
                </a:lnTo>
                <a:lnTo>
                  <a:pt x="127660" y="78359"/>
                </a:lnTo>
                <a:lnTo>
                  <a:pt x="127508" y="79248"/>
                </a:lnTo>
                <a:lnTo>
                  <a:pt x="129616" y="78320"/>
                </a:lnTo>
                <a:close/>
              </a:path>
              <a:path w="266700" h="262254">
                <a:moveTo>
                  <a:pt x="129921" y="35052"/>
                </a:moveTo>
                <a:lnTo>
                  <a:pt x="128016" y="35052"/>
                </a:lnTo>
                <a:lnTo>
                  <a:pt x="128016" y="37604"/>
                </a:lnTo>
                <a:lnTo>
                  <a:pt x="129921" y="37604"/>
                </a:lnTo>
                <a:lnTo>
                  <a:pt x="129921" y="35052"/>
                </a:lnTo>
                <a:close/>
              </a:path>
              <a:path w="266700" h="262254">
                <a:moveTo>
                  <a:pt x="129921" y="32524"/>
                </a:moveTo>
                <a:lnTo>
                  <a:pt x="128016" y="29972"/>
                </a:lnTo>
                <a:lnTo>
                  <a:pt x="129032" y="32524"/>
                </a:lnTo>
                <a:lnTo>
                  <a:pt x="129921" y="32524"/>
                </a:lnTo>
                <a:close/>
              </a:path>
              <a:path w="266700" h="262254">
                <a:moveTo>
                  <a:pt x="134747" y="99822"/>
                </a:moveTo>
                <a:lnTo>
                  <a:pt x="133858" y="101104"/>
                </a:lnTo>
                <a:lnTo>
                  <a:pt x="134747" y="101104"/>
                </a:lnTo>
                <a:lnTo>
                  <a:pt x="134747" y="99822"/>
                </a:lnTo>
                <a:close/>
              </a:path>
              <a:path w="266700" h="262254">
                <a:moveTo>
                  <a:pt x="137033" y="63246"/>
                </a:moveTo>
                <a:lnTo>
                  <a:pt x="136017" y="63246"/>
                </a:lnTo>
                <a:lnTo>
                  <a:pt x="136017" y="63538"/>
                </a:lnTo>
                <a:lnTo>
                  <a:pt x="137033" y="63246"/>
                </a:lnTo>
                <a:close/>
              </a:path>
              <a:path w="266700" h="262254">
                <a:moveTo>
                  <a:pt x="139192" y="72059"/>
                </a:moveTo>
                <a:lnTo>
                  <a:pt x="138049" y="73533"/>
                </a:lnTo>
                <a:lnTo>
                  <a:pt x="139192" y="73533"/>
                </a:lnTo>
                <a:lnTo>
                  <a:pt x="139192" y="72059"/>
                </a:lnTo>
                <a:close/>
              </a:path>
              <a:path w="266700" h="262254">
                <a:moveTo>
                  <a:pt x="139192" y="68834"/>
                </a:moveTo>
                <a:lnTo>
                  <a:pt x="138049" y="68834"/>
                </a:lnTo>
                <a:lnTo>
                  <a:pt x="137033" y="67945"/>
                </a:lnTo>
                <a:lnTo>
                  <a:pt x="136017" y="66929"/>
                </a:lnTo>
                <a:lnTo>
                  <a:pt x="136017" y="63538"/>
                </a:lnTo>
                <a:lnTo>
                  <a:pt x="133858" y="64135"/>
                </a:lnTo>
                <a:lnTo>
                  <a:pt x="133858" y="68834"/>
                </a:lnTo>
                <a:lnTo>
                  <a:pt x="134874" y="69850"/>
                </a:lnTo>
                <a:lnTo>
                  <a:pt x="134874" y="71755"/>
                </a:lnTo>
                <a:lnTo>
                  <a:pt x="133858" y="73533"/>
                </a:lnTo>
                <a:lnTo>
                  <a:pt x="131826" y="77343"/>
                </a:lnTo>
                <a:lnTo>
                  <a:pt x="129616" y="78320"/>
                </a:lnTo>
                <a:lnTo>
                  <a:pt x="129667" y="79248"/>
                </a:lnTo>
                <a:lnTo>
                  <a:pt x="130683" y="79248"/>
                </a:lnTo>
                <a:lnTo>
                  <a:pt x="130771" y="78320"/>
                </a:lnTo>
                <a:lnTo>
                  <a:pt x="132842" y="77343"/>
                </a:lnTo>
                <a:lnTo>
                  <a:pt x="133858" y="77343"/>
                </a:lnTo>
                <a:lnTo>
                  <a:pt x="134874" y="78359"/>
                </a:lnTo>
                <a:lnTo>
                  <a:pt x="136017" y="77343"/>
                </a:lnTo>
                <a:lnTo>
                  <a:pt x="137033" y="76454"/>
                </a:lnTo>
                <a:lnTo>
                  <a:pt x="137033" y="73533"/>
                </a:lnTo>
                <a:lnTo>
                  <a:pt x="138049" y="71755"/>
                </a:lnTo>
                <a:lnTo>
                  <a:pt x="139192" y="71221"/>
                </a:lnTo>
                <a:lnTo>
                  <a:pt x="139192" y="68834"/>
                </a:lnTo>
                <a:close/>
              </a:path>
              <a:path w="266700" h="262254">
                <a:moveTo>
                  <a:pt x="139192" y="59436"/>
                </a:moveTo>
                <a:lnTo>
                  <a:pt x="137033" y="63246"/>
                </a:lnTo>
                <a:lnTo>
                  <a:pt x="139192" y="63246"/>
                </a:lnTo>
                <a:lnTo>
                  <a:pt x="139192" y="59436"/>
                </a:lnTo>
                <a:close/>
              </a:path>
              <a:path w="266700" h="262254">
                <a:moveTo>
                  <a:pt x="140208" y="70739"/>
                </a:moveTo>
                <a:lnTo>
                  <a:pt x="139192" y="71221"/>
                </a:lnTo>
                <a:lnTo>
                  <a:pt x="139192" y="72059"/>
                </a:lnTo>
                <a:lnTo>
                  <a:pt x="140208" y="70739"/>
                </a:lnTo>
                <a:close/>
              </a:path>
              <a:path w="266700" h="262254">
                <a:moveTo>
                  <a:pt x="142494" y="104902"/>
                </a:moveTo>
                <a:lnTo>
                  <a:pt x="141605" y="104902"/>
                </a:lnTo>
                <a:lnTo>
                  <a:pt x="141605" y="101104"/>
                </a:lnTo>
                <a:lnTo>
                  <a:pt x="140589" y="101104"/>
                </a:lnTo>
                <a:lnTo>
                  <a:pt x="139700" y="102374"/>
                </a:lnTo>
                <a:lnTo>
                  <a:pt x="140589" y="104902"/>
                </a:lnTo>
                <a:lnTo>
                  <a:pt x="140589" y="106172"/>
                </a:lnTo>
                <a:lnTo>
                  <a:pt x="141605" y="106172"/>
                </a:lnTo>
                <a:lnTo>
                  <a:pt x="142494" y="104902"/>
                </a:lnTo>
                <a:close/>
              </a:path>
              <a:path w="266700" h="262254">
                <a:moveTo>
                  <a:pt x="143256" y="68580"/>
                </a:moveTo>
                <a:lnTo>
                  <a:pt x="140208" y="68580"/>
                </a:lnTo>
                <a:lnTo>
                  <a:pt x="140208" y="70104"/>
                </a:lnTo>
                <a:lnTo>
                  <a:pt x="143256" y="70104"/>
                </a:lnTo>
                <a:lnTo>
                  <a:pt x="143256" y="68580"/>
                </a:lnTo>
                <a:close/>
              </a:path>
              <a:path w="266700" h="262254">
                <a:moveTo>
                  <a:pt x="151257" y="106172"/>
                </a:moveTo>
                <a:lnTo>
                  <a:pt x="149352" y="106172"/>
                </a:lnTo>
                <a:lnTo>
                  <a:pt x="150241" y="108724"/>
                </a:lnTo>
                <a:lnTo>
                  <a:pt x="147320" y="108724"/>
                </a:lnTo>
                <a:lnTo>
                  <a:pt x="149352" y="107454"/>
                </a:lnTo>
                <a:lnTo>
                  <a:pt x="148336" y="106172"/>
                </a:lnTo>
                <a:lnTo>
                  <a:pt x="144526" y="108724"/>
                </a:lnTo>
                <a:lnTo>
                  <a:pt x="142494" y="106172"/>
                </a:lnTo>
                <a:lnTo>
                  <a:pt x="141605" y="106172"/>
                </a:lnTo>
                <a:lnTo>
                  <a:pt x="142494" y="107454"/>
                </a:lnTo>
                <a:lnTo>
                  <a:pt x="142494" y="108724"/>
                </a:lnTo>
                <a:lnTo>
                  <a:pt x="141605" y="107454"/>
                </a:lnTo>
                <a:lnTo>
                  <a:pt x="139700" y="108724"/>
                </a:lnTo>
                <a:lnTo>
                  <a:pt x="139700" y="107454"/>
                </a:lnTo>
                <a:lnTo>
                  <a:pt x="140589" y="107454"/>
                </a:lnTo>
                <a:lnTo>
                  <a:pt x="140589" y="106172"/>
                </a:lnTo>
                <a:lnTo>
                  <a:pt x="139700" y="106172"/>
                </a:lnTo>
                <a:lnTo>
                  <a:pt x="137668" y="107454"/>
                </a:lnTo>
                <a:lnTo>
                  <a:pt x="137668" y="102374"/>
                </a:lnTo>
                <a:lnTo>
                  <a:pt x="136779" y="102374"/>
                </a:lnTo>
                <a:lnTo>
                  <a:pt x="136779" y="101104"/>
                </a:lnTo>
                <a:lnTo>
                  <a:pt x="134747" y="97282"/>
                </a:lnTo>
                <a:lnTo>
                  <a:pt x="131953" y="97282"/>
                </a:lnTo>
                <a:lnTo>
                  <a:pt x="130937" y="94754"/>
                </a:lnTo>
                <a:lnTo>
                  <a:pt x="129921" y="97282"/>
                </a:lnTo>
                <a:lnTo>
                  <a:pt x="134747" y="98552"/>
                </a:lnTo>
                <a:lnTo>
                  <a:pt x="135763" y="101104"/>
                </a:lnTo>
                <a:lnTo>
                  <a:pt x="134747" y="102374"/>
                </a:lnTo>
                <a:lnTo>
                  <a:pt x="133858" y="103632"/>
                </a:lnTo>
                <a:lnTo>
                  <a:pt x="132842" y="103632"/>
                </a:lnTo>
                <a:lnTo>
                  <a:pt x="132842" y="104902"/>
                </a:lnTo>
                <a:lnTo>
                  <a:pt x="129921" y="104902"/>
                </a:lnTo>
                <a:lnTo>
                  <a:pt x="130937" y="103632"/>
                </a:lnTo>
                <a:lnTo>
                  <a:pt x="131953" y="103632"/>
                </a:lnTo>
                <a:lnTo>
                  <a:pt x="132842" y="104902"/>
                </a:lnTo>
                <a:lnTo>
                  <a:pt x="132842" y="103632"/>
                </a:lnTo>
                <a:lnTo>
                  <a:pt x="132842" y="102374"/>
                </a:lnTo>
                <a:lnTo>
                  <a:pt x="131953" y="101104"/>
                </a:lnTo>
                <a:lnTo>
                  <a:pt x="130937" y="99822"/>
                </a:lnTo>
                <a:lnTo>
                  <a:pt x="129032" y="99822"/>
                </a:lnTo>
                <a:lnTo>
                  <a:pt x="128016" y="98552"/>
                </a:lnTo>
                <a:lnTo>
                  <a:pt x="128016" y="97536"/>
                </a:lnTo>
                <a:lnTo>
                  <a:pt x="128016" y="97282"/>
                </a:lnTo>
                <a:lnTo>
                  <a:pt x="128016" y="96012"/>
                </a:lnTo>
                <a:lnTo>
                  <a:pt x="126492" y="96012"/>
                </a:lnTo>
                <a:lnTo>
                  <a:pt x="126492" y="97536"/>
                </a:lnTo>
                <a:lnTo>
                  <a:pt x="127939" y="97536"/>
                </a:lnTo>
                <a:lnTo>
                  <a:pt x="127000" y="101104"/>
                </a:lnTo>
                <a:lnTo>
                  <a:pt x="129032" y="102374"/>
                </a:lnTo>
                <a:lnTo>
                  <a:pt x="126111" y="102374"/>
                </a:lnTo>
                <a:lnTo>
                  <a:pt x="126111" y="101104"/>
                </a:lnTo>
                <a:lnTo>
                  <a:pt x="125095" y="97282"/>
                </a:lnTo>
                <a:lnTo>
                  <a:pt x="126111" y="96024"/>
                </a:lnTo>
                <a:lnTo>
                  <a:pt x="125095" y="96024"/>
                </a:lnTo>
                <a:lnTo>
                  <a:pt x="124206" y="97282"/>
                </a:lnTo>
                <a:lnTo>
                  <a:pt x="120269" y="97282"/>
                </a:lnTo>
                <a:lnTo>
                  <a:pt x="120269" y="99822"/>
                </a:lnTo>
                <a:lnTo>
                  <a:pt x="118364" y="99822"/>
                </a:lnTo>
                <a:lnTo>
                  <a:pt x="119380" y="103632"/>
                </a:lnTo>
                <a:lnTo>
                  <a:pt x="117348" y="104902"/>
                </a:lnTo>
                <a:lnTo>
                  <a:pt x="116459" y="106172"/>
                </a:lnTo>
                <a:lnTo>
                  <a:pt x="122174" y="106172"/>
                </a:lnTo>
                <a:lnTo>
                  <a:pt x="124206" y="104902"/>
                </a:lnTo>
                <a:lnTo>
                  <a:pt x="128016" y="104902"/>
                </a:lnTo>
                <a:lnTo>
                  <a:pt x="129032" y="106172"/>
                </a:lnTo>
                <a:lnTo>
                  <a:pt x="129032" y="107454"/>
                </a:lnTo>
                <a:lnTo>
                  <a:pt x="128016" y="107454"/>
                </a:lnTo>
                <a:lnTo>
                  <a:pt x="128016" y="108724"/>
                </a:lnTo>
                <a:lnTo>
                  <a:pt x="129032" y="108724"/>
                </a:lnTo>
                <a:lnTo>
                  <a:pt x="129032" y="109982"/>
                </a:lnTo>
                <a:lnTo>
                  <a:pt x="130937" y="112522"/>
                </a:lnTo>
                <a:lnTo>
                  <a:pt x="134747" y="112522"/>
                </a:lnTo>
                <a:lnTo>
                  <a:pt x="135763" y="115074"/>
                </a:lnTo>
                <a:lnTo>
                  <a:pt x="137668" y="113804"/>
                </a:lnTo>
                <a:lnTo>
                  <a:pt x="136779" y="112522"/>
                </a:lnTo>
                <a:lnTo>
                  <a:pt x="145415" y="112522"/>
                </a:lnTo>
                <a:lnTo>
                  <a:pt x="148336" y="113804"/>
                </a:lnTo>
                <a:lnTo>
                  <a:pt x="150241" y="112522"/>
                </a:lnTo>
                <a:lnTo>
                  <a:pt x="149352" y="109982"/>
                </a:lnTo>
                <a:lnTo>
                  <a:pt x="151257" y="108724"/>
                </a:lnTo>
                <a:lnTo>
                  <a:pt x="151257" y="106172"/>
                </a:lnTo>
                <a:close/>
              </a:path>
              <a:path w="266700" h="262254">
                <a:moveTo>
                  <a:pt x="152400" y="58801"/>
                </a:moveTo>
                <a:lnTo>
                  <a:pt x="150876" y="57912"/>
                </a:lnTo>
                <a:lnTo>
                  <a:pt x="147828" y="57912"/>
                </a:lnTo>
                <a:lnTo>
                  <a:pt x="147828" y="62484"/>
                </a:lnTo>
                <a:lnTo>
                  <a:pt x="150114" y="62484"/>
                </a:lnTo>
                <a:lnTo>
                  <a:pt x="150876" y="61595"/>
                </a:lnTo>
                <a:lnTo>
                  <a:pt x="149352" y="60706"/>
                </a:lnTo>
                <a:lnTo>
                  <a:pt x="150114" y="60706"/>
                </a:lnTo>
                <a:lnTo>
                  <a:pt x="150876" y="59690"/>
                </a:lnTo>
                <a:lnTo>
                  <a:pt x="152400" y="60706"/>
                </a:lnTo>
                <a:lnTo>
                  <a:pt x="152400" y="58801"/>
                </a:lnTo>
                <a:close/>
              </a:path>
              <a:path w="266700" h="262254">
                <a:moveTo>
                  <a:pt x="159004" y="132854"/>
                </a:moveTo>
                <a:lnTo>
                  <a:pt x="157988" y="131572"/>
                </a:lnTo>
                <a:lnTo>
                  <a:pt x="157022" y="130302"/>
                </a:lnTo>
                <a:lnTo>
                  <a:pt x="156083" y="129032"/>
                </a:lnTo>
                <a:lnTo>
                  <a:pt x="155067" y="127774"/>
                </a:lnTo>
                <a:lnTo>
                  <a:pt x="153162" y="125222"/>
                </a:lnTo>
                <a:lnTo>
                  <a:pt x="154178" y="123952"/>
                </a:lnTo>
                <a:lnTo>
                  <a:pt x="152273" y="121424"/>
                </a:lnTo>
                <a:lnTo>
                  <a:pt x="151257" y="120154"/>
                </a:lnTo>
                <a:lnTo>
                  <a:pt x="152273" y="123952"/>
                </a:lnTo>
                <a:lnTo>
                  <a:pt x="151257" y="123952"/>
                </a:lnTo>
                <a:lnTo>
                  <a:pt x="152273" y="125222"/>
                </a:lnTo>
                <a:lnTo>
                  <a:pt x="153162" y="126504"/>
                </a:lnTo>
                <a:lnTo>
                  <a:pt x="154178" y="127774"/>
                </a:lnTo>
                <a:lnTo>
                  <a:pt x="153162" y="131572"/>
                </a:lnTo>
                <a:lnTo>
                  <a:pt x="156083" y="130302"/>
                </a:lnTo>
                <a:lnTo>
                  <a:pt x="156083" y="132854"/>
                </a:lnTo>
                <a:lnTo>
                  <a:pt x="157099" y="135382"/>
                </a:lnTo>
                <a:lnTo>
                  <a:pt x="159004" y="135382"/>
                </a:lnTo>
                <a:lnTo>
                  <a:pt x="159004" y="132854"/>
                </a:lnTo>
                <a:close/>
              </a:path>
              <a:path w="266700" h="262254">
                <a:moveTo>
                  <a:pt x="169672" y="121424"/>
                </a:moveTo>
                <a:lnTo>
                  <a:pt x="168656" y="121424"/>
                </a:lnTo>
                <a:lnTo>
                  <a:pt x="168656" y="122682"/>
                </a:lnTo>
                <a:lnTo>
                  <a:pt x="169672" y="121424"/>
                </a:lnTo>
                <a:close/>
              </a:path>
              <a:path w="266700" h="262254">
                <a:moveTo>
                  <a:pt x="169672" y="116332"/>
                </a:moveTo>
                <a:lnTo>
                  <a:pt x="166751" y="115074"/>
                </a:lnTo>
                <a:lnTo>
                  <a:pt x="165735" y="116332"/>
                </a:lnTo>
                <a:lnTo>
                  <a:pt x="166751" y="116332"/>
                </a:lnTo>
                <a:lnTo>
                  <a:pt x="165735" y="117602"/>
                </a:lnTo>
                <a:lnTo>
                  <a:pt x="167767" y="117602"/>
                </a:lnTo>
                <a:lnTo>
                  <a:pt x="167767" y="120154"/>
                </a:lnTo>
                <a:lnTo>
                  <a:pt x="168656" y="120154"/>
                </a:lnTo>
                <a:lnTo>
                  <a:pt x="168656" y="121424"/>
                </a:lnTo>
                <a:lnTo>
                  <a:pt x="169672" y="116332"/>
                </a:lnTo>
                <a:close/>
              </a:path>
              <a:path w="266700" h="262254">
                <a:moveTo>
                  <a:pt x="169672" y="52832"/>
                </a:moveTo>
                <a:lnTo>
                  <a:pt x="166751" y="52832"/>
                </a:lnTo>
                <a:lnTo>
                  <a:pt x="168656" y="54102"/>
                </a:lnTo>
                <a:lnTo>
                  <a:pt x="169672" y="52832"/>
                </a:lnTo>
                <a:close/>
              </a:path>
              <a:path w="266700" h="262254">
                <a:moveTo>
                  <a:pt x="173482" y="121424"/>
                </a:moveTo>
                <a:lnTo>
                  <a:pt x="172593" y="122682"/>
                </a:lnTo>
                <a:lnTo>
                  <a:pt x="172593" y="121424"/>
                </a:lnTo>
                <a:lnTo>
                  <a:pt x="171577" y="123952"/>
                </a:lnTo>
                <a:lnTo>
                  <a:pt x="173482" y="123952"/>
                </a:lnTo>
                <a:lnTo>
                  <a:pt x="173482" y="122682"/>
                </a:lnTo>
                <a:lnTo>
                  <a:pt x="173482" y="121424"/>
                </a:lnTo>
                <a:close/>
              </a:path>
              <a:path w="266700" h="262254">
                <a:moveTo>
                  <a:pt x="180594" y="54864"/>
                </a:moveTo>
                <a:lnTo>
                  <a:pt x="179832" y="53340"/>
                </a:lnTo>
                <a:lnTo>
                  <a:pt x="179832" y="54864"/>
                </a:lnTo>
                <a:lnTo>
                  <a:pt x="180594" y="54864"/>
                </a:lnTo>
                <a:close/>
              </a:path>
              <a:path w="266700" h="262254">
                <a:moveTo>
                  <a:pt x="181343" y="50304"/>
                </a:moveTo>
                <a:lnTo>
                  <a:pt x="178308" y="53340"/>
                </a:lnTo>
                <a:lnTo>
                  <a:pt x="179832" y="53340"/>
                </a:lnTo>
                <a:lnTo>
                  <a:pt x="181343" y="50304"/>
                </a:lnTo>
                <a:close/>
              </a:path>
              <a:path w="266700" h="262254">
                <a:moveTo>
                  <a:pt x="181356" y="53340"/>
                </a:moveTo>
                <a:lnTo>
                  <a:pt x="180594" y="54864"/>
                </a:lnTo>
                <a:lnTo>
                  <a:pt x="181356" y="54864"/>
                </a:lnTo>
                <a:lnTo>
                  <a:pt x="181356" y="53340"/>
                </a:lnTo>
                <a:close/>
              </a:path>
              <a:path w="266700" h="262254">
                <a:moveTo>
                  <a:pt x="185166" y="47752"/>
                </a:moveTo>
                <a:lnTo>
                  <a:pt x="184150" y="47752"/>
                </a:lnTo>
                <a:lnTo>
                  <a:pt x="184150" y="49022"/>
                </a:lnTo>
                <a:lnTo>
                  <a:pt x="185166" y="48590"/>
                </a:lnTo>
                <a:lnTo>
                  <a:pt x="185166" y="47752"/>
                </a:lnTo>
                <a:close/>
              </a:path>
              <a:path w="266700" h="262254">
                <a:moveTo>
                  <a:pt x="187071" y="47752"/>
                </a:moveTo>
                <a:lnTo>
                  <a:pt x="185166" y="48590"/>
                </a:lnTo>
                <a:lnTo>
                  <a:pt x="185166" y="49022"/>
                </a:lnTo>
                <a:lnTo>
                  <a:pt x="187071" y="49022"/>
                </a:lnTo>
                <a:lnTo>
                  <a:pt x="187071" y="47752"/>
                </a:lnTo>
                <a:close/>
              </a:path>
              <a:path w="266700" h="262254">
                <a:moveTo>
                  <a:pt x="208788" y="44196"/>
                </a:moveTo>
                <a:lnTo>
                  <a:pt x="207264" y="45720"/>
                </a:lnTo>
                <a:lnTo>
                  <a:pt x="207264" y="47244"/>
                </a:lnTo>
                <a:lnTo>
                  <a:pt x="208788" y="45720"/>
                </a:lnTo>
                <a:lnTo>
                  <a:pt x="208788" y="44196"/>
                </a:lnTo>
                <a:close/>
              </a:path>
              <a:path w="266700" h="262254">
                <a:moveTo>
                  <a:pt x="221615" y="126492"/>
                </a:moveTo>
                <a:lnTo>
                  <a:pt x="220345" y="127381"/>
                </a:lnTo>
                <a:lnTo>
                  <a:pt x="217932" y="128270"/>
                </a:lnTo>
                <a:lnTo>
                  <a:pt x="221615" y="128270"/>
                </a:lnTo>
                <a:lnTo>
                  <a:pt x="221615" y="126492"/>
                </a:lnTo>
                <a:close/>
              </a:path>
              <a:path w="266700" h="262254">
                <a:moveTo>
                  <a:pt x="231521" y="154432"/>
                </a:moveTo>
                <a:lnTo>
                  <a:pt x="231368" y="154012"/>
                </a:lnTo>
                <a:lnTo>
                  <a:pt x="231292" y="154432"/>
                </a:lnTo>
                <a:lnTo>
                  <a:pt x="231521" y="154432"/>
                </a:lnTo>
                <a:close/>
              </a:path>
              <a:path w="266700" h="262254">
                <a:moveTo>
                  <a:pt x="241300" y="108724"/>
                </a:moveTo>
                <a:lnTo>
                  <a:pt x="239268" y="111252"/>
                </a:lnTo>
                <a:lnTo>
                  <a:pt x="241300" y="111252"/>
                </a:lnTo>
                <a:lnTo>
                  <a:pt x="241300" y="108724"/>
                </a:lnTo>
                <a:close/>
              </a:path>
              <a:path w="266700" h="262254">
                <a:moveTo>
                  <a:pt x="244094" y="154432"/>
                </a:moveTo>
                <a:lnTo>
                  <a:pt x="242189" y="154432"/>
                </a:lnTo>
                <a:lnTo>
                  <a:pt x="244094" y="155702"/>
                </a:lnTo>
                <a:lnTo>
                  <a:pt x="244094" y="154432"/>
                </a:lnTo>
                <a:close/>
              </a:path>
              <a:path w="266700" h="262254">
                <a:moveTo>
                  <a:pt x="246126" y="154432"/>
                </a:moveTo>
                <a:lnTo>
                  <a:pt x="245110" y="154432"/>
                </a:lnTo>
                <a:lnTo>
                  <a:pt x="245110" y="155702"/>
                </a:lnTo>
                <a:lnTo>
                  <a:pt x="246126" y="154432"/>
                </a:lnTo>
                <a:close/>
              </a:path>
              <a:path w="266700" h="262254">
                <a:moveTo>
                  <a:pt x="248031" y="97282"/>
                </a:moveTo>
                <a:lnTo>
                  <a:pt x="247015" y="96024"/>
                </a:lnTo>
                <a:lnTo>
                  <a:pt x="247015" y="97282"/>
                </a:lnTo>
                <a:lnTo>
                  <a:pt x="248031" y="97282"/>
                </a:lnTo>
                <a:close/>
              </a:path>
              <a:path w="266700" h="262254">
                <a:moveTo>
                  <a:pt x="266687" y="130556"/>
                </a:moveTo>
                <a:lnTo>
                  <a:pt x="259854" y="89192"/>
                </a:lnTo>
                <a:lnTo>
                  <a:pt x="250164" y="70942"/>
                </a:lnTo>
                <a:lnTo>
                  <a:pt x="250164" y="154432"/>
                </a:lnTo>
                <a:lnTo>
                  <a:pt x="249313" y="158623"/>
                </a:lnTo>
                <a:lnTo>
                  <a:pt x="249047" y="158254"/>
                </a:lnTo>
                <a:lnTo>
                  <a:pt x="247510" y="158254"/>
                </a:lnTo>
                <a:lnTo>
                  <a:pt x="247510" y="167462"/>
                </a:lnTo>
                <a:lnTo>
                  <a:pt x="247065" y="169672"/>
                </a:lnTo>
                <a:lnTo>
                  <a:pt x="245478" y="177520"/>
                </a:lnTo>
                <a:lnTo>
                  <a:pt x="231736" y="197624"/>
                </a:lnTo>
                <a:lnTo>
                  <a:pt x="230632" y="197624"/>
                </a:lnTo>
                <a:lnTo>
                  <a:pt x="229616" y="198882"/>
                </a:lnTo>
                <a:lnTo>
                  <a:pt x="227711" y="200152"/>
                </a:lnTo>
                <a:lnTo>
                  <a:pt x="226695" y="200152"/>
                </a:lnTo>
                <a:lnTo>
                  <a:pt x="226695" y="198882"/>
                </a:lnTo>
                <a:lnTo>
                  <a:pt x="224790" y="198882"/>
                </a:lnTo>
                <a:lnTo>
                  <a:pt x="224790" y="196354"/>
                </a:lnTo>
                <a:lnTo>
                  <a:pt x="225806" y="196354"/>
                </a:lnTo>
                <a:lnTo>
                  <a:pt x="225806" y="192532"/>
                </a:lnTo>
                <a:lnTo>
                  <a:pt x="224790" y="192532"/>
                </a:lnTo>
                <a:lnTo>
                  <a:pt x="224790" y="191274"/>
                </a:lnTo>
                <a:lnTo>
                  <a:pt x="225806" y="188722"/>
                </a:lnTo>
                <a:lnTo>
                  <a:pt x="224790" y="186182"/>
                </a:lnTo>
                <a:lnTo>
                  <a:pt x="223774" y="184924"/>
                </a:lnTo>
                <a:lnTo>
                  <a:pt x="224790" y="183654"/>
                </a:lnTo>
                <a:lnTo>
                  <a:pt x="227711" y="183654"/>
                </a:lnTo>
                <a:lnTo>
                  <a:pt x="228727" y="182372"/>
                </a:lnTo>
                <a:lnTo>
                  <a:pt x="228727" y="179832"/>
                </a:lnTo>
                <a:lnTo>
                  <a:pt x="229616" y="178574"/>
                </a:lnTo>
                <a:lnTo>
                  <a:pt x="231521" y="178574"/>
                </a:lnTo>
                <a:lnTo>
                  <a:pt x="231076" y="177304"/>
                </a:lnTo>
                <a:lnTo>
                  <a:pt x="230632" y="176022"/>
                </a:lnTo>
                <a:lnTo>
                  <a:pt x="232537" y="176022"/>
                </a:lnTo>
                <a:lnTo>
                  <a:pt x="234442" y="174752"/>
                </a:lnTo>
                <a:lnTo>
                  <a:pt x="235458" y="176022"/>
                </a:lnTo>
                <a:lnTo>
                  <a:pt x="236474" y="176022"/>
                </a:lnTo>
                <a:lnTo>
                  <a:pt x="236474" y="174752"/>
                </a:lnTo>
                <a:lnTo>
                  <a:pt x="236474" y="172224"/>
                </a:lnTo>
                <a:lnTo>
                  <a:pt x="237363" y="170954"/>
                </a:lnTo>
                <a:lnTo>
                  <a:pt x="239268" y="170954"/>
                </a:lnTo>
                <a:lnTo>
                  <a:pt x="240284" y="169672"/>
                </a:lnTo>
                <a:lnTo>
                  <a:pt x="241300" y="169672"/>
                </a:lnTo>
                <a:lnTo>
                  <a:pt x="241300" y="168402"/>
                </a:lnTo>
                <a:lnTo>
                  <a:pt x="244094" y="169672"/>
                </a:lnTo>
                <a:lnTo>
                  <a:pt x="246062" y="168402"/>
                </a:lnTo>
                <a:lnTo>
                  <a:pt x="247510" y="167462"/>
                </a:lnTo>
                <a:lnTo>
                  <a:pt x="247510" y="158254"/>
                </a:lnTo>
                <a:lnTo>
                  <a:pt x="247015" y="158254"/>
                </a:lnTo>
                <a:lnTo>
                  <a:pt x="245110" y="155702"/>
                </a:lnTo>
                <a:lnTo>
                  <a:pt x="244094" y="155702"/>
                </a:lnTo>
                <a:lnTo>
                  <a:pt x="243205" y="158254"/>
                </a:lnTo>
                <a:lnTo>
                  <a:pt x="243205" y="155702"/>
                </a:lnTo>
                <a:lnTo>
                  <a:pt x="242189" y="154432"/>
                </a:lnTo>
                <a:lnTo>
                  <a:pt x="241300" y="154432"/>
                </a:lnTo>
                <a:lnTo>
                  <a:pt x="241300" y="151904"/>
                </a:lnTo>
                <a:lnTo>
                  <a:pt x="241300" y="150622"/>
                </a:lnTo>
                <a:lnTo>
                  <a:pt x="245110" y="150622"/>
                </a:lnTo>
                <a:lnTo>
                  <a:pt x="246126" y="151904"/>
                </a:lnTo>
                <a:lnTo>
                  <a:pt x="246126" y="154432"/>
                </a:lnTo>
                <a:lnTo>
                  <a:pt x="247015" y="155702"/>
                </a:lnTo>
                <a:lnTo>
                  <a:pt x="247015" y="154432"/>
                </a:lnTo>
                <a:lnTo>
                  <a:pt x="250164" y="154432"/>
                </a:lnTo>
                <a:lnTo>
                  <a:pt x="250164" y="70942"/>
                </a:lnTo>
                <a:lnTo>
                  <a:pt x="249936" y="70510"/>
                </a:lnTo>
                <a:lnTo>
                  <a:pt x="249936" y="105803"/>
                </a:lnTo>
                <a:lnTo>
                  <a:pt x="249936" y="107454"/>
                </a:lnTo>
                <a:lnTo>
                  <a:pt x="248031" y="108724"/>
                </a:lnTo>
                <a:lnTo>
                  <a:pt x="246126" y="108724"/>
                </a:lnTo>
                <a:lnTo>
                  <a:pt x="244094" y="111252"/>
                </a:lnTo>
                <a:lnTo>
                  <a:pt x="244094" y="109982"/>
                </a:lnTo>
                <a:lnTo>
                  <a:pt x="243205" y="109982"/>
                </a:lnTo>
                <a:lnTo>
                  <a:pt x="242189" y="111252"/>
                </a:lnTo>
                <a:lnTo>
                  <a:pt x="242189" y="137922"/>
                </a:lnTo>
                <a:lnTo>
                  <a:pt x="242189" y="139204"/>
                </a:lnTo>
                <a:lnTo>
                  <a:pt x="240284" y="139204"/>
                </a:lnTo>
                <a:lnTo>
                  <a:pt x="239268" y="140474"/>
                </a:lnTo>
                <a:lnTo>
                  <a:pt x="238379" y="141732"/>
                </a:lnTo>
                <a:lnTo>
                  <a:pt x="237363" y="141732"/>
                </a:lnTo>
                <a:lnTo>
                  <a:pt x="237363" y="151904"/>
                </a:lnTo>
                <a:lnTo>
                  <a:pt x="237363" y="154432"/>
                </a:lnTo>
                <a:lnTo>
                  <a:pt x="235458" y="154432"/>
                </a:lnTo>
                <a:lnTo>
                  <a:pt x="235458" y="155702"/>
                </a:lnTo>
                <a:lnTo>
                  <a:pt x="236474" y="156972"/>
                </a:lnTo>
                <a:lnTo>
                  <a:pt x="236474" y="158254"/>
                </a:lnTo>
                <a:lnTo>
                  <a:pt x="235458" y="159524"/>
                </a:lnTo>
                <a:lnTo>
                  <a:pt x="235458" y="158254"/>
                </a:lnTo>
                <a:lnTo>
                  <a:pt x="234442" y="156972"/>
                </a:lnTo>
                <a:lnTo>
                  <a:pt x="233553" y="158254"/>
                </a:lnTo>
                <a:lnTo>
                  <a:pt x="233553" y="159524"/>
                </a:lnTo>
                <a:lnTo>
                  <a:pt x="230632" y="158254"/>
                </a:lnTo>
                <a:lnTo>
                  <a:pt x="231292" y="154432"/>
                </a:lnTo>
                <a:lnTo>
                  <a:pt x="229616" y="154432"/>
                </a:lnTo>
                <a:lnTo>
                  <a:pt x="230632" y="156972"/>
                </a:lnTo>
                <a:lnTo>
                  <a:pt x="229616" y="158254"/>
                </a:lnTo>
                <a:lnTo>
                  <a:pt x="228727" y="158254"/>
                </a:lnTo>
                <a:lnTo>
                  <a:pt x="228727" y="159524"/>
                </a:lnTo>
                <a:lnTo>
                  <a:pt x="228727" y="163322"/>
                </a:lnTo>
                <a:lnTo>
                  <a:pt x="228727" y="164604"/>
                </a:lnTo>
                <a:lnTo>
                  <a:pt x="224790" y="165874"/>
                </a:lnTo>
                <a:lnTo>
                  <a:pt x="222885" y="162052"/>
                </a:lnTo>
                <a:lnTo>
                  <a:pt x="218059" y="162052"/>
                </a:lnTo>
                <a:lnTo>
                  <a:pt x="218948" y="160782"/>
                </a:lnTo>
                <a:lnTo>
                  <a:pt x="219964" y="159524"/>
                </a:lnTo>
                <a:lnTo>
                  <a:pt x="221869" y="160782"/>
                </a:lnTo>
                <a:lnTo>
                  <a:pt x="224790" y="162052"/>
                </a:lnTo>
                <a:lnTo>
                  <a:pt x="227711" y="162052"/>
                </a:lnTo>
                <a:lnTo>
                  <a:pt x="227711" y="163322"/>
                </a:lnTo>
                <a:lnTo>
                  <a:pt x="228727" y="163322"/>
                </a:lnTo>
                <a:lnTo>
                  <a:pt x="228727" y="159524"/>
                </a:lnTo>
                <a:lnTo>
                  <a:pt x="226695" y="160782"/>
                </a:lnTo>
                <a:lnTo>
                  <a:pt x="226695" y="159524"/>
                </a:lnTo>
                <a:lnTo>
                  <a:pt x="226695" y="158254"/>
                </a:lnTo>
                <a:lnTo>
                  <a:pt x="223774" y="158254"/>
                </a:lnTo>
                <a:lnTo>
                  <a:pt x="223774" y="155702"/>
                </a:lnTo>
                <a:lnTo>
                  <a:pt x="222885" y="155702"/>
                </a:lnTo>
                <a:lnTo>
                  <a:pt x="221869" y="154432"/>
                </a:lnTo>
                <a:lnTo>
                  <a:pt x="222377" y="151904"/>
                </a:lnTo>
                <a:lnTo>
                  <a:pt x="222885" y="149352"/>
                </a:lnTo>
                <a:lnTo>
                  <a:pt x="227711" y="150622"/>
                </a:lnTo>
                <a:lnTo>
                  <a:pt x="227965" y="149352"/>
                </a:lnTo>
                <a:lnTo>
                  <a:pt x="228727" y="145554"/>
                </a:lnTo>
                <a:lnTo>
                  <a:pt x="230632" y="145554"/>
                </a:lnTo>
                <a:lnTo>
                  <a:pt x="231521" y="146824"/>
                </a:lnTo>
                <a:lnTo>
                  <a:pt x="232537" y="146824"/>
                </a:lnTo>
                <a:lnTo>
                  <a:pt x="232537" y="148082"/>
                </a:lnTo>
                <a:lnTo>
                  <a:pt x="231521" y="149352"/>
                </a:lnTo>
                <a:lnTo>
                  <a:pt x="230632" y="149352"/>
                </a:lnTo>
                <a:lnTo>
                  <a:pt x="231521" y="150622"/>
                </a:lnTo>
                <a:lnTo>
                  <a:pt x="230632" y="151904"/>
                </a:lnTo>
                <a:lnTo>
                  <a:pt x="231368" y="154012"/>
                </a:lnTo>
                <a:lnTo>
                  <a:pt x="231521" y="153174"/>
                </a:lnTo>
                <a:lnTo>
                  <a:pt x="233553" y="150622"/>
                </a:lnTo>
                <a:lnTo>
                  <a:pt x="234442" y="153174"/>
                </a:lnTo>
                <a:lnTo>
                  <a:pt x="237363" y="151904"/>
                </a:lnTo>
                <a:lnTo>
                  <a:pt x="237363" y="141732"/>
                </a:lnTo>
                <a:lnTo>
                  <a:pt x="237363" y="140474"/>
                </a:lnTo>
                <a:lnTo>
                  <a:pt x="237363" y="139204"/>
                </a:lnTo>
                <a:lnTo>
                  <a:pt x="236474" y="139204"/>
                </a:lnTo>
                <a:lnTo>
                  <a:pt x="236474" y="140474"/>
                </a:lnTo>
                <a:lnTo>
                  <a:pt x="235458" y="139204"/>
                </a:lnTo>
                <a:lnTo>
                  <a:pt x="236474" y="139204"/>
                </a:lnTo>
                <a:lnTo>
                  <a:pt x="236474" y="136652"/>
                </a:lnTo>
                <a:lnTo>
                  <a:pt x="237363" y="137922"/>
                </a:lnTo>
                <a:lnTo>
                  <a:pt x="238379" y="136652"/>
                </a:lnTo>
                <a:lnTo>
                  <a:pt x="237363" y="135382"/>
                </a:lnTo>
                <a:lnTo>
                  <a:pt x="240284" y="135382"/>
                </a:lnTo>
                <a:lnTo>
                  <a:pt x="240284" y="137922"/>
                </a:lnTo>
                <a:lnTo>
                  <a:pt x="242189" y="137922"/>
                </a:lnTo>
                <a:lnTo>
                  <a:pt x="242189" y="111252"/>
                </a:lnTo>
                <a:lnTo>
                  <a:pt x="241300" y="112522"/>
                </a:lnTo>
                <a:lnTo>
                  <a:pt x="240284" y="113804"/>
                </a:lnTo>
                <a:lnTo>
                  <a:pt x="240284" y="112522"/>
                </a:lnTo>
                <a:lnTo>
                  <a:pt x="239268" y="112522"/>
                </a:lnTo>
                <a:lnTo>
                  <a:pt x="239268" y="111252"/>
                </a:lnTo>
                <a:lnTo>
                  <a:pt x="239268" y="108724"/>
                </a:lnTo>
                <a:lnTo>
                  <a:pt x="239268" y="107454"/>
                </a:lnTo>
                <a:lnTo>
                  <a:pt x="237363" y="108724"/>
                </a:lnTo>
                <a:lnTo>
                  <a:pt x="236474" y="108724"/>
                </a:lnTo>
                <a:lnTo>
                  <a:pt x="236474" y="129032"/>
                </a:lnTo>
                <a:lnTo>
                  <a:pt x="236474" y="131572"/>
                </a:lnTo>
                <a:lnTo>
                  <a:pt x="235458" y="131572"/>
                </a:lnTo>
                <a:lnTo>
                  <a:pt x="234442" y="134124"/>
                </a:lnTo>
                <a:lnTo>
                  <a:pt x="233553" y="132854"/>
                </a:lnTo>
                <a:lnTo>
                  <a:pt x="232537" y="131572"/>
                </a:lnTo>
                <a:lnTo>
                  <a:pt x="232537" y="127774"/>
                </a:lnTo>
                <a:lnTo>
                  <a:pt x="235458" y="127774"/>
                </a:lnTo>
                <a:lnTo>
                  <a:pt x="236474" y="129032"/>
                </a:lnTo>
                <a:lnTo>
                  <a:pt x="236474" y="108724"/>
                </a:lnTo>
                <a:lnTo>
                  <a:pt x="234442" y="108724"/>
                </a:lnTo>
                <a:lnTo>
                  <a:pt x="235115" y="106172"/>
                </a:lnTo>
                <a:lnTo>
                  <a:pt x="235458" y="104902"/>
                </a:lnTo>
                <a:lnTo>
                  <a:pt x="234442" y="103632"/>
                </a:lnTo>
                <a:lnTo>
                  <a:pt x="233553" y="103632"/>
                </a:lnTo>
                <a:lnTo>
                  <a:pt x="233553" y="121424"/>
                </a:lnTo>
                <a:lnTo>
                  <a:pt x="233553" y="125222"/>
                </a:lnTo>
                <a:lnTo>
                  <a:pt x="231521" y="126504"/>
                </a:lnTo>
                <a:lnTo>
                  <a:pt x="231521" y="123952"/>
                </a:lnTo>
                <a:lnTo>
                  <a:pt x="230632" y="123952"/>
                </a:lnTo>
                <a:lnTo>
                  <a:pt x="230632" y="121424"/>
                </a:lnTo>
                <a:lnTo>
                  <a:pt x="232537" y="120154"/>
                </a:lnTo>
                <a:lnTo>
                  <a:pt x="233553" y="121424"/>
                </a:lnTo>
                <a:lnTo>
                  <a:pt x="233553" y="103632"/>
                </a:lnTo>
                <a:lnTo>
                  <a:pt x="232537" y="101104"/>
                </a:lnTo>
                <a:lnTo>
                  <a:pt x="230771" y="101104"/>
                </a:lnTo>
                <a:lnTo>
                  <a:pt x="230771" y="102616"/>
                </a:lnTo>
                <a:lnTo>
                  <a:pt x="230632" y="102616"/>
                </a:lnTo>
                <a:lnTo>
                  <a:pt x="230632" y="102425"/>
                </a:lnTo>
                <a:lnTo>
                  <a:pt x="230771" y="102616"/>
                </a:lnTo>
                <a:lnTo>
                  <a:pt x="230771" y="101104"/>
                </a:lnTo>
                <a:lnTo>
                  <a:pt x="230632" y="101104"/>
                </a:lnTo>
                <a:lnTo>
                  <a:pt x="230632" y="100584"/>
                </a:lnTo>
                <a:lnTo>
                  <a:pt x="229616" y="100584"/>
                </a:lnTo>
                <a:lnTo>
                  <a:pt x="228600" y="101600"/>
                </a:lnTo>
                <a:lnTo>
                  <a:pt x="228600" y="102616"/>
                </a:lnTo>
                <a:lnTo>
                  <a:pt x="229616" y="102616"/>
                </a:lnTo>
                <a:lnTo>
                  <a:pt x="230632" y="103632"/>
                </a:lnTo>
                <a:lnTo>
                  <a:pt x="231152" y="103111"/>
                </a:lnTo>
                <a:lnTo>
                  <a:pt x="232537" y="104902"/>
                </a:lnTo>
                <a:lnTo>
                  <a:pt x="231521" y="104902"/>
                </a:lnTo>
                <a:lnTo>
                  <a:pt x="231521" y="106172"/>
                </a:lnTo>
                <a:lnTo>
                  <a:pt x="230632" y="104902"/>
                </a:lnTo>
                <a:lnTo>
                  <a:pt x="230632" y="107454"/>
                </a:lnTo>
                <a:lnTo>
                  <a:pt x="229616" y="107454"/>
                </a:lnTo>
                <a:lnTo>
                  <a:pt x="230632" y="108724"/>
                </a:lnTo>
                <a:lnTo>
                  <a:pt x="230632" y="109982"/>
                </a:lnTo>
                <a:lnTo>
                  <a:pt x="231521" y="109982"/>
                </a:lnTo>
                <a:lnTo>
                  <a:pt x="231521" y="112522"/>
                </a:lnTo>
                <a:lnTo>
                  <a:pt x="232537" y="112522"/>
                </a:lnTo>
                <a:lnTo>
                  <a:pt x="231521" y="113804"/>
                </a:lnTo>
                <a:lnTo>
                  <a:pt x="232537" y="117602"/>
                </a:lnTo>
                <a:lnTo>
                  <a:pt x="231521" y="120154"/>
                </a:lnTo>
                <a:lnTo>
                  <a:pt x="230632" y="120154"/>
                </a:lnTo>
                <a:lnTo>
                  <a:pt x="229616" y="123952"/>
                </a:lnTo>
                <a:lnTo>
                  <a:pt x="227711" y="125222"/>
                </a:lnTo>
                <a:lnTo>
                  <a:pt x="226695" y="127774"/>
                </a:lnTo>
                <a:lnTo>
                  <a:pt x="222885" y="127774"/>
                </a:lnTo>
                <a:lnTo>
                  <a:pt x="222885" y="128562"/>
                </a:lnTo>
                <a:lnTo>
                  <a:pt x="222758" y="128270"/>
                </a:lnTo>
                <a:lnTo>
                  <a:pt x="222758" y="128816"/>
                </a:lnTo>
                <a:lnTo>
                  <a:pt x="222885" y="128765"/>
                </a:lnTo>
                <a:lnTo>
                  <a:pt x="222885" y="129032"/>
                </a:lnTo>
                <a:lnTo>
                  <a:pt x="223088" y="129032"/>
                </a:lnTo>
                <a:lnTo>
                  <a:pt x="223266" y="129413"/>
                </a:lnTo>
                <a:lnTo>
                  <a:pt x="223520" y="129032"/>
                </a:lnTo>
                <a:lnTo>
                  <a:pt x="223774" y="129032"/>
                </a:lnTo>
                <a:lnTo>
                  <a:pt x="223774" y="130517"/>
                </a:lnTo>
                <a:lnTo>
                  <a:pt x="223621" y="130175"/>
                </a:lnTo>
                <a:lnTo>
                  <a:pt x="223266" y="129413"/>
                </a:lnTo>
                <a:lnTo>
                  <a:pt x="222758" y="130175"/>
                </a:lnTo>
                <a:lnTo>
                  <a:pt x="222758" y="129286"/>
                </a:lnTo>
                <a:lnTo>
                  <a:pt x="222758" y="128816"/>
                </a:lnTo>
                <a:lnTo>
                  <a:pt x="221615" y="129286"/>
                </a:lnTo>
                <a:lnTo>
                  <a:pt x="221615" y="128270"/>
                </a:lnTo>
                <a:lnTo>
                  <a:pt x="220345" y="130175"/>
                </a:lnTo>
                <a:lnTo>
                  <a:pt x="221615" y="131064"/>
                </a:lnTo>
                <a:lnTo>
                  <a:pt x="223774" y="131064"/>
                </a:lnTo>
                <a:lnTo>
                  <a:pt x="223774" y="131572"/>
                </a:lnTo>
                <a:lnTo>
                  <a:pt x="222885" y="131572"/>
                </a:lnTo>
                <a:lnTo>
                  <a:pt x="222885" y="137922"/>
                </a:lnTo>
                <a:lnTo>
                  <a:pt x="221869" y="143002"/>
                </a:lnTo>
                <a:lnTo>
                  <a:pt x="218059" y="143002"/>
                </a:lnTo>
                <a:lnTo>
                  <a:pt x="218059" y="141732"/>
                </a:lnTo>
                <a:lnTo>
                  <a:pt x="217043" y="140474"/>
                </a:lnTo>
                <a:lnTo>
                  <a:pt x="216027" y="140474"/>
                </a:lnTo>
                <a:lnTo>
                  <a:pt x="215138" y="139204"/>
                </a:lnTo>
                <a:lnTo>
                  <a:pt x="214122" y="137922"/>
                </a:lnTo>
                <a:lnTo>
                  <a:pt x="213233" y="137922"/>
                </a:lnTo>
                <a:lnTo>
                  <a:pt x="213233" y="141732"/>
                </a:lnTo>
                <a:lnTo>
                  <a:pt x="214122" y="143002"/>
                </a:lnTo>
                <a:lnTo>
                  <a:pt x="215138" y="144272"/>
                </a:lnTo>
                <a:lnTo>
                  <a:pt x="216027" y="145554"/>
                </a:lnTo>
                <a:lnTo>
                  <a:pt x="216027" y="148082"/>
                </a:lnTo>
                <a:lnTo>
                  <a:pt x="218059" y="148082"/>
                </a:lnTo>
                <a:lnTo>
                  <a:pt x="218059" y="151904"/>
                </a:lnTo>
                <a:lnTo>
                  <a:pt x="216027" y="150622"/>
                </a:lnTo>
                <a:lnTo>
                  <a:pt x="212217" y="146824"/>
                </a:lnTo>
                <a:lnTo>
                  <a:pt x="212217" y="148082"/>
                </a:lnTo>
                <a:lnTo>
                  <a:pt x="213233" y="149352"/>
                </a:lnTo>
                <a:lnTo>
                  <a:pt x="214122" y="150622"/>
                </a:lnTo>
                <a:lnTo>
                  <a:pt x="215138" y="150622"/>
                </a:lnTo>
                <a:lnTo>
                  <a:pt x="216027" y="153174"/>
                </a:lnTo>
                <a:lnTo>
                  <a:pt x="217043" y="154432"/>
                </a:lnTo>
                <a:lnTo>
                  <a:pt x="217043" y="155702"/>
                </a:lnTo>
                <a:lnTo>
                  <a:pt x="218948" y="158254"/>
                </a:lnTo>
                <a:lnTo>
                  <a:pt x="218059" y="159524"/>
                </a:lnTo>
                <a:lnTo>
                  <a:pt x="216027" y="160782"/>
                </a:lnTo>
                <a:lnTo>
                  <a:pt x="216027" y="158254"/>
                </a:lnTo>
                <a:lnTo>
                  <a:pt x="214122" y="156972"/>
                </a:lnTo>
                <a:lnTo>
                  <a:pt x="214922" y="151904"/>
                </a:lnTo>
                <a:lnTo>
                  <a:pt x="215138" y="150622"/>
                </a:lnTo>
                <a:lnTo>
                  <a:pt x="209296" y="151904"/>
                </a:lnTo>
                <a:lnTo>
                  <a:pt x="209296" y="146824"/>
                </a:lnTo>
                <a:lnTo>
                  <a:pt x="210312" y="146824"/>
                </a:lnTo>
                <a:lnTo>
                  <a:pt x="211201" y="148082"/>
                </a:lnTo>
                <a:lnTo>
                  <a:pt x="211201" y="146824"/>
                </a:lnTo>
                <a:lnTo>
                  <a:pt x="212217" y="146824"/>
                </a:lnTo>
                <a:lnTo>
                  <a:pt x="212217" y="145554"/>
                </a:lnTo>
                <a:lnTo>
                  <a:pt x="212217" y="143002"/>
                </a:lnTo>
                <a:lnTo>
                  <a:pt x="211201" y="143002"/>
                </a:lnTo>
                <a:lnTo>
                  <a:pt x="211201" y="140474"/>
                </a:lnTo>
                <a:lnTo>
                  <a:pt x="212217" y="140474"/>
                </a:lnTo>
                <a:lnTo>
                  <a:pt x="212217" y="139204"/>
                </a:lnTo>
                <a:lnTo>
                  <a:pt x="211201" y="137922"/>
                </a:lnTo>
                <a:lnTo>
                  <a:pt x="210312" y="136652"/>
                </a:lnTo>
                <a:lnTo>
                  <a:pt x="211201" y="135382"/>
                </a:lnTo>
                <a:lnTo>
                  <a:pt x="210312" y="135382"/>
                </a:lnTo>
                <a:lnTo>
                  <a:pt x="210312" y="134124"/>
                </a:lnTo>
                <a:lnTo>
                  <a:pt x="209296" y="132854"/>
                </a:lnTo>
                <a:lnTo>
                  <a:pt x="207391" y="134124"/>
                </a:lnTo>
                <a:lnTo>
                  <a:pt x="206375" y="132854"/>
                </a:lnTo>
                <a:lnTo>
                  <a:pt x="206375" y="131572"/>
                </a:lnTo>
                <a:lnTo>
                  <a:pt x="207391" y="131572"/>
                </a:lnTo>
                <a:lnTo>
                  <a:pt x="207391" y="130302"/>
                </a:lnTo>
                <a:lnTo>
                  <a:pt x="205486" y="130302"/>
                </a:lnTo>
                <a:lnTo>
                  <a:pt x="205486" y="127774"/>
                </a:lnTo>
                <a:lnTo>
                  <a:pt x="204470" y="126504"/>
                </a:lnTo>
                <a:lnTo>
                  <a:pt x="202565" y="126504"/>
                </a:lnTo>
                <a:lnTo>
                  <a:pt x="201549" y="127774"/>
                </a:lnTo>
                <a:lnTo>
                  <a:pt x="200660" y="127774"/>
                </a:lnTo>
                <a:lnTo>
                  <a:pt x="200660" y="129032"/>
                </a:lnTo>
                <a:lnTo>
                  <a:pt x="198628" y="130302"/>
                </a:lnTo>
                <a:lnTo>
                  <a:pt x="198628" y="131572"/>
                </a:lnTo>
                <a:lnTo>
                  <a:pt x="197739" y="131572"/>
                </a:lnTo>
                <a:lnTo>
                  <a:pt x="198628" y="134124"/>
                </a:lnTo>
                <a:lnTo>
                  <a:pt x="196723" y="132854"/>
                </a:lnTo>
                <a:lnTo>
                  <a:pt x="196723" y="135382"/>
                </a:lnTo>
                <a:lnTo>
                  <a:pt x="196723" y="143002"/>
                </a:lnTo>
                <a:lnTo>
                  <a:pt x="196723" y="144272"/>
                </a:lnTo>
                <a:lnTo>
                  <a:pt x="195707" y="144272"/>
                </a:lnTo>
                <a:lnTo>
                  <a:pt x="196723" y="145554"/>
                </a:lnTo>
                <a:lnTo>
                  <a:pt x="194818" y="145554"/>
                </a:lnTo>
                <a:lnTo>
                  <a:pt x="193802" y="144272"/>
                </a:lnTo>
                <a:lnTo>
                  <a:pt x="195707" y="143002"/>
                </a:lnTo>
                <a:lnTo>
                  <a:pt x="194818" y="140474"/>
                </a:lnTo>
                <a:lnTo>
                  <a:pt x="195707" y="141732"/>
                </a:lnTo>
                <a:lnTo>
                  <a:pt x="196723" y="143002"/>
                </a:lnTo>
                <a:lnTo>
                  <a:pt x="196723" y="135382"/>
                </a:lnTo>
                <a:lnTo>
                  <a:pt x="194818" y="135382"/>
                </a:lnTo>
                <a:lnTo>
                  <a:pt x="195707" y="139204"/>
                </a:lnTo>
                <a:lnTo>
                  <a:pt x="193802" y="140474"/>
                </a:lnTo>
                <a:lnTo>
                  <a:pt x="193802" y="143002"/>
                </a:lnTo>
                <a:lnTo>
                  <a:pt x="190881" y="143002"/>
                </a:lnTo>
                <a:lnTo>
                  <a:pt x="190881" y="140474"/>
                </a:lnTo>
                <a:lnTo>
                  <a:pt x="189992" y="139204"/>
                </a:lnTo>
                <a:lnTo>
                  <a:pt x="189992" y="137922"/>
                </a:lnTo>
                <a:lnTo>
                  <a:pt x="188976" y="136652"/>
                </a:lnTo>
                <a:lnTo>
                  <a:pt x="188087" y="135382"/>
                </a:lnTo>
                <a:lnTo>
                  <a:pt x="186055" y="131572"/>
                </a:lnTo>
                <a:lnTo>
                  <a:pt x="186055" y="129032"/>
                </a:lnTo>
                <a:lnTo>
                  <a:pt x="185166" y="129032"/>
                </a:lnTo>
                <a:lnTo>
                  <a:pt x="186055" y="127774"/>
                </a:lnTo>
                <a:lnTo>
                  <a:pt x="184150" y="127774"/>
                </a:lnTo>
                <a:lnTo>
                  <a:pt x="183134" y="126504"/>
                </a:lnTo>
                <a:lnTo>
                  <a:pt x="183134" y="125222"/>
                </a:lnTo>
                <a:lnTo>
                  <a:pt x="184150" y="125222"/>
                </a:lnTo>
                <a:lnTo>
                  <a:pt x="182245" y="123952"/>
                </a:lnTo>
                <a:lnTo>
                  <a:pt x="181229" y="122682"/>
                </a:lnTo>
                <a:lnTo>
                  <a:pt x="179324" y="123952"/>
                </a:lnTo>
                <a:lnTo>
                  <a:pt x="178308" y="123952"/>
                </a:lnTo>
                <a:lnTo>
                  <a:pt x="178308" y="122682"/>
                </a:lnTo>
                <a:lnTo>
                  <a:pt x="175387" y="122682"/>
                </a:lnTo>
                <a:lnTo>
                  <a:pt x="175387" y="123952"/>
                </a:lnTo>
                <a:lnTo>
                  <a:pt x="174498" y="123952"/>
                </a:lnTo>
                <a:lnTo>
                  <a:pt x="174498" y="127774"/>
                </a:lnTo>
                <a:lnTo>
                  <a:pt x="173482" y="127774"/>
                </a:lnTo>
                <a:lnTo>
                  <a:pt x="173482" y="130302"/>
                </a:lnTo>
                <a:lnTo>
                  <a:pt x="171577" y="131572"/>
                </a:lnTo>
                <a:lnTo>
                  <a:pt x="168656" y="131572"/>
                </a:lnTo>
                <a:lnTo>
                  <a:pt x="169672" y="134124"/>
                </a:lnTo>
                <a:lnTo>
                  <a:pt x="168656" y="134124"/>
                </a:lnTo>
                <a:lnTo>
                  <a:pt x="165735" y="135382"/>
                </a:lnTo>
                <a:lnTo>
                  <a:pt x="163830" y="136652"/>
                </a:lnTo>
                <a:lnTo>
                  <a:pt x="160909" y="137922"/>
                </a:lnTo>
                <a:lnTo>
                  <a:pt x="159004" y="136652"/>
                </a:lnTo>
                <a:lnTo>
                  <a:pt x="159004" y="139204"/>
                </a:lnTo>
                <a:lnTo>
                  <a:pt x="164846" y="139204"/>
                </a:lnTo>
                <a:lnTo>
                  <a:pt x="164846" y="137922"/>
                </a:lnTo>
                <a:lnTo>
                  <a:pt x="166751" y="137922"/>
                </a:lnTo>
                <a:lnTo>
                  <a:pt x="167767" y="139204"/>
                </a:lnTo>
                <a:lnTo>
                  <a:pt x="166751" y="141732"/>
                </a:lnTo>
                <a:lnTo>
                  <a:pt x="166751" y="143002"/>
                </a:lnTo>
                <a:lnTo>
                  <a:pt x="165735" y="145046"/>
                </a:lnTo>
                <a:lnTo>
                  <a:pt x="165735" y="168402"/>
                </a:lnTo>
                <a:lnTo>
                  <a:pt x="164846" y="170954"/>
                </a:lnTo>
                <a:lnTo>
                  <a:pt x="165735" y="170954"/>
                </a:lnTo>
                <a:lnTo>
                  <a:pt x="165735" y="174752"/>
                </a:lnTo>
                <a:lnTo>
                  <a:pt x="164846" y="177304"/>
                </a:lnTo>
                <a:lnTo>
                  <a:pt x="164846" y="179832"/>
                </a:lnTo>
                <a:lnTo>
                  <a:pt x="163830" y="179832"/>
                </a:lnTo>
                <a:lnTo>
                  <a:pt x="163830" y="182372"/>
                </a:lnTo>
                <a:lnTo>
                  <a:pt x="162814" y="184924"/>
                </a:lnTo>
                <a:lnTo>
                  <a:pt x="163830" y="184924"/>
                </a:lnTo>
                <a:lnTo>
                  <a:pt x="162814" y="187452"/>
                </a:lnTo>
                <a:lnTo>
                  <a:pt x="160909" y="187452"/>
                </a:lnTo>
                <a:lnTo>
                  <a:pt x="160909" y="188722"/>
                </a:lnTo>
                <a:lnTo>
                  <a:pt x="159004" y="187452"/>
                </a:lnTo>
                <a:lnTo>
                  <a:pt x="157988" y="186182"/>
                </a:lnTo>
                <a:lnTo>
                  <a:pt x="159004" y="184924"/>
                </a:lnTo>
                <a:lnTo>
                  <a:pt x="157988" y="182372"/>
                </a:lnTo>
                <a:lnTo>
                  <a:pt x="159004" y="181102"/>
                </a:lnTo>
                <a:lnTo>
                  <a:pt x="159004" y="179832"/>
                </a:lnTo>
                <a:lnTo>
                  <a:pt x="160020" y="177304"/>
                </a:lnTo>
                <a:lnTo>
                  <a:pt x="159004" y="177304"/>
                </a:lnTo>
                <a:lnTo>
                  <a:pt x="159004" y="176022"/>
                </a:lnTo>
                <a:lnTo>
                  <a:pt x="160020" y="174752"/>
                </a:lnTo>
                <a:lnTo>
                  <a:pt x="160909" y="173482"/>
                </a:lnTo>
                <a:lnTo>
                  <a:pt x="162814" y="173482"/>
                </a:lnTo>
                <a:lnTo>
                  <a:pt x="162814" y="170954"/>
                </a:lnTo>
                <a:lnTo>
                  <a:pt x="163830" y="169672"/>
                </a:lnTo>
                <a:lnTo>
                  <a:pt x="163830" y="168402"/>
                </a:lnTo>
                <a:lnTo>
                  <a:pt x="165735" y="168402"/>
                </a:lnTo>
                <a:lnTo>
                  <a:pt x="165735" y="145046"/>
                </a:lnTo>
                <a:lnTo>
                  <a:pt x="164846" y="146824"/>
                </a:lnTo>
                <a:lnTo>
                  <a:pt x="162814" y="150622"/>
                </a:lnTo>
                <a:lnTo>
                  <a:pt x="160909" y="153174"/>
                </a:lnTo>
                <a:lnTo>
                  <a:pt x="160020" y="154432"/>
                </a:lnTo>
                <a:lnTo>
                  <a:pt x="157988" y="154432"/>
                </a:lnTo>
                <a:lnTo>
                  <a:pt x="157988" y="158254"/>
                </a:lnTo>
                <a:lnTo>
                  <a:pt x="157099" y="159524"/>
                </a:lnTo>
                <a:lnTo>
                  <a:pt x="156083" y="162052"/>
                </a:lnTo>
                <a:lnTo>
                  <a:pt x="157099" y="165874"/>
                </a:lnTo>
                <a:lnTo>
                  <a:pt x="157099" y="170954"/>
                </a:lnTo>
                <a:lnTo>
                  <a:pt x="156083" y="174752"/>
                </a:lnTo>
                <a:lnTo>
                  <a:pt x="153162" y="177304"/>
                </a:lnTo>
                <a:lnTo>
                  <a:pt x="151257" y="179832"/>
                </a:lnTo>
                <a:lnTo>
                  <a:pt x="151257" y="184924"/>
                </a:lnTo>
                <a:lnTo>
                  <a:pt x="149352" y="184924"/>
                </a:lnTo>
                <a:lnTo>
                  <a:pt x="148336" y="186182"/>
                </a:lnTo>
                <a:lnTo>
                  <a:pt x="149352" y="188722"/>
                </a:lnTo>
                <a:lnTo>
                  <a:pt x="148336" y="188722"/>
                </a:lnTo>
                <a:lnTo>
                  <a:pt x="148336" y="190004"/>
                </a:lnTo>
                <a:lnTo>
                  <a:pt x="146431" y="192532"/>
                </a:lnTo>
                <a:lnTo>
                  <a:pt x="145415" y="193802"/>
                </a:lnTo>
                <a:lnTo>
                  <a:pt x="144526" y="196354"/>
                </a:lnTo>
                <a:lnTo>
                  <a:pt x="141605" y="196354"/>
                </a:lnTo>
                <a:lnTo>
                  <a:pt x="139700" y="200152"/>
                </a:lnTo>
                <a:lnTo>
                  <a:pt x="135763" y="200152"/>
                </a:lnTo>
                <a:lnTo>
                  <a:pt x="133858" y="197624"/>
                </a:lnTo>
                <a:lnTo>
                  <a:pt x="133858" y="192532"/>
                </a:lnTo>
                <a:lnTo>
                  <a:pt x="131953" y="190004"/>
                </a:lnTo>
                <a:lnTo>
                  <a:pt x="131953" y="186182"/>
                </a:lnTo>
                <a:lnTo>
                  <a:pt x="129921" y="181102"/>
                </a:lnTo>
                <a:lnTo>
                  <a:pt x="128016" y="178574"/>
                </a:lnTo>
                <a:lnTo>
                  <a:pt x="129032" y="177304"/>
                </a:lnTo>
                <a:lnTo>
                  <a:pt x="129032" y="173482"/>
                </a:lnTo>
                <a:lnTo>
                  <a:pt x="129921" y="170954"/>
                </a:lnTo>
                <a:lnTo>
                  <a:pt x="129032" y="168402"/>
                </a:lnTo>
                <a:lnTo>
                  <a:pt x="129032" y="165874"/>
                </a:lnTo>
                <a:lnTo>
                  <a:pt x="128016" y="164604"/>
                </a:lnTo>
                <a:lnTo>
                  <a:pt x="129032" y="160782"/>
                </a:lnTo>
                <a:lnTo>
                  <a:pt x="127000" y="158254"/>
                </a:lnTo>
                <a:lnTo>
                  <a:pt x="126111" y="156972"/>
                </a:lnTo>
                <a:lnTo>
                  <a:pt x="125095" y="154432"/>
                </a:lnTo>
                <a:lnTo>
                  <a:pt x="127000" y="151904"/>
                </a:lnTo>
                <a:lnTo>
                  <a:pt x="126403" y="149352"/>
                </a:lnTo>
                <a:lnTo>
                  <a:pt x="126111" y="148082"/>
                </a:lnTo>
                <a:lnTo>
                  <a:pt x="125095" y="148082"/>
                </a:lnTo>
                <a:lnTo>
                  <a:pt x="125095" y="149352"/>
                </a:lnTo>
                <a:lnTo>
                  <a:pt x="122174" y="149352"/>
                </a:lnTo>
                <a:lnTo>
                  <a:pt x="122174" y="148082"/>
                </a:lnTo>
                <a:lnTo>
                  <a:pt x="119380" y="148082"/>
                </a:lnTo>
                <a:lnTo>
                  <a:pt x="120269" y="146824"/>
                </a:lnTo>
                <a:lnTo>
                  <a:pt x="117348" y="146824"/>
                </a:lnTo>
                <a:lnTo>
                  <a:pt x="117348" y="148082"/>
                </a:lnTo>
                <a:lnTo>
                  <a:pt x="116459" y="149352"/>
                </a:lnTo>
                <a:lnTo>
                  <a:pt x="108712" y="149352"/>
                </a:lnTo>
                <a:lnTo>
                  <a:pt x="104775" y="145554"/>
                </a:lnTo>
                <a:lnTo>
                  <a:pt x="104775" y="144272"/>
                </a:lnTo>
                <a:lnTo>
                  <a:pt x="104775" y="143002"/>
                </a:lnTo>
                <a:lnTo>
                  <a:pt x="103886" y="140474"/>
                </a:lnTo>
                <a:lnTo>
                  <a:pt x="101854" y="139204"/>
                </a:lnTo>
                <a:lnTo>
                  <a:pt x="101854" y="136652"/>
                </a:lnTo>
                <a:lnTo>
                  <a:pt x="101854" y="131572"/>
                </a:lnTo>
                <a:lnTo>
                  <a:pt x="101854" y="130302"/>
                </a:lnTo>
                <a:lnTo>
                  <a:pt x="101854" y="127774"/>
                </a:lnTo>
                <a:lnTo>
                  <a:pt x="103886" y="123952"/>
                </a:lnTo>
                <a:lnTo>
                  <a:pt x="103886" y="121424"/>
                </a:lnTo>
                <a:lnTo>
                  <a:pt x="103886" y="120154"/>
                </a:lnTo>
                <a:lnTo>
                  <a:pt x="104775" y="120154"/>
                </a:lnTo>
                <a:lnTo>
                  <a:pt x="106680" y="117602"/>
                </a:lnTo>
                <a:lnTo>
                  <a:pt x="108712" y="115074"/>
                </a:lnTo>
                <a:lnTo>
                  <a:pt x="108712" y="112522"/>
                </a:lnTo>
                <a:lnTo>
                  <a:pt x="109601" y="109982"/>
                </a:lnTo>
                <a:lnTo>
                  <a:pt x="110617" y="108724"/>
                </a:lnTo>
                <a:lnTo>
                  <a:pt x="111633" y="108724"/>
                </a:lnTo>
                <a:lnTo>
                  <a:pt x="112522" y="107454"/>
                </a:lnTo>
                <a:lnTo>
                  <a:pt x="114427" y="107454"/>
                </a:lnTo>
                <a:lnTo>
                  <a:pt x="114427" y="108724"/>
                </a:lnTo>
                <a:lnTo>
                  <a:pt x="116459" y="106172"/>
                </a:lnTo>
                <a:lnTo>
                  <a:pt x="115443" y="104902"/>
                </a:lnTo>
                <a:lnTo>
                  <a:pt x="114427" y="104902"/>
                </a:lnTo>
                <a:lnTo>
                  <a:pt x="113538" y="106172"/>
                </a:lnTo>
                <a:lnTo>
                  <a:pt x="112522" y="106172"/>
                </a:lnTo>
                <a:lnTo>
                  <a:pt x="111633" y="104902"/>
                </a:lnTo>
                <a:lnTo>
                  <a:pt x="109601" y="104902"/>
                </a:lnTo>
                <a:lnTo>
                  <a:pt x="110617" y="103632"/>
                </a:lnTo>
                <a:lnTo>
                  <a:pt x="109601" y="102374"/>
                </a:lnTo>
                <a:lnTo>
                  <a:pt x="108712" y="101104"/>
                </a:lnTo>
                <a:lnTo>
                  <a:pt x="110617" y="101104"/>
                </a:lnTo>
                <a:lnTo>
                  <a:pt x="109601" y="97282"/>
                </a:lnTo>
                <a:lnTo>
                  <a:pt x="112522" y="97282"/>
                </a:lnTo>
                <a:lnTo>
                  <a:pt x="113030" y="96024"/>
                </a:lnTo>
                <a:lnTo>
                  <a:pt x="113538" y="94754"/>
                </a:lnTo>
                <a:lnTo>
                  <a:pt x="115443" y="97282"/>
                </a:lnTo>
                <a:lnTo>
                  <a:pt x="116459" y="96024"/>
                </a:lnTo>
                <a:lnTo>
                  <a:pt x="116459" y="94754"/>
                </a:lnTo>
                <a:lnTo>
                  <a:pt x="117348" y="94754"/>
                </a:lnTo>
                <a:lnTo>
                  <a:pt x="117348" y="92202"/>
                </a:lnTo>
                <a:lnTo>
                  <a:pt x="115443" y="93472"/>
                </a:lnTo>
                <a:lnTo>
                  <a:pt x="115443" y="90932"/>
                </a:lnTo>
                <a:lnTo>
                  <a:pt x="113538" y="90932"/>
                </a:lnTo>
                <a:lnTo>
                  <a:pt x="112522" y="89674"/>
                </a:lnTo>
                <a:lnTo>
                  <a:pt x="113538" y="88404"/>
                </a:lnTo>
                <a:lnTo>
                  <a:pt x="115443" y="88404"/>
                </a:lnTo>
                <a:lnTo>
                  <a:pt x="116459" y="87122"/>
                </a:lnTo>
                <a:lnTo>
                  <a:pt x="118364" y="87122"/>
                </a:lnTo>
                <a:lnTo>
                  <a:pt x="118364" y="85852"/>
                </a:lnTo>
                <a:lnTo>
                  <a:pt x="113538" y="85852"/>
                </a:lnTo>
                <a:lnTo>
                  <a:pt x="111633" y="87122"/>
                </a:lnTo>
                <a:lnTo>
                  <a:pt x="111633" y="84582"/>
                </a:lnTo>
                <a:lnTo>
                  <a:pt x="113538" y="85852"/>
                </a:lnTo>
                <a:lnTo>
                  <a:pt x="113538" y="84582"/>
                </a:lnTo>
                <a:lnTo>
                  <a:pt x="113538" y="83324"/>
                </a:lnTo>
                <a:lnTo>
                  <a:pt x="112522" y="83324"/>
                </a:lnTo>
                <a:lnTo>
                  <a:pt x="112522" y="82054"/>
                </a:lnTo>
                <a:lnTo>
                  <a:pt x="111633" y="83324"/>
                </a:lnTo>
                <a:lnTo>
                  <a:pt x="108712" y="83324"/>
                </a:lnTo>
                <a:lnTo>
                  <a:pt x="108712" y="79502"/>
                </a:lnTo>
                <a:lnTo>
                  <a:pt x="109601" y="79502"/>
                </a:lnTo>
                <a:lnTo>
                  <a:pt x="110617" y="78232"/>
                </a:lnTo>
                <a:lnTo>
                  <a:pt x="112522" y="78232"/>
                </a:lnTo>
                <a:lnTo>
                  <a:pt x="112522" y="75704"/>
                </a:lnTo>
                <a:lnTo>
                  <a:pt x="113538" y="74422"/>
                </a:lnTo>
                <a:lnTo>
                  <a:pt x="113538" y="71882"/>
                </a:lnTo>
                <a:lnTo>
                  <a:pt x="115443" y="70624"/>
                </a:lnTo>
                <a:lnTo>
                  <a:pt x="116459" y="71882"/>
                </a:lnTo>
                <a:lnTo>
                  <a:pt x="115443" y="71882"/>
                </a:lnTo>
                <a:lnTo>
                  <a:pt x="115443" y="73152"/>
                </a:lnTo>
                <a:lnTo>
                  <a:pt x="116459" y="73152"/>
                </a:lnTo>
                <a:lnTo>
                  <a:pt x="117348" y="74422"/>
                </a:lnTo>
                <a:lnTo>
                  <a:pt x="115443" y="76974"/>
                </a:lnTo>
                <a:lnTo>
                  <a:pt x="118364" y="76974"/>
                </a:lnTo>
                <a:lnTo>
                  <a:pt x="118364" y="80772"/>
                </a:lnTo>
                <a:lnTo>
                  <a:pt x="120269" y="80772"/>
                </a:lnTo>
                <a:lnTo>
                  <a:pt x="118364" y="83324"/>
                </a:lnTo>
                <a:lnTo>
                  <a:pt x="121285" y="83324"/>
                </a:lnTo>
                <a:lnTo>
                  <a:pt x="121285" y="82054"/>
                </a:lnTo>
                <a:lnTo>
                  <a:pt x="122174" y="80772"/>
                </a:lnTo>
                <a:lnTo>
                  <a:pt x="123190" y="80772"/>
                </a:lnTo>
                <a:lnTo>
                  <a:pt x="124206" y="79502"/>
                </a:lnTo>
                <a:lnTo>
                  <a:pt x="125095" y="79502"/>
                </a:lnTo>
                <a:lnTo>
                  <a:pt x="126111" y="78232"/>
                </a:lnTo>
                <a:lnTo>
                  <a:pt x="125095" y="78232"/>
                </a:lnTo>
                <a:lnTo>
                  <a:pt x="125095" y="75704"/>
                </a:lnTo>
                <a:lnTo>
                  <a:pt x="126111" y="75704"/>
                </a:lnTo>
                <a:lnTo>
                  <a:pt x="126111" y="74422"/>
                </a:lnTo>
                <a:lnTo>
                  <a:pt x="123190" y="75704"/>
                </a:lnTo>
                <a:lnTo>
                  <a:pt x="123190" y="70624"/>
                </a:lnTo>
                <a:lnTo>
                  <a:pt x="123190" y="69354"/>
                </a:lnTo>
                <a:lnTo>
                  <a:pt x="122174" y="68072"/>
                </a:lnTo>
                <a:lnTo>
                  <a:pt x="123190" y="66802"/>
                </a:lnTo>
                <a:lnTo>
                  <a:pt x="123190" y="64274"/>
                </a:lnTo>
                <a:lnTo>
                  <a:pt x="126111" y="64274"/>
                </a:lnTo>
                <a:lnTo>
                  <a:pt x="126111" y="61722"/>
                </a:lnTo>
                <a:lnTo>
                  <a:pt x="127000" y="61722"/>
                </a:lnTo>
                <a:lnTo>
                  <a:pt x="129032" y="59182"/>
                </a:lnTo>
                <a:lnTo>
                  <a:pt x="129476" y="57924"/>
                </a:lnTo>
                <a:lnTo>
                  <a:pt x="129921" y="56654"/>
                </a:lnTo>
                <a:lnTo>
                  <a:pt x="130937" y="55372"/>
                </a:lnTo>
                <a:lnTo>
                  <a:pt x="134747" y="52832"/>
                </a:lnTo>
                <a:lnTo>
                  <a:pt x="135763" y="51574"/>
                </a:lnTo>
                <a:lnTo>
                  <a:pt x="135763" y="52832"/>
                </a:lnTo>
                <a:lnTo>
                  <a:pt x="136779" y="51574"/>
                </a:lnTo>
                <a:lnTo>
                  <a:pt x="137668" y="50304"/>
                </a:lnTo>
                <a:lnTo>
                  <a:pt x="138684" y="49022"/>
                </a:lnTo>
                <a:lnTo>
                  <a:pt x="142494" y="49022"/>
                </a:lnTo>
                <a:lnTo>
                  <a:pt x="144526" y="51574"/>
                </a:lnTo>
                <a:lnTo>
                  <a:pt x="144526" y="51816"/>
                </a:lnTo>
                <a:lnTo>
                  <a:pt x="143256" y="51816"/>
                </a:lnTo>
                <a:lnTo>
                  <a:pt x="143256" y="53340"/>
                </a:lnTo>
                <a:lnTo>
                  <a:pt x="144526" y="52070"/>
                </a:lnTo>
                <a:lnTo>
                  <a:pt x="144526" y="52832"/>
                </a:lnTo>
                <a:lnTo>
                  <a:pt x="147320" y="52832"/>
                </a:lnTo>
                <a:lnTo>
                  <a:pt x="148336" y="54102"/>
                </a:lnTo>
                <a:lnTo>
                  <a:pt x="150241" y="54102"/>
                </a:lnTo>
                <a:lnTo>
                  <a:pt x="154178" y="56654"/>
                </a:lnTo>
                <a:lnTo>
                  <a:pt x="153162" y="59182"/>
                </a:lnTo>
                <a:lnTo>
                  <a:pt x="155067" y="59182"/>
                </a:lnTo>
                <a:lnTo>
                  <a:pt x="155067" y="54102"/>
                </a:lnTo>
                <a:lnTo>
                  <a:pt x="157988" y="54102"/>
                </a:lnTo>
                <a:lnTo>
                  <a:pt x="157988" y="56654"/>
                </a:lnTo>
                <a:lnTo>
                  <a:pt x="160020" y="56654"/>
                </a:lnTo>
                <a:lnTo>
                  <a:pt x="160909" y="55372"/>
                </a:lnTo>
                <a:lnTo>
                  <a:pt x="162814" y="54102"/>
                </a:lnTo>
                <a:lnTo>
                  <a:pt x="164846" y="54102"/>
                </a:lnTo>
                <a:lnTo>
                  <a:pt x="166751" y="52832"/>
                </a:lnTo>
                <a:lnTo>
                  <a:pt x="166751" y="51574"/>
                </a:lnTo>
                <a:lnTo>
                  <a:pt x="169672" y="51574"/>
                </a:lnTo>
                <a:lnTo>
                  <a:pt x="169672" y="52832"/>
                </a:lnTo>
                <a:lnTo>
                  <a:pt x="172593" y="52832"/>
                </a:lnTo>
                <a:lnTo>
                  <a:pt x="173482" y="50304"/>
                </a:lnTo>
                <a:lnTo>
                  <a:pt x="175387" y="49022"/>
                </a:lnTo>
                <a:lnTo>
                  <a:pt x="176403" y="46482"/>
                </a:lnTo>
                <a:lnTo>
                  <a:pt x="178308" y="46482"/>
                </a:lnTo>
                <a:lnTo>
                  <a:pt x="178308" y="49022"/>
                </a:lnTo>
                <a:lnTo>
                  <a:pt x="180340" y="49022"/>
                </a:lnTo>
                <a:lnTo>
                  <a:pt x="179324" y="47752"/>
                </a:lnTo>
                <a:lnTo>
                  <a:pt x="181229" y="47752"/>
                </a:lnTo>
                <a:lnTo>
                  <a:pt x="181229" y="50304"/>
                </a:lnTo>
                <a:lnTo>
                  <a:pt x="183134" y="50304"/>
                </a:lnTo>
                <a:lnTo>
                  <a:pt x="182245" y="49022"/>
                </a:lnTo>
                <a:lnTo>
                  <a:pt x="182245" y="47752"/>
                </a:lnTo>
                <a:lnTo>
                  <a:pt x="184150" y="47752"/>
                </a:lnTo>
                <a:lnTo>
                  <a:pt x="184150" y="46482"/>
                </a:lnTo>
                <a:lnTo>
                  <a:pt x="184150" y="45224"/>
                </a:lnTo>
                <a:lnTo>
                  <a:pt x="188087" y="45224"/>
                </a:lnTo>
                <a:lnTo>
                  <a:pt x="188087" y="43954"/>
                </a:lnTo>
                <a:lnTo>
                  <a:pt x="189992" y="43954"/>
                </a:lnTo>
                <a:lnTo>
                  <a:pt x="189992" y="42672"/>
                </a:lnTo>
                <a:lnTo>
                  <a:pt x="190881" y="41402"/>
                </a:lnTo>
                <a:lnTo>
                  <a:pt x="194818" y="41402"/>
                </a:lnTo>
                <a:lnTo>
                  <a:pt x="195707" y="40132"/>
                </a:lnTo>
                <a:lnTo>
                  <a:pt x="196723" y="40132"/>
                </a:lnTo>
                <a:lnTo>
                  <a:pt x="196723" y="41402"/>
                </a:lnTo>
                <a:lnTo>
                  <a:pt x="198628" y="41402"/>
                </a:lnTo>
                <a:lnTo>
                  <a:pt x="198183" y="40132"/>
                </a:lnTo>
                <a:lnTo>
                  <a:pt x="197739" y="38874"/>
                </a:lnTo>
                <a:lnTo>
                  <a:pt x="199644" y="40132"/>
                </a:lnTo>
                <a:lnTo>
                  <a:pt x="199644" y="38874"/>
                </a:lnTo>
                <a:lnTo>
                  <a:pt x="199644" y="37604"/>
                </a:lnTo>
                <a:lnTo>
                  <a:pt x="201549" y="37604"/>
                </a:lnTo>
                <a:lnTo>
                  <a:pt x="202565" y="36322"/>
                </a:lnTo>
                <a:lnTo>
                  <a:pt x="202565" y="37604"/>
                </a:lnTo>
                <a:lnTo>
                  <a:pt x="203454" y="38874"/>
                </a:lnTo>
                <a:lnTo>
                  <a:pt x="207391" y="38874"/>
                </a:lnTo>
                <a:lnTo>
                  <a:pt x="207899" y="38239"/>
                </a:lnTo>
                <a:lnTo>
                  <a:pt x="208838" y="38862"/>
                </a:lnTo>
                <a:lnTo>
                  <a:pt x="209296" y="40132"/>
                </a:lnTo>
                <a:lnTo>
                  <a:pt x="210312" y="40132"/>
                </a:lnTo>
                <a:lnTo>
                  <a:pt x="211201" y="41402"/>
                </a:lnTo>
                <a:lnTo>
                  <a:pt x="211201" y="42672"/>
                </a:lnTo>
                <a:lnTo>
                  <a:pt x="210312" y="42672"/>
                </a:lnTo>
                <a:lnTo>
                  <a:pt x="208788" y="44196"/>
                </a:lnTo>
                <a:lnTo>
                  <a:pt x="210312" y="44196"/>
                </a:lnTo>
                <a:lnTo>
                  <a:pt x="210312" y="45224"/>
                </a:lnTo>
                <a:lnTo>
                  <a:pt x="212217" y="43954"/>
                </a:lnTo>
                <a:lnTo>
                  <a:pt x="213233" y="45224"/>
                </a:lnTo>
                <a:lnTo>
                  <a:pt x="217043" y="45224"/>
                </a:lnTo>
                <a:lnTo>
                  <a:pt x="218059" y="46482"/>
                </a:lnTo>
                <a:lnTo>
                  <a:pt x="219176" y="45745"/>
                </a:lnTo>
                <a:lnTo>
                  <a:pt x="219405" y="45885"/>
                </a:lnTo>
                <a:lnTo>
                  <a:pt x="240474" y="76746"/>
                </a:lnTo>
                <a:lnTo>
                  <a:pt x="240284" y="76974"/>
                </a:lnTo>
                <a:lnTo>
                  <a:pt x="239268" y="76974"/>
                </a:lnTo>
                <a:lnTo>
                  <a:pt x="239268" y="78232"/>
                </a:lnTo>
                <a:lnTo>
                  <a:pt x="240284" y="82054"/>
                </a:lnTo>
                <a:lnTo>
                  <a:pt x="241820" y="78714"/>
                </a:lnTo>
                <a:lnTo>
                  <a:pt x="244970" y="83324"/>
                </a:lnTo>
                <a:lnTo>
                  <a:pt x="244094" y="83324"/>
                </a:lnTo>
                <a:lnTo>
                  <a:pt x="245110" y="87122"/>
                </a:lnTo>
                <a:lnTo>
                  <a:pt x="245110" y="89674"/>
                </a:lnTo>
                <a:lnTo>
                  <a:pt x="243205" y="92202"/>
                </a:lnTo>
                <a:lnTo>
                  <a:pt x="242189" y="93472"/>
                </a:lnTo>
                <a:lnTo>
                  <a:pt x="241300" y="97282"/>
                </a:lnTo>
                <a:lnTo>
                  <a:pt x="239268" y="97282"/>
                </a:lnTo>
                <a:lnTo>
                  <a:pt x="238379" y="98552"/>
                </a:lnTo>
                <a:lnTo>
                  <a:pt x="237363" y="101104"/>
                </a:lnTo>
                <a:lnTo>
                  <a:pt x="239268" y="107454"/>
                </a:lnTo>
                <a:lnTo>
                  <a:pt x="242189" y="108724"/>
                </a:lnTo>
                <a:lnTo>
                  <a:pt x="245110" y="104902"/>
                </a:lnTo>
                <a:lnTo>
                  <a:pt x="247015" y="104902"/>
                </a:lnTo>
                <a:lnTo>
                  <a:pt x="247015" y="103632"/>
                </a:lnTo>
                <a:lnTo>
                  <a:pt x="248031" y="103632"/>
                </a:lnTo>
                <a:lnTo>
                  <a:pt x="247015" y="101104"/>
                </a:lnTo>
                <a:lnTo>
                  <a:pt x="248031" y="99822"/>
                </a:lnTo>
                <a:lnTo>
                  <a:pt x="247510" y="98552"/>
                </a:lnTo>
                <a:lnTo>
                  <a:pt x="247015" y="97282"/>
                </a:lnTo>
                <a:lnTo>
                  <a:pt x="247015" y="98552"/>
                </a:lnTo>
                <a:lnTo>
                  <a:pt x="246126" y="97282"/>
                </a:lnTo>
                <a:lnTo>
                  <a:pt x="246126" y="96024"/>
                </a:lnTo>
                <a:lnTo>
                  <a:pt x="247015" y="93472"/>
                </a:lnTo>
                <a:lnTo>
                  <a:pt x="246126" y="92202"/>
                </a:lnTo>
                <a:lnTo>
                  <a:pt x="247142" y="92202"/>
                </a:lnTo>
                <a:lnTo>
                  <a:pt x="249936" y="105803"/>
                </a:lnTo>
                <a:lnTo>
                  <a:pt x="249936" y="70510"/>
                </a:lnTo>
                <a:lnTo>
                  <a:pt x="246697" y="64401"/>
                </a:lnTo>
                <a:lnTo>
                  <a:pt x="246697" y="90068"/>
                </a:lnTo>
                <a:lnTo>
                  <a:pt x="246126" y="89674"/>
                </a:lnTo>
                <a:lnTo>
                  <a:pt x="246126" y="87223"/>
                </a:lnTo>
                <a:lnTo>
                  <a:pt x="246697" y="90068"/>
                </a:lnTo>
                <a:lnTo>
                  <a:pt x="246697" y="64401"/>
                </a:lnTo>
                <a:lnTo>
                  <a:pt x="240830" y="53340"/>
                </a:lnTo>
                <a:lnTo>
                  <a:pt x="211836" y="25107"/>
                </a:lnTo>
                <a:lnTo>
                  <a:pt x="197739" y="18021"/>
                </a:lnTo>
                <a:lnTo>
                  <a:pt x="197739" y="33782"/>
                </a:lnTo>
                <a:lnTo>
                  <a:pt x="196723" y="36322"/>
                </a:lnTo>
                <a:lnTo>
                  <a:pt x="193802" y="33782"/>
                </a:lnTo>
                <a:lnTo>
                  <a:pt x="190881" y="33782"/>
                </a:lnTo>
                <a:lnTo>
                  <a:pt x="189992" y="31254"/>
                </a:lnTo>
                <a:lnTo>
                  <a:pt x="190881" y="31254"/>
                </a:lnTo>
                <a:lnTo>
                  <a:pt x="192913" y="29972"/>
                </a:lnTo>
                <a:lnTo>
                  <a:pt x="196723" y="31254"/>
                </a:lnTo>
                <a:lnTo>
                  <a:pt x="197739" y="33782"/>
                </a:lnTo>
                <a:lnTo>
                  <a:pt x="197739" y="18021"/>
                </a:lnTo>
                <a:lnTo>
                  <a:pt x="182867" y="10541"/>
                </a:lnTo>
                <a:lnTo>
                  <a:pt x="175094" y="6629"/>
                </a:lnTo>
                <a:lnTo>
                  <a:pt x="174498" y="6540"/>
                </a:lnTo>
                <a:lnTo>
                  <a:pt x="174498" y="38874"/>
                </a:lnTo>
                <a:lnTo>
                  <a:pt x="173482" y="41402"/>
                </a:lnTo>
                <a:lnTo>
                  <a:pt x="169672" y="41402"/>
                </a:lnTo>
                <a:lnTo>
                  <a:pt x="167767" y="42672"/>
                </a:lnTo>
                <a:lnTo>
                  <a:pt x="166751" y="45224"/>
                </a:lnTo>
                <a:lnTo>
                  <a:pt x="163830" y="45224"/>
                </a:lnTo>
                <a:lnTo>
                  <a:pt x="163830" y="49022"/>
                </a:lnTo>
                <a:lnTo>
                  <a:pt x="165735" y="49022"/>
                </a:lnTo>
                <a:lnTo>
                  <a:pt x="165735" y="51574"/>
                </a:lnTo>
                <a:lnTo>
                  <a:pt x="164846" y="51574"/>
                </a:lnTo>
                <a:lnTo>
                  <a:pt x="164846" y="52832"/>
                </a:lnTo>
                <a:lnTo>
                  <a:pt x="162814" y="52832"/>
                </a:lnTo>
                <a:lnTo>
                  <a:pt x="161925" y="50304"/>
                </a:lnTo>
                <a:lnTo>
                  <a:pt x="160909" y="49022"/>
                </a:lnTo>
                <a:lnTo>
                  <a:pt x="161925" y="49022"/>
                </a:lnTo>
                <a:lnTo>
                  <a:pt x="161925" y="45224"/>
                </a:lnTo>
                <a:lnTo>
                  <a:pt x="163830" y="45224"/>
                </a:lnTo>
                <a:lnTo>
                  <a:pt x="163830" y="42672"/>
                </a:lnTo>
                <a:lnTo>
                  <a:pt x="166751" y="41402"/>
                </a:lnTo>
                <a:lnTo>
                  <a:pt x="168656" y="40132"/>
                </a:lnTo>
                <a:lnTo>
                  <a:pt x="171577" y="40132"/>
                </a:lnTo>
                <a:lnTo>
                  <a:pt x="171577" y="38874"/>
                </a:lnTo>
                <a:lnTo>
                  <a:pt x="174498" y="38874"/>
                </a:lnTo>
                <a:lnTo>
                  <a:pt x="174498" y="6540"/>
                </a:lnTo>
                <a:lnTo>
                  <a:pt x="167767" y="5486"/>
                </a:lnTo>
                <a:lnTo>
                  <a:pt x="167767" y="28702"/>
                </a:lnTo>
                <a:lnTo>
                  <a:pt x="167767" y="31254"/>
                </a:lnTo>
                <a:lnTo>
                  <a:pt x="165735" y="31254"/>
                </a:lnTo>
                <a:lnTo>
                  <a:pt x="164846" y="33782"/>
                </a:lnTo>
                <a:lnTo>
                  <a:pt x="163830" y="32524"/>
                </a:lnTo>
                <a:lnTo>
                  <a:pt x="144526" y="32524"/>
                </a:lnTo>
                <a:lnTo>
                  <a:pt x="142494" y="32524"/>
                </a:lnTo>
                <a:lnTo>
                  <a:pt x="138684" y="33782"/>
                </a:lnTo>
                <a:lnTo>
                  <a:pt x="136779" y="31254"/>
                </a:lnTo>
                <a:lnTo>
                  <a:pt x="133858" y="29972"/>
                </a:lnTo>
                <a:lnTo>
                  <a:pt x="132842" y="29972"/>
                </a:lnTo>
                <a:lnTo>
                  <a:pt x="131953" y="32524"/>
                </a:lnTo>
                <a:lnTo>
                  <a:pt x="132842" y="33782"/>
                </a:lnTo>
                <a:lnTo>
                  <a:pt x="135763" y="33782"/>
                </a:lnTo>
                <a:lnTo>
                  <a:pt x="136779" y="35052"/>
                </a:lnTo>
                <a:lnTo>
                  <a:pt x="138684" y="35052"/>
                </a:lnTo>
                <a:lnTo>
                  <a:pt x="138684" y="38874"/>
                </a:lnTo>
                <a:lnTo>
                  <a:pt x="135763" y="40132"/>
                </a:lnTo>
                <a:lnTo>
                  <a:pt x="134747" y="37604"/>
                </a:lnTo>
                <a:lnTo>
                  <a:pt x="133858" y="37604"/>
                </a:lnTo>
                <a:lnTo>
                  <a:pt x="132842" y="40132"/>
                </a:lnTo>
                <a:lnTo>
                  <a:pt x="132842" y="41402"/>
                </a:lnTo>
                <a:lnTo>
                  <a:pt x="129032" y="41402"/>
                </a:lnTo>
                <a:lnTo>
                  <a:pt x="129032" y="40132"/>
                </a:lnTo>
                <a:lnTo>
                  <a:pt x="128016" y="40132"/>
                </a:lnTo>
                <a:lnTo>
                  <a:pt x="128016" y="37604"/>
                </a:lnTo>
                <a:lnTo>
                  <a:pt x="126111" y="37604"/>
                </a:lnTo>
                <a:lnTo>
                  <a:pt x="126111" y="33782"/>
                </a:lnTo>
                <a:lnTo>
                  <a:pt x="124206" y="33782"/>
                </a:lnTo>
                <a:lnTo>
                  <a:pt x="124206" y="28702"/>
                </a:lnTo>
                <a:lnTo>
                  <a:pt x="128016" y="29972"/>
                </a:lnTo>
                <a:lnTo>
                  <a:pt x="132842" y="29972"/>
                </a:lnTo>
                <a:lnTo>
                  <a:pt x="132842" y="28702"/>
                </a:lnTo>
                <a:lnTo>
                  <a:pt x="136779" y="28702"/>
                </a:lnTo>
                <a:lnTo>
                  <a:pt x="140589" y="29972"/>
                </a:lnTo>
                <a:lnTo>
                  <a:pt x="143510" y="29972"/>
                </a:lnTo>
                <a:lnTo>
                  <a:pt x="144018" y="31254"/>
                </a:lnTo>
                <a:lnTo>
                  <a:pt x="163830" y="31254"/>
                </a:lnTo>
                <a:lnTo>
                  <a:pt x="163830" y="29972"/>
                </a:lnTo>
                <a:lnTo>
                  <a:pt x="167767" y="28702"/>
                </a:lnTo>
                <a:lnTo>
                  <a:pt x="167767" y="5486"/>
                </a:lnTo>
                <a:lnTo>
                  <a:pt x="132842" y="0"/>
                </a:lnTo>
                <a:lnTo>
                  <a:pt x="117348" y="2451"/>
                </a:lnTo>
                <a:lnTo>
                  <a:pt x="117348" y="28702"/>
                </a:lnTo>
                <a:lnTo>
                  <a:pt x="116459" y="29972"/>
                </a:lnTo>
                <a:lnTo>
                  <a:pt x="117348" y="32524"/>
                </a:lnTo>
                <a:lnTo>
                  <a:pt x="115887" y="31254"/>
                </a:lnTo>
                <a:lnTo>
                  <a:pt x="114427" y="29972"/>
                </a:lnTo>
                <a:lnTo>
                  <a:pt x="114427" y="60452"/>
                </a:lnTo>
                <a:lnTo>
                  <a:pt x="114427" y="63004"/>
                </a:lnTo>
                <a:lnTo>
                  <a:pt x="113538" y="64274"/>
                </a:lnTo>
                <a:lnTo>
                  <a:pt x="112522" y="63004"/>
                </a:lnTo>
                <a:lnTo>
                  <a:pt x="112522" y="64274"/>
                </a:lnTo>
                <a:lnTo>
                  <a:pt x="107696" y="64274"/>
                </a:lnTo>
                <a:lnTo>
                  <a:pt x="108191" y="63004"/>
                </a:lnTo>
                <a:lnTo>
                  <a:pt x="108712" y="61722"/>
                </a:lnTo>
                <a:lnTo>
                  <a:pt x="106680" y="63004"/>
                </a:lnTo>
                <a:lnTo>
                  <a:pt x="105791" y="60452"/>
                </a:lnTo>
                <a:lnTo>
                  <a:pt x="105791" y="57924"/>
                </a:lnTo>
                <a:lnTo>
                  <a:pt x="107696" y="59182"/>
                </a:lnTo>
                <a:lnTo>
                  <a:pt x="106680" y="56654"/>
                </a:lnTo>
                <a:lnTo>
                  <a:pt x="108712" y="56654"/>
                </a:lnTo>
                <a:lnTo>
                  <a:pt x="108712" y="57924"/>
                </a:lnTo>
                <a:lnTo>
                  <a:pt x="109601" y="59182"/>
                </a:lnTo>
                <a:lnTo>
                  <a:pt x="111633" y="57924"/>
                </a:lnTo>
                <a:lnTo>
                  <a:pt x="111633" y="59182"/>
                </a:lnTo>
                <a:lnTo>
                  <a:pt x="113538" y="57924"/>
                </a:lnTo>
                <a:lnTo>
                  <a:pt x="113538" y="60452"/>
                </a:lnTo>
                <a:lnTo>
                  <a:pt x="114427" y="60452"/>
                </a:lnTo>
                <a:lnTo>
                  <a:pt x="114427" y="29972"/>
                </a:lnTo>
                <a:lnTo>
                  <a:pt x="113538" y="31254"/>
                </a:lnTo>
                <a:lnTo>
                  <a:pt x="112522" y="29972"/>
                </a:lnTo>
                <a:lnTo>
                  <a:pt x="112522" y="32524"/>
                </a:lnTo>
                <a:lnTo>
                  <a:pt x="111633" y="32524"/>
                </a:lnTo>
                <a:lnTo>
                  <a:pt x="110617" y="33782"/>
                </a:lnTo>
                <a:lnTo>
                  <a:pt x="111633" y="33782"/>
                </a:lnTo>
                <a:lnTo>
                  <a:pt x="111633" y="35052"/>
                </a:lnTo>
                <a:lnTo>
                  <a:pt x="109601" y="35052"/>
                </a:lnTo>
                <a:lnTo>
                  <a:pt x="110617" y="36322"/>
                </a:lnTo>
                <a:lnTo>
                  <a:pt x="108712" y="36322"/>
                </a:lnTo>
                <a:lnTo>
                  <a:pt x="110617" y="37604"/>
                </a:lnTo>
                <a:lnTo>
                  <a:pt x="112522" y="37604"/>
                </a:lnTo>
                <a:lnTo>
                  <a:pt x="112522" y="38874"/>
                </a:lnTo>
                <a:lnTo>
                  <a:pt x="109601" y="38874"/>
                </a:lnTo>
                <a:lnTo>
                  <a:pt x="108712" y="40132"/>
                </a:lnTo>
                <a:lnTo>
                  <a:pt x="109601" y="41402"/>
                </a:lnTo>
                <a:lnTo>
                  <a:pt x="110617" y="46482"/>
                </a:lnTo>
                <a:lnTo>
                  <a:pt x="106680" y="46482"/>
                </a:lnTo>
                <a:lnTo>
                  <a:pt x="108712" y="49022"/>
                </a:lnTo>
                <a:lnTo>
                  <a:pt x="104775" y="49022"/>
                </a:lnTo>
                <a:lnTo>
                  <a:pt x="108712" y="50304"/>
                </a:lnTo>
                <a:lnTo>
                  <a:pt x="106680" y="51574"/>
                </a:lnTo>
                <a:lnTo>
                  <a:pt x="104775" y="51574"/>
                </a:lnTo>
                <a:lnTo>
                  <a:pt x="105791" y="52832"/>
                </a:lnTo>
                <a:lnTo>
                  <a:pt x="101854" y="54102"/>
                </a:lnTo>
                <a:lnTo>
                  <a:pt x="101854" y="55372"/>
                </a:lnTo>
                <a:lnTo>
                  <a:pt x="99949" y="56654"/>
                </a:lnTo>
                <a:lnTo>
                  <a:pt x="98933" y="57924"/>
                </a:lnTo>
                <a:lnTo>
                  <a:pt x="97028" y="57924"/>
                </a:lnTo>
                <a:lnTo>
                  <a:pt x="96139" y="59182"/>
                </a:lnTo>
                <a:lnTo>
                  <a:pt x="96139" y="60452"/>
                </a:lnTo>
                <a:lnTo>
                  <a:pt x="95123" y="60452"/>
                </a:lnTo>
                <a:lnTo>
                  <a:pt x="93218" y="59182"/>
                </a:lnTo>
                <a:lnTo>
                  <a:pt x="93218" y="60452"/>
                </a:lnTo>
                <a:lnTo>
                  <a:pt x="91313" y="60452"/>
                </a:lnTo>
                <a:lnTo>
                  <a:pt x="91313" y="61722"/>
                </a:lnTo>
                <a:lnTo>
                  <a:pt x="90297" y="61722"/>
                </a:lnTo>
                <a:lnTo>
                  <a:pt x="91313" y="65532"/>
                </a:lnTo>
                <a:lnTo>
                  <a:pt x="88392" y="65532"/>
                </a:lnTo>
                <a:lnTo>
                  <a:pt x="88392" y="69354"/>
                </a:lnTo>
                <a:lnTo>
                  <a:pt x="87376" y="69354"/>
                </a:lnTo>
                <a:lnTo>
                  <a:pt x="87376" y="71882"/>
                </a:lnTo>
                <a:lnTo>
                  <a:pt x="85471" y="71882"/>
                </a:lnTo>
                <a:lnTo>
                  <a:pt x="85915" y="70624"/>
                </a:lnTo>
                <a:lnTo>
                  <a:pt x="86360" y="69354"/>
                </a:lnTo>
                <a:lnTo>
                  <a:pt x="82550" y="69354"/>
                </a:lnTo>
                <a:lnTo>
                  <a:pt x="79629" y="66802"/>
                </a:lnTo>
                <a:lnTo>
                  <a:pt x="82550" y="60452"/>
                </a:lnTo>
                <a:lnTo>
                  <a:pt x="79629" y="59182"/>
                </a:lnTo>
                <a:lnTo>
                  <a:pt x="78613" y="56654"/>
                </a:lnTo>
                <a:lnTo>
                  <a:pt x="80645" y="56654"/>
                </a:lnTo>
                <a:lnTo>
                  <a:pt x="80645" y="55372"/>
                </a:lnTo>
                <a:lnTo>
                  <a:pt x="82550" y="55372"/>
                </a:lnTo>
                <a:lnTo>
                  <a:pt x="83566" y="54102"/>
                </a:lnTo>
                <a:lnTo>
                  <a:pt x="82550" y="52832"/>
                </a:lnTo>
                <a:lnTo>
                  <a:pt x="79629" y="52832"/>
                </a:lnTo>
                <a:lnTo>
                  <a:pt x="79629" y="50304"/>
                </a:lnTo>
                <a:lnTo>
                  <a:pt x="80645" y="50304"/>
                </a:lnTo>
                <a:lnTo>
                  <a:pt x="78613" y="49022"/>
                </a:lnTo>
                <a:lnTo>
                  <a:pt x="79629" y="47752"/>
                </a:lnTo>
                <a:lnTo>
                  <a:pt x="79629" y="46482"/>
                </a:lnTo>
                <a:lnTo>
                  <a:pt x="78613" y="45224"/>
                </a:lnTo>
                <a:lnTo>
                  <a:pt x="78613" y="42672"/>
                </a:lnTo>
                <a:lnTo>
                  <a:pt x="75819" y="42672"/>
                </a:lnTo>
                <a:lnTo>
                  <a:pt x="74803" y="41402"/>
                </a:lnTo>
                <a:lnTo>
                  <a:pt x="68961" y="41402"/>
                </a:lnTo>
                <a:lnTo>
                  <a:pt x="68072" y="38874"/>
                </a:lnTo>
                <a:lnTo>
                  <a:pt x="69977" y="37604"/>
                </a:lnTo>
                <a:lnTo>
                  <a:pt x="67056" y="37604"/>
                </a:lnTo>
                <a:lnTo>
                  <a:pt x="67056" y="35052"/>
                </a:lnTo>
                <a:lnTo>
                  <a:pt x="65151" y="35052"/>
                </a:lnTo>
                <a:lnTo>
                  <a:pt x="66040" y="37604"/>
                </a:lnTo>
                <a:lnTo>
                  <a:pt x="63246" y="37604"/>
                </a:lnTo>
                <a:lnTo>
                  <a:pt x="63246" y="40132"/>
                </a:lnTo>
                <a:lnTo>
                  <a:pt x="62230" y="40132"/>
                </a:lnTo>
                <a:lnTo>
                  <a:pt x="62153" y="41490"/>
                </a:lnTo>
                <a:lnTo>
                  <a:pt x="61214" y="42672"/>
                </a:lnTo>
                <a:lnTo>
                  <a:pt x="60325" y="42672"/>
                </a:lnTo>
                <a:lnTo>
                  <a:pt x="59309" y="45224"/>
                </a:lnTo>
                <a:lnTo>
                  <a:pt x="59309" y="47752"/>
                </a:lnTo>
                <a:lnTo>
                  <a:pt x="60325" y="47752"/>
                </a:lnTo>
                <a:lnTo>
                  <a:pt x="61214" y="46482"/>
                </a:lnTo>
                <a:lnTo>
                  <a:pt x="63246" y="46482"/>
                </a:lnTo>
                <a:lnTo>
                  <a:pt x="63246" y="49022"/>
                </a:lnTo>
                <a:lnTo>
                  <a:pt x="64135" y="47752"/>
                </a:lnTo>
                <a:lnTo>
                  <a:pt x="64135" y="49022"/>
                </a:lnTo>
                <a:lnTo>
                  <a:pt x="68072" y="49022"/>
                </a:lnTo>
                <a:lnTo>
                  <a:pt x="68072" y="51574"/>
                </a:lnTo>
                <a:lnTo>
                  <a:pt x="68961" y="51574"/>
                </a:lnTo>
                <a:lnTo>
                  <a:pt x="69977" y="52832"/>
                </a:lnTo>
                <a:lnTo>
                  <a:pt x="68961" y="52832"/>
                </a:lnTo>
                <a:lnTo>
                  <a:pt x="68072" y="54102"/>
                </a:lnTo>
                <a:lnTo>
                  <a:pt x="69977" y="55372"/>
                </a:lnTo>
                <a:lnTo>
                  <a:pt x="70993" y="56654"/>
                </a:lnTo>
                <a:lnTo>
                  <a:pt x="72898" y="56654"/>
                </a:lnTo>
                <a:lnTo>
                  <a:pt x="72898" y="60452"/>
                </a:lnTo>
                <a:lnTo>
                  <a:pt x="71882" y="60452"/>
                </a:lnTo>
                <a:lnTo>
                  <a:pt x="71882" y="61722"/>
                </a:lnTo>
                <a:lnTo>
                  <a:pt x="69977" y="61722"/>
                </a:lnTo>
                <a:lnTo>
                  <a:pt x="69977" y="65532"/>
                </a:lnTo>
                <a:lnTo>
                  <a:pt x="68072" y="65532"/>
                </a:lnTo>
                <a:lnTo>
                  <a:pt x="68961" y="68072"/>
                </a:lnTo>
                <a:lnTo>
                  <a:pt x="66040" y="68072"/>
                </a:lnTo>
                <a:lnTo>
                  <a:pt x="65151" y="64274"/>
                </a:lnTo>
                <a:lnTo>
                  <a:pt x="59309" y="64274"/>
                </a:lnTo>
                <a:lnTo>
                  <a:pt x="58293" y="63004"/>
                </a:lnTo>
                <a:lnTo>
                  <a:pt x="58293" y="61722"/>
                </a:lnTo>
                <a:lnTo>
                  <a:pt x="58293" y="59182"/>
                </a:lnTo>
                <a:lnTo>
                  <a:pt x="63246" y="60452"/>
                </a:lnTo>
                <a:lnTo>
                  <a:pt x="63246" y="59182"/>
                </a:lnTo>
                <a:lnTo>
                  <a:pt x="63246" y="56654"/>
                </a:lnTo>
                <a:lnTo>
                  <a:pt x="64135" y="55372"/>
                </a:lnTo>
                <a:lnTo>
                  <a:pt x="61214" y="56654"/>
                </a:lnTo>
                <a:lnTo>
                  <a:pt x="61887" y="54102"/>
                </a:lnTo>
                <a:lnTo>
                  <a:pt x="62230" y="52832"/>
                </a:lnTo>
                <a:lnTo>
                  <a:pt x="60325" y="54102"/>
                </a:lnTo>
                <a:lnTo>
                  <a:pt x="59309" y="52832"/>
                </a:lnTo>
                <a:lnTo>
                  <a:pt x="56388" y="52832"/>
                </a:lnTo>
                <a:lnTo>
                  <a:pt x="57404" y="54102"/>
                </a:lnTo>
                <a:lnTo>
                  <a:pt x="56388" y="55372"/>
                </a:lnTo>
                <a:lnTo>
                  <a:pt x="56388" y="59182"/>
                </a:lnTo>
                <a:lnTo>
                  <a:pt x="54483" y="60452"/>
                </a:lnTo>
                <a:lnTo>
                  <a:pt x="53467" y="60452"/>
                </a:lnTo>
                <a:lnTo>
                  <a:pt x="53467" y="61722"/>
                </a:lnTo>
                <a:lnTo>
                  <a:pt x="53911" y="62712"/>
                </a:lnTo>
                <a:lnTo>
                  <a:pt x="55499" y="61722"/>
                </a:lnTo>
                <a:lnTo>
                  <a:pt x="56388" y="63004"/>
                </a:lnTo>
                <a:lnTo>
                  <a:pt x="55499" y="64274"/>
                </a:lnTo>
                <a:lnTo>
                  <a:pt x="56388" y="64274"/>
                </a:lnTo>
                <a:lnTo>
                  <a:pt x="56388" y="68072"/>
                </a:lnTo>
                <a:lnTo>
                  <a:pt x="55219" y="65532"/>
                </a:lnTo>
                <a:lnTo>
                  <a:pt x="53911" y="62712"/>
                </a:lnTo>
                <a:lnTo>
                  <a:pt x="53467" y="63004"/>
                </a:lnTo>
                <a:lnTo>
                  <a:pt x="53467" y="65532"/>
                </a:lnTo>
                <a:lnTo>
                  <a:pt x="50673" y="65532"/>
                </a:lnTo>
                <a:lnTo>
                  <a:pt x="50673" y="64274"/>
                </a:lnTo>
                <a:lnTo>
                  <a:pt x="52578" y="64274"/>
                </a:lnTo>
                <a:lnTo>
                  <a:pt x="51562" y="63004"/>
                </a:lnTo>
                <a:lnTo>
                  <a:pt x="52578" y="61722"/>
                </a:lnTo>
                <a:lnTo>
                  <a:pt x="53467" y="60452"/>
                </a:lnTo>
                <a:lnTo>
                  <a:pt x="50673" y="60452"/>
                </a:lnTo>
                <a:lnTo>
                  <a:pt x="50673" y="63004"/>
                </a:lnTo>
                <a:lnTo>
                  <a:pt x="48641" y="63004"/>
                </a:lnTo>
                <a:lnTo>
                  <a:pt x="47752" y="64274"/>
                </a:lnTo>
                <a:lnTo>
                  <a:pt x="47752" y="66802"/>
                </a:lnTo>
                <a:lnTo>
                  <a:pt x="45720" y="66802"/>
                </a:lnTo>
                <a:lnTo>
                  <a:pt x="45720" y="68072"/>
                </a:lnTo>
                <a:lnTo>
                  <a:pt x="43815" y="69354"/>
                </a:lnTo>
                <a:lnTo>
                  <a:pt x="43815" y="71882"/>
                </a:lnTo>
                <a:lnTo>
                  <a:pt x="44831" y="71882"/>
                </a:lnTo>
                <a:lnTo>
                  <a:pt x="44831" y="74422"/>
                </a:lnTo>
                <a:lnTo>
                  <a:pt x="46736" y="75704"/>
                </a:lnTo>
                <a:lnTo>
                  <a:pt x="47752" y="75704"/>
                </a:lnTo>
                <a:lnTo>
                  <a:pt x="48641" y="76974"/>
                </a:lnTo>
                <a:lnTo>
                  <a:pt x="49657" y="76974"/>
                </a:lnTo>
                <a:lnTo>
                  <a:pt x="50673" y="75704"/>
                </a:lnTo>
                <a:lnTo>
                  <a:pt x="50673" y="78232"/>
                </a:lnTo>
                <a:lnTo>
                  <a:pt x="51562" y="78232"/>
                </a:lnTo>
                <a:lnTo>
                  <a:pt x="51562" y="75704"/>
                </a:lnTo>
                <a:lnTo>
                  <a:pt x="52578" y="76974"/>
                </a:lnTo>
                <a:lnTo>
                  <a:pt x="52578" y="82054"/>
                </a:lnTo>
                <a:lnTo>
                  <a:pt x="53467" y="83324"/>
                </a:lnTo>
                <a:lnTo>
                  <a:pt x="54483" y="80772"/>
                </a:lnTo>
                <a:lnTo>
                  <a:pt x="54483" y="75704"/>
                </a:lnTo>
                <a:lnTo>
                  <a:pt x="56388" y="76974"/>
                </a:lnTo>
                <a:lnTo>
                  <a:pt x="56388" y="73152"/>
                </a:lnTo>
                <a:lnTo>
                  <a:pt x="57404" y="70624"/>
                </a:lnTo>
                <a:lnTo>
                  <a:pt x="57404" y="68072"/>
                </a:lnTo>
                <a:lnTo>
                  <a:pt x="57404" y="65532"/>
                </a:lnTo>
                <a:lnTo>
                  <a:pt x="58293" y="66802"/>
                </a:lnTo>
                <a:lnTo>
                  <a:pt x="58293" y="65532"/>
                </a:lnTo>
                <a:lnTo>
                  <a:pt x="58293" y="64274"/>
                </a:lnTo>
                <a:lnTo>
                  <a:pt x="59309" y="65532"/>
                </a:lnTo>
                <a:lnTo>
                  <a:pt x="60325" y="65532"/>
                </a:lnTo>
                <a:lnTo>
                  <a:pt x="60325" y="66802"/>
                </a:lnTo>
                <a:lnTo>
                  <a:pt x="61214" y="65532"/>
                </a:lnTo>
                <a:lnTo>
                  <a:pt x="63246" y="65532"/>
                </a:lnTo>
                <a:lnTo>
                  <a:pt x="62230" y="68072"/>
                </a:lnTo>
                <a:lnTo>
                  <a:pt x="65151" y="68072"/>
                </a:lnTo>
                <a:lnTo>
                  <a:pt x="65151" y="73152"/>
                </a:lnTo>
                <a:lnTo>
                  <a:pt x="67056" y="71882"/>
                </a:lnTo>
                <a:lnTo>
                  <a:pt x="68072" y="71882"/>
                </a:lnTo>
                <a:lnTo>
                  <a:pt x="68072" y="70624"/>
                </a:lnTo>
                <a:lnTo>
                  <a:pt x="69977" y="70624"/>
                </a:lnTo>
                <a:lnTo>
                  <a:pt x="69977" y="73152"/>
                </a:lnTo>
                <a:lnTo>
                  <a:pt x="70993" y="74422"/>
                </a:lnTo>
                <a:lnTo>
                  <a:pt x="70993" y="79502"/>
                </a:lnTo>
                <a:lnTo>
                  <a:pt x="72898" y="79502"/>
                </a:lnTo>
                <a:lnTo>
                  <a:pt x="72898" y="80772"/>
                </a:lnTo>
                <a:lnTo>
                  <a:pt x="73152" y="80772"/>
                </a:lnTo>
                <a:lnTo>
                  <a:pt x="73787" y="80772"/>
                </a:lnTo>
                <a:lnTo>
                  <a:pt x="73787" y="79502"/>
                </a:lnTo>
                <a:lnTo>
                  <a:pt x="74803" y="80772"/>
                </a:lnTo>
                <a:lnTo>
                  <a:pt x="74803" y="84582"/>
                </a:lnTo>
                <a:lnTo>
                  <a:pt x="74803" y="87122"/>
                </a:lnTo>
                <a:lnTo>
                  <a:pt x="75819" y="88404"/>
                </a:lnTo>
                <a:lnTo>
                  <a:pt x="75819" y="89674"/>
                </a:lnTo>
                <a:lnTo>
                  <a:pt x="76708" y="89674"/>
                </a:lnTo>
                <a:lnTo>
                  <a:pt x="76708" y="92202"/>
                </a:lnTo>
                <a:lnTo>
                  <a:pt x="77724" y="93472"/>
                </a:lnTo>
                <a:lnTo>
                  <a:pt x="75819" y="93472"/>
                </a:lnTo>
                <a:lnTo>
                  <a:pt x="74803" y="90932"/>
                </a:lnTo>
                <a:lnTo>
                  <a:pt x="74803" y="93472"/>
                </a:lnTo>
                <a:lnTo>
                  <a:pt x="73787" y="93472"/>
                </a:lnTo>
                <a:lnTo>
                  <a:pt x="73787" y="90932"/>
                </a:lnTo>
                <a:lnTo>
                  <a:pt x="72898" y="89674"/>
                </a:lnTo>
                <a:lnTo>
                  <a:pt x="71882" y="92202"/>
                </a:lnTo>
                <a:lnTo>
                  <a:pt x="70993" y="90932"/>
                </a:lnTo>
                <a:lnTo>
                  <a:pt x="71882" y="88404"/>
                </a:lnTo>
                <a:lnTo>
                  <a:pt x="73787" y="87122"/>
                </a:lnTo>
                <a:lnTo>
                  <a:pt x="74803" y="84582"/>
                </a:lnTo>
                <a:lnTo>
                  <a:pt x="72898" y="83324"/>
                </a:lnTo>
                <a:lnTo>
                  <a:pt x="70993" y="87122"/>
                </a:lnTo>
                <a:lnTo>
                  <a:pt x="68961" y="87122"/>
                </a:lnTo>
                <a:lnTo>
                  <a:pt x="68961" y="88404"/>
                </a:lnTo>
                <a:lnTo>
                  <a:pt x="68072" y="89674"/>
                </a:lnTo>
                <a:lnTo>
                  <a:pt x="67056" y="89674"/>
                </a:lnTo>
                <a:lnTo>
                  <a:pt x="67056" y="92202"/>
                </a:lnTo>
                <a:lnTo>
                  <a:pt x="68961" y="92202"/>
                </a:lnTo>
                <a:lnTo>
                  <a:pt x="69977" y="93472"/>
                </a:lnTo>
                <a:lnTo>
                  <a:pt x="68961" y="93472"/>
                </a:lnTo>
                <a:lnTo>
                  <a:pt x="65151" y="96024"/>
                </a:lnTo>
                <a:lnTo>
                  <a:pt x="65151" y="94754"/>
                </a:lnTo>
                <a:lnTo>
                  <a:pt x="66040" y="94754"/>
                </a:lnTo>
                <a:lnTo>
                  <a:pt x="66040" y="93472"/>
                </a:lnTo>
                <a:lnTo>
                  <a:pt x="64135" y="94754"/>
                </a:lnTo>
                <a:lnTo>
                  <a:pt x="64135" y="131572"/>
                </a:lnTo>
                <a:lnTo>
                  <a:pt x="61214" y="131572"/>
                </a:lnTo>
                <a:lnTo>
                  <a:pt x="61214" y="130302"/>
                </a:lnTo>
                <a:lnTo>
                  <a:pt x="63246" y="130302"/>
                </a:lnTo>
                <a:lnTo>
                  <a:pt x="64135" y="131572"/>
                </a:lnTo>
                <a:lnTo>
                  <a:pt x="64135" y="94754"/>
                </a:lnTo>
                <a:lnTo>
                  <a:pt x="62230" y="94754"/>
                </a:lnTo>
                <a:lnTo>
                  <a:pt x="60325" y="97282"/>
                </a:lnTo>
                <a:lnTo>
                  <a:pt x="61214" y="97282"/>
                </a:lnTo>
                <a:lnTo>
                  <a:pt x="61214" y="99822"/>
                </a:lnTo>
                <a:lnTo>
                  <a:pt x="59309" y="99822"/>
                </a:lnTo>
                <a:lnTo>
                  <a:pt x="58293" y="101104"/>
                </a:lnTo>
                <a:lnTo>
                  <a:pt x="57404" y="101104"/>
                </a:lnTo>
                <a:lnTo>
                  <a:pt x="57404" y="104902"/>
                </a:lnTo>
                <a:lnTo>
                  <a:pt x="55499" y="103632"/>
                </a:lnTo>
                <a:lnTo>
                  <a:pt x="56388" y="106172"/>
                </a:lnTo>
                <a:lnTo>
                  <a:pt x="55499" y="106172"/>
                </a:lnTo>
                <a:lnTo>
                  <a:pt x="55499" y="107454"/>
                </a:lnTo>
                <a:lnTo>
                  <a:pt x="54483" y="106172"/>
                </a:lnTo>
                <a:lnTo>
                  <a:pt x="54483" y="108724"/>
                </a:lnTo>
                <a:lnTo>
                  <a:pt x="51562" y="109982"/>
                </a:lnTo>
                <a:lnTo>
                  <a:pt x="49657" y="112522"/>
                </a:lnTo>
                <a:lnTo>
                  <a:pt x="48641" y="115074"/>
                </a:lnTo>
                <a:lnTo>
                  <a:pt x="48641" y="116332"/>
                </a:lnTo>
                <a:lnTo>
                  <a:pt x="50673" y="117602"/>
                </a:lnTo>
                <a:lnTo>
                  <a:pt x="49657" y="118872"/>
                </a:lnTo>
                <a:lnTo>
                  <a:pt x="49657" y="120154"/>
                </a:lnTo>
                <a:lnTo>
                  <a:pt x="50673" y="122682"/>
                </a:lnTo>
                <a:lnTo>
                  <a:pt x="50673" y="121424"/>
                </a:lnTo>
                <a:lnTo>
                  <a:pt x="51562" y="121424"/>
                </a:lnTo>
                <a:lnTo>
                  <a:pt x="52578" y="122682"/>
                </a:lnTo>
                <a:lnTo>
                  <a:pt x="52578" y="123952"/>
                </a:lnTo>
                <a:lnTo>
                  <a:pt x="51562" y="123952"/>
                </a:lnTo>
                <a:lnTo>
                  <a:pt x="51562" y="125222"/>
                </a:lnTo>
                <a:lnTo>
                  <a:pt x="53467" y="125222"/>
                </a:lnTo>
                <a:lnTo>
                  <a:pt x="54483" y="126504"/>
                </a:lnTo>
                <a:lnTo>
                  <a:pt x="54483" y="127774"/>
                </a:lnTo>
                <a:lnTo>
                  <a:pt x="55499" y="127774"/>
                </a:lnTo>
                <a:lnTo>
                  <a:pt x="56388" y="127774"/>
                </a:lnTo>
                <a:lnTo>
                  <a:pt x="56896" y="126504"/>
                </a:lnTo>
                <a:lnTo>
                  <a:pt x="57404" y="125222"/>
                </a:lnTo>
                <a:lnTo>
                  <a:pt x="56388" y="125222"/>
                </a:lnTo>
                <a:lnTo>
                  <a:pt x="56388" y="126504"/>
                </a:lnTo>
                <a:lnTo>
                  <a:pt x="55499" y="126504"/>
                </a:lnTo>
                <a:lnTo>
                  <a:pt x="55499" y="123952"/>
                </a:lnTo>
                <a:lnTo>
                  <a:pt x="53467" y="123952"/>
                </a:lnTo>
                <a:lnTo>
                  <a:pt x="53467" y="121424"/>
                </a:lnTo>
                <a:lnTo>
                  <a:pt x="54483" y="121424"/>
                </a:lnTo>
                <a:lnTo>
                  <a:pt x="54483" y="122682"/>
                </a:lnTo>
                <a:lnTo>
                  <a:pt x="55499" y="122682"/>
                </a:lnTo>
                <a:lnTo>
                  <a:pt x="55499" y="123952"/>
                </a:lnTo>
                <a:lnTo>
                  <a:pt x="57404" y="123952"/>
                </a:lnTo>
                <a:lnTo>
                  <a:pt x="57404" y="125222"/>
                </a:lnTo>
                <a:lnTo>
                  <a:pt x="58293" y="125222"/>
                </a:lnTo>
                <a:lnTo>
                  <a:pt x="58293" y="126504"/>
                </a:lnTo>
                <a:lnTo>
                  <a:pt x="59309" y="127774"/>
                </a:lnTo>
                <a:lnTo>
                  <a:pt x="60325" y="131572"/>
                </a:lnTo>
                <a:lnTo>
                  <a:pt x="54483" y="131572"/>
                </a:lnTo>
                <a:lnTo>
                  <a:pt x="54483" y="130302"/>
                </a:lnTo>
                <a:lnTo>
                  <a:pt x="53467" y="129032"/>
                </a:lnTo>
                <a:lnTo>
                  <a:pt x="52578" y="131572"/>
                </a:lnTo>
                <a:lnTo>
                  <a:pt x="50673" y="131572"/>
                </a:lnTo>
                <a:lnTo>
                  <a:pt x="50673" y="130302"/>
                </a:lnTo>
                <a:lnTo>
                  <a:pt x="51562" y="130302"/>
                </a:lnTo>
                <a:lnTo>
                  <a:pt x="53467" y="129032"/>
                </a:lnTo>
                <a:lnTo>
                  <a:pt x="52578" y="127774"/>
                </a:lnTo>
                <a:lnTo>
                  <a:pt x="50673" y="127774"/>
                </a:lnTo>
                <a:lnTo>
                  <a:pt x="50673" y="126504"/>
                </a:lnTo>
                <a:lnTo>
                  <a:pt x="48641" y="126504"/>
                </a:lnTo>
                <a:lnTo>
                  <a:pt x="46736" y="125222"/>
                </a:lnTo>
                <a:lnTo>
                  <a:pt x="46736" y="127774"/>
                </a:lnTo>
                <a:lnTo>
                  <a:pt x="44831" y="127774"/>
                </a:lnTo>
                <a:lnTo>
                  <a:pt x="44831" y="126504"/>
                </a:lnTo>
                <a:lnTo>
                  <a:pt x="44831" y="125222"/>
                </a:lnTo>
                <a:lnTo>
                  <a:pt x="45720" y="125222"/>
                </a:lnTo>
                <a:lnTo>
                  <a:pt x="45720" y="123952"/>
                </a:lnTo>
                <a:lnTo>
                  <a:pt x="50673" y="123952"/>
                </a:lnTo>
                <a:lnTo>
                  <a:pt x="50673" y="122682"/>
                </a:lnTo>
                <a:lnTo>
                  <a:pt x="47752" y="121424"/>
                </a:lnTo>
                <a:lnTo>
                  <a:pt x="46736" y="120154"/>
                </a:lnTo>
                <a:lnTo>
                  <a:pt x="47752" y="117602"/>
                </a:lnTo>
                <a:lnTo>
                  <a:pt x="46736" y="116332"/>
                </a:lnTo>
                <a:lnTo>
                  <a:pt x="41910" y="116332"/>
                </a:lnTo>
                <a:lnTo>
                  <a:pt x="41910" y="117602"/>
                </a:lnTo>
                <a:lnTo>
                  <a:pt x="40005" y="117602"/>
                </a:lnTo>
                <a:lnTo>
                  <a:pt x="38989" y="116332"/>
                </a:lnTo>
                <a:lnTo>
                  <a:pt x="36068" y="116332"/>
                </a:lnTo>
                <a:lnTo>
                  <a:pt x="35179" y="117602"/>
                </a:lnTo>
                <a:lnTo>
                  <a:pt x="33147" y="118872"/>
                </a:lnTo>
                <a:lnTo>
                  <a:pt x="35179" y="121424"/>
                </a:lnTo>
                <a:lnTo>
                  <a:pt x="31242" y="130302"/>
                </a:lnTo>
                <a:lnTo>
                  <a:pt x="37084" y="130302"/>
                </a:lnTo>
                <a:lnTo>
                  <a:pt x="37973" y="129032"/>
                </a:lnTo>
                <a:lnTo>
                  <a:pt x="37973" y="126504"/>
                </a:lnTo>
                <a:lnTo>
                  <a:pt x="42926" y="126504"/>
                </a:lnTo>
                <a:lnTo>
                  <a:pt x="42926" y="129032"/>
                </a:lnTo>
                <a:lnTo>
                  <a:pt x="40894" y="131572"/>
                </a:lnTo>
                <a:lnTo>
                  <a:pt x="42926" y="132854"/>
                </a:lnTo>
                <a:lnTo>
                  <a:pt x="45720" y="132854"/>
                </a:lnTo>
                <a:lnTo>
                  <a:pt x="45720" y="134124"/>
                </a:lnTo>
                <a:lnTo>
                  <a:pt x="46736" y="137922"/>
                </a:lnTo>
                <a:lnTo>
                  <a:pt x="44831" y="139204"/>
                </a:lnTo>
                <a:lnTo>
                  <a:pt x="45720" y="141732"/>
                </a:lnTo>
                <a:lnTo>
                  <a:pt x="47752" y="141732"/>
                </a:lnTo>
                <a:lnTo>
                  <a:pt x="47752" y="140474"/>
                </a:lnTo>
                <a:lnTo>
                  <a:pt x="48641" y="139204"/>
                </a:lnTo>
                <a:lnTo>
                  <a:pt x="49657" y="139204"/>
                </a:lnTo>
                <a:lnTo>
                  <a:pt x="50673" y="140474"/>
                </a:lnTo>
                <a:lnTo>
                  <a:pt x="50673" y="143002"/>
                </a:lnTo>
                <a:lnTo>
                  <a:pt x="51562" y="140474"/>
                </a:lnTo>
                <a:lnTo>
                  <a:pt x="53467" y="139204"/>
                </a:lnTo>
                <a:lnTo>
                  <a:pt x="53467" y="137922"/>
                </a:lnTo>
                <a:lnTo>
                  <a:pt x="55499" y="139204"/>
                </a:lnTo>
                <a:lnTo>
                  <a:pt x="55499" y="137922"/>
                </a:lnTo>
                <a:lnTo>
                  <a:pt x="55499" y="136652"/>
                </a:lnTo>
                <a:lnTo>
                  <a:pt x="56388" y="136652"/>
                </a:lnTo>
                <a:lnTo>
                  <a:pt x="57404" y="137922"/>
                </a:lnTo>
                <a:lnTo>
                  <a:pt x="57404" y="139204"/>
                </a:lnTo>
                <a:lnTo>
                  <a:pt x="58293" y="139204"/>
                </a:lnTo>
                <a:lnTo>
                  <a:pt x="58293" y="136652"/>
                </a:lnTo>
                <a:lnTo>
                  <a:pt x="59309" y="136652"/>
                </a:lnTo>
                <a:lnTo>
                  <a:pt x="60325" y="139204"/>
                </a:lnTo>
                <a:lnTo>
                  <a:pt x="62230" y="139204"/>
                </a:lnTo>
                <a:lnTo>
                  <a:pt x="62230" y="140474"/>
                </a:lnTo>
                <a:lnTo>
                  <a:pt x="63246" y="140474"/>
                </a:lnTo>
                <a:lnTo>
                  <a:pt x="63246" y="139204"/>
                </a:lnTo>
                <a:lnTo>
                  <a:pt x="66040" y="140474"/>
                </a:lnTo>
                <a:lnTo>
                  <a:pt x="67056" y="143002"/>
                </a:lnTo>
                <a:lnTo>
                  <a:pt x="68961" y="143002"/>
                </a:lnTo>
                <a:lnTo>
                  <a:pt x="68961" y="144272"/>
                </a:lnTo>
                <a:lnTo>
                  <a:pt x="69977" y="146824"/>
                </a:lnTo>
                <a:lnTo>
                  <a:pt x="71882" y="146824"/>
                </a:lnTo>
                <a:lnTo>
                  <a:pt x="75819" y="144272"/>
                </a:lnTo>
                <a:lnTo>
                  <a:pt x="77724" y="150622"/>
                </a:lnTo>
                <a:lnTo>
                  <a:pt x="76708" y="153174"/>
                </a:lnTo>
                <a:lnTo>
                  <a:pt x="76708" y="154432"/>
                </a:lnTo>
                <a:lnTo>
                  <a:pt x="78613" y="154432"/>
                </a:lnTo>
                <a:lnTo>
                  <a:pt x="79629" y="155702"/>
                </a:lnTo>
                <a:lnTo>
                  <a:pt x="81534" y="154432"/>
                </a:lnTo>
                <a:lnTo>
                  <a:pt x="82550" y="155702"/>
                </a:lnTo>
                <a:lnTo>
                  <a:pt x="85471" y="155702"/>
                </a:lnTo>
                <a:lnTo>
                  <a:pt x="89281" y="158254"/>
                </a:lnTo>
                <a:lnTo>
                  <a:pt x="91313" y="158254"/>
                </a:lnTo>
                <a:lnTo>
                  <a:pt x="91313" y="159524"/>
                </a:lnTo>
                <a:lnTo>
                  <a:pt x="92202" y="162052"/>
                </a:lnTo>
                <a:lnTo>
                  <a:pt x="92202" y="164604"/>
                </a:lnTo>
                <a:lnTo>
                  <a:pt x="91313" y="164604"/>
                </a:lnTo>
                <a:lnTo>
                  <a:pt x="91313" y="165874"/>
                </a:lnTo>
                <a:lnTo>
                  <a:pt x="90297" y="165874"/>
                </a:lnTo>
                <a:lnTo>
                  <a:pt x="91313" y="167132"/>
                </a:lnTo>
                <a:lnTo>
                  <a:pt x="90297" y="168402"/>
                </a:lnTo>
                <a:lnTo>
                  <a:pt x="90297" y="169672"/>
                </a:lnTo>
                <a:lnTo>
                  <a:pt x="89281" y="169672"/>
                </a:lnTo>
                <a:lnTo>
                  <a:pt x="88392" y="172224"/>
                </a:lnTo>
                <a:lnTo>
                  <a:pt x="87376" y="172224"/>
                </a:lnTo>
                <a:lnTo>
                  <a:pt x="87376" y="173482"/>
                </a:lnTo>
                <a:lnTo>
                  <a:pt x="86360" y="174752"/>
                </a:lnTo>
                <a:lnTo>
                  <a:pt x="88392" y="177304"/>
                </a:lnTo>
                <a:lnTo>
                  <a:pt x="86360" y="181102"/>
                </a:lnTo>
                <a:lnTo>
                  <a:pt x="85471" y="183654"/>
                </a:lnTo>
                <a:lnTo>
                  <a:pt x="84455" y="184924"/>
                </a:lnTo>
                <a:lnTo>
                  <a:pt x="81534" y="184924"/>
                </a:lnTo>
                <a:lnTo>
                  <a:pt x="80645" y="187452"/>
                </a:lnTo>
                <a:lnTo>
                  <a:pt x="80645" y="191274"/>
                </a:lnTo>
                <a:lnTo>
                  <a:pt x="79629" y="192532"/>
                </a:lnTo>
                <a:lnTo>
                  <a:pt x="77724" y="192532"/>
                </a:lnTo>
                <a:lnTo>
                  <a:pt x="77724" y="196354"/>
                </a:lnTo>
                <a:lnTo>
                  <a:pt x="76708" y="196354"/>
                </a:lnTo>
                <a:lnTo>
                  <a:pt x="75819" y="197624"/>
                </a:lnTo>
                <a:lnTo>
                  <a:pt x="75819" y="198882"/>
                </a:lnTo>
                <a:lnTo>
                  <a:pt x="74803" y="198882"/>
                </a:lnTo>
                <a:lnTo>
                  <a:pt x="74803" y="219202"/>
                </a:lnTo>
                <a:lnTo>
                  <a:pt x="74803" y="221754"/>
                </a:lnTo>
                <a:lnTo>
                  <a:pt x="72898" y="221754"/>
                </a:lnTo>
                <a:lnTo>
                  <a:pt x="72898" y="219202"/>
                </a:lnTo>
                <a:lnTo>
                  <a:pt x="74803" y="219202"/>
                </a:lnTo>
                <a:lnTo>
                  <a:pt x="74803" y="198882"/>
                </a:lnTo>
                <a:lnTo>
                  <a:pt x="71882" y="198882"/>
                </a:lnTo>
                <a:lnTo>
                  <a:pt x="71882" y="200152"/>
                </a:lnTo>
                <a:lnTo>
                  <a:pt x="72898" y="200152"/>
                </a:lnTo>
                <a:lnTo>
                  <a:pt x="72898" y="203974"/>
                </a:lnTo>
                <a:lnTo>
                  <a:pt x="70993" y="203974"/>
                </a:lnTo>
                <a:lnTo>
                  <a:pt x="70993" y="205232"/>
                </a:lnTo>
                <a:lnTo>
                  <a:pt x="68072" y="205232"/>
                </a:lnTo>
                <a:lnTo>
                  <a:pt x="68072" y="209054"/>
                </a:lnTo>
                <a:lnTo>
                  <a:pt x="66040" y="212852"/>
                </a:lnTo>
                <a:lnTo>
                  <a:pt x="65151" y="215404"/>
                </a:lnTo>
                <a:lnTo>
                  <a:pt x="65151" y="216674"/>
                </a:lnTo>
                <a:lnTo>
                  <a:pt x="67056" y="215404"/>
                </a:lnTo>
                <a:lnTo>
                  <a:pt x="66040" y="217932"/>
                </a:lnTo>
                <a:lnTo>
                  <a:pt x="66040" y="219202"/>
                </a:lnTo>
                <a:lnTo>
                  <a:pt x="65151" y="219202"/>
                </a:lnTo>
                <a:lnTo>
                  <a:pt x="65151" y="221754"/>
                </a:lnTo>
                <a:lnTo>
                  <a:pt x="63246" y="221754"/>
                </a:lnTo>
                <a:lnTo>
                  <a:pt x="63246" y="225552"/>
                </a:lnTo>
                <a:lnTo>
                  <a:pt x="65151" y="224282"/>
                </a:lnTo>
                <a:lnTo>
                  <a:pt x="65151" y="226822"/>
                </a:lnTo>
                <a:lnTo>
                  <a:pt x="66040" y="226822"/>
                </a:lnTo>
                <a:lnTo>
                  <a:pt x="67056" y="228104"/>
                </a:lnTo>
                <a:lnTo>
                  <a:pt x="67056" y="229158"/>
                </a:lnTo>
                <a:lnTo>
                  <a:pt x="58293" y="223380"/>
                </a:lnTo>
                <a:lnTo>
                  <a:pt x="58293" y="221754"/>
                </a:lnTo>
                <a:lnTo>
                  <a:pt x="57404" y="220472"/>
                </a:lnTo>
                <a:lnTo>
                  <a:pt x="58293" y="219202"/>
                </a:lnTo>
                <a:lnTo>
                  <a:pt x="57404" y="216674"/>
                </a:lnTo>
                <a:lnTo>
                  <a:pt x="56388" y="212852"/>
                </a:lnTo>
                <a:lnTo>
                  <a:pt x="57404" y="211582"/>
                </a:lnTo>
                <a:lnTo>
                  <a:pt x="56388" y="211582"/>
                </a:lnTo>
                <a:lnTo>
                  <a:pt x="57404" y="210324"/>
                </a:lnTo>
                <a:lnTo>
                  <a:pt x="57404" y="209054"/>
                </a:lnTo>
                <a:lnTo>
                  <a:pt x="57404" y="207772"/>
                </a:lnTo>
                <a:lnTo>
                  <a:pt x="55499" y="209054"/>
                </a:lnTo>
                <a:lnTo>
                  <a:pt x="56388" y="207772"/>
                </a:lnTo>
                <a:lnTo>
                  <a:pt x="56388" y="206502"/>
                </a:lnTo>
                <a:lnTo>
                  <a:pt x="58293" y="206502"/>
                </a:lnTo>
                <a:lnTo>
                  <a:pt x="58293" y="205232"/>
                </a:lnTo>
                <a:lnTo>
                  <a:pt x="58293" y="203974"/>
                </a:lnTo>
                <a:lnTo>
                  <a:pt x="56388" y="205232"/>
                </a:lnTo>
                <a:lnTo>
                  <a:pt x="56388" y="203974"/>
                </a:lnTo>
                <a:lnTo>
                  <a:pt x="57404" y="200152"/>
                </a:lnTo>
                <a:lnTo>
                  <a:pt x="56388" y="196354"/>
                </a:lnTo>
                <a:lnTo>
                  <a:pt x="58293" y="193802"/>
                </a:lnTo>
                <a:lnTo>
                  <a:pt x="58293" y="191274"/>
                </a:lnTo>
                <a:lnTo>
                  <a:pt x="57404" y="188722"/>
                </a:lnTo>
                <a:lnTo>
                  <a:pt x="58293" y="186182"/>
                </a:lnTo>
                <a:lnTo>
                  <a:pt x="58293" y="184924"/>
                </a:lnTo>
                <a:lnTo>
                  <a:pt x="57404" y="183654"/>
                </a:lnTo>
                <a:lnTo>
                  <a:pt x="58293" y="182372"/>
                </a:lnTo>
                <a:lnTo>
                  <a:pt x="58293" y="179832"/>
                </a:lnTo>
                <a:lnTo>
                  <a:pt x="57404" y="177304"/>
                </a:lnTo>
                <a:lnTo>
                  <a:pt x="56388" y="176022"/>
                </a:lnTo>
                <a:lnTo>
                  <a:pt x="53467" y="176022"/>
                </a:lnTo>
                <a:lnTo>
                  <a:pt x="53467" y="173482"/>
                </a:lnTo>
                <a:lnTo>
                  <a:pt x="51562" y="172224"/>
                </a:lnTo>
                <a:lnTo>
                  <a:pt x="51562" y="169672"/>
                </a:lnTo>
                <a:lnTo>
                  <a:pt x="52578" y="169672"/>
                </a:lnTo>
                <a:lnTo>
                  <a:pt x="49657" y="168402"/>
                </a:lnTo>
                <a:lnTo>
                  <a:pt x="48641" y="167132"/>
                </a:lnTo>
                <a:lnTo>
                  <a:pt x="48641" y="163322"/>
                </a:lnTo>
                <a:lnTo>
                  <a:pt x="50673" y="163322"/>
                </a:lnTo>
                <a:lnTo>
                  <a:pt x="50673" y="162052"/>
                </a:lnTo>
                <a:lnTo>
                  <a:pt x="48641" y="162052"/>
                </a:lnTo>
                <a:lnTo>
                  <a:pt x="47752" y="160782"/>
                </a:lnTo>
                <a:lnTo>
                  <a:pt x="49657" y="158254"/>
                </a:lnTo>
                <a:lnTo>
                  <a:pt x="46736" y="156972"/>
                </a:lnTo>
                <a:lnTo>
                  <a:pt x="47752" y="154432"/>
                </a:lnTo>
                <a:lnTo>
                  <a:pt x="47752" y="151904"/>
                </a:lnTo>
                <a:lnTo>
                  <a:pt x="49657" y="151904"/>
                </a:lnTo>
                <a:lnTo>
                  <a:pt x="49657" y="149352"/>
                </a:lnTo>
                <a:lnTo>
                  <a:pt x="48641" y="148082"/>
                </a:lnTo>
                <a:lnTo>
                  <a:pt x="50673" y="148082"/>
                </a:lnTo>
                <a:lnTo>
                  <a:pt x="50673" y="146824"/>
                </a:lnTo>
                <a:lnTo>
                  <a:pt x="49657" y="146824"/>
                </a:lnTo>
                <a:lnTo>
                  <a:pt x="49149" y="145554"/>
                </a:lnTo>
                <a:lnTo>
                  <a:pt x="48641" y="144272"/>
                </a:lnTo>
                <a:lnTo>
                  <a:pt x="48641" y="143002"/>
                </a:lnTo>
                <a:lnTo>
                  <a:pt x="47752" y="143002"/>
                </a:lnTo>
                <a:lnTo>
                  <a:pt x="47752" y="145554"/>
                </a:lnTo>
                <a:lnTo>
                  <a:pt x="45720" y="144272"/>
                </a:lnTo>
                <a:lnTo>
                  <a:pt x="44831" y="143002"/>
                </a:lnTo>
                <a:lnTo>
                  <a:pt x="42926" y="141732"/>
                </a:lnTo>
                <a:lnTo>
                  <a:pt x="42926" y="140474"/>
                </a:lnTo>
                <a:lnTo>
                  <a:pt x="41910" y="139204"/>
                </a:lnTo>
                <a:lnTo>
                  <a:pt x="40894" y="139204"/>
                </a:lnTo>
                <a:lnTo>
                  <a:pt x="40894" y="137922"/>
                </a:lnTo>
                <a:lnTo>
                  <a:pt x="38989" y="137922"/>
                </a:lnTo>
                <a:lnTo>
                  <a:pt x="38989" y="136652"/>
                </a:lnTo>
                <a:lnTo>
                  <a:pt x="37084" y="137922"/>
                </a:lnTo>
                <a:lnTo>
                  <a:pt x="37084" y="136652"/>
                </a:lnTo>
                <a:lnTo>
                  <a:pt x="36068" y="135382"/>
                </a:lnTo>
                <a:lnTo>
                  <a:pt x="36068" y="134124"/>
                </a:lnTo>
                <a:lnTo>
                  <a:pt x="32258" y="135382"/>
                </a:lnTo>
                <a:lnTo>
                  <a:pt x="30226" y="132854"/>
                </a:lnTo>
                <a:lnTo>
                  <a:pt x="26416" y="131572"/>
                </a:lnTo>
                <a:lnTo>
                  <a:pt x="25400" y="130302"/>
                </a:lnTo>
                <a:lnTo>
                  <a:pt x="24511" y="127774"/>
                </a:lnTo>
                <a:lnTo>
                  <a:pt x="24511" y="123952"/>
                </a:lnTo>
                <a:lnTo>
                  <a:pt x="22606" y="122682"/>
                </a:lnTo>
                <a:lnTo>
                  <a:pt x="21590" y="121424"/>
                </a:lnTo>
                <a:lnTo>
                  <a:pt x="21590" y="123952"/>
                </a:lnTo>
                <a:lnTo>
                  <a:pt x="19685" y="123952"/>
                </a:lnTo>
                <a:lnTo>
                  <a:pt x="17653" y="120154"/>
                </a:lnTo>
                <a:lnTo>
                  <a:pt x="16764" y="118872"/>
                </a:lnTo>
                <a:lnTo>
                  <a:pt x="16764" y="117602"/>
                </a:lnTo>
                <a:lnTo>
                  <a:pt x="15748" y="116332"/>
                </a:lnTo>
                <a:lnTo>
                  <a:pt x="15748" y="112522"/>
                </a:lnTo>
                <a:lnTo>
                  <a:pt x="14859" y="111252"/>
                </a:lnTo>
                <a:lnTo>
                  <a:pt x="14693" y="111163"/>
                </a:lnTo>
                <a:lnTo>
                  <a:pt x="20345" y="84061"/>
                </a:lnTo>
                <a:lnTo>
                  <a:pt x="39751" y="55892"/>
                </a:lnTo>
                <a:lnTo>
                  <a:pt x="40894" y="56654"/>
                </a:lnTo>
                <a:lnTo>
                  <a:pt x="42926" y="56654"/>
                </a:lnTo>
                <a:lnTo>
                  <a:pt x="42926" y="54102"/>
                </a:lnTo>
                <a:lnTo>
                  <a:pt x="42926" y="52832"/>
                </a:lnTo>
                <a:lnTo>
                  <a:pt x="44831" y="54102"/>
                </a:lnTo>
                <a:lnTo>
                  <a:pt x="44831" y="56654"/>
                </a:lnTo>
                <a:lnTo>
                  <a:pt x="45720" y="55372"/>
                </a:lnTo>
                <a:lnTo>
                  <a:pt x="46736" y="52832"/>
                </a:lnTo>
                <a:lnTo>
                  <a:pt x="44831" y="51574"/>
                </a:lnTo>
                <a:lnTo>
                  <a:pt x="44831" y="49022"/>
                </a:lnTo>
                <a:lnTo>
                  <a:pt x="45720" y="50304"/>
                </a:lnTo>
                <a:lnTo>
                  <a:pt x="45720" y="49022"/>
                </a:lnTo>
                <a:lnTo>
                  <a:pt x="47752" y="49022"/>
                </a:lnTo>
                <a:lnTo>
                  <a:pt x="47752" y="50304"/>
                </a:lnTo>
                <a:lnTo>
                  <a:pt x="48641" y="49022"/>
                </a:lnTo>
                <a:lnTo>
                  <a:pt x="49657" y="52832"/>
                </a:lnTo>
                <a:lnTo>
                  <a:pt x="50673" y="52832"/>
                </a:lnTo>
                <a:lnTo>
                  <a:pt x="52578" y="54102"/>
                </a:lnTo>
                <a:lnTo>
                  <a:pt x="52578" y="55968"/>
                </a:lnTo>
                <a:lnTo>
                  <a:pt x="53467" y="55372"/>
                </a:lnTo>
                <a:lnTo>
                  <a:pt x="53467" y="52832"/>
                </a:lnTo>
                <a:lnTo>
                  <a:pt x="51562" y="52832"/>
                </a:lnTo>
                <a:lnTo>
                  <a:pt x="49657" y="50304"/>
                </a:lnTo>
                <a:lnTo>
                  <a:pt x="50126" y="49022"/>
                </a:lnTo>
                <a:lnTo>
                  <a:pt x="51562" y="45224"/>
                </a:lnTo>
                <a:lnTo>
                  <a:pt x="59309" y="45224"/>
                </a:lnTo>
                <a:lnTo>
                  <a:pt x="55499" y="43954"/>
                </a:lnTo>
                <a:lnTo>
                  <a:pt x="52578" y="43954"/>
                </a:lnTo>
                <a:lnTo>
                  <a:pt x="52527" y="41973"/>
                </a:lnTo>
                <a:lnTo>
                  <a:pt x="52793" y="41795"/>
                </a:lnTo>
                <a:lnTo>
                  <a:pt x="53467" y="42672"/>
                </a:lnTo>
                <a:lnTo>
                  <a:pt x="57404" y="41402"/>
                </a:lnTo>
                <a:lnTo>
                  <a:pt x="56388" y="40132"/>
                </a:lnTo>
                <a:lnTo>
                  <a:pt x="55295" y="40132"/>
                </a:lnTo>
                <a:lnTo>
                  <a:pt x="72186" y="28917"/>
                </a:lnTo>
                <a:lnTo>
                  <a:pt x="73787" y="29972"/>
                </a:lnTo>
                <a:lnTo>
                  <a:pt x="72898" y="31254"/>
                </a:lnTo>
                <a:lnTo>
                  <a:pt x="76708" y="31254"/>
                </a:lnTo>
                <a:lnTo>
                  <a:pt x="77343" y="29972"/>
                </a:lnTo>
                <a:lnTo>
                  <a:pt x="78613" y="27432"/>
                </a:lnTo>
                <a:lnTo>
                  <a:pt x="82550" y="27432"/>
                </a:lnTo>
                <a:lnTo>
                  <a:pt x="85471" y="28702"/>
                </a:lnTo>
                <a:lnTo>
                  <a:pt x="87376" y="27432"/>
                </a:lnTo>
                <a:lnTo>
                  <a:pt x="90297" y="27432"/>
                </a:lnTo>
                <a:lnTo>
                  <a:pt x="89281" y="26174"/>
                </a:lnTo>
                <a:lnTo>
                  <a:pt x="89281" y="24904"/>
                </a:lnTo>
                <a:lnTo>
                  <a:pt x="90297" y="22352"/>
                </a:lnTo>
                <a:lnTo>
                  <a:pt x="92202" y="23622"/>
                </a:lnTo>
                <a:lnTo>
                  <a:pt x="94107" y="23622"/>
                </a:lnTo>
                <a:lnTo>
                  <a:pt x="96139" y="22352"/>
                </a:lnTo>
                <a:lnTo>
                  <a:pt x="99949" y="23622"/>
                </a:lnTo>
                <a:lnTo>
                  <a:pt x="101854" y="22352"/>
                </a:lnTo>
                <a:lnTo>
                  <a:pt x="103886" y="22352"/>
                </a:lnTo>
                <a:lnTo>
                  <a:pt x="103886" y="23622"/>
                </a:lnTo>
                <a:lnTo>
                  <a:pt x="104775" y="22352"/>
                </a:lnTo>
                <a:lnTo>
                  <a:pt x="105791" y="22352"/>
                </a:lnTo>
                <a:lnTo>
                  <a:pt x="107696" y="23622"/>
                </a:lnTo>
                <a:lnTo>
                  <a:pt x="111633" y="23622"/>
                </a:lnTo>
                <a:lnTo>
                  <a:pt x="112522" y="24904"/>
                </a:lnTo>
                <a:lnTo>
                  <a:pt x="111633" y="27432"/>
                </a:lnTo>
                <a:lnTo>
                  <a:pt x="114427" y="27432"/>
                </a:lnTo>
                <a:lnTo>
                  <a:pt x="113538" y="28702"/>
                </a:lnTo>
                <a:lnTo>
                  <a:pt x="114427" y="28702"/>
                </a:lnTo>
                <a:lnTo>
                  <a:pt x="115443" y="29972"/>
                </a:lnTo>
                <a:lnTo>
                  <a:pt x="117348" y="28702"/>
                </a:lnTo>
                <a:lnTo>
                  <a:pt x="117348" y="2451"/>
                </a:lnTo>
                <a:lnTo>
                  <a:pt x="90728" y="6629"/>
                </a:lnTo>
                <a:lnTo>
                  <a:pt x="77724" y="13220"/>
                </a:lnTo>
                <a:lnTo>
                  <a:pt x="77724" y="26174"/>
                </a:lnTo>
                <a:lnTo>
                  <a:pt x="76708" y="29972"/>
                </a:lnTo>
                <a:lnTo>
                  <a:pt x="74803" y="27432"/>
                </a:lnTo>
                <a:lnTo>
                  <a:pt x="72898" y="28702"/>
                </a:lnTo>
                <a:lnTo>
                  <a:pt x="72491" y="28702"/>
                </a:lnTo>
                <a:lnTo>
                  <a:pt x="76288" y="26174"/>
                </a:lnTo>
                <a:lnTo>
                  <a:pt x="77724" y="26174"/>
                </a:lnTo>
                <a:lnTo>
                  <a:pt x="77724" y="13220"/>
                </a:lnTo>
                <a:lnTo>
                  <a:pt x="54254" y="25107"/>
                </a:lnTo>
                <a:lnTo>
                  <a:pt x="45720" y="33502"/>
                </a:lnTo>
                <a:lnTo>
                  <a:pt x="45720" y="47231"/>
                </a:lnTo>
                <a:lnTo>
                  <a:pt x="45720" y="47752"/>
                </a:lnTo>
                <a:lnTo>
                  <a:pt x="45046" y="48196"/>
                </a:lnTo>
                <a:lnTo>
                  <a:pt x="45720" y="47231"/>
                </a:lnTo>
                <a:lnTo>
                  <a:pt x="45720" y="33502"/>
                </a:lnTo>
                <a:lnTo>
                  <a:pt x="25539" y="53340"/>
                </a:lnTo>
                <a:lnTo>
                  <a:pt x="6743" y="89192"/>
                </a:lnTo>
                <a:lnTo>
                  <a:pt x="0" y="130556"/>
                </a:lnTo>
                <a:lnTo>
                  <a:pt x="6743" y="172097"/>
                </a:lnTo>
                <a:lnTo>
                  <a:pt x="25539" y="208203"/>
                </a:lnTo>
                <a:lnTo>
                  <a:pt x="54254" y="236702"/>
                </a:lnTo>
                <a:lnTo>
                  <a:pt x="90728" y="255409"/>
                </a:lnTo>
                <a:lnTo>
                  <a:pt x="132842" y="262128"/>
                </a:lnTo>
                <a:lnTo>
                  <a:pt x="175094" y="255409"/>
                </a:lnTo>
                <a:lnTo>
                  <a:pt x="184340" y="250698"/>
                </a:lnTo>
                <a:lnTo>
                  <a:pt x="211823" y="236702"/>
                </a:lnTo>
                <a:lnTo>
                  <a:pt x="240830" y="208203"/>
                </a:lnTo>
                <a:lnTo>
                  <a:pt x="259854" y="172097"/>
                </a:lnTo>
                <a:lnTo>
                  <a:pt x="266687" y="130556"/>
                </a:lnTo>
                <a:close/>
              </a:path>
            </a:pathLst>
          </a:custGeom>
          <a:solidFill>
            <a:srgbClr val="557EC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" name="object 37"/>
          <p:cNvGrpSpPr/>
          <p:nvPr/>
        </p:nvGrpSpPr>
        <p:grpSpPr>
          <a:xfrm>
            <a:off x="4207764" y="5236717"/>
            <a:ext cx="908685" cy="1269365"/>
            <a:chOff x="4207764" y="5236717"/>
            <a:chExt cx="908685" cy="1269365"/>
          </a:xfrm>
        </p:grpSpPr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40149" y="5889116"/>
              <a:ext cx="649986" cy="61055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4721" y="5236717"/>
              <a:ext cx="650113" cy="62801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207764" y="5739383"/>
              <a:ext cx="908685" cy="767080"/>
            </a:xfrm>
            <a:custGeom>
              <a:avLst/>
              <a:gdLst/>
              <a:ahLst/>
              <a:cxnLst/>
              <a:rect l="l" t="t" r="r" b="b"/>
              <a:pathLst>
                <a:path w="908685" h="767079">
                  <a:moveTo>
                    <a:pt x="33401" y="715314"/>
                  </a:moveTo>
                  <a:lnTo>
                    <a:pt x="27051" y="715314"/>
                  </a:lnTo>
                  <a:lnTo>
                    <a:pt x="27051" y="718388"/>
                  </a:lnTo>
                  <a:lnTo>
                    <a:pt x="20231" y="718527"/>
                  </a:lnTo>
                  <a:lnTo>
                    <a:pt x="13754" y="716648"/>
                  </a:lnTo>
                  <a:lnTo>
                    <a:pt x="7162" y="715314"/>
                  </a:lnTo>
                  <a:lnTo>
                    <a:pt x="0" y="717092"/>
                  </a:lnTo>
                  <a:lnTo>
                    <a:pt x="0" y="734428"/>
                  </a:lnTo>
                  <a:lnTo>
                    <a:pt x="7162" y="732663"/>
                  </a:lnTo>
                  <a:lnTo>
                    <a:pt x="13754" y="733983"/>
                  </a:lnTo>
                  <a:lnTo>
                    <a:pt x="20231" y="735850"/>
                  </a:lnTo>
                  <a:lnTo>
                    <a:pt x="27051" y="735685"/>
                  </a:lnTo>
                  <a:lnTo>
                    <a:pt x="27051" y="766572"/>
                  </a:lnTo>
                  <a:lnTo>
                    <a:pt x="33401" y="766572"/>
                  </a:lnTo>
                  <a:lnTo>
                    <a:pt x="33401" y="735685"/>
                  </a:lnTo>
                  <a:lnTo>
                    <a:pt x="33401" y="732663"/>
                  </a:lnTo>
                  <a:lnTo>
                    <a:pt x="33401" y="718527"/>
                  </a:lnTo>
                  <a:lnTo>
                    <a:pt x="33401" y="715314"/>
                  </a:lnTo>
                  <a:close/>
                </a:path>
                <a:path w="908685" h="767079">
                  <a:moveTo>
                    <a:pt x="114173" y="730262"/>
                  </a:moveTo>
                  <a:lnTo>
                    <a:pt x="99187" y="730262"/>
                  </a:lnTo>
                  <a:lnTo>
                    <a:pt x="99187" y="753427"/>
                  </a:lnTo>
                  <a:lnTo>
                    <a:pt x="114173" y="753427"/>
                  </a:lnTo>
                  <a:lnTo>
                    <a:pt x="114173" y="730262"/>
                  </a:lnTo>
                  <a:close/>
                </a:path>
                <a:path w="908685" h="767079">
                  <a:moveTo>
                    <a:pt x="135509" y="730262"/>
                  </a:moveTo>
                  <a:lnTo>
                    <a:pt x="120523" y="730262"/>
                  </a:lnTo>
                  <a:lnTo>
                    <a:pt x="120523" y="753427"/>
                  </a:lnTo>
                  <a:lnTo>
                    <a:pt x="135509" y="753427"/>
                  </a:lnTo>
                  <a:lnTo>
                    <a:pt x="135509" y="730262"/>
                  </a:lnTo>
                  <a:close/>
                </a:path>
                <a:path w="908685" h="767079">
                  <a:moveTo>
                    <a:pt x="156845" y="730262"/>
                  </a:moveTo>
                  <a:lnTo>
                    <a:pt x="141732" y="730262"/>
                  </a:lnTo>
                  <a:lnTo>
                    <a:pt x="141732" y="753427"/>
                  </a:lnTo>
                  <a:lnTo>
                    <a:pt x="156845" y="753427"/>
                  </a:lnTo>
                  <a:lnTo>
                    <a:pt x="156845" y="730262"/>
                  </a:lnTo>
                  <a:close/>
                </a:path>
                <a:path w="908685" h="767079">
                  <a:moveTo>
                    <a:pt x="222758" y="536448"/>
                  </a:moveTo>
                  <a:lnTo>
                    <a:pt x="202057" y="536448"/>
                  </a:lnTo>
                  <a:lnTo>
                    <a:pt x="202057" y="570598"/>
                  </a:lnTo>
                  <a:lnTo>
                    <a:pt x="202057" y="588949"/>
                  </a:lnTo>
                  <a:lnTo>
                    <a:pt x="196215" y="588949"/>
                  </a:lnTo>
                  <a:lnTo>
                    <a:pt x="196215" y="601014"/>
                  </a:lnTo>
                  <a:lnTo>
                    <a:pt x="196215" y="642315"/>
                  </a:lnTo>
                  <a:lnTo>
                    <a:pt x="196215" y="659168"/>
                  </a:lnTo>
                  <a:lnTo>
                    <a:pt x="196215" y="700481"/>
                  </a:lnTo>
                  <a:lnTo>
                    <a:pt x="170307" y="700481"/>
                  </a:lnTo>
                  <a:lnTo>
                    <a:pt x="170307" y="712774"/>
                  </a:lnTo>
                  <a:lnTo>
                    <a:pt x="170307" y="721715"/>
                  </a:lnTo>
                  <a:lnTo>
                    <a:pt x="162306" y="721715"/>
                  </a:lnTo>
                  <a:lnTo>
                    <a:pt x="162306" y="756970"/>
                  </a:lnTo>
                  <a:lnTo>
                    <a:pt x="93726" y="756970"/>
                  </a:lnTo>
                  <a:lnTo>
                    <a:pt x="93726" y="721715"/>
                  </a:lnTo>
                  <a:lnTo>
                    <a:pt x="85598" y="721715"/>
                  </a:lnTo>
                  <a:lnTo>
                    <a:pt x="85598" y="712774"/>
                  </a:lnTo>
                  <a:lnTo>
                    <a:pt x="170307" y="712774"/>
                  </a:lnTo>
                  <a:lnTo>
                    <a:pt x="170307" y="700481"/>
                  </a:lnTo>
                  <a:lnTo>
                    <a:pt x="168656" y="700481"/>
                  </a:lnTo>
                  <a:lnTo>
                    <a:pt x="168656" y="659168"/>
                  </a:lnTo>
                  <a:lnTo>
                    <a:pt x="196215" y="659168"/>
                  </a:lnTo>
                  <a:lnTo>
                    <a:pt x="196215" y="642315"/>
                  </a:lnTo>
                  <a:lnTo>
                    <a:pt x="168656" y="642315"/>
                  </a:lnTo>
                  <a:lnTo>
                    <a:pt x="168656" y="601014"/>
                  </a:lnTo>
                  <a:lnTo>
                    <a:pt x="196215" y="601014"/>
                  </a:lnTo>
                  <a:lnTo>
                    <a:pt x="196215" y="588949"/>
                  </a:lnTo>
                  <a:lnTo>
                    <a:pt x="141732" y="588949"/>
                  </a:lnTo>
                  <a:lnTo>
                    <a:pt x="141732" y="601014"/>
                  </a:lnTo>
                  <a:lnTo>
                    <a:pt x="141732" y="642315"/>
                  </a:lnTo>
                  <a:lnTo>
                    <a:pt x="141732" y="659168"/>
                  </a:lnTo>
                  <a:lnTo>
                    <a:pt x="141732" y="700481"/>
                  </a:lnTo>
                  <a:lnTo>
                    <a:pt x="114173" y="700481"/>
                  </a:lnTo>
                  <a:lnTo>
                    <a:pt x="114173" y="659168"/>
                  </a:lnTo>
                  <a:lnTo>
                    <a:pt x="141732" y="659168"/>
                  </a:lnTo>
                  <a:lnTo>
                    <a:pt x="141732" y="642315"/>
                  </a:lnTo>
                  <a:lnTo>
                    <a:pt x="114173" y="642315"/>
                  </a:lnTo>
                  <a:lnTo>
                    <a:pt x="114173" y="601014"/>
                  </a:lnTo>
                  <a:lnTo>
                    <a:pt x="141732" y="601014"/>
                  </a:lnTo>
                  <a:lnTo>
                    <a:pt x="141732" y="588949"/>
                  </a:lnTo>
                  <a:lnTo>
                    <a:pt x="87376" y="588949"/>
                  </a:lnTo>
                  <a:lnTo>
                    <a:pt x="87376" y="601014"/>
                  </a:lnTo>
                  <a:lnTo>
                    <a:pt x="87376" y="642315"/>
                  </a:lnTo>
                  <a:lnTo>
                    <a:pt x="87376" y="659168"/>
                  </a:lnTo>
                  <a:lnTo>
                    <a:pt x="87376" y="700481"/>
                  </a:lnTo>
                  <a:lnTo>
                    <a:pt x="59817" y="700481"/>
                  </a:lnTo>
                  <a:lnTo>
                    <a:pt x="59817" y="659168"/>
                  </a:lnTo>
                  <a:lnTo>
                    <a:pt x="87376" y="659168"/>
                  </a:lnTo>
                  <a:lnTo>
                    <a:pt x="87376" y="642315"/>
                  </a:lnTo>
                  <a:lnTo>
                    <a:pt x="59817" y="642315"/>
                  </a:lnTo>
                  <a:lnTo>
                    <a:pt x="59817" y="601014"/>
                  </a:lnTo>
                  <a:lnTo>
                    <a:pt x="87376" y="601014"/>
                  </a:lnTo>
                  <a:lnTo>
                    <a:pt x="87376" y="588949"/>
                  </a:lnTo>
                  <a:lnTo>
                    <a:pt x="53975" y="588949"/>
                  </a:lnTo>
                  <a:lnTo>
                    <a:pt x="53975" y="570598"/>
                  </a:lnTo>
                  <a:lnTo>
                    <a:pt x="202057" y="570598"/>
                  </a:lnTo>
                  <a:lnTo>
                    <a:pt x="202057" y="536448"/>
                  </a:lnTo>
                  <a:lnTo>
                    <a:pt x="33274" y="536448"/>
                  </a:lnTo>
                  <a:lnTo>
                    <a:pt x="33274" y="570064"/>
                  </a:lnTo>
                  <a:lnTo>
                    <a:pt x="41275" y="570064"/>
                  </a:lnTo>
                  <a:lnTo>
                    <a:pt x="41275" y="766572"/>
                  </a:lnTo>
                  <a:lnTo>
                    <a:pt x="214630" y="766572"/>
                  </a:lnTo>
                  <a:lnTo>
                    <a:pt x="214630" y="756970"/>
                  </a:lnTo>
                  <a:lnTo>
                    <a:pt x="214630" y="712774"/>
                  </a:lnTo>
                  <a:lnTo>
                    <a:pt x="214630" y="570064"/>
                  </a:lnTo>
                  <a:lnTo>
                    <a:pt x="222758" y="570064"/>
                  </a:lnTo>
                  <a:lnTo>
                    <a:pt x="222758" y="536448"/>
                  </a:lnTo>
                  <a:close/>
                </a:path>
                <a:path w="908685" h="767079">
                  <a:moveTo>
                    <a:pt x="256032" y="717092"/>
                  </a:moveTo>
                  <a:lnTo>
                    <a:pt x="248843" y="715314"/>
                  </a:lnTo>
                  <a:lnTo>
                    <a:pt x="242252" y="716648"/>
                  </a:lnTo>
                  <a:lnTo>
                    <a:pt x="235737" y="718527"/>
                  </a:lnTo>
                  <a:lnTo>
                    <a:pt x="228854" y="718388"/>
                  </a:lnTo>
                  <a:lnTo>
                    <a:pt x="228854" y="715314"/>
                  </a:lnTo>
                  <a:lnTo>
                    <a:pt x="222631" y="715314"/>
                  </a:lnTo>
                  <a:lnTo>
                    <a:pt x="222631" y="766572"/>
                  </a:lnTo>
                  <a:lnTo>
                    <a:pt x="228854" y="766572"/>
                  </a:lnTo>
                  <a:lnTo>
                    <a:pt x="228854" y="735685"/>
                  </a:lnTo>
                  <a:lnTo>
                    <a:pt x="235737" y="735850"/>
                  </a:lnTo>
                  <a:lnTo>
                    <a:pt x="236283" y="735685"/>
                  </a:lnTo>
                  <a:lnTo>
                    <a:pt x="242252" y="733983"/>
                  </a:lnTo>
                  <a:lnTo>
                    <a:pt x="248856" y="732663"/>
                  </a:lnTo>
                  <a:lnTo>
                    <a:pt x="256032" y="734428"/>
                  </a:lnTo>
                  <a:lnTo>
                    <a:pt x="256032" y="732663"/>
                  </a:lnTo>
                  <a:lnTo>
                    <a:pt x="256032" y="718527"/>
                  </a:lnTo>
                  <a:lnTo>
                    <a:pt x="256032" y="717092"/>
                  </a:lnTo>
                  <a:close/>
                </a:path>
                <a:path w="908685" h="767079">
                  <a:moveTo>
                    <a:pt x="903351" y="60871"/>
                  </a:moveTo>
                  <a:lnTo>
                    <a:pt x="893508" y="23177"/>
                  </a:lnTo>
                  <a:lnTo>
                    <a:pt x="884847" y="13881"/>
                  </a:lnTo>
                  <a:lnTo>
                    <a:pt x="884847" y="58877"/>
                  </a:lnTo>
                  <a:lnTo>
                    <a:pt x="880757" y="72237"/>
                  </a:lnTo>
                  <a:lnTo>
                    <a:pt x="872007" y="83070"/>
                  </a:lnTo>
                  <a:lnTo>
                    <a:pt x="859409" y="89916"/>
                  </a:lnTo>
                  <a:lnTo>
                    <a:pt x="785495" y="112268"/>
                  </a:lnTo>
                  <a:lnTo>
                    <a:pt x="764540" y="42799"/>
                  </a:lnTo>
                  <a:lnTo>
                    <a:pt x="838327" y="20320"/>
                  </a:lnTo>
                  <a:lnTo>
                    <a:pt x="841756" y="19177"/>
                  </a:lnTo>
                  <a:lnTo>
                    <a:pt x="845312" y="18669"/>
                  </a:lnTo>
                  <a:lnTo>
                    <a:pt x="848868" y="18669"/>
                  </a:lnTo>
                  <a:lnTo>
                    <a:pt x="883539" y="44450"/>
                  </a:lnTo>
                  <a:lnTo>
                    <a:pt x="884847" y="58877"/>
                  </a:lnTo>
                  <a:lnTo>
                    <a:pt x="884847" y="13881"/>
                  </a:lnTo>
                  <a:lnTo>
                    <a:pt x="848868" y="0"/>
                  </a:lnTo>
                  <a:lnTo>
                    <a:pt x="843534" y="0"/>
                  </a:lnTo>
                  <a:lnTo>
                    <a:pt x="838073" y="762"/>
                  </a:lnTo>
                  <a:lnTo>
                    <a:pt x="832993" y="2413"/>
                  </a:lnTo>
                  <a:lnTo>
                    <a:pt x="685038" y="47625"/>
                  </a:lnTo>
                  <a:lnTo>
                    <a:pt x="655066" y="74930"/>
                  </a:lnTo>
                  <a:lnTo>
                    <a:pt x="649668" y="94716"/>
                  </a:lnTo>
                  <a:lnTo>
                    <a:pt x="649808" y="104940"/>
                  </a:lnTo>
                  <a:lnTo>
                    <a:pt x="671957" y="143637"/>
                  </a:lnTo>
                  <a:lnTo>
                    <a:pt x="704215" y="154178"/>
                  </a:lnTo>
                  <a:lnTo>
                    <a:pt x="708152" y="154178"/>
                  </a:lnTo>
                  <a:lnTo>
                    <a:pt x="712089" y="153797"/>
                  </a:lnTo>
                  <a:lnTo>
                    <a:pt x="716026" y="152908"/>
                  </a:lnTo>
                  <a:lnTo>
                    <a:pt x="850074" y="112268"/>
                  </a:lnTo>
                  <a:lnTo>
                    <a:pt x="864743" y="107823"/>
                  </a:lnTo>
                  <a:lnTo>
                    <a:pt x="883843" y="97434"/>
                  </a:lnTo>
                  <a:lnTo>
                    <a:pt x="897128" y="81051"/>
                  </a:lnTo>
                  <a:lnTo>
                    <a:pt x="903351" y="60871"/>
                  </a:lnTo>
                  <a:close/>
                </a:path>
                <a:path w="908685" h="767079">
                  <a:moveTo>
                    <a:pt x="908304" y="216192"/>
                  </a:moveTo>
                  <a:lnTo>
                    <a:pt x="907338" y="205917"/>
                  </a:lnTo>
                  <a:lnTo>
                    <a:pt x="904519" y="196088"/>
                  </a:lnTo>
                  <a:lnTo>
                    <a:pt x="899934" y="186956"/>
                  </a:lnTo>
                  <a:lnTo>
                    <a:pt x="894511" y="179819"/>
                  </a:lnTo>
                  <a:lnTo>
                    <a:pt x="893699" y="178739"/>
                  </a:lnTo>
                  <a:lnTo>
                    <a:pt x="857758" y="161328"/>
                  </a:lnTo>
                  <a:lnTo>
                    <a:pt x="779526" y="161251"/>
                  </a:lnTo>
                  <a:lnTo>
                    <a:pt x="779526" y="179908"/>
                  </a:lnTo>
                  <a:lnTo>
                    <a:pt x="779526" y="252526"/>
                  </a:lnTo>
                  <a:lnTo>
                    <a:pt x="702437" y="252603"/>
                  </a:lnTo>
                  <a:lnTo>
                    <a:pt x="669086" y="230378"/>
                  </a:lnTo>
                  <a:lnTo>
                    <a:pt x="666242" y="216230"/>
                  </a:lnTo>
                  <a:lnTo>
                    <a:pt x="669086" y="202069"/>
                  </a:lnTo>
                  <a:lnTo>
                    <a:pt x="676859" y="190500"/>
                  </a:lnTo>
                  <a:lnTo>
                    <a:pt x="688365" y="182689"/>
                  </a:lnTo>
                  <a:lnTo>
                    <a:pt x="702437" y="179819"/>
                  </a:lnTo>
                  <a:lnTo>
                    <a:pt x="779526" y="179908"/>
                  </a:lnTo>
                  <a:lnTo>
                    <a:pt x="779526" y="161251"/>
                  </a:lnTo>
                  <a:lnTo>
                    <a:pt x="702437" y="161163"/>
                  </a:lnTo>
                  <a:lnTo>
                    <a:pt x="663778" y="177304"/>
                  </a:lnTo>
                  <a:lnTo>
                    <a:pt x="647700" y="216192"/>
                  </a:lnTo>
                  <a:lnTo>
                    <a:pt x="652018" y="237617"/>
                  </a:lnTo>
                  <a:lnTo>
                    <a:pt x="663778" y="255130"/>
                  </a:lnTo>
                  <a:lnTo>
                    <a:pt x="681177" y="266941"/>
                  </a:lnTo>
                  <a:lnTo>
                    <a:pt x="702437" y="271272"/>
                  </a:lnTo>
                  <a:lnTo>
                    <a:pt x="857758" y="271106"/>
                  </a:lnTo>
                  <a:lnTo>
                    <a:pt x="893699" y="253695"/>
                  </a:lnTo>
                  <a:lnTo>
                    <a:pt x="894524" y="252603"/>
                  </a:lnTo>
                  <a:lnTo>
                    <a:pt x="899934" y="245491"/>
                  </a:lnTo>
                  <a:lnTo>
                    <a:pt x="904519" y="236347"/>
                  </a:lnTo>
                  <a:lnTo>
                    <a:pt x="907338" y="226517"/>
                  </a:lnTo>
                  <a:lnTo>
                    <a:pt x="908304" y="21619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/>
          <p:nvPr/>
        </p:nvSpPr>
        <p:spPr>
          <a:xfrm>
            <a:off x="3659123" y="5681471"/>
            <a:ext cx="358140" cy="304800"/>
          </a:xfrm>
          <a:custGeom>
            <a:avLst/>
            <a:gdLst/>
            <a:ahLst/>
            <a:cxnLst/>
            <a:rect l="l" t="t" r="r" b="b"/>
            <a:pathLst>
              <a:path w="358139" h="304800">
                <a:moveTo>
                  <a:pt x="196087" y="201930"/>
                </a:moveTo>
                <a:lnTo>
                  <a:pt x="166115" y="201930"/>
                </a:lnTo>
                <a:lnTo>
                  <a:pt x="148550" y="205740"/>
                </a:lnTo>
                <a:lnTo>
                  <a:pt x="134175" y="217169"/>
                </a:lnTo>
                <a:lnTo>
                  <a:pt x="124467" y="232409"/>
                </a:lnTo>
                <a:lnTo>
                  <a:pt x="120903" y="252730"/>
                </a:lnTo>
                <a:lnTo>
                  <a:pt x="120903" y="293369"/>
                </a:lnTo>
                <a:lnTo>
                  <a:pt x="123443" y="294640"/>
                </a:lnTo>
                <a:lnTo>
                  <a:pt x="140712" y="299719"/>
                </a:lnTo>
                <a:lnTo>
                  <a:pt x="156813" y="303530"/>
                </a:lnTo>
                <a:lnTo>
                  <a:pt x="171628" y="304800"/>
                </a:lnTo>
                <a:lnTo>
                  <a:pt x="185038" y="304800"/>
                </a:lnTo>
                <a:lnTo>
                  <a:pt x="207293" y="303530"/>
                </a:lnTo>
                <a:lnTo>
                  <a:pt x="223916" y="299719"/>
                </a:lnTo>
                <a:lnTo>
                  <a:pt x="234563" y="295909"/>
                </a:lnTo>
                <a:lnTo>
                  <a:pt x="238887" y="294640"/>
                </a:lnTo>
                <a:lnTo>
                  <a:pt x="241046" y="293369"/>
                </a:lnTo>
                <a:lnTo>
                  <a:pt x="241300" y="293369"/>
                </a:lnTo>
                <a:lnTo>
                  <a:pt x="241300" y="252730"/>
                </a:lnTo>
                <a:lnTo>
                  <a:pt x="237736" y="232409"/>
                </a:lnTo>
                <a:lnTo>
                  <a:pt x="228028" y="217169"/>
                </a:lnTo>
                <a:lnTo>
                  <a:pt x="213653" y="205740"/>
                </a:lnTo>
                <a:lnTo>
                  <a:pt x="196087" y="201930"/>
                </a:lnTo>
                <a:close/>
              </a:path>
              <a:path w="358139" h="304800">
                <a:moveTo>
                  <a:pt x="254762" y="161290"/>
                </a:moveTo>
                <a:lnTo>
                  <a:pt x="224916" y="161290"/>
                </a:lnTo>
                <a:lnTo>
                  <a:pt x="223760" y="171450"/>
                </a:lnTo>
                <a:lnTo>
                  <a:pt x="220995" y="180340"/>
                </a:lnTo>
                <a:lnTo>
                  <a:pt x="216826" y="187959"/>
                </a:lnTo>
                <a:lnTo>
                  <a:pt x="211454" y="195580"/>
                </a:lnTo>
                <a:lnTo>
                  <a:pt x="226823" y="203200"/>
                </a:lnTo>
                <a:lnTo>
                  <a:pt x="238966" y="215900"/>
                </a:lnTo>
                <a:lnTo>
                  <a:pt x="246941" y="232409"/>
                </a:lnTo>
                <a:lnTo>
                  <a:pt x="249809" y="252730"/>
                </a:lnTo>
                <a:lnTo>
                  <a:pt x="249809" y="265430"/>
                </a:lnTo>
                <a:lnTo>
                  <a:pt x="269446" y="262890"/>
                </a:lnTo>
                <a:lnTo>
                  <a:pt x="284130" y="259080"/>
                </a:lnTo>
                <a:lnTo>
                  <a:pt x="293528" y="255269"/>
                </a:lnTo>
                <a:lnTo>
                  <a:pt x="297306" y="254000"/>
                </a:lnTo>
                <a:lnTo>
                  <a:pt x="299720" y="252730"/>
                </a:lnTo>
                <a:lnTo>
                  <a:pt x="299974" y="252730"/>
                </a:lnTo>
                <a:lnTo>
                  <a:pt x="299974" y="212090"/>
                </a:lnTo>
                <a:lnTo>
                  <a:pt x="296410" y="191769"/>
                </a:lnTo>
                <a:lnTo>
                  <a:pt x="286702" y="176530"/>
                </a:lnTo>
                <a:lnTo>
                  <a:pt x="272327" y="165100"/>
                </a:lnTo>
                <a:lnTo>
                  <a:pt x="254762" y="161290"/>
                </a:lnTo>
                <a:close/>
              </a:path>
              <a:path w="358139" h="304800">
                <a:moveTo>
                  <a:pt x="137413" y="161290"/>
                </a:moveTo>
                <a:lnTo>
                  <a:pt x="104266" y="161290"/>
                </a:lnTo>
                <a:lnTo>
                  <a:pt x="86588" y="165100"/>
                </a:lnTo>
                <a:lnTo>
                  <a:pt x="72088" y="176530"/>
                </a:lnTo>
                <a:lnTo>
                  <a:pt x="62279" y="191769"/>
                </a:lnTo>
                <a:lnTo>
                  <a:pt x="58674" y="212090"/>
                </a:lnTo>
                <a:lnTo>
                  <a:pt x="58674" y="252730"/>
                </a:lnTo>
                <a:lnTo>
                  <a:pt x="58927" y="252730"/>
                </a:lnTo>
                <a:lnTo>
                  <a:pt x="61467" y="254000"/>
                </a:lnTo>
                <a:lnTo>
                  <a:pt x="75443" y="257809"/>
                </a:lnTo>
                <a:lnTo>
                  <a:pt x="88598" y="261619"/>
                </a:lnTo>
                <a:lnTo>
                  <a:pt x="112395" y="264159"/>
                </a:lnTo>
                <a:lnTo>
                  <a:pt x="112395" y="252730"/>
                </a:lnTo>
                <a:lnTo>
                  <a:pt x="115282" y="233680"/>
                </a:lnTo>
                <a:lnTo>
                  <a:pt x="123301" y="215900"/>
                </a:lnTo>
                <a:lnTo>
                  <a:pt x="135487" y="203200"/>
                </a:lnTo>
                <a:lnTo>
                  <a:pt x="150875" y="195580"/>
                </a:lnTo>
                <a:lnTo>
                  <a:pt x="145432" y="187959"/>
                </a:lnTo>
                <a:lnTo>
                  <a:pt x="141239" y="180340"/>
                </a:lnTo>
                <a:lnTo>
                  <a:pt x="138499" y="171450"/>
                </a:lnTo>
                <a:lnTo>
                  <a:pt x="137413" y="161290"/>
                </a:lnTo>
                <a:close/>
              </a:path>
              <a:path w="358139" h="304800">
                <a:moveTo>
                  <a:pt x="75184" y="123190"/>
                </a:moveTo>
                <a:lnTo>
                  <a:pt x="45212" y="123190"/>
                </a:lnTo>
                <a:lnTo>
                  <a:pt x="27646" y="127000"/>
                </a:lnTo>
                <a:lnTo>
                  <a:pt x="13271" y="138430"/>
                </a:lnTo>
                <a:lnTo>
                  <a:pt x="3563" y="153669"/>
                </a:lnTo>
                <a:lnTo>
                  <a:pt x="0" y="173990"/>
                </a:lnTo>
                <a:lnTo>
                  <a:pt x="0" y="214630"/>
                </a:lnTo>
                <a:lnTo>
                  <a:pt x="253" y="214630"/>
                </a:lnTo>
                <a:lnTo>
                  <a:pt x="15763" y="220980"/>
                </a:lnTo>
                <a:lnTo>
                  <a:pt x="30422" y="224790"/>
                </a:lnTo>
                <a:lnTo>
                  <a:pt x="50164" y="226059"/>
                </a:lnTo>
                <a:lnTo>
                  <a:pt x="50164" y="214630"/>
                </a:lnTo>
                <a:lnTo>
                  <a:pt x="53032" y="194309"/>
                </a:lnTo>
                <a:lnTo>
                  <a:pt x="61007" y="177800"/>
                </a:lnTo>
                <a:lnTo>
                  <a:pt x="73150" y="165100"/>
                </a:lnTo>
                <a:lnTo>
                  <a:pt x="88518" y="156209"/>
                </a:lnTo>
                <a:lnTo>
                  <a:pt x="83042" y="149859"/>
                </a:lnTo>
                <a:lnTo>
                  <a:pt x="78898" y="142240"/>
                </a:lnTo>
                <a:lnTo>
                  <a:pt x="76231" y="133350"/>
                </a:lnTo>
                <a:lnTo>
                  <a:pt x="75184" y="123190"/>
                </a:lnTo>
                <a:close/>
              </a:path>
              <a:path w="358139" h="304800">
                <a:moveTo>
                  <a:pt x="312927" y="121919"/>
                </a:moveTo>
                <a:lnTo>
                  <a:pt x="283337" y="121919"/>
                </a:lnTo>
                <a:lnTo>
                  <a:pt x="282072" y="132080"/>
                </a:lnTo>
                <a:lnTo>
                  <a:pt x="279320" y="140969"/>
                </a:lnTo>
                <a:lnTo>
                  <a:pt x="275210" y="148590"/>
                </a:lnTo>
                <a:lnTo>
                  <a:pt x="269875" y="154940"/>
                </a:lnTo>
                <a:lnTo>
                  <a:pt x="285136" y="163830"/>
                </a:lnTo>
                <a:lnTo>
                  <a:pt x="297291" y="176530"/>
                </a:lnTo>
                <a:lnTo>
                  <a:pt x="305325" y="193040"/>
                </a:lnTo>
                <a:lnTo>
                  <a:pt x="308228" y="213359"/>
                </a:lnTo>
                <a:lnTo>
                  <a:pt x="308228" y="224790"/>
                </a:lnTo>
                <a:lnTo>
                  <a:pt x="327866" y="223519"/>
                </a:lnTo>
                <a:lnTo>
                  <a:pt x="342550" y="219709"/>
                </a:lnTo>
                <a:lnTo>
                  <a:pt x="351948" y="215900"/>
                </a:lnTo>
                <a:lnTo>
                  <a:pt x="355726" y="214630"/>
                </a:lnTo>
                <a:lnTo>
                  <a:pt x="357886" y="213359"/>
                </a:lnTo>
                <a:lnTo>
                  <a:pt x="358139" y="213359"/>
                </a:lnTo>
                <a:lnTo>
                  <a:pt x="358139" y="172719"/>
                </a:lnTo>
                <a:lnTo>
                  <a:pt x="354576" y="152400"/>
                </a:lnTo>
                <a:lnTo>
                  <a:pt x="344868" y="137159"/>
                </a:lnTo>
                <a:lnTo>
                  <a:pt x="330493" y="125730"/>
                </a:lnTo>
                <a:lnTo>
                  <a:pt x="312927" y="121919"/>
                </a:lnTo>
                <a:close/>
              </a:path>
              <a:path w="358139" h="304800">
                <a:moveTo>
                  <a:pt x="181101" y="120650"/>
                </a:moveTo>
                <a:lnTo>
                  <a:pt x="167407" y="124459"/>
                </a:lnTo>
                <a:lnTo>
                  <a:pt x="156225" y="132080"/>
                </a:lnTo>
                <a:lnTo>
                  <a:pt x="148687" y="144780"/>
                </a:lnTo>
                <a:lnTo>
                  <a:pt x="145923" y="160019"/>
                </a:lnTo>
                <a:lnTo>
                  <a:pt x="148687" y="175259"/>
                </a:lnTo>
                <a:lnTo>
                  <a:pt x="156225" y="187959"/>
                </a:lnTo>
                <a:lnTo>
                  <a:pt x="167407" y="196850"/>
                </a:lnTo>
                <a:lnTo>
                  <a:pt x="181101" y="199390"/>
                </a:lnTo>
                <a:lnTo>
                  <a:pt x="194816" y="196850"/>
                </a:lnTo>
                <a:lnTo>
                  <a:pt x="206041" y="187959"/>
                </a:lnTo>
                <a:lnTo>
                  <a:pt x="213623" y="175259"/>
                </a:lnTo>
                <a:lnTo>
                  <a:pt x="216408" y="160019"/>
                </a:lnTo>
                <a:lnTo>
                  <a:pt x="213623" y="144780"/>
                </a:lnTo>
                <a:lnTo>
                  <a:pt x="206041" y="132080"/>
                </a:lnTo>
                <a:lnTo>
                  <a:pt x="194816" y="124459"/>
                </a:lnTo>
                <a:lnTo>
                  <a:pt x="181101" y="120650"/>
                </a:lnTo>
                <a:close/>
              </a:path>
              <a:path w="358139" h="304800">
                <a:moveTo>
                  <a:pt x="118999" y="80009"/>
                </a:moveTo>
                <a:lnTo>
                  <a:pt x="105265" y="83819"/>
                </a:lnTo>
                <a:lnTo>
                  <a:pt x="93995" y="91440"/>
                </a:lnTo>
                <a:lnTo>
                  <a:pt x="86369" y="104140"/>
                </a:lnTo>
                <a:lnTo>
                  <a:pt x="83565" y="119380"/>
                </a:lnTo>
                <a:lnTo>
                  <a:pt x="86369" y="134619"/>
                </a:lnTo>
                <a:lnTo>
                  <a:pt x="93995" y="147319"/>
                </a:lnTo>
                <a:lnTo>
                  <a:pt x="105265" y="154940"/>
                </a:lnTo>
                <a:lnTo>
                  <a:pt x="118999" y="158750"/>
                </a:lnTo>
                <a:lnTo>
                  <a:pt x="126111" y="158750"/>
                </a:lnTo>
                <a:lnTo>
                  <a:pt x="132461" y="156209"/>
                </a:lnTo>
                <a:lnTo>
                  <a:pt x="137922" y="152400"/>
                </a:lnTo>
                <a:lnTo>
                  <a:pt x="139965" y="143509"/>
                </a:lnTo>
                <a:lnTo>
                  <a:pt x="143510" y="134619"/>
                </a:lnTo>
                <a:lnTo>
                  <a:pt x="148387" y="128269"/>
                </a:lnTo>
                <a:lnTo>
                  <a:pt x="154431" y="121919"/>
                </a:lnTo>
                <a:lnTo>
                  <a:pt x="154431" y="119380"/>
                </a:lnTo>
                <a:lnTo>
                  <a:pt x="151628" y="104140"/>
                </a:lnTo>
                <a:lnTo>
                  <a:pt x="144002" y="91440"/>
                </a:lnTo>
                <a:lnTo>
                  <a:pt x="132732" y="83819"/>
                </a:lnTo>
                <a:lnTo>
                  <a:pt x="118999" y="80009"/>
                </a:lnTo>
                <a:close/>
              </a:path>
              <a:path w="358139" h="304800">
                <a:moveTo>
                  <a:pt x="239649" y="80009"/>
                </a:moveTo>
                <a:lnTo>
                  <a:pt x="225970" y="82550"/>
                </a:lnTo>
                <a:lnTo>
                  <a:pt x="214804" y="91440"/>
                </a:lnTo>
                <a:lnTo>
                  <a:pt x="207234" y="104140"/>
                </a:lnTo>
                <a:lnTo>
                  <a:pt x="204342" y="119380"/>
                </a:lnTo>
                <a:lnTo>
                  <a:pt x="212034" y="125730"/>
                </a:lnTo>
                <a:lnTo>
                  <a:pt x="218154" y="134619"/>
                </a:lnTo>
                <a:lnTo>
                  <a:pt x="222416" y="143509"/>
                </a:lnTo>
                <a:lnTo>
                  <a:pt x="224536" y="154940"/>
                </a:lnTo>
                <a:lnTo>
                  <a:pt x="229235" y="157480"/>
                </a:lnTo>
                <a:lnTo>
                  <a:pt x="234187" y="158750"/>
                </a:lnTo>
                <a:lnTo>
                  <a:pt x="239649" y="158750"/>
                </a:lnTo>
                <a:lnTo>
                  <a:pt x="253382" y="154940"/>
                </a:lnTo>
                <a:lnTo>
                  <a:pt x="264652" y="147319"/>
                </a:lnTo>
                <a:lnTo>
                  <a:pt x="272278" y="134619"/>
                </a:lnTo>
                <a:lnTo>
                  <a:pt x="275081" y="119380"/>
                </a:lnTo>
                <a:lnTo>
                  <a:pt x="272278" y="104140"/>
                </a:lnTo>
                <a:lnTo>
                  <a:pt x="264652" y="91440"/>
                </a:lnTo>
                <a:lnTo>
                  <a:pt x="253382" y="83819"/>
                </a:lnTo>
                <a:lnTo>
                  <a:pt x="239649" y="80009"/>
                </a:lnTo>
                <a:close/>
              </a:path>
              <a:path w="358139" h="304800">
                <a:moveTo>
                  <a:pt x="60325" y="41909"/>
                </a:moveTo>
                <a:lnTo>
                  <a:pt x="46610" y="44450"/>
                </a:lnTo>
                <a:lnTo>
                  <a:pt x="35385" y="53340"/>
                </a:lnTo>
                <a:lnTo>
                  <a:pt x="27803" y="66040"/>
                </a:lnTo>
                <a:lnTo>
                  <a:pt x="25018" y="81280"/>
                </a:lnTo>
                <a:lnTo>
                  <a:pt x="27803" y="96519"/>
                </a:lnTo>
                <a:lnTo>
                  <a:pt x="35385" y="109219"/>
                </a:lnTo>
                <a:lnTo>
                  <a:pt x="46610" y="116840"/>
                </a:lnTo>
                <a:lnTo>
                  <a:pt x="60325" y="120650"/>
                </a:lnTo>
                <a:lnTo>
                  <a:pt x="65531" y="120650"/>
                </a:lnTo>
                <a:lnTo>
                  <a:pt x="70738" y="119380"/>
                </a:lnTo>
                <a:lnTo>
                  <a:pt x="75184" y="116840"/>
                </a:lnTo>
                <a:lnTo>
                  <a:pt x="77343" y="105409"/>
                </a:lnTo>
                <a:lnTo>
                  <a:pt x="81692" y="95250"/>
                </a:lnTo>
                <a:lnTo>
                  <a:pt x="87899" y="87630"/>
                </a:lnTo>
                <a:lnTo>
                  <a:pt x="95630" y="80009"/>
                </a:lnTo>
                <a:lnTo>
                  <a:pt x="92704" y="66040"/>
                </a:lnTo>
                <a:lnTo>
                  <a:pt x="85074" y="53340"/>
                </a:lnTo>
                <a:lnTo>
                  <a:pt x="73896" y="44450"/>
                </a:lnTo>
                <a:lnTo>
                  <a:pt x="60325" y="41909"/>
                </a:lnTo>
                <a:close/>
              </a:path>
              <a:path w="358139" h="304800">
                <a:moveTo>
                  <a:pt x="297814" y="40640"/>
                </a:moveTo>
                <a:lnTo>
                  <a:pt x="284283" y="43180"/>
                </a:lnTo>
                <a:lnTo>
                  <a:pt x="273192" y="52069"/>
                </a:lnTo>
                <a:lnTo>
                  <a:pt x="265650" y="64769"/>
                </a:lnTo>
                <a:lnTo>
                  <a:pt x="262763" y="78740"/>
                </a:lnTo>
                <a:lnTo>
                  <a:pt x="270347" y="86359"/>
                </a:lnTo>
                <a:lnTo>
                  <a:pt x="276479" y="93980"/>
                </a:lnTo>
                <a:lnTo>
                  <a:pt x="280800" y="104140"/>
                </a:lnTo>
                <a:lnTo>
                  <a:pt x="282955" y="115569"/>
                </a:lnTo>
                <a:lnTo>
                  <a:pt x="287400" y="118109"/>
                </a:lnTo>
                <a:lnTo>
                  <a:pt x="292608" y="119380"/>
                </a:lnTo>
                <a:lnTo>
                  <a:pt x="297814" y="119380"/>
                </a:lnTo>
                <a:lnTo>
                  <a:pt x="311636" y="115569"/>
                </a:lnTo>
                <a:lnTo>
                  <a:pt x="322849" y="107950"/>
                </a:lnTo>
                <a:lnTo>
                  <a:pt x="330372" y="95250"/>
                </a:lnTo>
                <a:lnTo>
                  <a:pt x="333121" y="80009"/>
                </a:lnTo>
                <a:lnTo>
                  <a:pt x="330372" y="64769"/>
                </a:lnTo>
                <a:lnTo>
                  <a:pt x="322849" y="52069"/>
                </a:lnTo>
                <a:lnTo>
                  <a:pt x="311636" y="43180"/>
                </a:lnTo>
                <a:lnTo>
                  <a:pt x="297814" y="40640"/>
                </a:lnTo>
                <a:close/>
              </a:path>
              <a:path w="358139" h="304800">
                <a:moveTo>
                  <a:pt x="202437" y="88900"/>
                </a:moveTo>
                <a:lnTo>
                  <a:pt x="156337" y="88900"/>
                </a:lnTo>
                <a:lnTo>
                  <a:pt x="153035" y="90169"/>
                </a:lnTo>
                <a:lnTo>
                  <a:pt x="156374" y="96519"/>
                </a:lnTo>
                <a:lnTo>
                  <a:pt x="158892" y="102869"/>
                </a:lnTo>
                <a:lnTo>
                  <a:pt x="160482" y="109219"/>
                </a:lnTo>
                <a:lnTo>
                  <a:pt x="161036" y="116840"/>
                </a:lnTo>
                <a:lnTo>
                  <a:pt x="167004" y="113030"/>
                </a:lnTo>
                <a:lnTo>
                  <a:pt x="173862" y="110490"/>
                </a:lnTo>
                <a:lnTo>
                  <a:pt x="198221" y="110490"/>
                </a:lnTo>
                <a:lnTo>
                  <a:pt x="198542" y="107950"/>
                </a:lnTo>
                <a:lnTo>
                  <a:pt x="200167" y="101600"/>
                </a:lnTo>
                <a:lnTo>
                  <a:pt x="202578" y="95250"/>
                </a:lnTo>
                <a:lnTo>
                  <a:pt x="205739" y="90169"/>
                </a:lnTo>
                <a:lnTo>
                  <a:pt x="202437" y="88900"/>
                </a:lnTo>
                <a:close/>
              </a:path>
              <a:path w="358139" h="304800">
                <a:moveTo>
                  <a:pt x="198221" y="110490"/>
                </a:moveTo>
                <a:lnTo>
                  <a:pt x="187071" y="110490"/>
                </a:lnTo>
                <a:lnTo>
                  <a:pt x="192786" y="113030"/>
                </a:lnTo>
                <a:lnTo>
                  <a:pt x="197738" y="114300"/>
                </a:lnTo>
                <a:lnTo>
                  <a:pt x="198221" y="110490"/>
                </a:lnTo>
                <a:close/>
              </a:path>
              <a:path w="358139" h="304800">
                <a:moveTo>
                  <a:pt x="179324" y="0"/>
                </a:moveTo>
                <a:lnTo>
                  <a:pt x="164383" y="3809"/>
                </a:lnTo>
                <a:lnTo>
                  <a:pt x="152193" y="12700"/>
                </a:lnTo>
                <a:lnTo>
                  <a:pt x="143980" y="26669"/>
                </a:lnTo>
                <a:lnTo>
                  <a:pt x="140970" y="43180"/>
                </a:lnTo>
                <a:lnTo>
                  <a:pt x="143980" y="59690"/>
                </a:lnTo>
                <a:lnTo>
                  <a:pt x="152193" y="73659"/>
                </a:lnTo>
                <a:lnTo>
                  <a:pt x="164383" y="82550"/>
                </a:lnTo>
                <a:lnTo>
                  <a:pt x="179324" y="86359"/>
                </a:lnTo>
                <a:lnTo>
                  <a:pt x="194264" y="82550"/>
                </a:lnTo>
                <a:lnTo>
                  <a:pt x="206454" y="73659"/>
                </a:lnTo>
                <a:lnTo>
                  <a:pt x="214667" y="59690"/>
                </a:lnTo>
                <a:lnTo>
                  <a:pt x="217677" y="43180"/>
                </a:lnTo>
                <a:lnTo>
                  <a:pt x="214667" y="26669"/>
                </a:lnTo>
                <a:lnTo>
                  <a:pt x="206454" y="12700"/>
                </a:lnTo>
                <a:lnTo>
                  <a:pt x="194264" y="3809"/>
                </a:lnTo>
                <a:lnTo>
                  <a:pt x="179324" y="0"/>
                </a:lnTo>
                <a:close/>
              </a:path>
              <a:path w="358139" h="304800">
                <a:moveTo>
                  <a:pt x="142875" y="72390"/>
                </a:moveTo>
                <a:lnTo>
                  <a:pt x="125602" y="72390"/>
                </a:lnTo>
                <a:lnTo>
                  <a:pt x="132714" y="73659"/>
                </a:lnTo>
                <a:lnTo>
                  <a:pt x="139064" y="77469"/>
                </a:lnTo>
                <a:lnTo>
                  <a:pt x="140335" y="76200"/>
                </a:lnTo>
                <a:lnTo>
                  <a:pt x="141731" y="74930"/>
                </a:lnTo>
                <a:lnTo>
                  <a:pt x="142875" y="72390"/>
                </a:lnTo>
                <a:close/>
              </a:path>
              <a:path w="358139" h="304800">
                <a:moveTo>
                  <a:pt x="121062" y="11430"/>
                </a:moveTo>
                <a:lnTo>
                  <a:pt x="114553" y="11430"/>
                </a:lnTo>
                <a:lnTo>
                  <a:pt x="103133" y="13969"/>
                </a:lnTo>
                <a:lnTo>
                  <a:pt x="93202" y="19050"/>
                </a:lnTo>
                <a:lnTo>
                  <a:pt x="85532" y="27940"/>
                </a:lnTo>
                <a:lnTo>
                  <a:pt x="80899" y="40640"/>
                </a:lnTo>
                <a:lnTo>
                  <a:pt x="88939" y="46990"/>
                </a:lnTo>
                <a:lnTo>
                  <a:pt x="95218" y="54609"/>
                </a:lnTo>
                <a:lnTo>
                  <a:pt x="99544" y="64769"/>
                </a:lnTo>
                <a:lnTo>
                  <a:pt x="101726" y="76200"/>
                </a:lnTo>
                <a:lnTo>
                  <a:pt x="105790" y="74930"/>
                </a:lnTo>
                <a:lnTo>
                  <a:pt x="112395" y="72390"/>
                </a:lnTo>
                <a:lnTo>
                  <a:pt x="142875" y="72390"/>
                </a:lnTo>
                <a:lnTo>
                  <a:pt x="138834" y="66040"/>
                </a:lnTo>
                <a:lnTo>
                  <a:pt x="135890" y="58419"/>
                </a:lnTo>
                <a:lnTo>
                  <a:pt x="134088" y="50800"/>
                </a:lnTo>
                <a:lnTo>
                  <a:pt x="133578" y="44450"/>
                </a:lnTo>
                <a:lnTo>
                  <a:pt x="133476" y="35559"/>
                </a:lnTo>
                <a:lnTo>
                  <a:pt x="135127" y="27940"/>
                </a:lnTo>
                <a:lnTo>
                  <a:pt x="137922" y="21590"/>
                </a:lnTo>
                <a:lnTo>
                  <a:pt x="132841" y="16509"/>
                </a:lnTo>
                <a:lnTo>
                  <a:pt x="127190" y="13969"/>
                </a:lnTo>
                <a:lnTo>
                  <a:pt x="121062" y="11430"/>
                </a:lnTo>
                <a:close/>
              </a:path>
              <a:path w="358139" h="304800">
                <a:moveTo>
                  <a:pt x="245745" y="11430"/>
                </a:moveTo>
                <a:lnTo>
                  <a:pt x="238652" y="12700"/>
                </a:lnTo>
                <a:lnTo>
                  <a:pt x="231965" y="13969"/>
                </a:lnTo>
                <a:lnTo>
                  <a:pt x="225849" y="17780"/>
                </a:lnTo>
                <a:lnTo>
                  <a:pt x="220472" y="24130"/>
                </a:lnTo>
                <a:lnTo>
                  <a:pt x="222630" y="29209"/>
                </a:lnTo>
                <a:lnTo>
                  <a:pt x="224027" y="35559"/>
                </a:lnTo>
                <a:lnTo>
                  <a:pt x="216026" y="71119"/>
                </a:lnTo>
                <a:lnTo>
                  <a:pt x="218821" y="74930"/>
                </a:lnTo>
                <a:lnTo>
                  <a:pt x="220472" y="76200"/>
                </a:lnTo>
                <a:lnTo>
                  <a:pt x="226187" y="73659"/>
                </a:lnTo>
                <a:lnTo>
                  <a:pt x="232537" y="72390"/>
                </a:lnTo>
                <a:lnTo>
                  <a:pt x="255800" y="72390"/>
                </a:lnTo>
                <a:lnTo>
                  <a:pt x="257657" y="63500"/>
                </a:lnTo>
                <a:lnTo>
                  <a:pt x="262556" y="53340"/>
                </a:lnTo>
                <a:lnTo>
                  <a:pt x="269718" y="44450"/>
                </a:lnTo>
                <a:lnTo>
                  <a:pt x="278891" y="36830"/>
                </a:lnTo>
                <a:lnTo>
                  <a:pt x="273730" y="26669"/>
                </a:lnTo>
                <a:lnTo>
                  <a:pt x="266080" y="19050"/>
                </a:lnTo>
                <a:lnTo>
                  <a:pt x="256549" y="12700"/>
                </a:lnTo>
                <a:lnTo>
                  <a:pt x="245745" y="11430"/>
                </a:lnTo>
                <a:close/>
              </a:path>
              <a:path w="358139" h="304800">
                <a:moveTo>
                  <a:pt x="255800" y="72390"/>
                </a:moveTo>
                <a:lnTo>
                  <a:pt x="245363" y="72390"/>
                </a:lnTo>
                <a:lnTo>
                  <a:pt x="251460" y="73659"/>
                </a:lnTo>
                <a:lnTo>
                  <a:pt x="255270" y="74930"/>
                </a:lnTo>
                <a:lnTo>
                  <a:pt x="255800" y="7239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661664" y="5927571"/>
            <a:ext cx="406400" cy="34480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850" spc="-30" b="1" i="1">
                <a:solidFill>
                  <a:srgbClr val="3863B1"/>
                </a:solidFill>
                <a:latin typeface="等线"/>
                <a:cs typeface="等线"/>
              </a:rPr>
              <a:t>2,000</a:t>
            </a:r>
            <a:r>
              <a:rPr dirty="0" sz="850" spc="-145" b="1" i="1">
                <a:solidFill>
                  <a:srgbClr val="3863B1"/>
                </a:solidFill>
                <a:latin typeface="等线"/>
                <a:cs typeface="等线"/>
              </a:rPr>
              <a:t> </a:t>
            </a:r>
            <a:r>
              <a:rPr dirty="0" sz="600" b="1">
                <a:solidFill>
                  <a:srgbClr val="3863B1"/>
                </a:solidFill>
                <a:latin typeface="等线"/>
                <a:cs typeface="等线"/>
              </a:rPr>
              <a:t>万</a:t>
            </a:r>
            <a:endParaRPr sz="6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600" b="1">
                <a:solidFill>
                  <a:srgbClr val="3863B1"/>
                </a:solidFill>
                <a:latin typeface="等线"/>
                <a:cs typeface="等线"/>
              </a:rPr>
              <a:t>患者为中心</a:t>
            </a:r>
            <a:endParaRPr sz="600">
              <a:latin typeface="等线"/>
              <a:cs typeface="等线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49292" y="5390768"/>
            <a:ext cx="1778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3863B1"/>
                </a:solidFill>
                <a:latin typeface="等线"/>
                <a:cs typeface="等线"/>
              </a:rPr>
              <a:t>医生</a:t>
            </a:r>
            <a:endParaRPr sz="600">
              <a:latin typeface="等线"/>
              <a:cs typeface="等线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87952" y="5117591"/>
            <a:ext cx="266700" cy="260985"/>
          </a:xfrm>
          <a:custGeom>
            <a:avLst/>
            <a:gdLst/>
            <a:ahLst/>
            <a:cxnLst/>
            <a:rect l="l" t="t" r="r" b="b"/>
            <a:pathLst>
              <a:path w="266700" h="260985">
                <a:moveTo>
                  <a:pt x="133350" y="0"/>
                </a:moveTo>
                <a:lnTo>
                  <a:pt x="84169" y="4778"/>
                </a:lnTo>
                <a:lnTo>
                  <a:pt x="50037" y="15874"/>
                </a:lnTo>
                <a:lnTo>
                  <a:pt x="50131" y="99186"/>
                </a:lnTo>
                <a:lnTo>
                  <a:pt x="51984" y="114262"/>
                </a:lnTo>
                <a:lnTo>
                  <a:pt x="57515" y="129016"/>
                </a:lnTo>
                <a:lnTo>
                  <a:pt x="66165" y="142412"/>
                </a:lnTo>
                <a:lnTo>
                  <a:pt x="77470" y="154177"/>
                </a:lnTo>
                <a:lnTo>
                  <a:pt x="46720" y="165252"/>
                </a:lnTo>
                <a:lnTo>
                  <a:pt x="22161" y="184292"/>
                </a:lnTo>
                <a:lnTo>
                  <a:pt x="5889" y="209452"/>
                </a:lnTo>
                <a:lnTo>
                  <a:pt x="0" y="238886"/>
                </a:lnTo>
                <a:lnTo>
                  <a:pt x="1908" y="247477"/>
                </a:lnTo>
                <a:lnTo>
                  <a:pt x="7175" y="254365"/>
                </a:lnTo>
                <a:lnTo>
                  <a:pt x="15109" y="258943"/>
                </a:lnTo>
                <a:lnTo>
                  <a:pt x="25019" y="260603"/>
                </a:lnTo>
                <a:lnTo>
                  <a:pt x="241681" y="260603"/>
                </a:lnTo>
                <a:lnTo>
                  <a:pt x="251590" y="258943"/>
                </a:lnTo>
                <a:lnTo>
                  <a:pt x="259524" y="254365"/>
                </a:lnTo>
                <a:lnTo>
                  <a:pt x="264791" y="247477"/>
                </a:lnTo>
                <a:lnTo>
                  <a:pt x="265091" y="246125"/>
                </a:lnTo>
                <a:lnTo>
                  <a:pt x="19938" y="246125"/>
                </a:lnTo>
                <a:lnTo>
                  <a:pt x="16637" y="243204"/>
                </a:lnTo>
                <a:lnTo>
                  <a:pt x="16637" y="238886"/>
                </a:lnTo>
                <a:lnTo>
                  <a:pt x="20796" y="216124"/>
                </a:lnTo>
                <a:lnTo>
                  <a:pt x="32385" y="196421"/>
                </a:lnTo>
                <a:lnTo>
                  <a:pt x="50069" y="180933"/>
                </a:lnTo>
                <a:lnTo>
                  <a:pt x="72517" y="170814"/>
                </a:lnTo>
                <a:lnTo>
                  <a:pt x="102858" y="170814"/>
                </a:lnTo>
                <a:lnTo>
                  <a:pt x="99949" y="167258"/>
                </a:lnTo>
                <a:lnTo>
                  <a:pt x="164543" y="167258"/>
                </a:lnTo>
                <a:lnTo>
                  <a:pt x="166624" y="166496"/>
                </a:lnTo>
                <a:lnTo>
                  <a:pt x="221802" y="166496"/>
                </a:lnTo>
                <a:lnTo>
                  <a:pt x="220622" y="165574"/>
                </a:lnTo>
                <a:lnTo>
                  <a:pt x="203645" y="159257"/>
                </a:lnTo>
                <a:lnTo>
                  <a:pt x="130048" y="159257"/>
                </a:lnTo>
                <a:lnTo>
                  <a:pt x="105497" y="153443"/>
                </a:lnTo>
                <a:lnTo>
                  <a:pt x="85661" y="140366"/>
                </a:lnTo>
                <a:lnTo>
                  <a:pt x="72397" y="121717"/>
                </a:lnTo>
                <a:lnTo>
                  <a:pt x="67563" y="99186"/>
                </a:lnTo>
                <a:lnTo>
                  <a:pt x="67563" y="97662"/>
                </a:lnTo>
                <a:lnTo>
                  <a:pt x="66675" y="97662"/>
                </a:lnTo>
                <a:lnTo>
                  <a:pt x="79807" y="93886"/>
                </a:lnTo>
                <a:lnTo>
                  <a:pt x="95345" y="90408"/>
                </a:lnTo>
                <a:lnTo>
                  <a:pt x="113216" y="87858"/>
                </a:lnTo>
                <a:lnTo>
                  <a:pt x="133350" y="86867"/>
                </a:lnTo>
                <a:lnTo>
                  <a:pt x="165331" y="86867"/>
                </a:lnTo>
                <a:lnTo>
                  <a:pt x="166624" y="86105"/>
                </a:lnTo>
                <a:lnTo>
                  <a:pt x="166624" y="82549"/>
                </a:lnTo>
                <a:lnTo>
                  <a:pt x="66675" y="82549"/>
                </a:lnTo>
                <a:lnTo>
                  <a:pt x="66675" y="23875"/>
                </a:lnTo>
                <a:lnTo>
                  <a:pt x="78003" y="20907"/>
                </a:lnTo>
                <a:lnTo>
                  <a:pt x="93106" y="17843"/>
                </a:lnTo>
                <a:lnTo>
                  <a:pt x="111662" y="15446"/>
                </a:lnTo>
                <a:lnTo>
                  <a:pt x="133350" y="14477"/>
                </a:lnTo>
                <a:lnTo>
                  <a:pt x="215836" y="14477"/>
                </a:lnTo>
                <a:lnTo>
                  <a:pt x="215011" y="13080"/>
                </a:lnTo>
                <a:lnTo>
                  <a:pt x="211709" y="12318"/>
                </a:lnTo>
                <a:lnTo>
                  <a:pt x="200304" y="8840"/>
                </a:lnTo>
                <a:lnTo>
                  <a:pt x="182864" y="4778"/>
                </a:lnTo>
                <a:lnTo>
                  <a:pt x="160256" y="1406"/>
                </a:lnTo>
                <a:lnTo>
                  <a:pt x="133350" y="0"/>
                </a:lnTo>
                <a:close/>
              </a:path>
              <a:path w="266700" h="260985">
                <a:moveTo>
                  <a:pt x="102858" y="170814"/>
                </a:moveTo>
                <a:lnTo>
                  <a:pt x="72517" y="170814"/>
                </a:lnTo>
                <a:lnTo>
                  <a:pt x="61722" y="194690"/>
                </a:lnTo>
                <a:lnTo>
                  <a:pt x="59182" y="200532"/>
                </a:lnTo>
                <a:lnTo>
                  <a:pt x="60833" y="207771"/>
                </a:lnTo>
                <a:lnTo>
                  <a:pt x="67563" y="211327"/>
                </a:lnTo>
                <a:lnTo>
                  <a:pt x="95885" y="229488"/>
                </a:lnTo>
                <a:lnTo>
                  <a:pt x="119125" y="245363"/>
                </a:lnTo>
                <a:lnTo>
                  <a:pt x="25019" y="245363"/>
                </a:lnTo>
                <a:lnTo>
                  <a:pt x="19938" y="246125"/>
                </a:lnTo>
                <a:lnTo>
                  <a:pt x="162560" y="246125"/>
                </a:lnTo>
                <a:lnTo>
                  <a:pt x="157480" y="239648"/>
                </a:lnTo>
                <a:lnTo>
                  <a:pt x="159786" y="238124"/>
                </a:lnTo>
                <a:lnTo>
                  <a:pt x="133350" y="238124"/>
                </a:lnTo>
                <a:lnTo>
                  <a:pt x="105028" y="218566"/>
                </a:lnTo>
                <a:lnTo>
                  <a:pt x="76708" y="200532"/>
                </a:lnTo>
                <a:lnTo>
                  <a:pt x="87502" y="177291"/>
                </a:lnTo>
                <a:lnTo>
                  <a:pt x="108157" y="177291"/>
                </a:lnTo>
                <a:lnTo>
                  <a:pt x="102858" y="170814"/>
                </a:lnTo>
                <a:close/>
              </a:path>
              <a:path w="266700" h="260985">
                <a:moveTo>
                  <a:pt x="228297" y="171576"/>
                </a:moveTo>
                <a:lnTo>
                  <a:pt x="195072" y="171576"/>
                </a:lnTo>
                <a:lnTo>
                  <a:pt x="217499" y="182123"/>
                </a:lnTo>
                <a:lnTo>
                  <a:pt x="235140" y="197754"/>
                </a:lnTo>
                <a:lnTo>
                  <a:pt x="246685" y="217314"/>
                </a:lnTo>
                <a:lnTo>
                  <a:pt x="250825" y="239648"/>
                </a:lnTo>
                <a:lnTo>
                  <a:pt x="250062" y="243204"/>
                </a:lnTo>
                <a:lnTo>
                  <a:pt x="246634" y="246125"/>
                </a:lnTo>
                <a:lnTo>
                  <a:pt x="265091" y="246125"/>
                </a:lnTo>
                <a:lnTo>
                  <a:pt x="266700" y="238886"/>
                </a:lnTo>
                <a:lnTo>
                  <a:pt x="260929" y="209559"/>
                </a:lnTo>
                <a:lnTo>
                  <a:pt x="244919" y="184578"/>
                </a:lnTo>
                <a:lnTo>
                  <a:pt x="228297" y="171576"/>
                </a:lnTo>
                <a:close/>
              </a:path>
              <a:path w="266700" h="260985">
                <a:moveTo>
                  <a:pt x="108157" y="177291"/>
                </a:moveTo>
                <a:lnTo>
                  <a:pt x="87502" y="177291"/>
                </a:lnTo>
                <a:lnTo>
                  <a:pt x="135000" y="237489"/>
                </a:lnTo>
                <a:lnTo>
                  <a:pt x="133350" y="238124"/>
                </a:lnTo>
                <a:lnTo>
                  <a:pt x="159786" y="238124"/>
                </a:lnTo>
                <a:lnTo>
                  <a:pt x="171703" y="230250"/>
                </a:lnTo>
                <a:lnTo>
                  <a:pt x="175268" y="227964"/>
                </a:lnTo>
                <a:lnTo>
                  <a:pt x="148336" y="227964"/>
                </a:lnTo>
                <a:lnTo>
                  <a:pt x="144145" y="223011"/>
                </a:lnTo>
                <a:lnTo>
                  <a:pt x="154757" y="209168"/>
                </a:lnTo>
                <a:lnTo>
                  <a:pt x="134238" y="209168"/>
                </a:lnTo>
                <a:lnTo>
                  <a:pt x="108157" y="177291"/>
                </a:lnTo>
                <a:close/>
              </a:path>
              <a:path w="266700" h="260985">
                <a:moveTo>
                  <a:pt x="197655" y="177291"/>
                </a:moveTo>
                <a:lnTo>
                  <a:pt x="179197" y="177291"/>
                </a:lnTo>
                <a:lnTo>
                  <a:pt x="189992" y="199770"/>
                </a:lnTo>
                <a:lnTo>
                  <a:pt x="161671" y="218566"/>
                </a:lnTo>
                <a:lnTo>
                  <a:pt x="148336" y="227964"/>
                </a:lnTo>
                <a:lnTo>
                  <a:pt x="175268" y="227964"/>
                </a:lnTo>
                <a:lnTo>
                  <a:pt x="200025" y="212089"/>
                </a:lnTo>
                <a:lnTo>
                  <a:pt x="205867" y="208533"/>
                </a:lnTo>
                <a:lnTo>
                  <a:pt x="208407" y="201294"/>
                </a:lnTo>
                <a:lnTo>
                  <a:pt x="205867" y="195452"/>
                </a:lnTo>
                <a:lnTo>
                  <a:pt x="197655" y="177291"/>
                </a:lnTo>
                <a:close/>
              </a:path>
              <a:path w="266700" h="260985">
                <a:moveTo>
                  <a:pt x="221802" y="166496"/>
                </a:moveTo>
                <a:lnTo>
                  <a:pt x="166624" y="166496"/>
                </a:lnTo>
                <a:lnTo>
                  <a:pt x="134238" y="209168"/>
                </a:lnTo>
                <a:lnTo>
                  <a:pt x="154757" y="209168"/>
                </a:lnTo>
                <a:lnTo>
                  <a:pt x="179197" y="177291"/>
                </a:lnTo>
                <a:lnTo>
                  <a:pt x="197655" y="177291"/>
                </a:lnTo>
                <a:lnTo>
                  <a:pt x="195072" y="171576"/>
                </a:lnTo>
                <a:lnTo>
                  <a:pt x="228297" y="171576"/>
                </a:lnTo>
                <a:lnTo>
                  <a:pt x="221802" y="166496"/>
                </a:lnTo>
                <a:close/>
              </a:path>
              <a:path w="266700" h="260985">
                <a:moveTo>
                  <a:pt x="164543" y="167258"/>
                </a:moveTo>
                <a:lnTo>
                  <a:pt x="99949" y="167258"/>
                </a:lnTo>
                <a:lnTo>
                  <a:pt x="106380" y="169652"/>
                </a:lnTo>
                <a:lnTo>
                  <a:pt x="113109" y="171449"/>
                </a:lnTo>
                <a:lnTo>
                  <a:pt x="120147" y="172581"/>
                </a:lnTo>
                <a:lnTo>
                  <a:pt x="127508" y="172973"/>
                </a:lnTo>
                <a:lnTo>
                  <a:pt x="133350" y="172973"/>
                </a:lnTo>
                <a:lnTo>
                  <a:pt x="142085" y="172569"/>
                </a:lnTo>
                <a:lnTo>
                  <a:pt x="150653" y="171354"/>
                </a:lnTo>
                <a:lnTo>
                  <a:pt x="158888" y="169330"/>
                </a:lnTo>
                <a:lnTo>
                  <a:pt x="164543" y="167258"/>
                </a:lnTo>
                <a:close/>
              </a:path>
              <a:path w="266700" h="260985">
                <a:moveTo>
                  <a:pt x="186689" y="78231"/>
                </a:moveTo>
                <a:lnTo>
                  <a:pt x="181737" y="80390"/>
                </a:lnTo>
                <a:lnTo>
                  <a:pt x="180848" y="84708"/>
                </a:lnTo>
                <a:lnTo>
                  <a:pt x="179197" y="88264"/>
                </a:lnTo>
                <a:lnTo>
                  <a:pt x="181737" y="92709"/>
                </a:lnTo>
                <a:lnTo>
                  <a:pt x="186689" y="93344"/>
                </a:lnTo>
                <a:lnTo>
                  <a:pt x="191643" y="94868"/>
                </a:lnTo>
                <a:lnTo>
                  <a:pt x="196723" y="96265"/>
                </a:lnTo>
                <a:lnTo>
                  <a:pt x="200913" y="97662"/>
                </a:lnTo>
                <a:lnTo>
                  <a:pt x="200913" y="101345"/>
                </a:lnTo>
                <a:lnTo>
                  <a:pt x="195639" y="123842"/>
                </a:lnTo>
                <a:lnTo>
                  <a:pt x="181292" y="142255"/>
                </a:lnTo>
                <a:lnTo>
                  <a:pt x="160087" y="154691"/>
                </a:lnTo>
                <a:lnTo>
                  <a:pt x="134238" y="159257"/>
                </a:lnTo>
                <a:lnTo>
                  <a:pt x="203645" y="159257"/>
                </a:lnTo>
                <a:lnTo>
                  <a:pt x="189992" y="154177"/>
                </a:lnTo>
                <a:lnTo>
                  <a:pt x="201177" y="143351"/>
                </a:lnTo>
                <a:lnTo>
                  <a:pt x="209565" y="130714"/>
                </a:lnTo>
                <a:lnTo>
                  <a:pt x="214834" y="116601"/>
                </a:lnTo>
                <a:lnTo>
                  <a:pt x="216662" y="101345"/>
                </a:lnTo>
                <a:lnTo>
                  <a:pt x="216662" y="82549"/>
                </a:lnTo>
                <a:lnTo>
                  <a:pt x="200025" y="82549"/>
                </a:lnTo>
                <a:lnTo>
                  <a:pt x="197485" y="81787"/>
                </a:lnTo>
                <a:lnTo>
                  <a:pt x="194183" y="81025"/>
                </a:lnTo>
                <a:lnTo>
                  <a:pt x="190881" y="79628"/>
                </a:lnTo>
                <a:lnTo>
                  <a:pt x="186689" y="78231"/>
                </a:lnTo>
                <a:close/>
              </a:path>
              <a:path w="266700" h="260985">
                <a:moveTo>
                  <a:pt x="165331" y="86867"/>
                </a:moveTo>
                <a:lnTo>
                  <a:pt x="141732" y="86867"/>
                </a:lnTo>
                <a:lnTo>
                  <a:pt x="149225" y="87629"/>
                </a:lnTo>
                <a:lnTo>
                  <a:pt x="157480" y="88264"/>
                </a:lnTo>
                <a:lnTo>
                  <a:pt x="161671" y="89026"/>
                </a:lnTo>
                <a:lnTo>
                  <a:pt x="165331" y="86867"/>
                </a:lnTo>
                <a:close/>
              </a:path>
              <a:path w="266700" h="260985">
                <a:moveTo>
                  <a:pt x="133350" y="72389"/>
                </a:moveTo>
                <a:lnTo>
                  <a:pt x="112984" y="73370"/>
                </a:lnTo>
                <a:lnTo>
                  <a:pt x="94726" y="75850"/>
                </a:lnTo>
                <a:lnTo>
                  <a:pt x="79111" y="79140"/>
                </a:lnTo>
                <a:lnTo>
                  <a:pt x="66675" y="82549"/>
                </a:lnTo>
                <a:lnTo>
                  <a:pt x="166624" y="82549"/>
                </a:lnTo>
                <a:lnTo>
                  <a:pt x="166624" y="81787"/>
                </a:lnTo>
                <a:lnTo>
                  <a:pt x="167512" y="78231"/>
                </a:lnTo>
                <a:lnTo>
                  <a:pt x="164211" y="73786"/>
                </a:lnTo>
                <a:lnTo>
                  <a:pt x="159131" y="73786"/>
                </a:lnTo>
                <a:lnTo>
                  <a:pt x="146288" y="72850"/>
                </a:lnTo>
                <a:lnTo>
                  <a:pt x="139753" y="72518"/>
                </a:lnTo>
                <a:lnTo>
                  <a:pt x="133350" y="72389"/>
                </a:lnTo>
                <a:close/>
              </a:path>
              <a:path w="266700" h="260985">
                <a:moveTo>
                  <a:pt x="215836" y="14477"/>
                </a:moveTo>
                <a:lnTo>
                  <a:pt x="133350" y="14477"/>
                </a:lnTo>
                <a:lnTo>
                  <a:pt x="155037" y="15446"/>
                </a:lnTo>
                <a:lnTo>
                  <a:pt x="173593" y="17843"/>
                </a:lnTo>
                <a:lnTo>
                  <a:pt x="188696" y="20907"/>
                </a:lnTo>
                <a:lnTo>
                  <a:pt x="200025" y="23875"/>
                </a:lnTo>
                <a:lnTo>
                  <a:pt x="200025" y="82549"/>
                </a:lnTo>
                <a:lnTo>
                  <a:pt x="216662" y="82549"/>
                </a:lnTo>
                <a:lnTo>
                  <a:pt x="216662" y="15874"/>
                </a:lnTo>
                <a:lnTo>
                  <a:pt x="215836" y="14477"/>
                </a:lnTo>
                <a:close/>
              </a:path>
              <a:path w="266700" h="260985">
                <a:moveTo>
                  <a:pt x="141732" y="50672"/>
                </a:moveTo>
                <a:lnTo>
                  <a:pt x="124968" y="50672"/>
                </a:lnTo>
                <a:lnTo>
                  <a:pt x="124968" y="61467"/>
                </a:lnTo>
                <a:lnTo>
                  <a:pt x="129159" y="65150"/>
                </a:lnTo>
                <a:lnTo>
                  <a:pt x="137540" y="65150"/>
                </a:lnTo>
                <a:lnTo>
                  <a:pt x="141732" y="61467"/>
                </a:lnTo>
                <a:lnTo>
                  <a:pt x="141732" y="50672"/>
                </a:lnTo>
                <a:close/>
              </a:path>
              <a:path w="266700" h="260985">
                <a:moveTo>
                  <a:pt x="154177" y="36194"/>
                </a:moveTo>
                <a:lnTo>
                  <a:pt x="112522" y="36194"/>
                </a:lnTo>
                <a:lnTo>
                  <a:pt x="108331" y="39750"/>
                </a:lnTo>
                <a:lnTo>
                  <a:pt x="108331" y="46989"/>
                </a:lnTo>
                <a:lnTo>
                  <a:pt x="112522" y="50672"/>
                </a:lnTo>
                <a:lnTo>
                  <a:pt x="154177" y="50672"/>
                </a:lnTo>
                <a:lnTo>
                  <a:pt x="158369" y="46989"/>
                </a:lnTo>
                <a:lnTo>
                  <a:pt x="158369" y="39750"/>
                </a:lnTo>
                <a:lnTo>
                  <a:pt x="154177" y="36194"/>
                </a:lnTo>
                <a:close/>
              </a:path>
              <a:path w="266700" h="260985">
                <a:moveTo>
                  <a:pt x="137540" y="21716"/>
                </a:moveTo>
                <a:lnTo>
                  <a:pt x="129159" y="21716"/>
                </a:lnTo>
                <a:lnTo>
                  <a:pt x="124968" y="25272"/>
                </a:lnTo>
                <a:lnTo>
                  <a:pt x="124968" y="36194"/>
                </a:lnTo>
                <a:lnTo>
                  <a:pt x="141732" y="36194"/>
                </a:lnTo>
                <a:lnTo>
                  <a:pt x="141732" y="25272"/>
                </a:lnTo>
                <a:lnTo>
                  <a:pt x="137540" y="2171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906517" y="6029654"/>
            <a:ext cx="1778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3863B1"/>
                </a:solidFill>
                <a:latin typeface="等线"/>
                <a:cs typeface="等线"/>
              </a:rPr>
              <a:t>药企</a:t>
            </a:r>
            <a:endParaRPr sz="600">
              <a:latin typeface="等线"/>
              <a:cs typeface="等线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pc="-30"/>
              <a:t>10</a:t>
            </a:fld>
          </a:p>
        </p:txBody>
      </p:sp>
      <p:sp>
        <p:nvSpPr>
          <p:cNvPr id="46" name="object 46"/>
          <p:cNvSpPr txBox="1"/>
          <p:nvPr/>
        </p:nvSpPr>
        <p:spPr>
          <a:xfrm>
            <a:off x="4255134" y="6523431"/>
            <a:ext cx="1778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3863B1"/>
                </a:solidFill>
                <a:latin typeface="等线"/>
                <a:cs typeface="等线"/>
              </a:rPr>
              <a:t>政府</a:t>
            </a:r>
            <a:endParaRPr sz="6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陈璐</dc:creator>
  <dc:title>PowerPoint 演示文稿</dc:title>
  <dcterms:created xsi:type="dcterms:W3CDTF">2022-07-04T13:03:52Z</dcterms:created>
  <dcterms:modified xsi:type="dcterms:W3CDTF">2022-07-04T13:03:52Z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2022-07-04T00:00:00Z</vt:filetime>
  </property>
</Properties>
</file>