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package/2006/relationships/metadata/core-properties" Target="docProps/core.xml" /><Relationship Id="rId2" Type="http://schemas.openxmlformats.org/officeDocument/2006/relationships/extended-properties" Target="docProps/app.xml" /><Relationship Id="rId3" Type="http://schemas.openxmlformats.org/officeDocument/2006/relationships/officeDocument" Target="ppt/presentation.xml" /></Relationships>
</file>

<file path=ppt/presentation.xml><?xml version="1.0" encoding="utf-8"?>
<p:presentation xmlns:p="http://schemas.openxmlformats.org/presentationml/2006/main" xmlns:a="http://schemas.openxmlformats.org/drawingml/2006/main" xmlns:r="http://schemas.openxmlformats.org/officeDocument/2006/relationships" embedTrueTypeFonts="1" saveSubsetFonts="1">
  <p:sldMasterIdLst>
    <p:sldMasterId id="2147483648" r:id="rId5"/>
  </p:sldMasterIdLst>
  <p:sldIdLst>
    <p:sldId id="256" r:id="rId6"/>
    <p:sldId id="257" r:id="rId7"/>
    <p:sldId id="258" r:id="rId8"/>
    <p:sldId id="259" r:id="rId9"/>
  </p:sldIdLst>
  <p:sldSz cx="7556500" cy="10680700"/>
  <p:notesSz cx="7556500" cy="106807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2482" y="-91"/>
      </p:cViewPr>
      <p:guideLst>
        <p:guide orient="horz" pos="3168"/>
        <p:guide pos="2448"/>
      </p:guideLst>
    </p:cSldViewPr>
  </p:slideViewPr>
  <p:notesTextViewPr>
    <p:cViewPr>
      <p:scale>
        <a:sx n="1" d="1"/>
        <a:sy n="1" d="1"/>
      </p:scale>
      <p:origin x="0" y="0"/>
    </p:cViewPr>
  </p:notesText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presProps" Target="presProps.xml" /><Relationship Id="rId2" Type="http://schemas.openxmlformats.org/officeDocument/2006/relationships/tableStyles" Target="tableStyles.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slideMaster" Target="slideMasters/slideMaster1.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t>27.02.2014</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В‹#В›</a:t>
            </a:fld>
          </a:p>
        </p:txBody>
      </p:sp>
    </p:spTree>
  </p:cSld>
  <p:clrMap folHlink="folHlink" hlink="hlink" accent1="accent1" accent2="accent2" accent3="accent3" accent4="accent4" accent5="accent5" accent6="accent6" tx2="dk2" bg2="lt2" tx1="dk1" bg1="lt1"/>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png" /></Relationships>
</file>

<file path=ppt/slides/slide1.xml><?xml version="1.0" encoding="utf-8"?>
<p:sld xmlns:p="http://schemas.openxmlformats.org/presentationml/2006/main" xmlns:a="http://schemas.openxmlformats.org/drawingml/2006/main" xmlns:r="http://schemas.openxmlformats.org/officeDocument/2006/relationships" showMasterSp="0">
  <p:cSld>
    <p:spTree>
      <p:nvGrpSpPr>
        <p:cNvPr id="1" name=""/>
        <p:cNvGrpSpPr/>
        <p:nvPr/>
      </p:nvGrpSpPr>
      <p:grpSpPr>
        <a:xfrm>
          <a:off x="0" y="0"/>
          <a:ext cx="0" cy="0"/>
          <a:chOff x="0" y="0"/>
          <a:chExt cx="0" cy="0"/>
        </a:xfrm>
      </p:grpSpPr>
      <p:sp>
        <p:nvSpPr>
          <p:cNvPr id="1" name="object 1"/>
          <p:cNvSpPr/>
          <p:nvPr/>
        </p:nvSpPr>
        <p:spPr>
          <a:xfrm>
            <a:off x="0" y="0"/>
            <a:ext cx="7556500" cy="10680700"/>
          </a:xfrm>
          <a:prstGeom prst="rect">
            <a:avLst/>
          </a:prstGeom>
          <a:blipFill>
            <a:blip cstate="print" r:embed="rId2"/>
            <a:stretch>
              <a:fillRect/>
            </a:stretch>
          </a:blipFill>
        </p:spPr>
        <p:txBody>
          <a:bodyPr wrap="square" lIns="0" tIns="0" rIns="0" bIns="0" rtlCol="0">
            <a:spAutoFit/>
          </a:bodyPr>
          <a:lstStyle/>
          <a:p/>
        </p:txBody>
      </p:sp>
      <p:sp>
        <p:nvSpPr>
          <p:cNvPr id="3" name="object 3"/>
          <p:cNvSpPr txBox="1"/>
          <p:nvPr/>
        </p:nvSpPr>
        <p:spPr>
          <a:xfrm>
            <a:off x="219947" y="455063"/>
            <a:ext cx="671264" cy="211054"/>
          </a:xfrm>
          <a:prstGeom prst="rect">
            <a:avLst/>
          </a:prstGeom>
        </p:spPr>
        <p:txBody>
          <a:bodyPr wrap="square" lIns="0" tIns="0" rIns="0" bIns="0" rtlCol="0" vert="horz">
            <a:spAutoFit/>
          </a:bodyPr>
          <a:lstStyle/>
          <a:p>
            <a:pPr marL="0" marR="0">
              <a:lnSpc>
                <a:spcPts val="1361"/>
              </a:lnSpc>
              <a:spcBef>
                <a:spcPts val="0"/>
              </a:spcBef>
              <a:spcAft>
                <a:spcPts val="0"/>
              </a:spcAft>
            </a:pPr>
            <a:r>
              <a:rPr dirty="0" sz="1350" spc="11">
                <a:solidFill>
                  <a:srgbClr val="000000"/>
                </a:solidFill>
                <a:latin typeface="FangSong"/>
                <a:cs typeface="FangSong"/>
              </a:rPr>
              <a:t>報告吧</a:t>
            </a:r>
          </a:p>
        </p:txBody>
      </p:sp>
      <p:sp>
        <p:nvSpPr>
          <p:cNvPr id="4" name="object 4"/>
          <p:cNvSpPr txBox="1"/>
          <p:nvPr/>
        </p:nvSpPr>
        <p:spPr>
          <a:xfrm>
            <a:off x="5239881" y="463686"/>
            <a:ext cx="2314337" cy="211054"/>
          </a:xfrm>
          <a:prstGeom prst="rect">
            <a:avLst/>
          </a:prstGeom>
        </p:spPr>
        <p:txBody>
          <a:bodyPr wrap="square" lIns="0" tIns="0" rIns="0" bIns="0" rtlCol="0" vert="horz">
            <a:spAutoFit/>
          </a:bodyPr>
          <a:lstStyle/>
          <a:p>
            <a:pPr marL="0" marR="0">
              <a:lnSpc>
                <a:spcPts val="1361"/>
              </a:lnSpc>
              <a:spcBef>
                <a:spcPts val="0"/>
              </a:spcBef>
              <a:spcAft>
                <a:spcPts val="0"/>
              </a:spcAft>
            </a:pPr>
            <a:r>
              <a:rPr dirty="0" sz="1350">
                <a:solidFill>
                  <a:srgbClr val="000000"/>
                </a:solidFill>
                <a:latin typeface="FangSong"/>
                <a:cs typeface="FangSong"/>
              </a:rPr>
              <a:t>www.baogaoba.xyz</a:t>
            </a:r>
            <a:r>
              <a:rPr dirty="0" sz="1350">
                <a:solidFill>
                  <a:srgbClr val="000000"/>
                </a:solidFill>
                <a:latin typeface="FangSong"/>
                <a:cs typeface="FangSong"/>
              </a:rPr>
              <a:t> </a:t>
            </a:r>
            <a:r>
              <a:rPr dirty="0" sz="1350" spc="11">
                <a:solidFill>
                  <a:srgbClr val="000000"/>
                </a:solidFill>
                <a:latin typeface="FangSong"/>
                <a:cs typeface="FangSong"/>
              </a:rPr>
              <a:t>免費分享</a:t>
            </a:r>
          </a:p>
        </p:txBody>
      </p:sp>
      <p:sp>
        <p:nvSpPr>
          <p:cNvPr id="5" name="object 5"/>
          <p:cNvSpPr txBox="1"/>
          <p:nvPr/>
        </p:nvSpPr>
        <p:spPr>
          <a:xfrm>
            <a:off x="3306190" y="678045"/>
            <a:ext cx="1133855" cy="413019"/>
          </a:xfrm>
          <a:prstGeom prst="rect">
            <a:avLst/>
          </a:prstGeom>
        </p:spPr>
        <p:txBody>
          <a:bodyPr wrap="square" lIns="0" tIns="0" rIns="0" bIns="0" rtlCol="0" vert="horz">
            <a:spAutoFit/>
          </a:bodyPr>
          <a:lstStyle/>
          <a:p>
            <a:pPr marL="0" marR="0">
              <a:lnSpc>
                <a:spcPts val="1500"/>
              </a:lnSpc>
              <a:spcBef>
                <a:spcPts val="0"/>
              </a:spcBef>
              <a:spcAft>
                <a:spcPts val="0"/>
              </a:spcAft>
            </a:pPr>
            <a:r>
              <a:rPr dirty="0" sz="1500" spc="11">
                <a:solidFill>
                  <a:srgbClr val="000000"/>
                </a:solidFill>
                <a:latin typeface="KaiTi"/>
                <a:cs typeface="KaiTi"/>
              </a:rPr>
              <a:t>买入</a:t>
            </a:r>
            <a:r>
              <a:rPr dirty="0" sz="1500" spc="44">
                <a:solidFill>
                  <a:srgbClr val="000000"/>
                </a:solidFill>
                <a:latin typeface="Times New Roman"/>
                <a:cs typeface="Times New Roman"/>
              </a:rPr>
              <a:t> </a:t>
            </a:r>
            <a:r>
              <a:rPr dirty="0" sz="1500" baseline="800">
                <a:solidFill>
                  <a:srgbClr val="000000"/>
                </a:solidFill>
                <a:latin typeface="KaiTi"/>
                <a:cs typeface="KaiTi"/>
              </a:rPr>
              <a:t>（维持）</a:t>
            </a:r>
          </a:p>
          <a:p>
            <a:pPr marL="0" marR="0">
              <a:lnSpc>
                <a:spcPts val="1112"/>
              </a:lnSpc>
              <a:spcBef>
                <a:spcPts val="389"/>
              </a:spcBef>
              <a:spcAft>
                <a:spcPts val="0"/>
              </a:spcAft>
            </a:pPr>
            <a:r>
              <a:rPr dirty="0" sz="1000">
                <a:solidFill>
                  <a:srgbClr val="000000"/>
                </a:solidFill>
                <a:latin typeface="KaiTi"/>
                <a:cs typeface="KaiTi"/>
              </a:rPr>
              <a:t>当前价：</a:t>
            </a:r>
            <a:r>
              <a:rPr dirty="0" sz="1000">
                <a:solidFill>
                  <a:srgbClr val="000000"/>
                </a:solidFill>
                <a:latin typeface="Arial"/>
                <a:cs typeface="Arial"/>
              </a:rPr>
              <a:t>67.97</a:t>
            </a:r>
            <a:r>
              <a:rPr dirty="0" sz="1000" spc="-25">
                <a:solidFill>
                  <a:srgbClr val="000000"/>
                </a:solidFill>
                <a:latin typeface="Arial"/>
                <a:cs typeface="Arial"/>
              </a:rPr>
              <a:t> </a:t>
            </a:r>
            <a:r>
              <a:rPr dirty="0" sz="1000">
                <a:solidFill>
                  <a:srgbClr val="000000"/>
                </a:solidFill>
                <a:latin typeface="KaiTi"/>
                <a:cs typeface="KaiTi"/>
              </a:rPr>
              <a:t>元</a:t>
            </a:r>
          </a:p>
        </p:txBody>
      </p:sp>
      <p:sp>
        <p:nvSpPr>
          <p:cNvPr id="6" name="object 6"/>
          <p:cNvSpPr txBox="1"/>
          <p:nvPr/>
        </p:nvSpPr>
        <p:spPr>
          <a:xfrm>
            <a:off x="608076" y="747058"/>
            <a:ext cx="1725024" cy="344006"/>
          </a:xfrm>
          <a:prstGeom prst="rect">
            <a:avLst/>
          </a:prstGeom>
        </p:spPr>
        <p:txBody>
          <a:bodyPr wrap="square" lIns="0" tIns="0" rIns="0" bIns="0" rtlCol="0" vert="horz">
            <a:spAutoFit/>
          </a:bodyPr>
          <a:lstStyle/>
          <a:p>
            <a:pPr marL="0" marR="0">
              <a:lnSpc>
                <a:spcPts val="1112"/>
              </a:lnSpc>
              <a:spcBef>
                <a:spcPts val="0"/>
              </a:spcBef>
              <a:spcAft>
                <a:spcPts val="0"/>
              </a:spcAft>
            </a:pPr>
            <a:r>
              <a:rPr dirty="0" sz="1000" b="1">
                <a:solidFill>
                  <a:srgbClr val="000000"/>
                </a:solidFill>
                <a:latin typeface="Arial"/>
                <a:cs typeface="Arial"/>
              </a:rPr>
              <a:t>2018</a:t>
            </a:r>
            <a:r>
              <a:rPr dirty="0" sz="1000" spc="-23" b="1">
                <a:solidFill>
                  <a:srgbClr val="000000"/>
                </a:solidFill>
                <a:latin typeface="Arial"/>
                <a:cs typeface="Arial"/>
              </a:rPr>
              <a:t> </a:t>
            </a:r>
            <a:r>
              <a:rPr dirty="0" sz="1000">
                <a:solidFill>
                  <a:srgbClr val="000000"/>
                </a:solidFill>
                <a:latin typeface="KaiTi"/>
                <a:cs typeface="KaiTi"/>
              </a:rPr>
              <a:t>年</a:t>
            </a:r>
            <a:r>
              <a:rPr dirty="0" sz="1000" spc="21">
                <a:solidFill>
                  <a:srgbClr val="000000"/>
                </a:solidFill>
                <a:latin typeface="Times New Roman"/>
                <a:cs typeface="Times New Roman"/>
              </a:rPr>
              <a:t> </a:t>
            </a:r>
            <a:r>
              <a:rPr dirty="0" sz="1000" b="1">
                <a:solidFill>
                  <a:srgbClr val="000000"/>
                </a:solidFill>
                <a:latin typeface="Arial"/>
                <a:cs typeface="Arial"/>
              </a:rPr>
              <a:t>08</a:t>
            </a:r>
            <a:r>
              <a:rPr dirty="0" sz="1000" spc="-25" b="1">
                <a:solidFill>
                  <a:srgbClr val="000000"/>
                </a:solidFill>
                <a:latin typeface="Arial"/>
                <a:cs typeface="Arial"/>
              </a:rPr>
              <a:t> </a:t>
            </a:r>
            <a:r>
              <a:rPr dirty="0" sz="1000">
                <a:solidFill>
                  <a:srgbClr val="000000"/>
                </a:solidFill>
                <a:latin typeface="KaiTi"/>
                <a:cs typeface="KaiTi"/>
              </a:rPr>
              <a:t>月</a:t>
            </a:r>
            <a:r>
              <a:rPr dirty="0" sz="1000" spc="21">
                <a:solidFill>
                  <a:srgbClr val="000000"/>
                </a:solidFill>
                <a:latin typeface="Times New Roman"/>
                <a:cs typeface="Times New Roman"/>
              </a:rPr>
              <a:t> </a:t>
            </a:r>
            <a:r>
              <a:rPr dirty="0" sz="1000" b="1">
                <a:solidFill>
                  <a:srgbClr val="000000"/>
                </a:solidFill>
                <a:latin typeface="Arial"/>
                <a:cs typeface="Arial"/>
              </a:rPr>
              <a:t>27</a:t>
            </a:r>
            <a:r>
              <a:rPr dirty="0" sz="1000" spc="-37" b="1">
                <a:solidFill>
                  <a:srgbClr val="000000"/>
                </a:solidFill>
                <a:latin typeface="Arial"/>
                <a:cs typeface="Arial"/>
              </a:rPr>
              <a:t> </a:t>
            </a:r>
            <a:r>
              <a:rPr dirty="0" sz="1000">
                <a:solidFill>
                  <a:srgbClr val="000000"/>
                </a:solidFill>
                <a:latin typeface="KaiTi"/>
                <a:cs typeface="KaiTi"/>
              </a:rPr>
              <a:t>日</a:t>
            </a:r>
          </a:p>
          <a:p>
            <a:pPr marL="0" marR="0">
              <a:lnSpc>
                <a:spcPts val="1112"/>
              </a:lnSpc>
              <a:spcBef>
                <a:spcPts val="183"/>
              </a:spcBef>
              <a:spcAft>
                <a:spcPts val="0"/>
              </a:spcAft>
            </a:pPr>
            <a:r>
              <a:rPr dirty="0" sz="1000">
                <a:solidFill>
                  <a:srgbClr val="000000"/>
                </a:solidFill>
                <a:latin typeface="KaiTi"/>
                <a:cs typeface="KaiTi"/>
              </a:rPr>
              <a:t>证券研究报告</a:t>
            </a:r>
            <a:r>
              <a:rPr dirty="0" sz="1000" spc="-14" b="1">
                <a:solidFill>
                  <a:srgbClr val="000000"/>
                </a:solidFill>
                <a:latin typeface="Arial"/>
                <a:cs typeface="Arial"/>
              </a:rPr>
              <a:t>•</a:t>
            </a:r>
            <a:r>
              <a:rPr dirty="0" sz="1000">
                <a:solidFill>
                  <a:srgbClr val="000000"/>
                </a:solidFill>
                <a:latin typeface="KaiTi"/>
                <a:cs typeface="KaiTi"/>
              </a:rPr>
              <a:t>动态跟踪报告</a:t>
            </a:r>
          </a:p>
        </p:txBody>
      </p:sp>
      <p:sp>
        <p:nvSpPr>
          <p:cNvPr id="7" name="object 7"/>
          <p:cNvSpPr txBox="1"/>
          <p:nvPr/>
        </p:nvSpPr>
        <p:spPr>
          <a:xfrm>
            <a:off x="589787" y="1081035"/>
            <a:ext cx="1934210" cy="250924"/>
          </a:xfrm>
          <a:prstGeom prst="rect">
            <a:avLst/>
          </a:prstGeom>
        </p:spPr>
        <p:txBody>
          <a:bodyPr wrap="square" lIns="0" tIns="0" rIns="0" bIns="0" rtlCol="0" vert="horz">
            <a:spAutoFit/>
          </a:bodyPr>
          <a:lstStyle/>
          <a:p>
            <a:pPr marL="0" marR="0">
              <a:lnSpc>
                <a:spcPts val="1675"/>
              </a:lnSpc>
              <a:spcBef>
                <a:spcPts val="0"/>
              </a:spcBef>
              <a:spcAft>
                <a:spcPts val="0"/>
              </a:spcAft>
            </a:pPr>
            <a:r>
              <a:rPr dirty="0" sz="1500">
                <a:solidFill>
                  <a:srgbClr val="c00000"/>
                </a:solidFill>
                <a:latin typeface="KaiTi"/>
                <a:cs typeface="KaiTi"/>
              </a:rPr>
              <a:t>恒瑞医药（</a:t>
            </a:r>
            <a:r>
              <a:rPr dirty="0" sz="1500" b="1">
                <a:solidFill>
                  <a:srgbClr val="c00000"/>
                </a:solidFill>
                <a:latin typeface="Arial"/>
                <a:cs typeface="Arial"/>
              </a:rPr>
              <a:t>600276</a:t>
            </a:r>
            <a:r>
              <a:rPr dirty="0" sz="1500">
                <a:solidFill>
                  <a:srgbClr val="c00000"/>
                </a:solidFill>
                <a:latin typeface="KaiTi"/>
                <a:cs typeface="KaiTi"/>
              </a:rPr>
              <a:t>）</a:t>
            </a:r>
          </a:p>
        </p:txBody>
      </p:sp>
      <p:sp>
        <p:nvSpPr>
          <p:cNvPr id="8" name="object 8"/>
          <p:cNvSpPr txBox="1"/>
          <p:nvPr/>
        </p:nvSpPr>
        <p:spPr>
          <a:xfrm>
            <a:off x="2336545" y="1135641"/>
            <a:ext cx="662940" cy="164592"/>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c00000"/>
                </a:solidFill>
                <a:latin typeface="KaiTi"/>
                <a:cs typeface="KaiTi"/>
              </a:rPr>
              <a:t>医药生物</a:t>
            </a:r>
          </a:p>
        </p:txBody>
      </p:sp>
      <p:sp>
        <p:nvSpPr>
          <p:cNvPr id="9" name="object 9"/>
          <p:cNvSpPr txBox="1"/>
          <p:nvPr/>
        </p:nvSpPr>
        <p:spPr>
          <a:xfrm>
            <a:off x="3306190" y="1117644"/>
            <a:ext cx="1652137" cy="179415"/>
          </a:xfrm>
          <a:prstGeom prst="rect">
            <a:avLst/>
          </a:prstGeom>
        </p:spPr>
        <p:txBody>
          <a:bodyPr wrap="square" lIns="0" tIns="0" rIns="0" bIns="0" rtlCol="0" vert="horz">
            <a:spAutoFit/>
          </a:bodyPr>
          <a:lstStyle/>
          <a:p>
            <a:pPr marL="0" marR="0">
              <a:lnSpc>
                <a:spcPts val="1112"/>
              </a:lnSpc>
              <a:spcBef>
                <a:spcPts val="0"/>
              </a:spcBef>
              <a:spcAft>
                <a:spcPts val="0"/>
              </a:spcAft>
            </a:pPr>
            <a:r>
              <a:rPr dirty="0" sz="1000">
                <a:solidFill>
                  <a:srgbClr val="000000"/>
                </a:solidFill>
                <a:latin typeface="KaiTi"/>
                <a:cs typeface="KaiTi"/>
              </a:rPr>
              <a:t>目标价：——元（</a:t>
            </a:r>
            <a:r>
              <a:rPr dirty="0" sz="1000">
                <a:solidFill>
                  <a:srgbClr val="000000"/>
                </a:solidFill>
                <a:latin typeface="Arial"/>
                <a:cs typeface="Arial"/>
              </a:rPr>
              <a:t>6</a:t>
            </a:r>
            <a:r>
              <a:rPr dirty="0" sz="1000" spc="-30">
                <a:solidFill>
                  <a:srgbClr val="000000"/>
                </a:solidFill>
                <a:latin typeface="Arial"/>
                <a:cs typeface="Arial"/>
              </a:rPr>
              <a:t> </a:t>
            </a:r>
            <a:r>
              <a:rPr dirty="0" sz="1000">
                <a:solidFill>
                  <a:srgbClr val="000000"/>
                </a:solidFill>
                <a:latin typeface="KaiTi"/>
                <a:cs typeface="KaiTi"/>
              </a:rPr>
              <a:t>个月）</a:t>
            </a:r>
          </a:p>
        </p:txBody>
      </p:sp>
      <p:sp>
        <p:nvSpPr>
          <p:cNvPr id="10" name="object 10"/>
          <p:cNvSpPr txBox="1"/>
          <p:nvPr/>
        </p:nvSpPr>
        <p:spPr>
          <a:xfrm>
            <a:off x="787908" y="1680400"/>
            <a:ext cx="6274053" cy="342900"/>
          </a:xfrm>
          <a:prstGeom prst="rect">
            <a:avLst/>
          </a:prstGeom>
        </p:spPr>
        <p:txBody>
          <a:bodyPr wrap="square" lIns="0" tIns="0" rIns="0" bIns="0" rtlCol="0" vert="horz">
            <a:spAutoFit/>
          </a:bodyPr>
          <a:lstStyle/>
          <a:p>
            <a:pPr marL="0" marR="0">
              <a:lnSpc>
                <a:spcPts val="2400"/>
              </a:lnSpc>
              <a:spcBef>
                <a:spcPts val="0"/>
              </a:spcBef>
              <a:spcAft>
                <a:spcPts val="0"/>
              </a:spcAft>
            </a:pPr>
            <a:r>
              <a:rPr dirty="0" sz="2400" spc="10">
                <a:solidFill>
                  <a:srgbClr val="c20b19"/>
                </a:solidFill>
                <a:latin typeface="KaiTi"/>
                <a:cs typeface="KaiTi"/>
              </a:rPr>
              <a:t>首个胰岛素获批临床，进一步丰富糖尿病管线</a:t>
            </a:r>
          </a:p>
        </p:txBody>
      </p:sp>
      <p:sp>
        <p:nvSpPr>
          <p:cNvPr id="11" name="object 11"/>
          <p:cNvSpPr txBox="1"/>
          <p:nvPr/>
        </p:nvSpPr>
        <p:spPr>
          <a:xfrm>
            <a:off x="571500" y="2496121"/>
            <a:ext cx="688848" cy="172212"/>
          </a:xfrm>
          <a:prstGeom prst="rect">
            <a:avLst/>
          </a:prstGeom>
        </p:spPr>
        <p:txBody>
          <a:bodyPr wrap="square" lIns="0" tIns="0" rIns="0" bIns="0" rtlCol="0" vert="horz">
            <a:spAutoFit/>
          </a:bodyPr>
          <a:lstStyle/>
          <a:p>
            <a:pPr marL="0" marR="0">
              <a:lnSpc>
                <a:spcPts val="1056"/>
              </a:lnSpc>
              <a:spcBef>
                <a:spcPts val="0"/>
              </a:spcBef>
              <a:spcAft>
                <a:spcPts val="0"/>
              </a:spcAft>
            </a:pPr>
            <a:r>
              <a:rPr dirty="0" sz="1050">
                <a:solidFill>
                  <a:srgbClr val="000000"/>
                </a:solidFill>
                <a:latin typeface="KaiTi"/>
                <a:cs typeface="KaiTi"/>
              </a:rPr>
              <a:t>投资要点</a:t>
            </a:r>
          </a:p>
        </p:txBody>
      </p:sp>
      <p:sp>
        <p:nvSpPr>
          <p:cNvPr id="12" name="object 12"/>
          <p:cNvSpPr txBox="1"/>
          <p:nvPr/>
        </p:nvSpPr>
        <p:spPr>
          <a:xfrm>
            <a:off x="5129148" y="2531626"/>
            <a:ext cx="1427059" cy="437197"/>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ffffff"/>
                </a:solidFill>
                <a:latin typeface="KaiTi"/>
                <a:cs typeface="KaiTi"/>
              </a:rPr>
              <a:t>西南证券研究发展中心</a:t>
            </a:r>
          </a:p>
          <a:p>
            <a:pPr marL="9144" marR="0">
              <a:lnSpc>
                <a:spcPts val="900"/>
              </a:lnSpc>
              <a:spcBef>
                <a:spcPts val="1246"/>
              </a:spcBef>
              <a:spcAft>
                <a:spcPts val="0"/>
              </a:spcAft>
            </a:pPr>
            <a:r>
              <a:rPr dirty="0" sz="900">
                <a:solidFill>
                  <a:srgbClr val="000000"/>
                </a:solidFill>
                <a:latin typeface="KaiTi"/>
                <a:cs typeface="KaiTi"/>
              </a:rPr>
              <a:t>分析师：朱国广</a:t>
            </a:r>
          </a:p>
        </p:txBody>
      </p:sp>
      <p:sp>
        <p:nvSpPr>
          <p:cNvPr id="13" name="object 13"/>
          <p:cNvSpPr txBox="1"/>
          <p:nvPr/>
        </p:nvSpPr>
        <p:spPr>
          <a:xfrm>
            <a:off x="601980" y="2740891"/>
            <a:ext cx="4472657" cy="350148"/>
          </a:xfrm>
          <a:prstGeom prst="rect">
            <a:avLst/>
          </a:prstGeom>
        </p:spPr>
        <p:txBody>
          <a:bodyPr wrap="square" lIns="0" tIns="0" rIns="0" bIns="0" rtlCol="0" vert="horz">
            <a:spAutoFit/>
          </a:bodyPr>
          <a:lstStyle/>
          <a:p>
            <a:pPr marL="0" marR="0">
              <a:lnSpc>
                <a:spcPts val="1052"/>
              </a:lnSpc>
              <a:spcBef>
                <a:spcPts val="0"/>
              </a:spcBef>
              <a:spcAft>
                <a:spcPts val="0"/>
              </a:spcAft>
            </a:pPr>
            <a:r>
              <a:rPr dirty="0" sz="950">
                <a:solidFill>
                  <a:srgbClr val="c59243"/>
                </a:solidFill>
                <a:latin typeface="Wingdings"/>
                <a:cs typeface="Wingdings"/>
              </a:rPr>
              <a:t></a:t>
            </a:r>
            <a:r>
              <a:rPr dirty="0" sz="950" spc="469">
                <a:solidFill>
                  <a:srgbClr val="c59243"/>
                </a:solidFill>
                <a:latin typeface="Times New Roman"/>
                <a:cs typeface="Times New Roman"/>
              </a:rPr>
              <a:t> </a:t>
            </a:r>
            <a:r>
              <a:rPr dirty="0" sz="950">
                <a:solidFill>
                  <a:srgbClr val="000000"/>
                </a:solidFill>
                <a:latin typeface="KaiTi"/>
                <a:cs typeface="KaiTi"/>
              </a:rPr>
              <a:t>事件：公司及子公司成都盛迪医药、上海恒瑞近日收到国家药监局核准签发的</a:t>
            </a:r>
          </a:p>
          <a:p>
            <a:pPr marL="179831" marR="0">
              <a:lnSpc>
                <a:spcPts val="1059"/>
              </a:lnSpc>
              <a:spcBef>
                <a:spcPts val="345"/>
              </a:spcBef>
              <a:spcAft>
                <a:spcPts val="0"/>
              </a:spcAft>
            </a:pPr>
            <a:r>
              <a:rPr dirty="0" sz="950">
                <a:solidFill>
                  <a:srgbClr val="000000"/>
                </a:solidFill>
                <a:latin typeface="KaiTi"/>
                <a:cs typeface="KaiTi"/>
              </a:rPr>
              <a:t>《药物临床试验批件》，并将于近期开展</a:t>
            </a:r>
            <a:r>
              <a:rPr dirty="0" sz="950" spc="18">
                <a:solidFill>
                  <a:srgbClr val="000000"/>
                </a:solidFill>
                <a:latin typeface="Times New Roman"/>
                <a:cs typeface="Times New Roman"/>
              </a:rPr>
              <a:t> </a:t>
            </a:r>
            <a:r>
              <a:rPr dirty="0" sz="950">
                <a:solidFill>
                  <a:srgbClr val="000000"/>
                </a:solidFill>
                <a:latin typeface="Arial"/>
                <a:cs typeface="Arial"/>
              </a:rPr>
              <a:t>I</a:t>
            </a:r>
            <a:r>
              <a:rPr dirty="0" sz="950" spc="-36">
                <a:solidFill>
                  <a:srgbClr val="000000"/>
                </a:solidFill>
                <a:latin typeface="Arial"/>
                <a:cs typeface="Arial"/>
              </a:rPr>
              <a:t> </a:t>
            </a:r>
            <a:r>
              <a:rPr dirty="0" sz="950">
                <a:solidFill>
                  <a:srgbClr val="000000"/>
                </a:solidFill>
                <a:latin typeface="KaiTi"/>
                <a:cs typeface="KaiTi"/>
              </a:rPr>
              <a:t>期临床试验。</a:t>
            </a:r>
          </a:p>
        </p:txBody>
      </p:sp>
      <p:sp>
        <p:nvSpPr>
          <p:cNvPr id="14" name="object 14"/>
          <p:cNvSpPr txBox="1"/>
          <p:nvPr/>
        </p:nvSpPr>
        <p:spPr>
          <a:xfrm>
            <a:off x="5138292" y="2995950"/>
            <a:ext cx="1469284" cy="3045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KaiTi"/>
                <a:cs typeface="KaiTi"/>
              </a:rPr>
              <a:t>执业证号：</a:t>
            </a:r>
            <a:r>
              <a:rPr dirty="0" sz="800">
                <a:solidFill>
                  <a:srgbClr val="000000"/>
                </a:solidFill>
                <a:latin typeface="Arial"/>
                <a:cs typeface="Arial"/>
              </a:rPr>
              <a:t>S1250513110001</a:t>
            </a:r>
          </a:p>
          <a:p>
            <a:pPr marL="0" marR="0">
              <a:lnSpc>
                <a:spcPts val="898"/>
              </a:lnSpc>
              <a:spcBef>
                <a:spcPts val="301"/>
              </a:spcBef>
              <a:spcAft>
                <a:spcPts val="0"/>
              </a:spcAft>
            </a:pPr>
            <a:r>
              <a:rPr dirty="0" sz="800">
                <a:solidFill>
                  <a:srgbClr val="000000"/>
                </a:solidFill>
                <a:latin typeface="KaiTi"/>
                <a:cs typeface="KaiTi"/>
              </a:rPr>
              <a:t>电话：</a:t>
            </a:r>
            <a:r>
              <a:rPr dirty="0" sz="800">
                <a:solidFill>
                  <a:srgbClr val="000000"/>
                </a:solidFill>
                <a:latin typeface="Arial"/>
                <a:cs typeface="Arial"/>
              </a:rPr>
              <a:t>021-58351962</a:t>
            </a:r>
          </a:p>
        </p:txBody>
      </p:sp>
      <p:sp>
        <p:nvSpPr>
          <p:cNvPr id="15" name="object 15"/>
          <p:cNvSpPr txBox="1"/>
          <p:nvPr/>
        </p:nvSpPr>
        <p:spPr>
          <a:xfrm>
            <a:off x="601980" y="3195802"/>
            <a:ext cx="4473829" cy="883169"/>
          </a:xfrm>
          <a:prstGeom prst="rect">
            <a:avLst/>
          </a:prstGeom>
        </p:spPr>
        <p:txBody>
          <a:bodyPr wrap="square" lIns="0" tIns="0" rIns="0" bIns="0" rtlCol="0" vert="horz">
            <a:spAutoFit/>
          </a:bodyPr>
          <a:lstStyle/>
          <a:p>
            <a:pPr marL="0" marR="0">
              <a:lnSpc>
                <a:spcPts val="1059"/>
              </a:lnSpc>
              <a:spcBef>
                <a:spcPts val="0"/>
              </a:spcBef>
              <a:spcAft>
                <a:spcPts val="0"/>
              </a:spcAft>
            </a:pPr>
            <a:r>
              <a:rPr dirty="0" sz="950">
                <a:solidFill>
                  <a:srgbClr val="c59243"/>
                </a:solidFill>
                <a:latin typeface="Wingdings"/>
                <a:cs typeface="Wingdings"/>
              </a:rPr>
              <a:t></a:t>
            </a:r>
            <a:r>
              <a:rPr dirty="0" sz="950" spc="469">
                <a:solidFill>
                  <a:srgbClr val="c59243"/>
                </a:solidFill>
                <a:latin typeface="Times New Roman"/>
                <a:cs typeface="Times New Roman"/>
              </a:rPr>
              <a:t> </a:t>
            </a:r>
            <a:r>
              <a:rPr dirty="0" sz="950">
                <a:solidFill>
                  <a:srgbClr val="000000"/>
                </a:solidFill>
                <a:latin typeface="KaiTi"/>
                <a:cs typeface="KaiTi"/>
              </a:rPr>
              <a:t>公司首个胰岛素产品，丰富糖尿病研发管线。</a:t>
            </a:r>
            <a:r>
              <a:rPr dirty="0" sz="950">
                <a:solidFill>
                  <a:srgbClr val="000000"/>
                </a:solidFill>
                <a:latin typeface="Arial"/>
                <a:cs typeface="Arial"/>
              </a:rPr>
              <a:t>INS068</a:t>
            </a:r>
            <a:r>
              <a:rPr dirty="0" sz="950" spc="27">
                <a:solidFill>
                  <a:srgbClr val="000000"/>
                </a:solidFill>
                <a:latin typeface="Arial"/>
                <a:cs typeface="Arial"/>
              </a:rPr>
              <a:t> </a:t>
            </a:r>
            <a:r>
              <a:rPr dirty="0" sz="950">
                <a:solidFill>
                  <a:srgbClr val="000000"/>
                </a:solidFill>
                <a:latin typeface="KaiTi"/>
                <a:cs typeface="KaiTi"/>
              </a:rPr>
              <a:t>注射液于</a:t>
            </a:r>
            <a:r>
              <a:rPr dirty="0" sz="950" spc="75">
                <a:solidFill>
                  <a:srgbClr val="000000"/>
                </a:solidFill>
                <a:latin typeface="Times New Roman"/>
                <a:cs typeface="Times New Roman"/>
              </a:rPr>
              <a:t> </a:t>
            </a:r>
            <a:r>
              <a:rPr dirty="0" sz="950">
                <a:solidFill>
                  <a:srgbClr val="000000"/>
                </a:solidFill>
                <a:latin typeface="Arial"/>
                <a:cs typeface="Arial"/>
              </a:rPr>
              <a:t>2017</a:t>
            </a:r>
            <a:r>
              <a:rPr dirty="0" sz="950" spc="23">
                <a:solidFill>
                  <a:srgbClr val="000000"/>
                </a:solidFill>
                <a:latin typeface="Arial"/>
                <a:cs typeface="Arial"/>
              </a:rPr>
              <a:t> </a:t>
            </a:r>
            <a:r>
              <a:rPr dirty="0" sz="950">
                <a:solidFill>
                  <a:srgbClr val="000000"/>
                </a:solidFill>
                <a:latin typeface="KaiTi"/>
                <a:cs typeface="KaiTi"/>
              </a:rPr>
              <a:t>年</a:t>
            </a:r>
            <a:r>
              <a:rPr dirty="0" sz="950" spc="73">
                <a:solidFill>
                  <a:srgbClr val="000000"/>
                </a:solidFill>
                <a:latin typeface="Times New Roman"/>
                <a:cs typeface="Times New Roman"/>
              </a:rPr>
              <a:t> </a:t>
            </a:r>
            <a:r>
              <a:rPr dirty="0" sz="950">
                <a:solidFill>
                  <a:srgbClr val="000000"/>
                </a:solidFill>
                <a:latin typeface="Arial"/>
                <a:cs typeface="Arial"/>
              </a:rPr>
              <a:t>12</a:t>
            </a:r>
            <a:r>
              <a:rPr dirty="0" sz="950" spc="23">
                <a:solidFill>
                  <a:srgbClr val="000000"/>
                </a:solidFill>
                <a:latin typeface="Arial"/>
                <a:cs typeface="Arial"/>
              </a:rPr>
              <a:t> </a:t>
            </a:r>
            <a:r>
              <a:rPr dirty="0" sz="950">
                <a:solidFill>
                  <a:srgbClr val="000000"/>
                </a:solidFill>
                <a:latin typeface="KaiTi"/>
                <a:cs typeface="KaiTi"/>
              </a:rPr>
              <a:t>月</a:t>
            </a:r>
          </a:p>
          <a:p>
            <a:pPr marL="179831" marR="0">
              <a:lnSpc>
                <a:spcPts val="947"/>
              </a:lnSpc>
              <a:spcBef>
                <a:spcPts val="376"/>
              </a:spcBef>
              <a:spcAft>
                <a:spcPts val="0"/>
              </a:spcAft>
            </a:pPr>
            <a:r>
              <a:rPr dirty="0" sz="950">
                <a:solidFill>
                  <a:srgbClr val="000000"/>
                </a:solidFill>
                <a:latin typeface="KaiTi"/>
                <a:cs typeface="KaiTi"/>
              </a:rPr>
              <a:t>申报临床，是公司首个申报的胰岛素产品，该品种是一种长效胰岛素，临床拟</a:t>
            </a:r>
          </a:p>
          <a:p>
            <a:pPr marL="179831" marR="0">
              <a:lnSpc>
                <a:spcPts val="1059"/>
              </a:lnSpc>
              <a:spcBef>
                <a:spcPts val="415"/>
              </a:spcBef>
              <a:spcAft>
                <a:spcPts val="0"/>
              </a:spcAft>
            </a:pPr>
            <a:r>
              <a:rPr dirty="0" sz="950">
                <a:solidFill>
                  <a:srgbClr val="000000"/>
                </a:solidFill>
                <a:latin typeface="KaiTi"/>
                <a:cs typeface="KaiTi"/>
              </a:rPr>
              <a:t>用于</a:t>
            </a:r>
            <a:r>
              <a:rPr dirty="0" sz="950" spc="64">
                <a:solidFill>
                  <a:srgbClr val="000000"/>
                </a:solidFill>
                <a:latin typeface="Times New Roman"/>
                <a:cs typeface="Times New Roman"/>
              </a:rPr>
              <a:t> </a:t>
            </a:r>
            <a:r>
              <a:rPr dirty="0" sz="950">
                <a:solidFill>
                  <a:srgbClr val="000000"/>
                </a:solidFill>
                <a:latin typeface="Arial"/>
                <a:cs typeface="Arial"/>
              </a:rPr>
              <a:t>1</a:t>
            </a:r>
            <a:r>
              <a:rPr dirty="0" sz="950" spc="11">
                <a:solidFill>
                  <a:srgbClr val="000000"/>
                </a:solidFill>
                <a:latin typeface="Arial"/>
                <a:cs typeface="Arial"/>
              </a:rPr>
              <a:t> </a:t>
            </a:r>
            <a:r>
              <a:rPr dirty="0" sz="950">
                <a:solidFill>
                  <a:srgbClr val="000000"/>
                </a:solidFill>
                <a:latin typeface="KaiTi"/>
                <a:cs typeface="KaiTi"/>
              </a:rPr>
              <a:t>型和</a:t>
            </a:r>
            <a:r>
              <a:rPr dirty="0" sz="950" spc="62">
                <a:solidFill>
                  <a:srgbClr val="000000"/>
                </a:solidFill>
                <a:latin typeface="Times New Roman"/>
                <a:cs typeface="Times New Roman"/>
              </a:rPr>
              <a:t> </a:t>
            </a:r>
            <a:r>
              <a:rPr dirty="0" sz="950">
                <a:solidFill>
                  <a:srgbClr val="000000"/>
                </a:solidFill>
                <a:latin typeface="Arial"/>
                <a:cs typeface="Arial"/>
              </a:rPr>
              <a:t>2</a:t>
            </a:r>
            <a:r>
              <a:rPr dirty="0" sz="950" spc="11">
                <a:solidFill>
                  <a:srgbClr val="000000"/>
                </a:solidFill>
                <a:latin typeface="Arial"/>
                <a:cs typeface="Arial"/>
              </a:rPr>
              <a:t> </a:t>
            </a:r>
            <a:r>
              <a:rPr dirty="0" sz="950">
                <a:solidFill>
                  <a:srgbClr val="000000"/>
                </a:solidFill>
                <a:latin typeface="KaiTi"/>
                <a:cs typeface="KaiTi"/>
              </a:rPr>
              <a:t>型糖尿病的治疗。目前临床上使用的长效胰岛素主要有甘精胰岛</a:t>
            </a:r>
          </a:p>
          <a:p>
            <a:pPr marL="179831" marR="0">
              <a:lnSpc>
                <a:spcPts val="947"/>
              </a:lnSpc>
              <a:spcBef>
                <a:spcPts val="388"/>
              </a:spcBef>
              <a:spcAft>
                <a:spcPts val="0"/>
              </a:spcAft>
            </a:pPr>
            <a:r>
              <a:rPr dirty="0" sz="950">
                <a:solidFill>
                  <a:srgbClr val="000000"/>
                </a:solidFill>
                <a:latin typeface="KaiTi"/>
                <a:cs typeface="KaiTi"/>
              </a:rPr>
              <a:t>素、德谷胰岛素和地特胰岛素，这三个产品国内均已经进口上市。截止目前，</a:t>
            </a:r>
          </a:p>
          <a:p>
            <a:pPr marL="179831" marR="0">
              <a:lnSpc>
                <a:spcPts val="1059"/>
              </a:lnSpc>
              <a:spcBef>
                <a:spcPts val="400"/>
              </a:spcBef>
              <a:spcAft>
                <a:spcPts val="0"/>
              </a:spcAft>
            </a:pPr>
            <a:r>
              <a:rPr dirty="0" sz="950">
                <a:solidFill>
                  <a:srgbClr val="000000"/>
                </a:solidFill>
                <a:latin typeface="KaiTi"/>
                <a:cs typeface="KaiTi"/>
              </a:rPr>
              <a:t>公司在该产品研发项目上已投入研发费用约为</a:t>
            </a:r>
            <a:r>
              <a:rPr dirty="0" sz="950" spc="20">
                <a:solidFill>
                  <a:srgbClr val="000000"/>
                </a:solidFill>
                <a:latin typeface="Times New Roman"/>
                <a:cs typeface="Times New Roman"/>
              </a:rPr>
              <a:t> </a:t>
            </a:r>
            <a:r>
              <a:rPr dirty="0" sz="950">
                <a:solidFill>
                  <a:srgbClr val="000000"/>
                </a:solidFill>
                <a:latin typeface="Arial"/>
                <a:cs typeface="Arial"/>
              </a:rPr>
              <a:t>3860</a:t>
            </a:r>
            <a:r>
              <a:rPr dirty="0" sz="950" spc="-36">
                <a:solidFill>
                  <a:srgbClr val="000000"/>
                </a:solidFill>
                <a:latin typeface="Arial"/>
                <a:cs typeface="Arial"/>
              </a:rPr>
              <a:t> </a:t>
            </a:r>
            <a:r>
              <a:rPr dirty="0" sz="950">
                <a:solidFill>
                  <a:srgbClr val="000000"/>
                </a:solidFill>
                <a:latin typeface="KaiTi"/>
                <a:cs typeface="KaiTi"/>
              </a:rPr>
              <a:t>万元人民币。</a:t>
            </a:r>
          </a:p>
        </p:txBody>
      </p:sp>
      <p:sp>
        <p:nvSpPr>
          <p:cNvPr id="16" name="object 16"/>
          <p:cNvSpPr txBox="1"/>
          <p:nvPr/>
        </p:nvSpPr>
        <p:spPr>
          <a:xfrm>
            <a:off x="5138292" y="3300750"/>
            <a:ext cx="1424960"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KaiTi"/>
                <a:cs typeface="KaiTi"/>
              </a:rPr>
              <a:t>邮箱：</a:t>
            </a:r>
            <a:r>
              <a:rPr dirty="0" sz="800">
                <a:solidFill>
                  <a:srgbClr val="000000"/>
                </a:solidFill>
                <a:latin typeface="Arial"/>
                <a:cs typeface="Arial"/>
              </a:rPr>
              <a:t>zhugg@swsc.com.cn</a:t>
            </a:r>
          </a:p>
        </p:txBody>
      </p:sp>
      <p:sp>
        <p:nvSpPr>
          <p:cNvPr id="17" name="object 17"/>
          <p:cNvSpPr txBox="1"/>
          <p:nvPr/>
        </p:nvSpPr>
        <p:spPr>
          <a:xfrm>
            <a:off x="5138292" y="3525464"/>
            <a:ext cx="838200" cy="152400"/>
          </a:xfrm>
          <a:prstGeom prst="rect">
            <a:avLst/>
          </a:prstGeom>
        </p:spPr>
        <p:txBody>
          <a:bodyPr wrap="square" lIns="0" tIns="0" rIns="0" bIns="0" rtlCol="0" vert="horz">
            <a:spAutoFit/>
          </a:bodyPr>
          <a:lstStyle/>
          <a:p>
            <a:pPr marL="0" marR="0">
              <a:lnSpc>
                <a:spcPts val="900"/>
              </a:lnSpc>
              <a:spcBef>
                <a:spcPts val="0"/>
              </a:spcBef>
              <a:spcAft>
                <a:spcPts val="0"/>
              </a:spcAft>
            </a:pPr>
            <a:r>
              <a:rPr dirty="0" sz="900">
                <a:solidFill>
                  <a:srgbClr val="000000"/>
                </a:solidFill>
                <a:latin typeface="KaiTi"/>
                <a:cs typeface="KaiTi"/>
              </a:rPr>
              <a:t>分析师：陈进</a:t>
            </a:r>
          </a:p>
        </p:txBody>
      </p:sp>
      <p:sp>
        <p:nvSpPr>
          <p:cNvPr id="18" name="object 18"/>
          <p:cNvSpPr txBox="1"/>
          <p:nvPr/>
        </p:nvSpPr>
        <p:spPr>
          <a:xfrm>
            <a:off x="5138292" y="3704991"/>
            <a:ext cx="1469284" cy="3045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KaiTi"/>
                <a:cs typeface="KaiTi"/>
              </a:rPr>
              <a:t>执业证号：</a:t>
            </a:r>
            <a:r>
              <a:rPr dirty="0" sz="800">
                <a:solidFill>
                  <a:srgbClr val="000000"/>
                </a:solidFill>
                <a:latin typeface="Arial"/>
                <a:cs typeface="Arial"/>
              </a:rPr>
              <a:t>S1250517100002</a:t>
            </a:r>
          </a:p>
          <a:p>
            <a:pPr marL="0" marR="0">
              <a:lnSpc>
                <a:spcPts val="898"/>
              </a:lnSpc>
              <a:spcBef>
                <a:spcPts val="301"/>
              </a:spcBef>
              <a:spcAft>
                <a:spcPts val="0"/>
              </a:spcAft>
            </a:pPr>
            <a:r>
              <a:rPr dirty="0" sz="800">
                <a:solidFill>
                  <a:srgbClr val="000000"/>
                </a:solidFill>
                <a:latin typeface="KaiTi"/>
                <a:cs typeface="KaiTi"/>
              </a:rPr>
              <a:t>电话：</a:t>
            </a:r>
            <a:r>
              <a:rPr dirty="0" sz="800">
                <a:solidFill>
                  <a:srgbClr val="000000"/>
                </a:solidFill>
                <a:latin typeface="Arial"/>
                <a:cs typeface="Arial"/>
              </a:rPr>
              <a:t>021-68416017</a:t>
            </a:r>
          </a:p>
        </p:txBody>
      </p:sp>
      <p:sp>
        <p:nvSpPr>
          <p:cNvPr id="19" name="object 19"/>
          <p:cNvSpPr txBox="1"/>
          <p:nvPr/>
        </p:nvSpPr>
        <p:spPr>
          <a:xfrm>
            <a:off x="5138292" y="4009791"/>
            <a:ext cx="1220495"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KaiTi"/>
                <a:cs typeface="KaiTi"/>
              </a:rPr>
              <a:t>邮箱：</a:t>
            </a:r>
            <a:r>
              <a:rPr dirty="0" sz="800">
                <a:solidFill>
                  <a:srgbClr val="000000"/>
                </a:solidFill>
                <a:latin typeface="Arial"/>
                <a:cs typeface="Arial"/>
              </a:rPr>
              <a:t>cj@swsc.com.cn</a:t>
            </a:r>
          </a:p>
        </p:txBody>
      </p:sp>
      <p:sp>
        <p:nvSpPr>
          <p:cNvPr id="20" name="object 20"/>
          <p:cNvSpPr txBox="1"/>
          <p:nvPr/>
        </p:nvSpPr>
        <p:spPr>
          <a:xfrm>
            <a:off x="601980" y="4184500"/>
            <a:ext cx="4475988" cy="1051749"/>
          </a:xfrm>
          <a:prstGeom prst="rect">
            <a:avLst/>
          </a:prstGeom>
        </p:spPr>
        <p:txBody>
          <a:bodyPr wrap="square" lIns="0" tIns="0" rIns="0" bIns="0" rtlCol="0" vert="horz">
            <a:spAutoFit/>
          </a:bodyPr>
          <a:lstStyle/>
          <a:p>
            <a:pPr marL="0" marR="0">
              <a:lnSpc>
                <a:spcPts val="1052"/>
              </a:lnSpc>
              <a:spcBef>
                <a:spcPts val="0"/>
              </a:spcBef>
              <a:spcAft>
                <a:spcPts val="0"/>
              </a:spcAft>
            </a:pPr>
            <a:r>
              <a:rPr dirty="0" sz="950">
                <a:solidFill>
                  <a:srgbClr val="c59243"/>
                </a:solidFill>
                <a:latin typeface="Wingdings"/>
                <a:cs typeface="Wingdings"/>
              </a:rPr>
              <a:t></a:t>
            </a:r>
            <a:r>
              <a:rPr dirty="0" sz="950" spc="469">
                <a:solidFill>
                  <a:srgbClr val="c59243"/>
                </a:solidFill>
                <a:latin typeface="Times New Roman"/>
                <a:cs typeface="Times New Roman"/>
              </a:rPr>
              <a:t> </a:t>
            </a:r>
            <a:r>
              <a:rPr dirty="0" sz="950" spc="10">
                <a:solidFill>
                  <a:srgbClr val="000000"/>
                </a:solidFill>
                <a:latin typeface="KaiTi"/>
                <a:cs typeface="KaiTi"/>
              </a:rPr>
              <a:t>重点布局糖尿病领域，部分产品研发进展顺利。公司战略性布局糖尿病领域，</a:t>
            </a:r>
          </a:p>
          <a:p>
            <a:pPr marL="179831" marR="0">
              <a:lnSpc>
                <a:spcPts val="1059"/>
              </a:lnSpc>
              <a:spcBef>
                <a:spcPts val="345"/>
              </a:spcBef>
              <a:spcAft>
                <a:spcPts val="0"/>
              </a:spcAft>
            </a:pPr>
            <a:r>
              <a:rPr dirty="0" sz="950" spc="-11">
                <a:solidFill>
                  <a:srgbClr val="000000"/>
                </a:solidFill>
                <a:latin typeface="KaiTi"/>
                <a:cs typeface="KaiTi"/>
              </a:rPr>
              <a:t>现有多个在研降糖药物，设计研发了一系列降糖药物，包括长效胰岛素、</a:t>
            </a:r>
            <a:r>
              <a:rPr dirty="0" sz="950">
                <a:solidFill>
                  <a:srgbClr val="000000"/>
                </a:solidFill>
                <a:latin typeface="Arial"/>
                <a:cs typeface="Arial"/>
              </a:rPr>
              <a:t>DPP-4</a:t>
            </a:r>
          </a:p>
          <a:p>
            <a:pPr marL="179831" marR="0">
              <a:lnSpc>
                <a:spcPts val="1059"/>
              </a:lnSpc>
              <a:spcBef>
                <a:spcPts val="282"/>
              </a:spcBef>
              <a:spcAft>
                <a:spcPts val="0"/>
              </a:spcAft>
            </a:pPr>
            <a:r>
              <a:rPr dirty="0" sz="950">
                <a:solidFill>
                  <a:srgbClr val="000000"/>
                </a:solidFill>
                <a:latin typeface="KaiTi"/>
                <a:cs typeface="KaiTi"/>
              </a:rPr>
              <a:t>抑制剂、</a:t>
            </a:r>
            <a:r>
              <a:rPr dirty="0" sz="950">
                <a:solidFill>
                  <a:srgbClr val="000000"/>
                </a:solidFill>
                <a:latin typeface="Arial"/>
                <a:cs typeface="Arial"/>
              </a:rPr>
              <a:t>GLP-1</a:t>
            </a:r>
            <a:r>
              <a:rPr dirty="0" sz="950" spc="14">
                <a:solidFill>
                  <a:srgbClr val="000000"/>
                </a:solidFill>
                <a:latin typeface="Arial"/>
                <a:cs typeface="Arial"/>
              </a:rPr>
              <a:t> </a:t>
            </a:r>
            <a:r>
              <a:rPr dirty="0" sz="950">
                <a:solidFill>
                  <a:srgbClr val="000000"/>
                </a:solidFill>
                <a:latin typeface="KaiTi"/>
                <a:cs typeface="KaiTi"/>
              </a:rPr>
              <a:t>受体激动剂等领域热门产品。目前，公司有</a:t>
            </a:r>
            <a:r>
              <a:rPr dirty="0" sz="950" spc="49">
                <a:solidFill>
                  <a:srgbClr val="000000"/>
                </a:solidFill>
                <a:latin typeface="Times New Roman"/>
                <a:cs typeface="Times New Roman"/>
              </a:rPr>
              <a:t> </a:t>
            </a:r>
            <a:r>
              <a:rPr dirty="0" sz="950">
                <a:solidFill>
                  <a:srgbClr val="000000"/>
                </a:solidFill>
                <a:latin typeface="Arial"/>
                <a:cs typeface="Arial"/>
              </a:rPr>
              <a:t>5</a:t>
            </a:r>
            <a:r>
              <a:rPr dirty="0" sz="950">
                <a:solidFill>
                  <a:srgbClr val="000000"/>
                </a:solidFill>
                <a:latin typeface="Arial"/>
                <a:cs typeface="Arial"/>
              </a:rPr>
              <a:t> </a:t>
            </a:r>
            <a:r>
              <a:rPr dirty="0" sz="950">
                <a:solidFill>
                  <a:srgbClr val="000000"/>
                </a:solidFill>
                <a:latin typeface="KaiTi"/>
                <a:cs typeface="KaiTi"/>
              </a:rPr>
              <a:t>个在研的降糖药</a:t>
            </a:r>
          </a:p>
          <a:p>
            <a:pPr marL="179831" marR="0">
              <a:lnSpc>
                <a:spcPts val="1059"/>
              </a:lnSpc>
              <a:spcBef>
                <a:spcPts val="394"/>
              </a:spcBef>
              <a:spcAft>
                <a:spcPts val="0"/>
              </a:spcAft>
            </a:pPr>
            <a:r>
              <a:rPr dirty="0" sz="950">
                <a:solidFill>
                  <a:srgbClr val="000000"/>
                </a:solidFill>
                <a:latin typeface="KaiTi"/>
                <a:cs typeface="KaiTi"/>
              </a:rPr>
              <a:t>物，分别是</a:t>
            </a:r>
            <a:r>
              <a:rPr dirty="0" sz="950" spc="74">
                <a:solidFill>
                  <a:srgbClr val="000000"/>
                </a:solidFill>
                <a:latin typeface="Times New Roman"/>
                <a:cs typeface="Times New Roman"/>
              </a:rPr>
              <a:t> </a:t>
            </a:r>
            <a:r>
              <a:rPr dirty="0" sz="950">
                <a:solidFill>
                  <a:srgbClr val="000000"/>
                </a:solidFill>
                <a:latin typeface="Arial"/>
                <a:cs typeface="Arial"/>
              </a:rPr>
              <a:t>INS068</a:t>
            </a:r>
            <a:r>
              <a:rPr dirty="0" sz="950">
                <a:solidFill>
                  <a:srgbClr val="000000"/>
                </a:solidFill>
                <a:latin typeface="KaiTi"/>
                <a:cs typeface="KaiTi"/>
              </a:rPr>
              <a:t>、瑞格列汀、</a:t>
            </a:r>
            <a:r>
              <a:rPr dirty="0" sz="950">
                <a:solidFill>
                  <a:srgbClr val="000000"/>
                </a:solidFill>
                <a:latin typeface="Arial"/>
                <a:cs typeface="Arial"/>
              </a:rPr>
              <a:t>SHR-2042</a:t>
            </a:r>
            <a:r>
              <a:rPr dirty="0" sz="950">
                <a:solidFill>
                  <a:srgbClr val="000000"/>
                </a:solidFill>
                <a:latin typeface="KaiTi"/>
                <a:cs typeface="KaiTi"/>
              </a:rPr>
              <a:t>、呋格列泛、恒格列净；其中，瑞</a:t>
            </a:r>
          </a:p>
          <a:p>
            <a:pPr marL="179831" marR="0">
              <a:lnSpc>
                <a:spcPts val="1059"/>
              </a:lnSpc>
              <a:spcBef>
                <a:spcPts val="344"/>
              </a:spcBef>
              <a:spcAft>
                <a:spcPts val="0"/>
              </a:spcAft>
            </a:pPr>
            <a:r>
              <a:rPr dirty="0" sz="950">
                <a:solidFill>
                  <a:srgbClr val="000000"/>
                </a:solidFill>
                <a:latin typeface="KaiTi"/>
                <a:cs typeface="KaiTi"/>
              </a:rPr>
              <a:t>格列汀与恒格列净正处于</a:t>
            </a:r>
            <a:r>
              <a:rPr dirty="0" sz="950" spc="75">
                <a:solidFill>
                  <a:srgbClr val="000000"/>
                </a:solidFill>
                <a:latin typeface="Times New Roman"/>
                <a:cs typeface="Times New Roman"/>
              </a:rPr>
              <a:t> </a:t>
            </a:r>
            <a:r>
              <a:rPr dirty="0" sz="950">
                <a:solidFill>
                  <a:srgbClr val="000000"/>
                </a:solidFill>
                <a:latin typeface="Arial"/>
                <a:cs typeface="Arial"/>
              </a:rPr>
              <a:t>III</a:t>
            </a:r>
            <a:r>
              <a:rPr dirty="0" sz="950" spc="23">
                <a:solidFill>
                  <a:srgbClr val="000000"/>
                </a:solidFill>
                <a:latin typeface="Arial"/>
                <a:cs typeface="Arial"/>
              </a:rPr>
              <a:t> </a:t>
            </a:r>
            <a:r>
              <a:rPr dirty="0" sz="950">
                <a:solidFill>
                  <a:srgbClr val="000000"/>
                </a:solidFill>
                <a:latin typeface="KaiTi"/>
                <a:cs typeface="KaiTi"/>
              </a:rPr>
              <a:t>期临床研究，预计</a:t>
            </a:r>
            <a:r>
              <a:rPr dirty="0" sz="950" spc="75">
                <a:solidFill>
                  <a:srgbClr val="000000"/>
                </a:solidFill>
                <a:latin typeface="Times New Roman"/>
                <a:cs typeface="Times New Roman"/>
              </a:rPr>
              <a:t> </a:t>
            </a:r>
            <a:r>
              <a:rPr dirty="0" sz="950">
                <a:solidFill>
                  <a:srgbClr val="000000"/>
                </a:solidFill>
                <a:latin typeface="Arial"/>
                <a:cs typeface="Arial"/>
              </a:rPr>
              <a:t>2019</a:t>
            </a:r>
            <a:r>
              <a:rPr dirty="0" sz="950" spc="23">
                <a:solidFill>
                  <a:srgbClr val="000000"/>
                </a:solidFill>
                <a:latin typeface="Arial"/>
                <a:cs typeface="Arial"/>
              </a:rPr>
              <a:t> </a:t>
            </a:r>
            <a:r>
              <a:rPr dirty="0" sz="950">
                <a:solidFill>
                  <a:srgbClr val="000000"/>
                </a:solidFill>
                <a:latin typeface="KaiTi"/>
                <a:cs typeface="KaiTi"/>
              </a:rPr>
              <a:t>年申报生产，是公司研发</a:t>
            </a:r>
          </a:p>
          <a:p>
            <a:pPr marL="179831" marR="0">
              <a:lnSpc>
                <a:spcPts val="947"/>
              </a:lnSpc>
              <a:spcBef>
                <a:spcPts val="376"/>
              </a:spcBef>
              <a:spcAft>
                <a:spcPts val="0"/>
              </a:spcAft>
            </a:pPr>
            <a:r>
              <a:rPr dirty="0" sz="950">
                <a:solidFill>
                  <a:srgbClr val="000000"/>
                </a:solidFill>
                <a:latin typeface="KaiTi"/>
                <a:cs typeface="KaiTi"/>
              </a:rPr>
              <a:t>进展最快的两个降糖药物。</a:t>
            </a:r>
          </a:p>
        </p:txBody>
      </p:sp>
      <p:sp>
        <p:nvSpPr>
          <p:cNvPr id="21" name="object 21"/>
          <p:cNvSpPr txBox="1"/>
          <p:nvPr/>
        </p:nvSpPr>
        <p:spPr>
          <a:xfrm>
            <a:off x="5138292" y="4234124"/>
            <a:ext cx="952500" cy="152400"/>
          </a:xfrm>
          <a:prstGeom prst="rect">
            <a:avLst/>
          </a:prstGeom>
        </p:spPr>
        <p:txBody>
          <a:bodyPr wrap="square" lIns="0" tIns="0" rIns="0" bIns="0" rtlCol="0" vert="horz">
            <a:spAutoFit/>
          </a:bodyPr>
          <a:lstStyle/>
          <a:p>
            <a:pPr marL="0" marR="0">
              <a:lnSpc>
                <a:spcPts val="900"/>
              </a:lnSpc>
              <a:spcBef>
                <a:spcPts val="0"/>
              </a:spcBef>
              <a:spcAft>
                <a:spcPts val="0"/>
              </a:spcAft>
            </a:pPr>
            <a:r>
              <a:rPr dirty="0" sz="900">
                <a:solidFill>
                  <a:srgbClr val="000000"/>
                </a:solidFill>
                <a:latin typeface="KaiTi"/>
                <a:cs typeface="KaiTi"/>
              </a:rPr>
              <a:t>联系人：张祝源</a:t>
            </a:r>
          </a:p>
        </p:txBody>
      </p:sp>
      <p:sp>
        <p:nvSpPr>
          <p:cNvPr id="22" name="object 22"/>
          <p:cNvSpPr txBox="1"/>
          <p:nvPr/>
        </p:nvSpPr>
        <p:spPr>
          <a:xfrm>
            <a:off x="5138292" y="4412127"/>
            <a:ext cx="1117390"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KaiTi"/>
                <a:cs typeface="KaiTi"/>
              </a:rPr>
              <a:t>电话：</a:t>
            </a:r>
            <a:r>
              <a:rPr dirty="0" sz="800">
                <a:solidFill>
                  <a:srgbClr val="000000"/>
                </a:solidFill>
                <a:latin typeface="Arial"/>
                <a:cs typeface="Arial"/>
              </a:rPr>
              <a:t>021-58351907</a:t>
            </a:r>
          </a:p>
        </p:txBody>
      </p:sp>
      <p:sp>
        <p:nvSpPr>
          <p:cNvPr id="23" name="object 23"/>
          <p:cNvSpPr txBox="1"/>
          <p:nvPr/>
        </p:nvSpPr>
        <p:spPr>
          <a:xfrm>
            <a:off x="5138292" y="4564527"/>
            <a:ext cx="1299918"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KaiTi"/>
                <a:cs typeface="KaiTi"/>
              </a:rPr>
              <a:t>邮箱：</a:t>
            </a:r>
            <a:r>
              <a:rPr dirty="0" sz="800">
                <a:solidFill>
                  <a:srgbClr val="000000"/>
                </a:solidFill>
                <a:latin typeface="Arial"/>
                <a:cs typeface="Arial"/>
              </a:rPr>
              <a:t>zzy@swsc.com.cn</a:t>
            </a:r>
          </a:p>
        </p:txBody>
      </p:sp>
      <p:sp>
        <p:nvSpPr>
          <p:cNvPr id="24" name="object 24"/>
          <p:cNvSpPr txBox="1"/>
          <p:nvPr/>
        </p:nvSpPr>
        <p:spPr>
          <a:xfrm>
            <a:off x="5127625" y="4898778"/>
            <a:ext cx="916917" cy="164592"/>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ffffff"/>
                </a:solidFill>
                <a:latin typeface="KaiTi"/>
                <a:cs typeface="KaiTi"/>
              </a:rPr>
              <a:t>相对指数表现</a:t>
            </a:r>
          </a:p>
        </p:txBody>
      </p:sp>
      <p:sp>
        <p:nvSpPr>
          <p:cNvPr id="25" name="object 25"/>
          <p:cNvSpPr txBox="1"/>
          <p:nvPr/>
        </p:nvSpPr>
        <p:spPr>
          <a:xfrm>
            <a:off x="5818632" y="5169280"/>
            <a:ext cx="406908" cy="111252"/>
          </a:xfrm>
          <a:prstGeom prst="rect">
            <a:avLst/>
          </a:prstGeom>
        </p:spPr>
        <p:txBody>
          <a:bodyPr wrap="square" lIns="0" tIns="0" rIns="0" bIns="0" rtlCol="0" vert="horz">
            <a:spAutoFit/>
          </a:bodyPr>
          <a:lstStyle/>
          <a:p>
            <a:pPr marL="0" marR="0">
              <a:lnSpc>
                <a:spcPts val="576"/>
              </a:lnSpc>
              <a:spcBef>
                <a:spcPts val="0"/>
              </a:spcBef>
              <a:spcAft>
                <a:spcPts val="0"/>
              </a:spcAft>
            </a:pPr>
            <a:r>
              <a:rPr dirty="0" sz="600" spc="-23">
                <a:solidFill>
                  <a:srgbClr val="000000"/>
                </a:solidFill>
                <a:latin typeface="SimSun"/>
                <a:cs typeface="SimSun"/>
              </a:rPr>
              <a:t>恒瑞医药</a:t>
            </a:r>
          </a:p>
        </p:txBody>
      </p:sp>
      <p:sp>
        <p:nvSpPr>
          <p:cNvPr id="26" name="object 26"/>
          <p:cNvSpPr txBox="1"/>
          <p:nvPr/>
        </p:nvSpPr>
        <p:spPr>
          <a:xfrm>
            <a:off x="6562979" y="5169280"/>
            <a:ext cx="370331" cy="111252"/>
          </a:xfrm>
          <a:prstGeom prst="rect">
            <a:avLst/>
          </a:prstGeom>
        </p:spPr>
        <p:txBody>
          <a:bodyPr wrap="square" lIns="0" tIns="0" rIns="0" bIns="0" rtlCol="0" vert="horz">
            <a:spAutoFit/>
          </a:bodyPr>
          <a:lstStyle/>
          <a:p>
            <a:pPr marL="0" marR="0">
              <a:lnSpc>
                <a:spcPts val="576"/>
              </a:lnSpc>
              <a:spcBef>
                <a:spcPts val="0"/>
              </a:spcBef>
              <a:spcAft>
                <a:spcPts val="0"/>
              </a:spcAft>
            </a:pPr>
            <a:r>
              <a:rPr dirty="0" sz="600" spc="-23">
                <a:solidFill>
                  <a:srgbClr val="000000"/>
                </a:solidFill>
                <a:latin typeface="SimSun"/>
                <a:cs typeface="SimSun"/>
              </a:rPr>
              <a:t>沪深</a:t>
            </a:r>
            <a:r>
              <a:rPr dirty="0" sz="600" spc="-11">
                <a:solidFill>
                  <a:srgbClr val="000000"/>
                </a:solidFill>
                <a:latin typeface="SimSun"/>
                <a:cs typeface="SimSun"/>
              </a:rPr>
              <a:t>300</a:t>
            </a:r>
          </a:p>
        </p:txBody>
      </p:sp>
      <p:sp>
        <p:nvSpPr>
          <p:cNvPr id="27" name="object 27"/>
          <p:cNvSpPr txBox="1"/>
          <p:nvPr/>
        </p:nvSpPr>
        <p:spPr>
          <a:xfrm>
            <a:off x="5133721" y="5260775"/>
            <a:ext cx="248135" cy="118121"/>
          </a:xfrm>
          <a:prstGeom prst="rect">
            <a:avLst/>
          </a:prstGeom>
        </p:spPr>
        <p:txBody>
          <a:bodyPr wrap="square" lIns="0" tIns="0" rIns="0" bIns="0" rtlCol="0" vert="horz">
            <a:spAutoFit/>
          </a:bodyPr>
          <a:lstStyle/>
          <a:p>
            <a:pPr marL="0" marR="0">
              <a:lnSpc>
                <a:spcPts val="630"/>
              </a:lnSpc>
              <a:spcBef>
                <a:spcPts val="0"/>
              </a:spcBef>
              <a:spcAft>
                <a:spcPts val="0"/>
              </a:spcAft>
            </a:pPr>
            <a:r>
              <a:rPr dirty="0" sz="550">
                <a:solidFill>
                  <a:srgbClr val="000000"/>
                </a:solidFill>
                <a:latin typeface="Arial"/>
                <a:cs typeface="Arial"/>
              </a:rPr>
              <a:t>96%</a:t>
            </a:r>
          </a:p>
        </p:txBody>
      </p:sp>
      <p:sp>
        <p:nvSpPr>
          <p:cNvPr id="28" name="object 28"/>
          <p:cNvSpPr txBox="1"/>
          <p:nvPr/>
        </p:nvSpPr>
        <p:spPr>
          <a:xfrm>
            <a:off x="601980" y="5349595"/>
            <a:ext cx="4534789" cy="1764475"/>
          </a:xfrm>
          <a:prstGeom prst="rect">
            <a:avLst/>
          </a:prstGeom>
        </p:spPr>
        <p:txBody>
          <a:bodyPr wrap="square" lIns="0" tIns="0" rIns="0" bIns="0" rtlCol="0" vert="horz">
            <a:spAutoFit/>
          </a:bodyPr>
          <a:lstStyle/>
          <a:p>
            <a:pPr marL="0" marR="0">
              <a:lnSpc>
                <a:spcPts val="1059"/>
              </a:lnSpc>
              <a:spcBef>
                <a:spcPts val="0"/>
              </a:spcBef>
              <a:spcAft>
                <a:spcPts val="0"/>
              </a:spcAft>
            </a:pPr>
            <a:r>
              <a:rPr dirty="0" sz="950">
                <a:solidFill>
                  <a:srgbClr val="c59243"/>
                </a:solidFill>
                <a:latin typeface="Wingdings"/>
                <a:cs typeface="Wingdings"/>
              </a:rPr>
              <a:t></a:t>
            </a:r>
            <a:r>
              <a:rPr dirty="0" sz="950" spc="469">
                <a:solidFill>
                  <a:srgbClr val="c59243"/>
                </a:solidFill>
                <a:latin typeface="Times New Roman"/>
                <a:cs typeface="Times New Roman"/>
              </a:rPr>
              <a:t> </a:t>
            </a:r>
            <a:r>
              <a:rPr dirty="0" sz="950" spc="-60">
                <a:solidFill>
                  <a:srgbClr val="000000"/>
                </a:solidFill>
                <a:latin typeface="KaiTi"/>
                <a:cs typeface="KaiTi"/>
              </a:rPr>
              <a:t>降糖药市场规模巨大，国际巨头“必争之地”。根据</a:t>
            </a:r>
            <a:r>
              <a:rPr dirty="0" sz="950" spc="60">
                <a:solidFill>
                  <a:srgbClr val="000000"/>
                </a:solidFill>
                <a:latin typeface="Times New Roman"/>
                <a:cs typeface="Times New Roman"/>
              </a:rPr>
              <a:t> </a:t>
            </a:r>
            <a:r>
              <a:rPr dirty="0" sz="950">
                <a:solidFill>
                  <a:srgbClr val="000000"/>
                </a:solidFill>
                <a:latin typeface="Arial"/>
                <a:cs typeface="Arial"/>
              </a:rPr>
              <a:t>EvaluatePharma</a:t>
            </a:r>
            <a:r>
              <a:rPr dirty="0" sz="950" spc="-18">
                <a:solidFill>
                  <a:srgbClr val="000000"/>
                </a:solidFill>
                <a:latin typeface="Arial"/>
                <a:cs typeface="Arial"/>
              </a:rPr>
              <a:t> </a:t>
            </a:r>
            <a:r>
              <a:rPr dirty="0" sz="950">
                <a:solidFill>
                  <a:srgbClr val="000000"/>
                </a:solidFill>
                <a:latin typeface="KaiTi"/>
                <a:cs typeface="KaiTi"/>
              </a:rPr>
              <a:t>数据，</a:t>
            </a:r>
            <a:r>
              <a:rPr dirty="0" sz="950">
                <a:solidFill>
                  <a:srgbClr val="000000"/>
                </a:solidFill>
                <a:latin typeface="Arial"/>
                <a:cs typeface="Arial"/>
              </a:rPr>
              <a:t>2017</a:t>
            </a:r>
          </a:p>
          <a:p>
            <a:pPr marL="179831" marR="0">
              <a:lnSpc>
                <a:spcPts val="1059"/>
              </a:lnSpc>
              <a:spcBef>
                <a:spcPts val="344"/>
              </a:spcBef>
              <a:spcAft>
                <a:spcPts val="0"/>
              </a:spcAft>
            </a:pPr>
            <a:r>
              <a:rPr dirty="0" sz="950">
                <a:solidFill>
                  <a:srgbClr val="000000"/>
                </a:solidFill>
                <a:latin typeface="KaiTi"/>
                <a:cs typeface="KaiTi"/>
              </a:rPr>
              <a:t>年全球糖尿病药物销售额高达</a:t>
            </a:r>
            <a:r>
              <a:rPr dirty="0" sz="950" spc="15">
                <a:solidFill>
                  <a:srgbClr val="000000"/>
                </a:solidFill>
                <a:latin typeface="Times New Roman"/>
                <a:cs typeface="Times New Roman"/>
              </a:rPr>
              <a:t> </a:t>
            </a:r>
            <a:r>
              <a:rPr dirty="0" sz="950">
                <a:solidFill>
                  <a:srgbClr val="000000"/>
                </a:solidFill>
                <a:latin typeface="Arial"/>
                <a:cs typeface="Arial"/>
              </a:rPr>
              <a:t>420</a:t>
            </a:r>
            <a:r>
              <a:rPr dirty="0" sz="950" spc="-33">
                <a:solidFill>
                  <a:srgbClr val="000000"/>
                </a:solidFill>
                <a:latin typeface="Arial"/>
                <a:cs typeface="Arial"/>
              </a:rPr>
              <a:t> </a:t>
            </a:r>
            <a:r>
              <a:rPr dirty="0" sz="950">
                <a:solidFill>
                  <a:srgbClr val="000000"/>
                </a:solidFill>
                <a:latin typeface="KaiTi"/>
                <a:cs typeface="KaiTi"/>
              </a:rPr>
              <a:t>亿美元，其中胰岛素及其同系物以</a:t>
            </a:r>
            <a:r>
              <a:rPr dirty="0" sz="950" spc="23">
                <a:solidFill>
                  <a:srgbClr val="000000"/>
                </a:solidFill>
                <a:latin typeface="Times New Roman"/>
                <a:cs typeface="Times New Roman"/>
              </a:rPr>
              <a:t> </a:t>
            </a:r>
            <a:r>
              <a:rPr dirty="0" sz="950">
                <a:solidFill>
                  <a:srgbClr val="000000"/>
                </a:solidFill>
                <a:latin typeface="Arial"/>
                <a:cs typeface="Arial"/>
              </a:rPr>
              <a:t>42%</a:t>
            </a:r>
            <a:r>
              <a:rPr dirty="0" sz="950" spc="10">
                <a:solidFill>
                  <a:srgbClr val="000000"/>
                </a:solidFill>
                <a:latin typeface="KaiTi"/>
                <a:cs typeface="KaiTi"/>
              </a:rPr>
              <a:t>的比</a:t>
            </a:r>
          </a:p>
          <a:p>
            <a:pPr marL="179831" marR="0">
              <a:lnSpc>
                <a:spcPts val="1059"/>
              </a:lnSpc>
              <a:spcBef>
                <a:spcPts val="332"/>
              </a:spcBef>
              <a:spcAft>
                <a:spcPts val="0"/>
              </a:spcAft>
            </a:pPr>
            <a:r>
              <a:rPr dirty="0" sz="950">
                <a:solidFill>
                  <a:srgbClr val="000000"/>
                </a:solidFill>
                <a:latin typeface="KaiTi"/>
                <a:cs typeface="KaiTi"/>
              </a:rPr>
              <a:t>例占据绝对优势。新机制药物如</a:t>
            </a:r>
            <a:r>
              <a:rPr dirty="0" sz="950" spc="124">
                <a:solidFill>
                  <a:srgbClr val="000000"/>
                </a:solidFill>
                <a:latin typeface="Times New Roman"/>
                <a:cs typeface="Times New Roman"/>
              </a:rPr>
              <a:t> </a:t>
            </a:r>
            <a:r>
              <a:rPr dirty="0" sz="950">
                <a:solidFill>
                  <a:srgbClr val="000000"/>
                </a:solidFill>
                <a:latin typeface="Arial"/>
                <a:cs typeface="Arial"/>
              </a:rPr>
              <a:t>DPP-4</a:t>
            </a:r>
            <a:r>
              <a:rPr dirty="0" sz="950" spc="86">
                <a:solidFill>
                  <a:srgbClr val="000000"/>
                </a:solidFill>
                <a:latin typeface="Arial"/>
                <a:cs typeface="Arial"/>
              </a:rPr>
              <a:t> </a:t>
            </a:r>
            <a:r>
              <a:rPr dirty="0" sz="950">
                <a:solidFill>
                  <a:srgbClr val="000000"/>
                </a:solidFill>
                <a:latin typeface="KaiTi"/>
                <a:cs typeface="KaiTi"/>
              </a:rPr>
              <a:t>抑制剂、</a:t>
            </a:r>
            <a:r>
              <a:rPr dirty="0" sz="950">
                <a:solidFill>
                  <a:srgbClr val="000000"/>
                </a:solidFill>
                <a:latin typeface="Arial"/>
                <a:cs typeface="Arial"/>
              </a:rPr>
              <a:t>GLP-1</a:t>
            </a:r>
            <a:r>
              <a:rPr dirty="0" sz="950" spc="86">
                <a:solidFill>
                  <a:srgbClr val="000000"/>
                </a:solidFill>
                <a:latin typeface="Arial"/>
                <a:cs typeface="Arial"/>
              </a:rPr>
              <a:t> </a:t>
            </a:r>
            <a:r>
              <a:rPr dirty="0" sz="950">
                <a:solidFill>
                  <a:srgbClr val="000000"/>
                </a:solidFill>
                <a:latin typeface="KaiTi"/>
                <a:cs typeface="KaiTi"/>
              </a:rPr>
              <a:t>受体激动剂、</a:t>
            </a:r>
            <a:r>
              <a:rPr dirty="0" sz="950" spc="-27">
                <a:solidFill>
                  <a:srgbClr val="000000"/>
                </a:solidFill>
                <a:latin typeface="Arial"/>
                <a:cs typeface="Arial"/>
              </a:rPr>
              <a:t>SGLT-2</a:t>
            </a:r>
          </a:p>
          <a:p>
            <a:pPr marL="179831" marR="0">
              <a:lnSpc>
                <a:spcPts val="1059"/>
              </a:lnSpc>
              <a:spcBef>
                <a:spcPts val="346"/>
              </a:spcBef>
              <a:spcAft>
                <a:spcPts val="0"/>
              </a:spcAft>
            </a:pPr>
            <a:r>
              <a:rPr dirty="0" sz="950">
                <a:solidFill>
                  <a:srgbClr val="000000"/>
                </a:solidFill>
                <a:latin typeface="KaiTi"/>
                <a:cs typeface="KaiTi"/>
              </a:rPr>
              <a:t>抑制剂的市占率在逐步提升，分别为</a:t>
            </a:r>
            <a:r>
              <a:rPr dirty="0" sz="950" spc="25">
                <a:solidFill>
                  <a:srgbClr val="000000"/>
                </a:solidFill>
                <a:latin typeface="Times New Roman"/>
                <a:cs typeface="Times New Roman"/>
              </a:rPr>
              <a:t> </a:t>
            </a:r>
            <a:r>
              <a:rPr dirty="0" sz="950">
                <a:solidFill>
                  <a:srgbClr val="000000"/>
                </a:solidFill>
                <a:latin typeface="Arial"/>
                <a:cs typeface="Arial"/>
              </a:rPr>
              <a:t>16%</a:t>
            </a:r>
            <a:r>
              <a:rPr dirty="0" sz="950" spc="-98">
                <a:solidFill>
                  <a:srgbClr val="000000"/>
                </a:solidFill>
                <a:latin typeface="KaiTi"/>
                <a:cs typeface="KaiTi"/>
              </a:rPr>
              <a:t>、</a:t>
            </a:r>
            <a:r>
              <a:rPr dirty="0" sz="950">
                <a:solidFill>
                  <a:srgbClr val="000000"/>
                </a:solidFill>
                <a:latin typeface="Arial"/>
                <a:cs typeface="Arial"/>
              </a:rPr>
              <a:t>10%</a:t>
            </a:r>
            <a:r>
              <a:rPr dirty="0" sz="950" spc="-98">
                <a:solidFill>
                  <a:srgbClr val="000000"/>
                </a:solidFill>
                <a:latin typeface="KaiTi"/>
                <a:cs typeface="KaiTi"/>
              </a:rPr>
              <a:t>、</a:t>
            </a:r>
            <a:r>
              <a:rPr dirty="0" sz="950">
                <a:solidFill>
                  <a:srgbClr val="000000"/>
                </a:solidFill>
                <a:latin typeface="Arial"/>
                <a:cs typeface="Arial"/>
              </a:rPr>
              <a:t>5%</a:t>
            </a:r>
            <a:r>
              <a:rPr dirty="0" sz="950" spc="-18">
                <a:solidFill>
                  <a:srgbClr val="000000"/>
                </a:solidFill>
                <a:latin typeface="KaiTi"/>
                <a:cs typeface="KaiTi"/>
              </a:rPr>
              <a:t>，已经逐步成为</a:t>
            </a:r>
            <a:r>
              <a:rPr dirty="0" sz="950" spc="20">
                <a:solidFill>
                  <a:srgbClr val="000000"/>
                </a:solidFill>
                <a:latin typeface="Times New Roman"/>
                <a:cs typeface="Times New Roman"/>
              </a:rPr>
              <a:t> </a:t>
            </a:r>
            <a:r>
              <a:rPr dirty="0" sz="950">
                <a:solidFill>
                  <a:srgbClr val="000000"/>
                </a:solidFill>
                <a:latin typeface="Arial"/>
                <a:cs typeface="Arial"/>
              </a:rPr>
              <a:t>2</a:t>
            </a:r>
            <a:r>
              <a:rPr dirty="0" sz="950" spc="-23">
                <a:solidFill>
                  <a:srgbClr val="000000"/>
                </a:solidFill>
                <a:latin typeface="Arial"/>
                <a:cs typeface="Arial"/>
              </a:rPr>
              <a:t> </a:t>
            </a:r>
            <a:r>
              <a:rPr dirty="0" sz="950">
                <a:solidFill>
                  <a:srgbClr val="000000"/>
                </a:solidFill>
                <a:latin typeface="KaiTi"/>
                <a:cs typeface="KaiTi"/>
              </a:rPr>
              <a:t>型糖尿</a:t>
            </a:r>
          </a:p>
          <a:p>
            <a:pPr marL="179831" marR="0">
              <a:lnSpc>
                <a:spcPts val="1059"/>
              </a:lnSpc>
              <a:spcBef>
                <a:spcPts val="344"/>
              </a:spcBef>
              <a:spcAft>
                <a:spcPts val="0"/>
              </a:spcAft>
            </a:pPr>
            <a:r>
              <a:rPr dirty="0" sz="950">
                <a:solidFill>
                  <a:srgbClr val="000000"/>
                </a:solidFill>
                <a:latin typeface="KaiTi"/>
                <a:cs typeface="KaiTi"/>
              </a:rPr>
              <a:t>病主流用药。</a:t>
            </a:r>
            <a:r>
              <a:rPr dirty="0" sz="950" spc="191">
                <a:solidFill>
                  <a:srgbClr val="000000"/>
                </a:solidFill>
                <a:latin typeface="Times New Roman"/>
                <a:cs typeface="Times New Roman"/>
              </a:rPr>
              <a:t> </a:t>
            </a:r>
            <a:r>
              <a:rPr dirty="0" sz="950">
                <a:solidFill>
                  <a:srgbClr val="000000"/>
                </a:solidFill>
                <a:latin typeface="Arial"/>
                <a:cs typeface="Arial"/>
              </a:rPr>
              <a:t>2017</a:t>
            </a:r>
            <a:r>
              <a:rPr dirty="0" sz="950" spc="-23">
                <a:solidFill>
                  <a:srgbClr val="000000"/>
                </a:solidFill>
                <a:latin typeface="Arial"/>
                <a:cs typeface="Arial"/>
              </a:rPr>
              <a:t> </a:t>
            </a:r>
            <a:r>
              <a:rPr dirty="0" sz="950">
                <a:solidFill>
                  <a:srgbClr val="000000"/>
                </a:solidFill>
                <a:latin typeface="KaiTi"/>
                <a:cs typeface="KaiTi"/>
              </a:rPr>
              <a:t>年全球市场数据显示，甘精胰岛素以</a:t>
            </a:r>
            <a:r>
              <a:rPr dirty="0" sz="950" spc="20">
                <a:solidFill>
                  <a:srgbClr val="000000"/>
                </a:solidFill>
                <a:latin typeface="Times New Roman"/>
                <a:cs typeface="Times New Roman"/>
              </a:rPr>
              <a:t> </a:t>
            </a:r>
            <a:r>
              <a:rPr dirty="0" sz="950">
                <a:solidFill>
                  <a:srgbClr val="000000"/>
                </a:solidFill>
                <a:latin typeface="Arial"/>
                <a:cs typeface="Arial"/>
              </a:rPr>
              <a:t>52.5</a:t>
            </a:r>
            <a:r>
              <a:rPr dirty="0" sz="950" spc="-18">
                <a:solidFill>
                  <a:srgbClr val="000000"/>
                </a:solidFill>
                <a:latin typeface="Arial"/>
                <a:cs typeface="Arial"/>
              </a:rPr>
              <a:t> </a:t>
            </a:r>
            <a:r>
              <a:rPr dirty="0" sz="950">
                <a:solidFill>
                  <a:srgbClr val="000000"/>
                </a:solidFill>
                <a:latin typeface="KaiTi"/>
                <a:cs typeface="KaiTi"/>
              </a:rPr>
              <a:t>亿美元占比全球</a:t>
            </a:r>
          </a:p>
          <a:p>
            <a:pPr marL="179831" marR="0">
              <a:lnSpc>
                <a:spcPts val="1059"/>
              </a:lnSpc>
              <a:spcBef>
                <a:spcPts val="332"/>
              </a:spcBef>
              <a:spcAft>
                <a:spcPts val="0"/>
              </a:spcAft>
            </a:pPr>
            <a:r>
              <a:rPr dirty="0" sz="950">
                <a:solidFill>
                  <a:srgbClr val="000000"/>
                </a:solidFill>
                <a:latin typeface="KaiTi"/>
                <a:cs typeface="KaiTi"/>
              </a:rPr>
              <a:t>糖尿病药物市场的</a:t>
            </a:r>
            <a:r>
              <a:rPr dirty="0" sz="950" spc="15">
                <a:solidFill>
                  <a:srgbClr val="000000"/>
                </a:solidFill>
                <a:latin typeface="Times New Roman"/>
                <a:cs typeface="Times New Roman"/>
              </a:rPr>
              <a:t> </a:t>
            </a:r>
            <a:r>
              <a:rPr dirty="0" sz="950">
                <a:solidFill>
                  <a:srgbClr val="000000"/>
                </a:solidFill>
                <a:latin typeface="Arial"/>
                <a:cs typeface="Arial"/>
              </a:rPr>
              <a:t>12.5%</a:t>
            </a:r>
            <a:r>
              <a:rPr dirty="0" sz="950" spc="-25">
                <a:solidFill>
                  <a:srgbClr val="000000"/>
                </a:solidFill>
                <a:latin typeface="KaiTi"/>
                <a:cs typeface="KaiTi"/>
              </a:rPr>
              <a:t>，紧随其后的是西格列汀（</a:t>
            </a:r>
            <a:r>
              <a:rPr dirty="0" sz="950">
                <a:solidFill>
                  <a:srgbClr val="000000"/>
                </a:solidFill>
                <a:latin typeface="Arial"/>
                <a:cs typeface="Arial"/>
              </a:rPr>
              <a:t>37.4</a:t>
            </a:r>
            <a:r>
              <a:rPr dirty="0" sz="950" spc="-37">
                <a:solidFill>
                  <a:srgbClr val="000000"/>
                </a:solidFill>
                <a:latin typeface="Arial"/>
                <a:cs typeface="Arial"/>
              </a:rPr>
              <a:t> </a:t>
            </a:r>
            <a:r>
              <a:rPr dirty="0" sz="950" spc="-25">
                <a:solidFill>
                  <a:srgbClr val="000000"/>
                </a:solidFill>
                <a:latin typeface="KaiTi"/>
                <a:cs typeface="KaiTi"/>
              </a:rPr>
              <a:t>亿美元，占比</a:t>
            </a:r>
            <a:r>
              <a:rPr dirty="0" sz="950" spc="40">
                <a:solidFill>
                  <a:srgbClr val="000000"/>
                </a:solidFill>
                <a:latin typeface="Times New Roman"/>
                <a:cs typeface="Times New Roman"/>
              </a:rPr>
              <a:t> </a:t>
            </a:r>
            <a:r>
              <a:rPr dirty="0" sz="950">
                <a:solidFill>
                  <a:srgbClr val="000000"/>
                </a:solidFill>
                <a:latin typeface="Arial"/>
                <a:cs typeface="Arial"/>
              </a:rPr>
              <a:t>8.9%</a:t>
            </a:r>
            <a:r>
              <a:rPr dirty="0" sz="950" spc="-482">
                <a:solidFill>
                  <a:srgbClr val="000000"/>
                </a:solidFill>
                <a:latin typeface="KaiTi"/>
                <a:cs typeface="KaiTi"/>
              </a:rPr>
              <a:t>）</a:t>
            </a:r>
            <a:r>
              <a:rPr dirty="0" sz="950">
                <a:solidFill>
                  <a:srgbClr val="000000"/>
                </a:solidFill>
                <a:latin typeface="KaiTi"/>
                <a:cs typeface="KaiTi"/>
              </a:rPr>
              <a:t>、</a:t>
            </a:r>
          </a:p>
          <a:p>
            <a:pPr marL="179831" marR="0">
              <a:lnSpc>
                <a:spcPts val="1059"/>
              </a:lnSpc>
              <a:spcBef>
                <a:spcPts val="344"/>
              </a:spcBef>
              <a:spcAft>
                <a:spcPts val="0"/>
              </a:spcAft>
            </a:pPr>
            <a:r>
              <a:rPr dirty="0" sz="950">
                <a:solidFill>
                  <a:srgbClr val="000000"/>
                </a:solidFill>
                <a:latin typeface="KaiTi"/>
                <a:cs typeface="KaiTi"/>
              </a:rPr>
              <a:t>利拉鲁肽（</a:t>
            </a:r>
            <a:r>
              <a:rPr dirty="0" sz="950">
                <a:solidFill>
                  <a:srgbClr val="000000"/>
                </a:solidFill>
                <a:latin typeface="Arial"/>
                <a:cs typeface="Arial"/>
              </a:rPr>
              <a:t>35.4</a:t>
            </a:r>
            <a:r>
              <a:rPr dirty="0" sz="950">
                <a:solidFill>
                  <a:srgbClr val="000000"/>
                </a:solidFill>
                <a:latin typeface="Arial"/>
                <a:cs typeface="Arial"/>
              </a:rPr>
              <a:t> </a:t>
            </a:r>
            <a:r>
              <a:rPr dirty="0" sz="950">
                <a:solidFill>
                  <a:srgbClr val="000000"/>
                </a:solidFill>
                <a:latin typeface="KaiTi"/>
                <a:cs typeface="KaiTi"/>
              </a:rPr>
              <a:t>亿美元，占比</a:t>
            </a:r>
            <a:r>
              <a:rPr dirty="0" sz="950" spc="49">
                <a:solidFill>
                  <a:srgbClr val="000000"/>
                </a:solidFill>
                <a:latin typeface="Times New Roman"/>
                <a:cs typeface="Times New Roman"/>
              </a:rPr>
              <a:t> </a:t>
            </a:r>
            <a:r>
              <a:rPr dirty="0" sz="950">
                <a:solidFill>
                  <a:srgbClr val="000000"/>
                </a:solidFill>
                <a:latin typeface="Arial"/>
                <a:cs typeface="Arial"/>
              </a:rPr>
              <a:t>8.4%</a:t>
            </a:r>
            <a:r>
              <a:rPr dirty="0" sz="950" spc="-25">
                <a:solidFill>
                  <a:srgbClr val="000000"/>
                </a:solidFill>
                <a:latin typeface="KaiTi"/>
                <a:cs typeface="KaiTi"/>
              </a:rPr>
              <a:t>）。诺和诺德凭借其在胰岛素领域的绝对优</a:t>
            </a:r>
          </a:p>
          <a:p>
            <a:pPr marL="179831" marR="0">
              <a:lnSpc>
                <a:spcPts val="947"/>
              </a:lnSpc>
              <a:spcBef>
                <a:spcPts val="388"/>
              </a:spcBef>
              <a:spcAft>
                <a:spcPts val="0"/>
              </a:spcAft>
            </a:pPr>
            <a:r>
              <a:rPr dirty="0" sz="950">
                <a:solidFill>
                  <a:srgbClr val="000000"/>
                </a:solidFill>
                <a:latin typeface="KaiTi"/>
                <a:cs typeface="KaiTi"/>
              </a:rPr>
              <a:t>势成为糖尿病用药领域的绝对领导者，而赛诺菲也凭借甘精胰岛素成为全球第</a:t>
            </a:r>
          </a:p>
          <a:p>
            <a:pPr marL="179831" marR="0">
              <a:lnSpc>
                <a:spcPts val="1059"/>
              </a:lnSpc>
              <a:spcBef>
                <a:spcPts val="400"/>
              </a:spcBef>
              <a:spcAft>
                <a:spcPts val="0"/>
              </a:spcAft>
            </a:pPr>
            <a:r>
              <a:rPr dirty="0" sz="950">
                <a:solidFill>
                  <a:srgbClr val="000000"/>
                </a:solidFill>
                <a:latin typeface="KaiTi"/>
                <a:cs typeface="KaiTi"/>
              </a:rPr>
              <a:t>二大降糖药企业；全球降糖药物销售额</a:t>
            </a:r>
            <a:r>
              <a:rPr dirty="0" sz="950" spc="55">
                <a:solidFill>
                  <a:srgbClr val="000000"/>
                </a:solidFill>
                <a:latin typeface="Times New Roman"/>
                <a:cs typeface="Times New Roman"/>
              </a:rPr>
              <a:t> </a:t>
            </a:r>
            <a:r>
              <a:rPr dirty="0" sz="950" spc="-28">
                <a:solidFill>
                  <a:srgbClr val="000000"/>
                </a:solidFill>
                <a:latin typeface="Arial"/>
                <a:cs typeface="Arial"/>
              </a:rPr>
              <a:t>Top10</a:t>
            </a:r>
            <a:r>
              <a:rPr dirty="0" sz="950" spc="43">
                <a:solidFill>
                  <a:srgbClr val="000000"/>
                </a:solidFill>
                <a:latin typeface="Arial"/>
                <a:cs typeface="Arial"/>
              </a:rPr>
              <a:t> </a:t>
            </a:r>
            <a:r>
              <a:rPr dirty="0" sz="950">
                <a:solidFill>
                  <a:srgbClr val="000000"/>
                </a:solidFill>
                <a:latin typeface="KaiTi"/>
                <a:cs typeface="KaiTi"/>
              </a:rPr>
              <a:t>企业均有创新大品种加持，并不</a:t>
            </a:r>
          </a:p>
          <a:p>
            <a:pPr marL="179831" marR="0">
              <a:lnSpc>
                <a:spcPts val="947"/>
              </a:lnSpc>
              <a:spcBef>
                <a:spcPts val="388"/>
              </a:spcBef>
              <a:spcAft>
                <a:spcPts val="0"/>
              </a:spcAft>
            </a:pPr>
            <a:r>
              <a:rPr dirty="0" sz="950">
                <a:solidFill>
                  <a:srgbClr val="000000"/>
                </a:solidFill>
                <a:latin typeface="KaiTi"/>
                <a:cs typeface="KaiTi"/>
              </a:rPr>
              <a:t>断的对降糖药物进行推陈出新。</a:t>
            </a:r>
          </a:p>
        </p:txBody>
      </p:sp>
      <p:sp>
        <p:nvSpPr>
          <p:cNvPr id="29" name="object 29"/>
          <p:cNvSpPr txBox="1"/>
          <p:nvPr/>
        </p:nvSpPr>
        <p:spPr>
          <a:xfrm>
            <a:off x="5133721" y="5446703"/>
            <a:ext cx="248135" cy="676286"/>
          </a:xfrm>
          <a:prstGeom prst="rect">
            <a:avLst/>
          </a:prstGeom>
        </p:spPr>
        <p:txBody>
          <a:bodyPr wrap="square" lIns="0" tIns="0" rIns="0" bIns="0" rtlCol="0" vert="horz">
            <a:spAutoFit/>
          </a:bodyPr>
          <a:lstStyle/>
          <a:p>
            <a:pPr marL="0" marR="0">
              <a:lnSpc>
                <a:spcPts val="630"/>
              </a:lnSpc>
              <a:spcBef>
                <a:spcPts val="0"/>
              </a:spcBef>
              <a:spcAft>
                <a:spcPts val="0"/>
              </a:spcAft>
            </a:pPr>
            <a:r>
              <a:rPr dirty="0" sz="550">
                <a:solidFill>
                  <a:srgbClr val="000000"/>
                </a:solidFill>
                <a:latin typeface="Arial"/>
                <a:cs typeface="Arial"/>
              </a:rPr>
              <a:t>74%</a:t>
            </a:r>
          </a:p>
          <a:p>
            <a:pPr marL="0" marR="0">
              <a:lnSpc>
                <a:spcPts val="630"/>
              </a:lnSpc>
              <a:spcBef>
                <a:spcPts val="883"/>
              </a:spcBef>
              <a:spcAft>
                <a:spcPts val="0"/>
              </a:spcAft>
            </a:pPr>
            <a:r>
              <a:rPr dirty="0" sz="550">
                <a:solidFill>
                  <a:srgbClr val="000000"/>
                </a:solidFill>
                <a:latin typeface="Arial"/>
                <a:cs typeface="Arial"/>
              </a:rPr>
              <a:t>52%</a:t>
            </a:r>
          </a:p>
          <a:p>
            <a:pPr marL="0" marR="0">
              <a:lnSpc>
                <a:spcPts val="630"/>
              </a:lnSpc>
              <a:spcBef>
                <a:spcPts val="886"/>
              </a:spcBef>
              <a:spcAft>
                <a:spcPts val="0"/>
              </a:spcAft>
            </a:pPr>
            <a:r>
              <a:rPr dirty="0" sz="550">
                <a:solidFill>
                  <a:srgbClr val="000000"/>
                </a:solidFill>
                <a:latin typeface="Arial"/>
                <a:cs typeface="Arial"/>
              </a:rPr>
              <a:t>30%</a:t>
            </a:r>
          </a:p>
          <a:p>
            <a:pPr marL="40004" marR="0">
              <a:lnSpc>
                <a:spcPts val="630"/>
              </a:lnSpc>
              <a:spcBef>
                <a:spcPts val="833"/>
              </a:spcBef>
              <a:spcAft>
                <a:spcPts val="0"/>
              </a:spcAft>
            </a:pPr>
            <a:r>
              <a:rPr dirty="0" sz="550">
                <a:solidFill>
                  <a:srgbClr val="000000"/>
                </a:solidFill>
                <a:latin typeface="Arial"/>
                <a:cs typeface="Arial"/>
              </a:rPr>
              <a:t>8%</a:t>
            </a:r>
          </a:p>
        </p:txBody>
      </p:sp>
      <p:sp>
        <p:nvSpPr>
          <p:cNvPr id="30" name="object 30"/>
          <p:cNvSpPr txBox="1"/>
          <p:nvPr/>
        </p:nvSpPr>
        <p:spPr>
          <a:xfrm>
            <a:off x="5109971" y="6190796"/>
            <a:ext cx="272096" cy="118121"/>
          </a:xfrm>
          <a:prstGeom prst="rect">
            <a:avLst/>
          </a:prstGeom>
        </p:spPr>
        <p:txBody>
          <a:bodyPr wrap="square" lIns="0" tIns="0" rIns="0" bIns="0" rtlCol="0" vert="horz">
            <a:spAutoFit/>
          </a:bodyPr>
          <a:lstStyle/>
          <a:p>
            <a:pPr marL="0" marR="0">
              <a:lnSpc>
                <a:spcPts val="630"/>
              </a:lnSpc>
              <a:spcBef>
                <a:spcPts val="0"/>
              </a:spcBef>
              <a:spcAft>
                <a:spcPts val="0"/>
              </a:spcAft>
            </a:pPr>
            <a:r>
              <a:rPr dirty="0" sz="550">
                <a:solidFill>
                  <a:srgbClr val="000000"/>
                </a:solidFill>
                <a:latin typeface="Arial"/>
                <a:cs typeface="Arial"/>
              </a:rPr>
              <a:t>-14%</a:t>
            </a:r>
          </a:p>
        </p:txBody>
      </p:sp>
      <p:sp>
        <p:nvSpPr>
          <p:cNvPr id="31" name="object 31"/>
          <p:cNvSpPr txBox="1"/>
          <p:nvPr/>
        </p:nvSpPr>
        <p:spPr>
          <a:xfrm>
            <a:off x="5301741" y="6261789"/>
            <a:ext cx="244183" cy="118121"/>
          </a:xfrm>
          <a:prstGeom prst="rect">
            <a:avLst/>
          </a:prstGeom>
        </p:spPr>
        <p:txBody>
          <a:bodyPr wrap="square" lIns="0" tIns="0" rIns="0" bIns="0" rtlCol="0" vert="horz">
            <a:spAutoFit/>
          </a:bodyPr>
          <a:lstStyle/>
          <a:p>
            <a:pPr marL="0" marR="0">
              <a:lnSpc>
                <a:spcPts val="630"/>
              </a:lnSpc>
              <a:spcBef>
                <a:spcPts val="0"/>
              </a:spcBef>
              <a:spcAft>
                <a:spcPts val="0"/>
              </a:spcAft>
            </a:pPr>
            <a:r>
              <a:rPr dirty="0" sz="550">
                <a:solidFill>
                  <a:srgbClr val="000000"/>
                </a:solidFill>
                <a:latin typeface="Arial"/>
                <a:cs typeface="Arial"/>
              </a:rPr>
              <a:t>17/8</a:t>
            </a:r>
          </a:p>
        </p:txBody>
      </p:sp>
      <p:sp>
        <p:nvSpPr>
          <p:cNvPr id="32" name="object 32"/>
          <p:cNvSpPr txBox="1"/>
          <p:nvPr/>
        </p:nvSpPr>
        <p:spPr>
          <a:xfrm>
            <a:off x="5559297" y="6261789"/>
            <a:ext cx="560564" cy="118121"/>
          </a:xfrm>
          <a:prstGeom prst="rect">
            <a:avLst/>
          </a:prstGeom>
        </p:spPr>
        <p:txBody>
          <a:bodyPr wrap="square" lIns="0" tIns="0" rIns="0" bIns="0" rtlCol="0" vert="horz">
            <a:spAutoFit/>
          </a:bodyPr>
          <a:lstStyle/>
          <a:p>
            <a:pPr marL="0" marR="0">
              <a:lnSpc>
                <a:spcPts val="630"/>
              </a:lnSpc>
              <a:spcBef>
                <a:spcPts val="0"/>
              </a:spcBef>
              <a:spcAft>
                <a:spcPts val="0"/>
              </a:spcAft>
            </a:pPr>
            <a:r>
              <a:rPr dirty="0" sz="550">
                <a:solidFill>
                  <a:srgbClr val="000000"/>
                </a:solidFill>
                <a:latin typeface="Arial"/>
                <a:cs typeface="Arial"/>
              </a:rPr>
              <a:t>17/10</a:t>
            </a:r>
            <a:r>
              <a:rPr dirty="0" sz="550" spc="628">
                <a:solidFill>
                  <a:srgbClr val="000000"/>
                </a:solidFill>
                <a:latin typeface="Arial"/>
                <a:cs typeface="Arial"/>
              </a:rPr>
              <a:t> </a:t>
            </a:r>
            <a:r>
              <a:rPr dirty="0" sz="550">
                <a:solidFill>
                  <a:srgbClr val="000000"/>
                </a:solidFill>
                <a:latin typeface="Arial"/>
                <a:cs typeface="Arial"/>
              </a:rPr>
              <a:t>17/12</a:t>
            </a:r>
          </a:p>
        </p:txBody>
      </p:sp>
      <p:sp>
        <p:nvSpPr>
          <p:cNvPr id="33" name="object 33"/>
          <p:cNvSpPr txBox="1"/>
          <p:nvPr/>
        </p:nvSpPr>
        <p:spPr>
          <a:xfrm>
            <a:off x="6138036" y="6261789"/>
            <a:ext cx="244183" cy="118121"/>
          </a:xfrm>
          <a:prstGeom prst="rect">
            <a:avLst/>
          </a:prstGeom>
        </p:spPr>
        <p:txBody>
          <a:bodyPr wrap="square" lIns="0" tIns="0" rIns="0" bIns="0" rtlCol="0" vert="horz">
            <a:spAutoFit/>
          </a:bodyPr>
          <a:lstStyle/>
          <a:p>
            <a:pPr marL="0" marR="0">
              <a:lnSpc>
                <a:spcPts val="630"/>
              </a:lnSpc>
              <a:spcBef>
                <a:spcPts val="0"/>
              </a:spcBef>
              <a:spcAft>
                <a:spcPts val="0"/>
              </a:spcAft>
            </a:pPr>
            <a:r>
              <a:rPr dirty="0" sz="550">
                <a:solidFill>
                  <a:srgbClr val="000000"/>
                </a:solidFill>
                <a:latin typeface="Arial"/>
                <a:cs typeface="Arial"/>
              </a:rPr>
              <a:t>18/2</a:t>
            </a:r>
          </a:p>
        </p:txBody>
      </p:sp>
      <p:sp>
        <p:nvSpPr>
          <p:cNvPr id="34" name="object 34"/>
          <p:cNvSpPr txBox="1"/>
          <p:nvPr/>
        </p:nvSpPr>
        <p:spPr>
          <a:xfrm>
            <a:off x="6406260" y="6261789"/>
            <a:ext cx="244183" cy="118121"/>
          </a:xfrm>
          <a:prstGeom prst="rect">
            <a:avLst/>
          </a:prstGeom>
        </p:spPr>
        <p:txBody>
          <a:bodyPr wrap="square" lIns="0" tIns="0" rIns="0" bIns="0" rtlCol="0" vert="horz">
            <a:spAutoFit/>
          </a:bodyPr>
          <a:lstStyle/>
          <a:p>
            <a:pPr marL="0" marR="0">
              <a:lnSpc>
                <a:spcPts val="630"/>
              </a:lnSpc>
              <a:spcBef>
                <a:spcPts val="0"/>
              </a:spcBef>
              <a:spcAft>
                <a:spcPts val="0"/>
              </a:spcAft>
            </a:pPr>
            <a:r>
              <a:rPr dirty="0" sz="550">
                <a:solidFill>
                  <a:srgbClr val="000000"/>
                </a:solidFill>
                <a:latin typeface="Arial"/>
                <a:cs typeface="Arial"/>
              </a:rPr>
              <a:t>18/4</a:t>
            </a:r>
          </a:p>
        </p:txBody>
      </p:sp>
      <p:sp>
        <p:nvSpPr>
          <p:cNvPr id="35" name="object 35"/>
          <p:cNvSpPr txBox="1"/>
          <p:nvPr/>
        </p:nvSpPr>
        <p:spPr>
          <a:xfrm>
            <a:off x="6683629" y="6261789"/>
            <a:ext cx="244183" cy="118121"/>
          </a:xfrm>
          <a:prstGeom prst="rect">
            <a:avLst/>
          </a:prstGeom>
        </p:spPr>
        <p:txBody>
          <a:bodyPr wrap="square" lIns="0" tIns="0" rIns="0" bIns="0" rtlCol="0" vert="horz">
            <a:spAutoFit/>
          </a:bodyPr>
          <a:lstStyle/>
          <a:p>
            <a:pPr marL="0" marR="0">
              <a:lnSpc>
                <a:spcPts val="630"/>
              </a:lnSpc>
              <a:spcBef>
                <a:spcPts val="0"/>
              </a:spcBef>
              <a:spcAft>
                <a:spcPts val="0"/>
              </a:spcAft>
            </a:pPr>
            <a:r>
              <a:rPr dirty="0" sz="550">
                <a:solidFill>
                  <a:srgbClr val="000000"/>
                </a:solidFill>
                <a:latin typeface="Arial"/>
                <a:cs typeface="Arial"/>
              </a:rPr>
              <a:t>18/6</a:t>
            </a:r>
          </a:p>
        </p:txBody>
      </p:sp>
      <p:sp>
        <p:nvSpPr>
          <p:cNvPr id="36" name="object 36"/>
          <p:cNvSpPr txBox="1"/>
          <p:nvPr/>
        </p:nvSpPr>
        <p:spPr>
          <a:xfrm>
            <a:off x="6960996" y="6261789"/>
            <a:ext cx="244183" cy="118121"/>
          </a:xfrm>
          <a:prstGeom prst="rect">
            <a:avLst/>
          </a:prstGeom>
        </p:spPr>
        <p:txBody>
          <a:bodyPr wrap="square" lIns="0" tIns="0" rIns="0" bIns="0" rtlCol="0" vert="horz">
            <a:spAutoFit/>
          </a:bodyPr>
          <a:lstStyle/>
          <a:p>
            <a:pPr marL="0" marR="0">
              <a:lnSpc>
                <a:spcPts val="630"/>
              </a:lnSpc>
              <a:spcBef>
                <a:spcPts val="0"/>
              </a:spcBef>
              <a:spcAft>
                <a:spcPts val="0"/>
              </a:spcAft>
            </a:pPr>
            <a:r>
              <a:rPr dirty="0" sz="550">
                <a:solidFill>
                  <a:srgbClr val="000000"/>
                </a:solidFill>
                <a:latin typeface="Arial"/>
                <a:cs typeface="Arial"/>
              </a:rPr>
              <a:t>18/8</a:t>
            </a:r>
          </a:p>
        </p:txBody>
      </p:sp>
      <p:sp>
        <p:nvSpPr>
          <p:cNvPr id="37" name="object 37"/>
          <p:cNvSpPr txBox="1"/>
          <p:nvPr/>
        </p:nvSpPr>
        <p:spPr>
          <a:xfrm>
            <a:off x="5120004" y="6430938"/>
            <a:ext cx="1006983" cy="134111"/>
          </a:xfrm>
          <a:prstGeom prst="rect">
            <a:avLst/>
          </a:prstGeom>
        </p:spPr>
        <p:txBody>
          <a:bodyPr wrap="square" lIns="0" tIns="0" rIns="0" bIns="0" rtlCol="0" vert="horz">
            <a:spAutoFit/>
          </a:bodyPr>
          <a:lstStyle/>
          <a:p>
            <a:pPr marL="0" marR="0">
              <a:lnSpc>
                <a:spcPts val="755"/>
              </a:lnSpc>
              <a:spcBef>
                <a:spcPts val="0"/>
              </a:spcBef>
              <a:spcAft>
                <a:spcPts val="0"/>
              </a:spcAft>
            </a:pPr>
            <a:r>
              <a:rPr dirty="0" sz="750">
                <a:solidFill>
                  <a:srgbClr val="000000"/>
                </a:solidFill>
                <a:latin typeface="KaiTi"/>
                <a:cs typeface="KaiTi"/>
              </a:rPr>
              <a:t>数据来源：聚源数据</a:t>
            </a:r>
          </a:p>
        </p:txBody>
      </p:sp>
      <p:sp>
        <p:nvSpPr>
          <p:cNvPr id="38" name="object 38"/>
          <p:cNvSpPr txBox="1"/>
          <p:nvPr/>
        </p:nvSpPr>
        <p:spPr>
          <a:xfrm>
            <a:off x="5129148" y="6740025"/>
            <a:ext cx="662939" cy="164592"/>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ffffff"/>
                </a:solidFill>
                <a:latin typeface="KaiTi"/>
                <a:cs typeface="KaiTi"/>
              </a:rPr>
              <a:t>基础数据</a:t>
            </a:r>
          </a:p>
        </p:txBody>
      </p:sp>
      <p:sp>
        <p:nvSpPr>
          <p:cNvPr id="39" name="object 39"/>
          <p:cNvSpPr txBox="1"/>
          <p:nvPr/>
        </p:nvSpPr>
        <p:spPr>
          <a:xfrm>
            <a:off x="5148960" y="6933077"/>
            <a:ext cx="730945"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KaiTi"/>
                <a:cs typeface="KaiTi"/>
              </a:rPr>
              <a:t>总股本</a:t>
            </a:r>
            <a:r>
              <a:rPr dirty="0" sz="800" spc="-14">
                <a:solidFill>
                  <a:srgbClr val="000000"/>
                </a:solidFill>
                <a:latin typeface="Arial"/>
                <a:cs typeface="Arial"/>
              </a:rPr>
              <a:t>(</a:t>
            </a:r>
            <a:r>
              <a:rPr dirty="0" sz="800" spc="10">
                <a:solidFill>
                  <a:srgbClr val="000000"/>
                </a:solidFill>
                <a:latin typeface="KaiTi"/>
                <a:cs typeface="KaiTi"/>
              </a:rPr>
              <a:t>亿股</a:t>
            </a:r>
            <a:r>
              <a:rPr dirty="0" sz="800">
                <a:solidFill>
                  <a:srgbClr val="000000"/>
                </a:solidFill>
                <a:latin typeface="Arial"/>
                <a:cs typeface="Arial"/>
              </a:rPr>
              <a:t>)</a:t>
            </a:r>
          </a:p>
        </p:txBody>
      </p:sp>
      <p:sp>
        <p:nvSpPr>
          <p:cNvPr id="40" name="object 40"/>
          <p:cNvSpPr txBox="1"/>
          <p:nvPr/>
        </p:nvSpPr>
        <p:spPr>
          <a:xfrm>
            <a:off x="6796785" y="6933077"/>
            <a:ext cx="407919" cy="29695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36.82</a:t>
            </a:r>
          </a:p>
          <a:p>
            <a:pPr marL="0" marR="0">
              <a:lnSpc>
                <a:spcPts val="898"/>
              </a:lnSpc>
              <a:spcBef>
                <a:spcPts val="241"/>
              </a:spcBef>
              <a:spcAft>
                <a:spcPts val="0"/>
              </a:spcAft>
            </a:pPr>
            <a:r>
              <a:rPr dirty="0" sz="800">
                <a:solidFill>
                  <a:srgbClr val="000000"/>
                </a:solidFill>
                <a:latin typeface="Arial"/>
                <a:cs typeface="Arial"/>
              </a:rPr>
              <a:t>36.62</a:t>
            </a:r>
          </a:p>
        </p:txBody>
      </p:sp>
      <p:sp>
        <p:nvSpPr>
          <p:cNvPr id="41" name="object 41"/>
          <p:cNvSpPr txBox="1"/>
          <p:nvPr/>
        </p:nvSpPr>
        <p:spPr>
          <a:xfrm>
            <a:off x="5148960" y="7077857"/>
            <a:ext cx="1072227" cy="440210"/>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KaiTi"/>
                <a:cs typeface="KaiTi"/>
              </a:rPr>
              <a:t>流通</a:t>
            </a:r>
            <a:r>
              <a:rPr dirty="0" sz="800">
                <a:solidFill>
                  <a:srgbClr val="000000"/>
                </a:solidFill>
                <a:latin typeface="Times New Roman"/>
                <a:cs typeface="Times New Roman"/>
              </a:rPr>
              <a:t> </a:t>
            </a:r>
            <a:r>
              <a:rPr dirty="0" sz="800">
                <a:solidFill>
                  <a:srgbClr val="000000"/>
                </a:solidFill>
                <a:latin typeface="Arial"/>
                <a:cs typeface="Arial"/>
              </a:rPr>
              <a:t>A</a:t>
            </a:r>
            <a:r>
              <a:rPr dirty="0" sz="800" spc="-23">
                <a:solidFill>
                  <a:srgbClr val="000000"/>
                </a:solidFill>
                <a:latin typeface="Arial"/>
                <a:cs typeface="Arial"/>
              </a:rPr>
              <a:t> </a:t>
            </a:r>
            <a:r>
              <a:rPr dirty="0" sz="800">
                <a:solidFill>
                  <a:srgbClr val="000000"/>
                </a:solidFill>
                <a:latin typeface="KaiTi"/>
                <a:cs typeface="KaiTi"/>
              </a:rPr>
              <a:t>股</a:t>
            </a:r>
            <a:r>
              <a:rPr dirty="0" sz="800" spc="-14">
                <a:solidFill>
                  <a:srgbClr val="000000"/>
                </a:solidFill>
                <a:latin typeface="Arial"/>
                <a:cs typeface="Arial"/>
              </a:rPr>
              <a:t>(</a:t>
            </a:r>
            <a:r>
              <a:rPr dirty="0" sz="800" spc="10">
                <a:solidFill>
                  <a:srgbClr val="000000"/>
                </a:solidFill>
                <a:latin typeface="KaiTi"/>
                <a:cs typeface="KaiTi"/>
              </a:rPr>
              <a:t>亿股</a:t>
            </a:r>
            <a:r>
              <a:rPr dirty="0" sz="800">
                <a:solidFill>
                  <a:srgbClr val="000000"/>
                </a:solidFill>
                <a:latin typeface="Arial"/>
                <a:cs typeface="Arial"/>
              </a:rPr>
              <a:t>)</a:t>
            </a:r>
          </a:p>
          <a:p>
            <a:pPr marL="0" marR="0">
              <a:lnSpc>
                <a:spcPts val="898"/>
              </a:lnSpc>
              <a:spcBef>
                <a:spcPts val="241"/>
              </a:spcBef>
              <a:spcAft>
                <a:spcPts val="0"/>
              </a:spcAft>
            </a:pPr>
            <a:r>
              <a:rPr dirty="0" sz="800">
                <a:solidFill>
                  <a:srgbClr val="000000"/>
                </a:solidFill>
                <a:latin typeface="Arial"/>
                <a:cs typeface="Arial"/>
              </a:rPr>
              <a:t>52</a:t>
            </a:r>
            <a:r>
              <a:rPr dirty="0" sz="800" spc="-30">
                <a:solidFill>
                  <a:srgbClr val="000000"/>
                </a:solidFill>
                <a:latin typeface="Arial"/>
                <a:cs typeface="Arial"/>
              </a:rPr>
              <a:t> </a:t>
            </a:r>
            <a:r>
              <a:rPr dirty="0" sz="800">
                <a:solidFill>
                  <a:srgbClr val="000000"/>
                </a:solidFill>
                <a:latin typeface="KaiTi"/>
                <a:cs typeface="KaiTi"/>
              </a:rPr>
              <a:t>周内股价区间</a:t>
            </a:r>
            <a:r>
              <a:rPr dirty="0" sz="800" spc="-14">
                <a:solidFill>
                  <a:srgbClr val="000000"/>
                </a:solidFill>
                <a:latin typeface="Arial"/>
                <a:cs typeface="Arial"/>
              </a:rPr>
              <a:t>(</a:t>
            </a:r>
            <a:r>
              <a:rPr dirty="0" sz="800" spc="15">
                <a:solidFill>
                  <a:srgbClr val="000000"/>
                </a:solidFill>
                <a:latin typeface="KaiTi"/>
                <a:cs typeface="KaiTi"/>
              </a:rPr>
              <a:t>元</a:t>
            </a:r>
            <a:r>
              <a:rPr dirty="0" sz="800">
                <a:solidFill>
                  <a:srgbClr val="000000"/>
                </a:solidFill>
                <a:latin typeface="Arial"/>
                <a:cs typeface="Arial"/>
              </a:rPr>
              <a:t>)</a:t>
            </a:r>
          </a:p>
          <a:p>
            <a:pPr marL="0" marR="0">
              <a:lnSpc>
                <a:spcPts val="898"/>
              </a:lnSpc>
              <a:spcBef>
                <a:spcPts val="279"/>
              </a:spcBef>
              <a:spcAft>
                <a:spcPts val="0"/>
              </a:spcAft>
            </a:pPr>
            <a:r>
              <a:rPr dirty="0" sz="800">
                <a:solidFill>
                  <a:srgbClr val="000000"/>
                </a:solidFill>
                <a:latin typeface="KaiTi"/>
                <a:cs typeface="KaiTi"/>
              </a:rPr>
              <a:t>总市值</a:t>
            </a:r>
            <a:r>
              <a:rPr dirty="0" sz="800" spc="-14">
                <a:solidFill>
                  <a:srgbClr val="000000"/>
                </a:solidFill>
                <a:latin typeface="Arial"/>
                <a:cs typeface="Arial"/>
              </a:rPr>
              <a:t>(</a:t>
            </a:r>
            <a:r>
              <a:rPr dirty="0" sz="800" spc="10">
                <a:solidFill>
                  <a:srgbClr val="000000"/>
                </a:solidFill>
                <a:latin typeface="KaiTi"/>
                <a:cs typeface="KaiTi"/>
              </a:rPr>
              <a:t>亿元</a:t>
            </a:r>
            <a:r>
              <a:rPr dirty="0" sz="800">
                <a:solidFill>
                  <a:srgbClr val="000000"/>
                </a:solidFill>
                <a:latin typeface="Arial"/>
                <a:cs typeface="Arial"/>
              </a:rPr>
              <a:t>)</a:t>
            </a:r>
          </a:p>
        </p:txBody>
      </p:sp>
      <p:sp>
        <p:nvSpPr>
          <p:cNvPr id="42" name="object 42"/>
          <p:cNvSpPr txBox="1"/>
          <p:nvPr/>
        </p:nvSpPr>
        <p:spPr>
          <a:xfrm>
            <a:off x="601980" y="7227418"/>
            <a:ext cx="4513453" cy="697420"/>
          </a:xfrm>
          <a:prstGeom prst="rect">
            <a:avLst/>
          </a:prstGeom>
        </p:spPr>
        <p:txBody>
          <a:bodyPr wrap="square" lIns="0" tIns="0" rIns="0" bIns="0" rtlCol="0" vert="horz">
            <a:spAutoFit/>
          </a:bodyPr>
          <a:lstStyle/>
          <a:p>
            <a:pPr marL="0" marR="0">
              <a:lnSpc>
                <a:spcPts val="1059"/>
              </a:lnSpc>
              <a:spcBef>
                <a:spcPts val="0"/>
              </a:spcBef>
              <a:spcAft>
                <a:spcPts val="0"/>
              </a:spcAft>
            </a:pPr>
            <a:r>
              <a:rPr dirty="0" sz="950">
                <a:solidFill>
                  <a:srgbClr val="c59243"/>
                </a:solidFill>
                <a:latin typeface="Wingdings"/>
                <a:cs typeface="Wingdings"/>
              </a:rPr>
              <a:t></a:t>
            </a:r>
            <a:r>
              <a:rPr dirty="0" sz="950" spc="469">
                <a:solidFill>
                  <a:srgbClr val="c59243"/>
                </a:solidFill>
                <a:latin typeface="Times New Roman"/>
                <a:cs typeface="Times New Roman"/>
              </a:rPr>
              <a:t> </a:t>
            </a:r>
            <a:r>
              <a:rPr dirty="0" sz="950">
                <a:solidFill>
                  <a:srgbClr val="000000"/>
                </a:solidFill>
                <a:latin typeface="KaiTi"/>
                <a:cs typeface="KaiTi"/>
              </a:rPr>
              <a:t>盈利预测与评级。预计</a:t>
            </a:r>
            <a:r>
              <a:rPr dirty="0" sz="950">
                <a:solidFill>
                  <a:srgbClr val="000000"/>
                </a:solidFill>
                <a:latin typeface="Times New Roman"/>
                <a:cs typeface="Times New Roman"/>
              </a:rPr>
              <a:t> </a:t>
            </a:r>
            <a:r>
              <a:rPr dirty="0" sz="950">
                <a:solidFill>
                  <a:srgbClr val="000000"/>
                </a:solidFill>
                <a:latin typeface="Arial"/>
                <a:cs typeface="Arial"/>
              </a:rPr>
              <a:t>2018-2020</a:t>
            </a:r>
            <a:r>
              <a:rPr dirty="0" sz="950" spc="-18">
                <a:solidFill>
                  <a:srgbClr val="000000"/>
                </a:solidFill>
                <a:latin typeface="Arial"/>
                <a:cs typeface="Arial"/>
              </a:rPr>
              <a:t> </a:t>
            </a:r>
            <a:r>
              <a:rPr dirty="0" sz="950">
                <a:solidFill>
                  <a:srgbClr val="000000"/>
                </a:solidFill>
                <a:latin typeface="KaiTi"/>
                <a:cs typeface="KaiTi"/>
              </a:rPr>
              <a:t>年</a:t>
            </a:r>
            <a:r>
              <a:rPr dirty="0" sz="950" spc="11">
                <a:solidFill>
                  <a:srgbClr val="000000"/>
                </a:solidFill>
                <a:latin typeface="Times New Roman"/>
                <a:cs typeface="Times New Roman"/>
              </a:rPr>
              <a:t> </a:t>
            </a:r>
            <a:r>
              <a:rPr dirty="0" sz="950">
                <a:solidFill>
                  <a:srgbClr val="000000"/>
                </a:solidFill>
                <a:latin typeface="Arial"/>
                <a:cs typeface="Arial"/>
              </a:rPr>
              <a:t>EPS</a:t>
            </a:r>
            <a:r>
              <a:rPr dirty="0" sz="950" spc="-28">
                <a:solidFill>
                  <a:srgbClr val="000000"/>
                </a:solidFill>
                <a:latin typeface="Arial"/>
                <a:cs typeface="Arial"/>
              </a:rPr>
              <a:t> </a:t>
            </a:r>
            <a:r>
              <a:rPr dirty="0" sz="950">
                <a:solidFill>
                  <a:srgbClr val="000000"/>
                </a:solidFill>
                <a:latin typeface="KaiTi"/>
                <a:cs typeface="KaiTi"/>
              </a:rPr>
              <a:t>分别为</a:t>
            </a:r>
            <a:r>
              <a:rPr dirty="0" sz="950" spc="14">
                <a:solidFill>
                  <a:srgbClr val="000000"/>
                </a:solidFill>
                <a:latin typeface="Times New Roman"/>
                <a:cs typeface="Times New Roman"/>
              </a:rPr>
              <a:t> </a:t>
            </a:r>
            <a:r>
              <a:rPr dirty="0" sz="950">
                <a:solidFill>
                  <a:srgbClr val="000000"/>
                </a:solidFill>
                <a:latin typeface="Arial"/>
                <a:cs typeface="Arial"/>
              </a:rPr>
              <a:t>1.06</a:t>
            </a:r>
            <a:r>
              <a:rPr dirty="0" sz="950" spc="-36">
                <a:solidFill>
                  <a:srgbClr val="000000"/>
                </a:solidFill>
                <a:latin typeface="Arial"/>
                <a:cs typeface="Arial"/>
              </a:rPr>
              <a:t> </a:t>
            </a:r>
            <a:r>
              <a:rPr dirty="0" sz="950">
                <a:solidFill>
                  <a:srgbClr val="000000"/>
                </a:solidFill>
                <a:latin typeface="KaiTi"/>
                <a:cs typeface="KaiTi"/>
              </a:rPr>
              <a:t>元、</a:t>
            </a:r>
            <a:r>
              <a:rPr dirty="0" sz="950">
                <a:solidFill>
                  <a:srgbClr val="000000"/>
                </a:solidFill>
                <a:latin typeface="Arial"/>
                <a:cs typeface="Arial"/>
              </a:rPr>
              <a:t>1.41</a:t>
            </a:r>
            <a:r>
              <a:rPr dirty="0" sz="950" spc="-34">
                <a:solidFill>
                  <a:srgbClr val="000000"/>
                </a:solidFill>
                <a:latin typeface="Arial"/>
                <a:cs typeface="Arial"/>
              </a:rPr>
              <a:t> </a:t>
            </a:r>
            <a:r>
              <a:rPr dirty="0" sz="950">
                <a:solidFill>
                  <a:srgbClr val="000000"/>
                </a:solidFill>
                <a:latin typeface="KaiTi"/>
                <a:cs typeface="KaiTi"/>
              </a:rPr>
              <a:t>元、</a:t>
            </a:r>
            <a:r>
              <a:rPr dirty="0" sz="950">
                <a:solidFill>
                  <a:srgbClr val="000000"/>
                </a:solidFill>
                <a:latin typeface="Arial"/>
                <a:cs typeface="Arial"/>
              </a:rPr>
              <a:t>1.84</a:t>
            </a:r>
            <a:r>
              <a:rPr dirty="0" sz="950" spc="-37">
                <a:solidFill>
                  <a:srgbClr val="000000"/>
                </a:solidFill>
                <a:latin typeface="Arial"/>
                <a:cs typeface="Arial"/>
              </a:rPr>
              <a:t> </a:t>
            </a:r>
            <a:r>
              <a:rPr dirty="0" sz="950" spc="10">
                <a:solidFill>
                  <a:srgbClr val="000000"/>
                </a:solidFill>
                <a:latin typeface="KaiTi"/>
                <a:cs typeface="KaiTi"/>
              </a:rPr>
              <a:t>元，</a:t>
            </a:r>
          </a:p>
          <a:p>
            <a:pPr marL="179831" marR="0">
              <a:lnSpc>
                <a:spcPts val="1059"/>
              </a:lnSpc>
              <a:spcBef>
                <a:spcPts val="332"/>
              </a:spcBef>
              <a:spcAft>
                <a:spcPts val="0"/>
              </a:spcAft>
            </a:pPr>
            <a:r>
              <a:rPr dirty="0" sz="950">
                <a:solidFill>
                  <a:srgbClr val="000000"/>
                </a:solidFill>
                <a:latin typeface="KaiTi"/>
                <a:cs typeface="KaiTi"/>
              </a:rPr>
              <a:t>对应</a:t>
            </a:r>
            <a:r>
              <a:rPr dirty="0" sz="950" spc="40">
                <a:solidFill>
                  <a:srgbClr val="000000"/>
                </a:solidFill>
                <a:latin typeface="Times New Roman"/>
                <a:cs typeface="Times New Roman"/>
              </a:rPr>
              <a:t> </a:t>
            </a:r>
            <a:r>
              <a:rPr dirty="0" sz="950" spc="-10">
                <a:solidFill>
                  <a:srgbClr val="000000"/>
                </a:solidFill>
                <a:latin typeface="Arial"/>
                <a:cs typeface="Arial"/>
              </a:rPr>
              <a:t>PE</a:t>
            </a:r>
            <a:r>
              <a:rPr dirty="0" sz="950">
                <a:solidFill>
                  <a:srgbClr val="000000"/>
                </a:solidFill>
                <a:latin typeface="Arial"/>
                <a:cs typeface="Arial"/>
              </a:rPr>
              <a:t> </a:t>
            </a:r>
            <a:r>
              <a:rPr dirty="0" sz="950">
                <a:solidFill>
                  <a:srgbClr val="000000"/>
                </a:solidFill>
                <a:latin typeface="KaiTi"/>
                <a:cs typeface="KaiTi"/>
              </a:rPr>
              <a:t>为</a:t>
            </a:r>
            <a:r>
              <a:rPr dirty="0" sz="950" spc="36">
                <a:solidFill>
                  <a:srgbClr val="000000"/>
                </a:solidFill>
                <a:latin typeface="Times New Roman"/>
                <a:cs typeface="Times New Roman"/>
              </a:rPr>
              <a:t> </a:t>
            </a:r>
            <a:r>
              <a:rPr dirty="0" sz="950">
                <a:solidFill>
                  <a:srgbClr val="000000"/>
                </a:solidFill>
                <a:latin typeface="Arial"/>
                <a:cs typeface="Arial"/>
              </a:rPr>
              <a:t>64</a:t>
            </a:r>
            <a:r>
              <a:rPr dirty="0" sz="950" spc="-11">
                <a:solidFill>
                  <a:srgbClr val="000000"/>
                </a:solidFill>
                <a:latin typeface="Arial"/>
                <a:cs typeface="Arial"/>
              </a:rPr>
              <a:t> </a:t>
            </a:r>
            <a:r>
              <a:rPr dirty="0" sz="950">
                <a:solidFill>
                  <a:srgbClr val="000000"/>
                </a:solidFill>
                <a:latin typeface="KaiTi"/>
                <a:cs typeface="KaiTi"/>
              </a:rPr>
              <a:t>倍、</a:t>
            </a:r>
            <a:r>
              <a:rPr dirty="0" sz="950">
                <a:solidFill>
                  <a:srgbClr val="000000"/>
                </a:solidFill>
                <a:latin typeface="Arial"/>
                <a:cs typeface="Arial"/>
              </a:rPr>
              <a:t>48</a:t>
            </a:r>
            <a:r>
              <a:rPr dirty="0" sz="950" spc="-11">
                <a:solidFill>
                  <a:srgbClr val="000000"/>
                </a:solidFill>
                <a:latin typeface="Arial"/>
                <a:cs typeface="Arial"/>
              </a:rPr>
              <a:t> </a:t>
            </a:r>
            <a:r>
              <a:rPr dirty="0" sz="950">
                <a:solidFill>
                  <a:srgbClr val="000000"/>
                </a:solidFill>
                <a:latin typeface="KaiTi"/>
                <a:cs typeface="KaiTi"/>
              </a:rPr>
              <a:t>倍、</a:t>
            </a:r>
            <a:r>
              <a:rPr dirty="0" sz="950">
                <a:solidFill>
                  <a:srgbClr val="000000"/>
                </a:solidFill>
                <a:latin typeface="Arial"/>
                <a:cs typeface="Arial"/>
              </a:rPr>
              <a:t>37</a:t>
            </a:r>
            <a:r>
              <a:rPr dirty="0" sz="950">
                <a:solidFill>
                  <a:srgbClr val="000000"/>
                </a:solidFill>
                <a:latin typeface="Arial"/>
                <a:cs typeface="Arial"/>
              </a:rPr>
              <a:t> </a:t>
            </a:r>
            <a:r>
              <a:rPr dirty="0" sz="950">
                <a:solidFill>
                  <a:srgbClr val="000000"/>
                </a:solidFill>
                <a:latin typeface="KaiTi"/>
                <a:cs typeface="KaiTi"/>
              </a:rPr>
              <a:t>倍。销售改革、销售规模扩容与创新品种获批催</a:t>
            </a:r>
          </a:p>
          <a:p>
            <a:pPr marL="179831" marR="0">
              <a:lnSpc>
                <a:spcPts val="947"/>
              </a:lnSpc>
              <a:spcBef>
                <a:spcPts val="388"/>
              </a:spcBef>
              <a:spcAft>
                <a:spcPts val="0"/>
              </a:spcAft>
            </a:pPr>
            <a:r>
              <a:rPr dirty="0" sz="950">
                <a:solidFill>
                  <a:srgbClr val="000000"/>
                </a:solidFill>
                <a:latin typeface="KaiTi"/>
                <a:cs typeface="KaiTi"/>
              </a:rPr>
              <a:t>化公司进入新的发展周期，推动公司由传统仿制药企向创新药企战略转变中，</a:t>
            </a:r>
          </a:p>
          <a:p>
            <a:pPr marL="179831" marR="0">
              <a:lnSpc>
                <a:spcPts val="947"/>
              </a:lnSpc>
              <a:spcBef>
                <a:spcPts val="455"/>
              </a:spcBef>
              <a:spcAft>
                <a:spcPts val="0"/>
              </a:spcAft>
            </a:pPr>
            <a:r>
              <a:rPr dirty="0" sz="950">
                <a:solidFill>
                  <a:srgbClr val="000000"/>
                </a:solidFill>
                <a:latin typeface="KaiTi"/>
                <a:cs typeface="KaiTi"/>
              </a:rPr>
              <a:t>维持“买入”评级。</a:t>
            </a:r>
          </a:p>
        </p:txBody>
      </p:sp>
      <p:sp>
        <p:nvSpPr>
          <p:cNvPr id="43" name="object 43"/>
          <p:cNvSpPr txBox="1"/>
          <p:nvPr/>
        </p:nvSpPr>
        <p:spPr>
          <a:xfrm>
            <a:off x="6508750" y="7222637"/>
            <a:ext cx="697441" cy="440209"/>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54.0-101.26</a:t>
            </a:r>
          </a:p>
          <a:p>
            <a:pPr marL="146304" marR="0">
              <a:lnSpc>
                <a:spcPts val="898"/>
              </a:lnSpc>
              <a:spcBef>
                <a:spcPts val="229"/>
              </a:spcBef>
              <a:spcAft>
                <a:spcPts val="0"/>
              </a:spcAft>
            </a:pPr>
            <a:r>
              <a:rPr dirty="0" sz="800">
                <a:solidFill>
                  <a:srgbClr val="000000"/>
                </a:solidFill>
                <a:latin typeface="Arial"/>
                <a:cs typeface="Arial"/>
              </a:rPr>
              <a:t>2,502.96</a:t>
            </a:r>
          </a:p>
          <a:p>
            <a:pPr marL="231647" marR="0">
              <a:lnSpc>
                <a:spcPts val="898"/>
              </a:lnSpc>
              <a:spcBef>
                <a:spcPts val="291"/>
              </a:spcBef>
              <a:spcAft>
                <a:spcPts val="0"/>
              </a:spcAft>
            </a:pPr>
            <a:r>
              <a:rPr dirty="0" sz="800">
                <a:solidFill>
                  <a:srgbClr val="000000"/>
                </a:solidFill>
                <a:latin typeface="Arial"/>
                <a:cs typeface="Arial"/>
              </a:rPr>
              <a:t>200.65</a:t>
            </a:r>
          </a:p>
        </p:txBody>
      </p:sp>
      <p:sp>
        <p:nvSpPr>
          <p:cNvPr id="44" name="object 44"/>
          <p:cNvSpPr txBox="1"/>
          <p:nvPr/>
        </p:nvSpPr>
        <p:spPr>
          <a:xfrm>
            <a:off x="5148960" y="7510673"/>
            <a:ext cx="730945"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KaiTi"/>
                <a:cs typeface="KaiTi"/>
              </a:rPr>
              <a:t>总资产</a:t>
            </a:r>
            <a:r>
              <a:rPr dirty="0" sz="800" spc="-14">
                <a:solidFill>
                  <a:srgbClr val="000000"/>
                </a:solidFill>
                <a:latin typeface="Arial"/>
                <a:cs typeface="Arial"/>
              </a:rPr>
              <a:t>(</a:t>
            </a:r>
            <a:r>
              <a:rPr dirty="0" sz="800" spc="10">
                <a:solidFill>
                  <a:srgbClr val="000000"/>
                </a:solidFill>
                <a:latin typeface="KaiTi"/>
                <a:cs typeface="KaiTi"/>
              </a:rPr>
              <a:t>亿元</a:t>
            </a:r>
            <a:r>
              <a:rPr dirty="0" sz="800">
                <a:solidFill>
                  <a:srgbClr val="000000"/>
                </a:solidFill>
                <a:latin typeface="Arial"/>
                <a:cs typeface="Arial"/>
              </a:rPr>
              <a:t>)</a:t>
            </a:r>
          </a:p>
        </p:txBody>
      </p:sp>
      <p:sp>
        <p:nvSpPr>
          <p:cNvPr id="45" name="object 45"/>
          <p:cNvSpPr txBox="1"/>
          <p:nvPr/>
        </p:nvSpPr>
        <p:spPr>
          <a:xfrm>
            <a:off x="5148960" y="7653929"/>
            <a:ext cx="833053"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KaiTi"/>
                <a:cs typeface="KaiTi"/>
              </a:rPr>
              <a:t>每股净资产</a:t>
            </a:r>
            <a:r>
              <a:rPr dirty="0" sz="800" spc="-14">
                <a:solidFill>
                  <a:srgbClr val="000000"/>
                </a:solidFill>
                <a:latin typeface="Arial"/>
                <a:cs typeface="Arial"/>
              </a:rPr>
              <a:t>(</a:t>
            </a:r>
            <a:r>
              <a:rPr dirty="0" sz="800">
                <a:solidFill>
                  <a:srgbClr val="000000"/>
                </a:solidFill>
                <a:latin typeface="KaiTi"/>
                <a:cs typeface="KaiTi"/>
              </a:rPr>
              <a:t>元</a:t>
            </a:r>
            <a:r>
              <a:rPr dirty="0" sz="800">
                <a:solidFill>
                  <a:srgbClr val="000000"/>
                </a:solidFill>
                <a:latin typeface="Arial"/>
                <a:cs typeface="Arial"/>
              </a:rPr>
              <a:t>)</a:t>
            </a:r>
          </a:p>
        </p:txBody>
      </p:sp>
      <p:sp>
        <p:nvSpPr>
          <p:cNvPr id="46" name="object 46"/>
          <p:cNvSpPr txBox="1"/>
          <p:nvPr/>
        </p:nvSpPr>
        <p:spPr>
          <a:xfrm>
            <a:off x="6853173" y="7653929"/>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4.64</a:t>
            </a:r>
          </a:p>
        </p:txBody>
      </p:sp>
      <p:sp>
        <p:nvSpPr>
          <p:cNvPr id="47" name="object 47"/>
          <p:cNvSpPr txBox="1"/>
          <p:nvPr/>
        </p:nvSpPr>
        <p:spPr>
          <a:xfrm>
            <a:off x="5129148" y="7977513"/>
            <a:ext cx="662939" cy="164592"/>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ffffff"/>
                </a:solidFill>
                <a:latin typeface="KaiTi"/>
                <a:cs typeface="KaiTi"/>
              </a:rPr>
              <a:t>相关研究</a:t>
            </a:r>
          </a:p>
        </p:txBody>
      </p:sp>
      <p:sp>
        <p:nvSpPr>
          <p:cNvPr id="48" name="object 48"/>
          <p:cNvSpPr txBox="1"/>
          <p:nvPr/>
        </p:nvSpPr>
        <p:spPr>
          <a:xfrm>
            <a:off x="601980" y="8037426"/>
            <a:ext cx="3835019" cy="171723"/>
          </a:xfrm>
          <a:prstGeom prst="rect">
            <a:avLst/>
          </a:prstGeom>
        </p:spPr>
        <p:txBody>
          <a:bodyPr wrap="square" lIns="0" tIns="0" rIns="0" bIns="0" rtlCol="0" vert="horz">
            <a:spAutoFit/>
          </a:bodyPr>
          <a:lstStyle/>
          <a:p>
            <a:pPr marL="0" marR="0">
              <a:lnSpc>
                <a:spcPts val="1052"/>
              </a:lnSpc>
              <a:spcBef>
                <a:spcPts val="0"/>
              </a:spcBef>
              <a:spcAft>
                <a:spcPts val="0"/>
              </a:spcAft>
            </a:pPr>
            <a:r>
              <a:rPr dirty="0" sz="950">
                <a:solidFill>
                  <a:srgbClr val="c59243"/>
                </a:solidFill>
                <a:latin typeface="Wingdings"/>
                <a:cs typeface="Wingdings"/>
              </a:rPr>
              <a:t></a:t>
            </a:r>
            <a:r>
              <a:rPr dirty="0" sz="950" spc="469">
                <a:solidFill>
                  <a:srgbClr val="c59243"/>
                </a:solidFill>
                <a:latin typeface="Times New Roman"/>
                <a:cs typeface="Times New Roman"/>
              </a:rPr>
              <a:t> </a:t>
            </a:r>
            <a:r>
              <a:rPr dirty="0" sz="950">
                <a:solidFill>
                  <a:srgbClr val="000000"/>
                </a:solidFill>
                <a:latin typeface="KaiTi"/>
                <a:cs typeface="KaiTi"/>
              </a:rPr>
              <a:t>风险提示：肿瘤药集中采购降价、药品研发进度不达预期等风险。</a:t>
            </a:r>
          </a:p>
        </p:txBody>
      </p:sp>
      <p:sp>
        <p:nvSpPr>
          <p:cNvPr id="49" name="object 49"/>
          <p:cNvSpPr txBox="1"/>
          <p:nvPr/>
        </p:nvSpPr>
        <p:spPr>
          <a:xfrm>
            <a:off x="5152009" y="8196473"/>
            <a:ext cx="2212009" cy="304955"/>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a:t>
            </a:r>
            <a:r>
              <a:rPr dirty="0" sz="800" spc="180">
                <a:solidFill>
                  <a:srgbClr val="000000"/>
                </a:solidFill>
                <a:latin typeface="Arial"/>
                <a:cs typeface="Arial"/>
              </a:rPr>
              <a:t> </a:t>
            </a:r>
            <a:r>
              <a:rPr dirty="0" sz="800" spc="-77">
                <a:solidFill>
                  <a:srgbClr val="000000"/>
                </a:solidFill>
                <a:latin typeface="KaiTi"/>
                <a:cs typeface="KaiTi"/>
              </a:rPr>
              <a:t>恒瑞医药（</a:t>
            </a:r>
            <a:r>
              <a:rPr dirty="0" sz="800">
                <a:solidFill>
                  <a:srgbClr val="000000"/>
                </a:solidFill>
                <a:latin typeface="Arial"/>
                <a:cs typeface="Arial"/>
              </a:rPr>
              <a:t>600276</a:t>
            </a:r>
            <a:r>
              <a:rPr dirty="0" sz="800" spc="-72">
                <a:solidFill>
                  <a:srgbClr val="000000"/>
                </a:solidFill>
                <a:latin typeface="KaiTi"/>
                <a:cs typeface="KaiTi"/>
              </a:rPr>
              <a:t>）：吡咯替尼疗效突出，</a:t>
            </a:r>
          </a:p>
          <a:p>
            <a:pPr marL="141731" marR="0">
              <a:lnSpc>
                <a:spcPts val="898"/>
              </a:lnSpc>
              <a:spcBef>
                <a:spcPts val="304"/>
              </a:spcBef>
              <a:spcAft>
                <a:spcPts val="0"/>
              </a:spcAft>
            </a:pPr>
            <a:r>
              <a:rPr dirty="0" sz="800">
                <a:solidFill>
                  <a:srgbClr val="000000"/>
                </a:solidFill>
                <a:latin typeface="KaiTi"/>
                <a:cs typeface="KaiTi"/>
              </a:rPr>
              <a:t>创纪录高效获批上市</a:t>
            </a:r>
            <a:r>
              <a:rPr dirty="0" sz="800" spc="609">
                <a:solidFill>
                  <a:srgbClr val="000000"/>
                </a:solidFill>
                <a:latin typeface="Times New Roman"/>
                <a:cs typeface="Times New Roman"/>
              </a:rPr>
              <a:t> </a:t>
            </a:r>
            <a:r>
              <a:rPr dirty="0" sz="800">
                <a:solidFill>
                  <a:srgbClr val="000000"/>
                </a:solidFill>
                <a:latin typeface="Arial"/>
                <a:cs typeface="Arial"/>
              </a:rPr>
              <a:t>(2018-08-21)</a:t>
            </a:r>
          </a:p>
        </p:txBody>
      </p:sp>
      <p:sp>
        <p:nvSpPr>
          <p:cNvPr id="50" name="object 50"/>
          <p:cNvSpPr txBox="1"/>
          <p:nvPr/>
        </p:nvSpPr>
        <p:spPr>
          <a:xfrm>
            <a:off x="608076" y="8335538"/>
            <a:ext cx="589200"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spc="10">
                <a:solidFill>
                  <a:srgbClr val="ffffff"/>
                </a:solidFill>
                <a:latin typeface="KaiTi"/>
                <a:cs typeface="KaiTi"/>
              </a:rPr>
              <a:t>指标</a:t>
            </a:r>
            <a:r>
              <a:rPr dirty="0" sz="800" spc="-18" b="1">
                <a:solidFill>
                  <a:srgbClr val="ffffff"/>
                </a:solidFill>
                <a:latin typeface="Arial"/>
                <a:cs typeface="Arial"/>
              </a:rPr>
              <a:t>/</a:t>
            </a:r>
            <a:r>
              <a:rPr dirty="0" sz="800">
                <a:solidFill>
                  <a:srgbClr val="ffffff"/>
                </a:solidFill>
                <a:latin typeface="KaiTi"/>
                <a:cs typeface="KaiTi"/>
              </a:rPr>
              <a:t>年度</a:t>
            </a:r>
          </a:p>
        </p:txBody>
      </p:sp>
      <p:sp>
        <p:nvSpPr>
          <p:cNvPr id="51" name="object 51"/>
          <p:cNvSpPr txBox="1"/>
          <p:nvPr/>
        </p:nvSpPr>
        <p:spPr>
          <a:xfrm>
            <a:off x="2281682" y="8340110"/>
            <a:ext cx="578282" cy="915697"/>
          </a:xfrm>
          <a:prstGeom prst="rect">
            <a:avLst/>
          </a:prstGeom>
        </p:spPr>
        <p:txBody>
          <a:bodyPr wrap="square" lIns="0" tIns="0" rIns="0" bIns="0" rtlCol="0" vert="horz">
            <a:spAutoFit/>
          </a:bodyPr>
          <a:lstStyle/>
          <a:p>
            <a:pPr marL="124967" marR="0">
              <a:lnSpc>
                <a:spcPts val="898"/>
              </a:lnSpc>
              <a:spcBef>
                <a:spcPts val="0"/>
              </a:spcBef>
              <a:spcAft>
                <a:spcPts val="0"/>
              </a:spcAft>
            </a:pPr>
            <a:r>
              <a:rPr dirty="0" sz="800" b="1">
                <a:solidFill>
                  <a:srgbClr val="ffffff"/>
                </a:solidFill>
                <a:latin typeface="Arial"/>
                <a:cs typeface="Arial"/>
              </a:rPr>
              <a:t>2017A</a:t>
            </a:r>
          </a:p>
          <a:p>
            <a:pPr marL="0" marR="0">
              <a:lnSpc>
                <a:spcPts val="898"/>
              </a:lnSpc>
              <a:spcBef>
                <a:spcPts val="313"/>
              </a:spcBef>
              <a:spcAft>
                <a:spcPts val="0"/>
              </a:spcAft>
            </a:pPr>
            <a:r>
              <a:rPr dirty="0" sz="800">
                <a:solidFill>
                  <a:srgbClr val="000000"/>
                </a:solidFill>
                <a:latin typeface="Arial"/>
                <a:cs typeface="Arial"/>
              </a:rPr>
              <a:t>13835.63</a:t>
            </a:r>
          </a:p>
          <a:p>
            <a:pPr marL="79247" marR="0">
              <a:lnSpc>
                <a:spcPts val="898"/>
              </a:lnSpc>
              <a:spcBef>
                <a:spcPts val="301"/>
              </a:spcBef>
              <a:spcAft>
                <a:spcPts val="0"/>
              </a:spcAft>
            </a:pPr>
            <a:r>
              <a:rPr dirty="0" sz="800">
                <a:solidFill>
                  <a:srgbClr val="000000"/>
                </a:solidFill>
                <a:latin typeface="Arial"/>
                <a:cs typeface="Arial"/>
              </a:rPr>
              <a:t>24.72%</a:t>
            </a:r>
          </a:p>
          <a:p>
            <a:pPr marL="56388" marR="0">
              <a:lnSpc>
                <a:spcPts val="898"/>
              </a:lnSpc>
              <a:spcBef>
                <a:spcPts val="301"/>
              </a:spcBef>
              <a:spcAft>
                <a:spcPts val="0"/>
              </a:spcAft>
            </a:pPr>
            <a:r>
              <a:rPr dirty="0" sz="800">
                <a:solidFill>
                  <a:srgbClr val="000000"/>
                </a:solidFill>
                <a:latin typeface="Arial"/>
                <a:cs typeface="Arial"/>
              </a:rPr>
              <a:t>3216.65</a:t>
            </a:r>
          </a:p>
          <a:p>
            <a:pPr marL="79247" marR="0">
              <a:lnSpc>
                <a:spcPts val="898"/>
              </a:lnSpc>
              <a:spcBef>
                <a:spcPts val="301"/>
              </a:spcBef>
              <a:spcAft>
                <a:spcPts val="0"/>
              </a:spcAft>
            </a:pPr>
            <a:r>
              <a:rPr dirty="0" sz="800">
                <a:solidFill>
                  <a:srgbClr val="000000"/>
                </a:solidFill>
                <a:latin typeface="Arial"/>
                <a:cs typeface="Arial"/>
              </a:rPr>
              <a:t>24.25%</a:t>
            </a:r>
          </a:p>
          <a:p>
            <a:pPr marL="225551" marR="0">
              <a:lnSpc>
                <a:spcPts val="898"/>
              </a:lnSpc>
              <a:spcBef>
                <a:spcPts val="301"/>
              </a:spcBef>
              <a:spcAft>
                <a:spcPts val="0"/>
              </a:spcAft>
            </a:pPr>
            <a:r>
              <a:rPr dirty="0" sz="800">
                <a:solidFill>
                  <a:srgbClr val="000000"/>
                </a:solidFill>
                <a:latin typeface="Arial"/>
                <a:cs typeface="Arial"/>
              </a:rPr>
              <a:t>0.87</a:t>
            </a:r>
          </a:p>
        </p:txBody>
      </p:sp>
      <p:sp>
        <p:nvSpPr>
          <p:cNvPr id="52" name="object 52"/>
          <p:cNvSpPr txBox="1"/>
          <p:nvPr/>
        </p:nvSpPr>
        <p:spPr>
          <a:xfrm>
            <a:off x="3010535" y="8340110"/>
            <a:ext cx="578282" cy="915697"/>
          </a:xfrm>
          <a:prstGeom prst="rect">
            <a:avLst/>
          </a:prstGeom>
        </p:spPr>
        <p:txBody>
          <a:bodyPr wrap="square" lIns="0" tIns="0" rIns="0" bIns="0" rtlCol="0" vert="horz">
            <a:spAutoFit/>
          </a:bodyPr>
          <a:lstStyle/>
          <a:p>
            <a:pPr marL="129539" marR="0">
              <a:lnSpc>
                <a:spcPts val="898"/>
              </a:lnSpc>
              <a:spcBef>
                <a:spcPts val="0"/>
              </a:spcBef>
              <a:spcAft>
                <a:spcPts val="0"/>
              </a:spcAft>
            </a:pPr>
            <a:r>
              <a:rPr dirty="0" sz="800" b="1">
                <a:solidFill>
                  <a:srgbClr val="ffffff"/>
                </a:solidFill>
                <a:latin typeface="Arial"/>
                <a:cs typeface="Arial"/>
              </a:rPr>
              <a:t>2018E</a:t>
            </a:r>
          </a:p>
          <a:p>
            <a:pPr marL="0" marR="0">
              <a:lnSpc>
                <a:spcPts val="898"/>
              </a:lnSpc>
              <a:spcBef>
                <a:spcPts val="313"/>
              </a:spcBef>
              <a:spcAft>
                <a:spcPts val="0"/>
              </a:spcAft>
            </a:pPr>
            <a:r>
              <a:rPr dirty="0" sz="800">
                <a:solidFill>
                  <a:srgbClr val="000000"/>
                </a:solidFill>
                <a:latin typeface="Arial"/>
                <a:cs typeface="Arial"/>
              </a:rPr>
              <a:t>17545.95</a:t>
            </a:r>
          </a:p>
          <a:p>
            <a:pPr marL="79247" marR="0">
              <a:lnSpc>
                <a:spcPts val="898"/>
              </a:lnSpc>
              <a:spcBef>
                <a:spcPts val="301"/>
              </a:spcBef>
              <a:spcAft>
                <a:spcPts val="0"/>
              </a:spcAft>
            </a:pPr>
            <a:r>
              <a:rPr dirty="0" sz="800">
                <a:solidFill>
                  <a:srgbClr val="000000"/>
                </a:solidFill>
                <a:latin typeface="Arial"/>
                <a:cs typeface="Arial"/>
              </a:rPr>
              <a:t>26.82%</a:t>
            </a:r>
          </a:p>
          <a:p>
            <a:pPr marL="56388" marR="0">
              <a:lnSpc>
                <a:spcPts val="898"/>
              </a:lnSpc>
              <a:spcBef>
                <a:spcPts val="301"/>
              </a:spcBef>
              <a:spcAft>
                <a:spcPts val="0"/>
              </a:spcAft>
            </a:pPr>
            <a:r>
              <a:rPr dirty="0" sz="800">
                <a:solidFill>
                  <a:srgbClr val="000000"/>
                </a:solidFill>
                <a:latin typeface="Arial"/>
                <a:cs typeface="Arial"/>
              </a:rPr>
              <a:t>3890.78</a:t>
            </a:r>
          </a:p>
          <a:p>
            <a:pPr marL="79247" marR="0">
              <a:lnSpc>
                <a:spcPts val="898"/>
              </a:lnSpc>
              <a:spcBef>
                <a:spcPts val="301"/>
              </a:spcBef>
              <a:spcAft>
                <a:spcPts val="0"/>
              </a:spcAft>
            </a:pPr>
            <a:r>
              <a:rPr dirty="0" sz="800">
                <a:solidFill>
                  <a:srgbClr val="000000"/>
                </a:solidFill>
                <a:latin typeface="Arial"/>
                <a:cs typeface="Arial"/>
              </a:rPr>
              <a:t>20.96%</a:t>
            </a:r>
          </a:p>
          <a:p>
            <a:pPr marL="225551" marR="0">
              <a:lnSpc>
                <a:spcPts val="898"/>
              </a:lnSpc>
              <a:spcBef>
                <a:spcPts val="301"/>
              </a:spcBef>
              <a:spcAft>
                <a:spcPts val="0"/>
              </a:spcAft>
            </a:pPr>
            <a:r>
              <a:rPr dirty="0" sz="800">
                <a:solidFill>
                  <a:srgbClr val="000000"/>
                </a:solidFill>
                <a:latin typeface="Arial"/>
                <a:cs typeface="Arial"/>
              </a:rPr>
              <a:t>1.06</a:t>
            </a:r>
          </a:p>
        </p:txBody>
      </p:sp>
      <p:sp>
        <p:nvSpPr>
          <p:cNvPr id="53" name="object 53"/>
          <p:cNvSpPr txBox="1"/>
          <p:nvPr/>
        </p:nvSpPr>
        <p:spPr>
          <a:xfrm>
            <a:off x="3740530" y="8340110"/>
            <a:ext cx="578282" cy="915697"/>
          </a:xfrm>
          <a:prstGeom prst="rect">
            <a:avLst/>
          </a:prstGeom>
        </p:spPr>
        <p:txBody>
          <a:bodyPr wrap="square" lIns="0" tIns="0" rIns="0" bIns="0" rtlCol="0" vert="horz">
            <a:spAutoFit/>
          </a:bodyPr>
          <a:lstStyle/>
          <a:p>
            <a:pPr marL="129540" marR="0">
              <a:lnSpc>
                <a:spcPts val="898"/>
              </a:lnSpc>
              <a:spcBef>
                <a:spcPts val="0"/>
              </a:spcBef>
              <a:spcAft>
                <a:spcPts val="0"/>
              </a:spcAft>
            </a:pPr>
            <a:r>
              <a:rPr dirty="0" sz="800" b="1">
                <a:solidFill>
                  <a:srgbClr val="ffffff"/>
                </a:solidFill>
                <a:latin typeface="Arial"/>
                <a:cs typeface="Arial"/>
              </a:rPr>
              <a:t>2019E</a:t>
            </a:r>
          </a:p>
          <a:p>
            <a:pPr marL="0" marR="0">
              <a:lnSpc>
                <a:spcPts val="898"/>
              </a:lnSpc>
              <a:spcBef>
                <a:spcPts val="313"/>
              </a:spcBef>
              <a:spcAft>
                <a:spcPts val="0"/>
              </a:spcAft>
            </a:pPr>
            <a:r>
              <a:rPr dirty="0" sz="800">
                <a:solidFill>
                  <a:srgbClr val="000000"/>
                </a:solidFill>
                <a:latin typeface="Arial"/>
                <a:cs typeface="Arial"/>
              </a:rPr>
              <a:t>22628.69</a:t>
            </a:r>
          </a:p>
          <a:p>
            <a:pPr marL="79247" marR="0">
              <a:lnSpc>
                <a:spcPts val="898"/>
              </a:lnSpc>
              <a:spcBef>
                <a:spcPts val="301"/>
              </a:spcBef>
              <a:spcAft>
                <a:spcPts val="0"/>
              </a:spcAft>
            </a:pPr>
            <a:r>
              <a:rPr dirty="0" sz="800">
                <a:solidFill>
                  <a:srgbClr val="000000"/>
                </a:solidFill>
                <a:latin typeface="Arial"/>
                <a:cs typeface="Arial"/>
              </a:rPr>
              <a:t>28.97%</a:t>
            </a:r>
          </a:p>
          <a:p>
            <a:pPr marL="56388" marR="0">
              <a:lnSpc>
                <a:spcPts val="898"/>
              </a:lnSpc>
              <a:spcBef>
                <a:spcPts val="301"/>
              </a:spcBef>
              <a:spcAft>
                <a:spcPts val="0"/>
              </a:spcAft>
            </a:pPr>
            <a:r>
              <a:rPr dirty="0" sz="800">
                <a:solidFill>
                  <a:srgbClr val="000000"/>
                </a:solidFill>
                <a:latin typeface="Arial"/>
                <a:cs typeface="Arial"/>
              </a:rPr>
              <a:t>5189.83</a:t>
            </a:r>
          </a:p>
          <a:p>
            <a:pPr marL="79247" marR="0">
              <a:lnSpc>
                <a:spcPts val="898"/>
              </a:lnSpc>
              <a:spcBef>
                <a:spcPts val="301"/>
              </a:spcBef>
              <a:spcAft>
                <a:spcPts val="0"/>
              </a:spcAft>
            </a:pPr>
            <a:r>
              <a:rPr dirty="0" sz="800">
                <a:solidFill>
                  <a:srgbClr val="000000"/>
                </a:solidFill>
                <a:latin typeface="Arial"/>
                <a:cs typeface="Arial"/>
              </a:rPr>
              <a:t>33.39%</a:t>
            </a:r>
          </a:p>
          <a:p>
            <a:pPr marL="225552" marR="0">
              <a:lnSpc>
                <a:spcPts val="898"/>
              </a:lnSpc>
              <a:spcBef>
                <a:spcPts val="301"/>
              </a:spcBef>
              <a:spcAft>
                <a:spcPts val="0"/>
              </a:spcAft>
            </a:pPr>
            <a:r>
              <a:rPr dirty="0" sz="800">
                <a:solidFill>
                  <a:srgbClr val="000000"/>
                </a:solidFill>
                <a:latin typeface="Arial"/>
                <a:cs typeface="Arial"/>
              </a:rPr>
              <a:t>1.41</a:t>
            </a:r>
          </a:p>
        </p:txBody>
      </p:sp>
      <p:sp>
        <p:nvSpPr>
          <p:cNvPr id="54" name="object 54"/>
          <p:cNvSpPr txBox="1"/>
          <p:nvPr/>
        </p:nvSpPr>
        <p:spPr>
          <a:xfrm>
            <a:off x="4470780" y="8340110"/>
            <a:ext cx="578282" cy="915697"/>
          </a:xfrm>
          <a:prstGeom prst="rect">
            <a:avLst/>
          </a:prstGeom>
        </p:spPr>
        <p:txBody>
          <a:bodyPr wrap="square" lIns="0" tIns="0" rIns="0" bIns="0" rtlCol="0" vert="horz">
            <a:spAutoFit/>
          </a:bodyPr>
          <a:lstStyle/>
          <a:p>
            <a:pPr marL="129540" marR="0">
              <a:lnSpc>
                <a:spcPts val="898"/>
              </a:lnSpc>
              <a:spcBef>
                <a:spcPts val="0"/>
              </a:spcBef>
              <a:spcAft>
                <a:spcPts val="0"/>
              </a:spcAft>
            </a:pPr>
            <a:r>
              <a:rPr dirty="0" sz="800" b="1">
                <a:solidFill>
                  <a:srgbClr val="ffffff"/>
                </a:solidFill>
                <a:latin typeface="Arial"/>
                <a:cs typeface="Arial"/>
              </a:rPr>
              <a:t>2020E</a:t>
            </a:r>
          </a:p>
          <a:p>
            <a:pPr marL="0" marR="0">
              <a:lnSpc>
                <a:spcPts val="898"/>
              </a:lnSpc>
              <a:spcBef>
                <a:spcPts val="313"/>
              </a:spcBef>
              <a:spcAft>
                <a:spcPts val="0"/>
              </a:spcAft>
            </a:pPr>
            <a:r>
              <a:rPr dirty="0" sz="800">
                <a:solidFill>
                  <a:srgbClr val="000000"/>
                </a:solidFill>
                <a:latin typeface="Arial"/>
                <a:cs typeface="Arial"/>
              </a:rPr>
              <a:t>29458.16</a:t>
            </a:r>
          </a:p>
          <a:p>
            <a:pPr marL="79247" marR="0">
              <a:lnSpc>
                <a:spcPts val="898"/>
              </a:lnSpc>
              <a:spcBef>
                <a:spcPts val="301"/>
              </a:spcBef>
              <a:spcAft>
                <a:spcPts val="0"/>
              </a:spcAft>
            </a:pPr>
            <a:r>
              <a:rPr dirty="0" sz="800">
                <a:solidFill>
                  <a:srgbClr val="000000"/>
                </a:solidFill>
                <a:latin typeface="Arial"/>
                <a:cs typeface="Arial"/>
              </a:rPr>
              <a:t>30.18%</a:t>
            </a:r>
          </a:p>
          <a:p>
            <a:pPr marL="56388" marR="0">
              <a:lnSpc>
                <a:spcPts val="898"/>
              </a:lnSpc>
              <a:spcBef>
                <a:spcPts val="301"/>
              </a:spcBef>
              <a:spcAft>
                <a:spcPts val="0"/>
              </a:spcAft>
            </a:pPr>
            <a:r>
              <a:rPr dirty="0" sz="800">
                <a:solidFill>
                  <a:srgbClr val="000000"/>
                </a:solidFill>
                <a:latin typeface="Arial"/>
                <a:cs typeface="Arial"/>
              </a:rPr>
              <a:t>6792.85</a:t>
            </a:r>
          </a:p>
          <a:p>
            <a:pPr marL="79247" marR="0">
              <a:lnSpc>
                <a:spcPts val="898"/>
              </a:lnSpc>
              <a:spcBef>
                <a:spcPts val="301"/>
              </a:spcBef>
              <a:spcAft>
                <a:spcPts val="0"/>
              </a:spcAft>
            </a:pPr>
            <a:r>
              <a:rPr dirty="0" sz="800">
                <a:solidFill>
                  <a:srgbClr val="000000"/>
                </a:solidFill>
                <a:latin typeface="Arial"/>
                <a:cs typeface="Arial"/>
              </a:rPr>
              <a:t>30.89%</a:t>
            </a:r>
          </a:p>
          <a:p>
            <a:pPr marL="225552" marR="0">
              <a:lnSpc>
                <a:spcPts val="898"/>
              </a:lnSpc>
              <a:spcBef>
                <a:spcPts val="301"/>
              </a:spcBef>
              <a:spcAft>
                <a:spcPts val="0"/>
              </a:spcAft>
            </a:pPr>
            <a:r>
              <a:rPr dirty="0" sz="800">
                <a:solidFill>
                  <a:srgbClr val="000000"/>
                </a:solidFill>
                <a:latin typeface="Arial"/>
                <a:cs typeface="Arial"/>
              </a:rPr>
              <a:t>1.84</a:t>
            </a:r>
          </a:p>
        </p:txBody>
      </p:sp>
      <p:sp>
        <p:nvSpPr>
          <p:cNvPr id="55" name="object 55"/>
          <p:cNvSpPr txBox="1"/>
          <p:nvPr/>
        </p:nvSpPr>
        <p:spPr>
          <a:xfrm>
            <a:off x="608076" y="8492625"/>
            <a:ext cx="1066609" cy="293274"/>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营业收入（百万元）</a:t>
            </a:r>
          </a:p>
          <a:p>
            <a:pPr marL="96011" marR="0">
              <a:lnSpc>
                <a:spcPts val="755"/>
              </a:lnSpc>
              <a:spcBef>
                <a:spcPts val="449"/>
              </a:spcBef>
              <a:spcAft>
                <a:spcPts val="0"/>
              </a:spcAft>
            </a:pPr>
            <a:r>
              <a:rPr dirty="0" sz="750">
                <a:solidFill>
                  <a:srgbClr val="000000"/>
                </a:solidFill>
                <a:latin typeface="KaiTi"/>
                <a:cs typeface="KaiTi"/>
              </a:rPr>
              <a:t>增长率</a:t>
            </a:r>
          </a:p>
        </p:txBody>
      </p:sp>
      <p:sp>
        <p:nvSpPr>
          <p:cNvPr id="56" name="object 56"/>
          <p:cNvSpPr txBox="1"/>
          <p:nvPr/>
        </p:nvSpPr>
        <p:spPr>
          <a:xfrm>
            <a:off x="5152009" y="8530610"/>
            <a:ext cx="2109902" cy="3045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2.</a:t>
            </a:r>
            <a:r>
              <a:rPr dirty="0" sz="800" spc="180">
                <a:solidFill>
                  <a:srgbClr val="000000"/>
                </a:solidFill>
                <a:latin typeface="Arial"/>
                <a:cs typeface="Arial"/>
              </a:rPr>
              <a:t> </a:t>
            </a:r>
            <a:r>
              <a:rPr dirty="0" sz="800" spc="-25">
                <a:solidFill>
                  <a:srgbClr val="000000"/>
                </a:solidFill>
                <a:latin typeface="KaiTi"/>
                <a:cs typeface="KaiTi"/>
              </a:rPr>
              <a:t>恒瑞医药（</a:t>
            </a:r>
            <a:r>
              <a:rPr dirty="0" sz="800">
                <a:solidFill>
                  <a:srgbClr val="000000"/>
                </a:solidFill>
                <a:latin typeface="Arial"/>
                <a:cs typeface="Arial"/>
              </a:rPr>
              <a:t>600276</a:t>
            </a:r>
            <a:r>
              <a:rPr dirty="0" sz="800" spc="-63">
                <a:solidFill>
                  <a:srgbClr val="000000"/>
                </a:solidFill>
                <a:latin typeface="KaiTi"/>
                <a:cs typeface="KaiTi"/>
              </a:rPr>
              <a:t>）：收入增长加速，创</a:t>
            </a:r>
          </a:p>
          <a:p>
            <a:pPr marL="141731" marR="0">
              <a:lnSpc>
                <a:spcPts val="898"/>
              </a:lnSpc>
              <a:spcBef>
                <a:spcPts val="301"/>
              </a:spcBef>
              <a:spcAft>
                <a:spcPts val="0"/>
              </a:spcAft>
            </a:pPr>
            <a:r>
              <a:rPr dirty="0" sz="800">
                <a:solidFill>
                  <a:srgbClr val="000000"/>
                </a:solidFill>
                <a:latin typeface="KaiTi"/>
                <a:cs typeface="KaiTi"/>
              </a:rPr>
              <a:t>新品种陆续获批</a:t>
            </a:r>
            <a:r>
              <a:rPr dirty="0" sz="800" spc="609">
                <a:solidFill>
                  <a:srgbClr val="000000"/>
                </a:solidFill>
                <a:latin typeface="Times New Roman"/>
                <a:cs typeface="Times New Roman"/>
              </a:rPr>
              <a:t> </a:t>
            </a:r>
            <a:r>
              <a:rPr dirty="0" sz="800">
                <a:solidFill>
                  <a:srgbClr val="000000"/>
                </a:solidFill>
                <a:latin typeface="Arial"/>
                <a:cs typeface="Arial"/>
              </a:rPr>
              <a:t>(2018-08-09)</a:t>
            </a:r>
          </a:p>
        </p:txBody>
      </p:sp>
      <p:sp>
        <p:nvSpPr>
          <p:cNvPr id="57" name="object 57"/>
          <p:cNvSpPr txBox="1"/>
          <p:nvPr/>
        </p:nvSpPr>
        <p:spPr>
          <a:xfrm>
            <a:off x="608076" y="8797425"/>
            <a:ext cx="1479804" cy="293274"/>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归属母公司净利润（百万元）</a:t>
            </a:r>
          </a:p>
          <a:p>
            <a:pPr marL="96011" marR="0">
              <a:lnSpc>
                <a:spcPts val="755"/>
              </a:lnSpc>
              <a:spcBef>
                <a:spcPts val="449"/>
              </a:spcBef>
              <a:spcAft>
                <a:spcPts val="0"/>
              </a:spcAft>
            </a:pPr>
            <a:r>
              <a:rPr dirty="0" sz="750">
                <a:solidFill>
                  <a:srgbClr val="000000"/>
                </a:solidFill>
                <a:latin typeface="KaiTi"/>
                <a:cs typeface="KaiTi"/>
              </a:rPr>
              <a:t>增长率</a:t>
            </a:r>
          </a:p>
        </p:txBody>
      </p:sp>
      <p:sp>
        <p:nvSpPr>
          <p:cNvPr id="58" name="object 58"/>
          <p:cNvSpPr txBox="1"/>
          <p:nvPr/>
        </p:nvSpPr>
        <p:spPr>
          <a:xfrm>
            <a:off x="5152009" y="8864366"/>
            <a:ext cx="2109902" cy="3045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3.</a:t>
            </a:r>
            <a:r>
              <a:rPr dirty="0" sz="800" spc="180">
                <a:solidFill>
                  <a:srgbClr val="000000"/>
                </a:solidFill>
                <a:latin typeface="Arial"/>
                <a:cs typeface="Arial"/>
              </a:rPr>
              <a:t> </a:t>
            </a:r>
            <a:r>
              <a:rPr dirty="0" sz="800" spc="-25">
                <a:solidFill>
                  <a:srgbClr val="000000"/>
                </a:solidFill>
                <a:latin typeface="KaiTi"/>
                <a:cs typeface="KaiTi"/>
              </a:rPr>
              <a:t>恒瑞医药（</a:t>
            </a:r>
            <a:r>
              <a:rPr dirty="0" sz="800">
                <a:solidFill>
                  <a:srgbClr val="000000"/>
                </a:solidFill>
                <a:latin typeface="Arial"/>
                <a:cs typeface="Arial"/>
              </a:rPr>
              <a:t>600276</a:t>
            </a:r>
            <a:r>
              <a:rPr dirty="0" sz="800" spc="-63">
                <a:solidFill>
                  <a:srgbClr val="000000"/>
                </a:solidFill>
                <a:latin typeface="KaiTi"/>
                <a:cs typeface="KaiTi"/>
              </a:rPr>
              <a:t>）：地氟烷获批，进一</a:t>
            </a:r>
          </a:p>
          <a:p>
            <a:pPr marL="141731" marR="0">
              <a:lnSpc>
                <a:spcPts val="898"/>
              </a:lnSpc>
              <a:spcBef>
                <a:spcPts val="301"/>
              </a:spcBef>
              <a:spcAft>
                <a:spcPts val="0"/>
              </a:spcAft>
            </a:pPr>
            <a:r>
              <a:rPr dirty="0" sz="800">
                <a:solidFill>
                  <a:srgbClr val="000000"/>
                </a:solidFill>
                <a:latin typeface="KaiTi"/>
                <a:cs typeface="KaiTi"/>
              </a:rPr>
              <a:t>步丰富麻醉产品线</a:t>
            </a:r>
            <a:r>
              <a:rPr dirty="0" sz="800" spc="611">
                <a:solidFill>
                  <a:srgbClr val="000000"/>
                </a:solidFill>
                <a:latin typeface="Times New Roman"/>
                <a:cs typeface="Times New Roman"/>
              </a:rPr>
              <a:t> </a:t>
            </a:r>
            <a:r>
              <a:rPr dirty="0" sz="800">
                <a:solidFill>
                  <a:srgbClr val="000000"/>
                </a:solidFill>
                <a:latin typeface="Arial"/>
                <a:cs typeface="Arial"/>
              </a:rPr>
              <a:t>(2018-08-07)</a:t>
            </a:r>
          </a:p>
        </p:txBody>
      </p:sp>
      <p:sp>
        <p:nvSpPr>
          <p:cNvPr id="59" name="object 59"/>
          <p:cNvSpPr txBox="1"/>
          <p:nvPr/>
        </p:nvSpPr>
        <p:spPr>
          <a:xfrm>
            <a:off x="608076" y="9097538"/>
            <a:ext cx="1094536" cy="463019"/>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KaiTi"/>
                <a:cs typeface="KaiTi"/>
              </a:rPr>
              <a:t>每股收益</a:t>
            </a:r>
            <a:r>
              <a:rPr dirty="0" sz="800" spc="10">
                <a:solidFill>
                  <a:srgbClr val="000000"/>
                </a:solidFill>
                <a:latin typeface="Times New Roman"/>
                <a:cs typeface="Times New Roman"/>
              </a:rPr>
              <a:t> </a:t>
            </a:r>
            <a:r>
              <a:rPr dirty="0" sz="800">
                <a:solidFill>
                  <a:srgbClr val="000000"/>
                </a:solidFill>
                <a:latin typeface="Arial"/>
                <a:cs typeface="Arial"/>
              </a:rPr>
              <a:t>EPS</a:t>
            </a:r>
            <a:r>
              <a:rPr dirty="0" sz="800">
                <a:solidFill>
                  <a:srgbClr val="000000"/>
                </a:solidFill>
                <a:latin typeface="KaiTi"/>
                <a:cs typeface="KaiTi"/>
              </a:rPr>
              <a:t>（元）</a:t>
            </a:r>
          </a:p>
          <a:p>
            <a:pPr marL="0" marR="0">
              <a:lnSpc>
                <a:spcPts val="898"/>
              </a:lnSpc>
              <a:spcBef>
                <a:spcPts val="301"/>
              </a:spcBef>
              <a:spcAft>
                <a:spcPts val="0"/>
              </a:spcAft>
            </a:pPr>
            <a:r>
              <a:rPr dirty="0" sz="800">
                <a:solidFill>
                  <a:srgbClr val="000000"/>
                </a:solidFill>
                <a:latin typeface="KaiTi"/>
                <a:cs typeface="KaiTi"/>
              </a:rPr>
              <a:t>净资产收益率</a:t>
            </a:r>
            <a:r>
              <a:rPr dirty="0" sz="800">
                <a:solidFill>
                  <a:srgbClr val="000000"/>
                </a:solidFill>
                <a:latin typeface="Times New Roman"/>
                <a:cs typeface="Times New Roman"/>
              </a:rPr>
              <a:t> </a:t>
            </a:r>
            <a:r>
              <a:rPr dirty="0" sz="800">
                <a:solidFill>
                  <a:srgbClr val="000000"/>
                </a:solidFill>
                <a:latin typeface="Arial"/>
                <a:cs typeface="Arial"/>
              </a:rPr>
              <a:t>ROE</a:t>
            </a:r>
          </a:p>
          <a:p>
            <a:pPr marL="0" marR="0">
              <a:lnSpc>
                <a:spcPts val="898"/>
              </a:lnSpc>
              <a:spcBef>
                <a:spcPts val="349"/>
              </a:spcBef>
              <a:spcAft>
                <a:spcPts val="0"/>
              </a:spcAft>
            </a:pPr>
            <a:r>
              <a:rPr dirty="0" sz="800">
                <a:solidFill>
                  <a:srgbClr val="000000"/>
                </a:solidFill>
                <a:latin typeface="Arial"/>
                <a:cs typeface="Arial"/>
              </a:rPr>
              <a:t>PE</a:t>
            </a:r>
          </a:p>
        </p:txBody>
      </p:sp>
      <p:sp>
        <p:nvSpPr>
          <p:cNvPr id="60" name="object 60"/>
          <p:cNvSpPr txBox="1"/>
          <p:nvPr/>
        </p:nvSpPr>
        <p:spPr>
          <a:xfrm>
            <a:off x="5152009" y="9198122"/>
            <a:ext cx="2109902" cy="30452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4.</a:t>
            </a:r>
            <a:r>
              <a:rPr dirty="0" sz="800" spc="180">
                <a:solidFill>
                  <a:srgbClr val="000000"/>
                </a:solidFill>
                <a:latin typeface="Arial"/>
                <a:cs typeface="Arial"/>
              </a:rPr>
              <a:t> </a:t>
            </a:r>
            <a:r>
              <a:rPr dirty="0" sz="800" spc="-37">
                <a:solidFill>
                  <a:srgbClr val="000000"/>
                </a:solidFill>
                <a:latin typeface="KaiTi"/>
                <a:cs typeface="KaiTi"/>
              </a:rPr>
              <a:t>恒瑞医药（</a:t>
            </a:r>
            <a:r>
              <a:rPr dirty="0" sz="800">
                <a:solidFill>
                  <a:srgbClr val="000000"/>
                </a:solidFill>
                <a:latin typeface="Arial"/>
                <a:cs typeface="Arial"/>
              </a:rPr>
              <a:t>600276</a:t>
            </a:r>
            <a:r>
              <a:rPr dirty="0" sz="800" spc="-57">
                <a:solidFill>
                  <a:srgbClr val="000000"/>
                </a:solidFill>
                <a:latin typeface="KaiTi"/>
                <a:cs typeface="KaiTi"/>
              </a:rPr>
              <a:t>）：公司一致性评价进</a:t>
            </a:r>
          </a:p>
          <a:p>
            <a:pPr marL="141731" marR="0">
              <a:lnSpc>
                <a:spcPts val="898"/>
              </a:lnSpc>
              <a:spcBef>
                <a:spcPts val="301"/>
              </a:spcBef>
              <a:spcAft>
                <a:spcPts val="0"/>
              </a:spcAft>
            </a:pPr>
            <a:r>
              <a:rPr dirty="0" sz="800">
                <a:solidFill>
                  <a:srgbClr val="000000"/>
                </a:solidFill>
                <a:latin typeface="KaiTi"/>
                <a:cs typeface="KaiTi"/>
              </a:rPr>
              <a:t>入收获季节</a:t>
            </a:r>
            <a:r>
              <a:rPr dirty="0" sz="800" spc="609">
                <a:solidFill>
                  <a:srgbClr val="000000"/>
                </a:solidFill>
                <a:latin typeface="Times New Roman"/>
                <a:cs typeface="Times New Roman"/>
              </a:rPr>
              <a:t> </a:t>
            </a:r>
            <a:r>
              <a:rPr dirty="0" sz="800">
                <a:solidFill>
                  <a:srgbClr val="000000"/>
                </a:solidFill>
                <a:latin typeface="Arial"/>
                <a:cs typeface="Arial"/>
              </a:rPr>
              <a:t>(2018-08-03)</a:t>
            </a:r>
          </a:p>
        </p:txBody>
      </p:sp>
      <p:sp>
        <p:nvSpPr>
          <p:cNvPr id="61" name="object 61"/>
          <p:cNvSpPr txBox="1"/>
          <p:nvPr/>
        </p:nvSpPr>
        <p:spPr>
          <a:xfrm>
            <a:off x="2360929" y="9256034"/>
            <a:ext cx="498709" cy="30452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20.65%</a:t>
            </a:r>
          </a:p>
          <a:p>
            <a:pPr marL="232029" marR="0">
              <a:lnSpc>
                <a:spcPts val="898"/>
              </a:lnSpc>
              <a:spcBef>
                <a:spcPts val="301"/>
              </a:spcBef>
              <a:spcAft>
                <a:spcPts val="0"/>
              </a:spcAft>
            </a:pPr>
            <a:r>
              <a:rPr dirty="0" sz="800">
                <a:solidFill>
                  <a:srgbClr val="000000"/>
                </a:solidFill>
                <a:latin typeface="Arial"/>
                <a:cs typeface="Arial"/>
              </a:rPr>
              <a:t>78</a:t>
            </a:r>
          </a:p>
        </p:txBody>
      </p:sp>
      <p:sp>
        <p:nvSpPr>
          <p:cNvPr id="62" name="object 62"/>
          <p:cNvSpPr txBox="1"/>
          <p:nvPr/>
        </p:nvSpPr>
        <p:spPr>
          <a:xfrm>
            <a:off x="3089782" y="9256034"/>
            <a:ext cx="498709" cy="30452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20.61%</a:t>
            </a:r>
          </a:p>
          <a:p>
            <a:pPr marL="231648" marR="0">
              <a:lnSpc>
                <a:spcPts val="898"/>
              </a:lnSpc>
              <a:spcBef>
                <a:spcPts val="301"/>
              </a:spcBef>
              <a:spcAft>
                <a:spcPts val="0"/>
              </a:spcAft>
            </a:pPr>
            <a:r>
              <a:rPr dirty="0" sz="800">
                <a:solidFill>
                  <a:srgbClr val="000000"/>
                </a:solidFill>
                <a:latin typeface="Arial"/>
                <a:cs typeface="Arial"/>
              </a:rPr>
              <a:t>64</a:t>
            </a:r>
          </a:p>
        </p:txBody>
      </p:sp>
      <p:sp>
        <p:nvSpPr>
          <p:cNvPr id="63" name="object 63"/>
          <p:cNvSpPr txBox="1"/>
          <p:nvPr/>
        </p:nvSpPr>
        <p:spPr>
          <a:xfrm>
            <a:off x="3819778" y="9256034"/>
            <a:ext cx="498709" cy="30452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21.96%</a:t>
            </a:r>
          </a:p>
          <a:p>
            <a:pPr marL="231648" marR="0">
              <a:lnSpc>
                <a:spcPts val="898"/>
              </a:lnSpc>
              <a:spcBef>
                <a:spcPts val="301"/>
              </a:spcBef>
              <a:spcAft>
                <a:spcPts val="0"/>
              </a:spcAft>
            </a:pPr>
            <a:r>
              <a:rPr dirty="0" sz="800">
                <a:solidFill>
                  <a:srgbClr val="000000"/>
                </a:solidFill>
                <a:latin typeface="Arial"/>
                <a:cs typeface="Arial"/>
              </a:rPr>
              <a:t>48</a:t>
            </a:r>
          </a:p>
        </p:txBody>
      </p:sp>
      <p:sp>
        <p:nvSpPr>
          <p:cNvPr id="64" name="object 64"/>
          <p:cNvSpPr txBox="1"/>
          <p:nvPr/>
        </p:nvSpPr>
        <p:spPr>
          <a:xfrm>
            <a:off x="4550028" y="9256034"/>
            <a:ext cx="498709" cy="30452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22.79%</a:t>
            </a:r>
          </a:p>
          <a:p>
            <a:pPr marL="231648" marR="0">
              <a:lnSpc>
                <a:spcPts val="898"/>
              </a:lnSpc>
              <a:spcBef>
                <a:spcPts val="301"/>
              </a:spcBef>
              <a:spcAft>
                <a:spcPts val="0"/>
              </a:spcAft>
            </a:pPr>
            <a:r>
              <a:rPr dirty="0" sz="800">
                <a:solidFill>
                  <a:srgbClr val="000000"/>
                </a:solidFill>
                <a:latin typeface="Arial"/>
                <a:cs typeface="Arial"/>
              </a:rPr>
              <a:t>37</a:t>
            </a:r>
          </a:p>
        </p:txBody>
      </p:sp>
      <p:sp>
        <p:nvSpPr>
          <p:cNvPr id="65" name="object 65"/>
          <p:cNvSpPr txBox="1"/>
          <p:nvPr/>
        </p:nvSpPr>
        <p:spPr>
          <a:xfrm>
            <a:off x="608076" y="9560783"/>
            <a:ext cx="289084"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PB</a:t>
            </a:r>
          </a:p>
        </p:txBody>
      </p:sp>
      <p:sp>
        <p:nvSpPr>
          <p:cNvPr id="66" name="object 66"/>
          <p:cNvSpPr txBox="1"/>
          <p:nvPr/>
        </p:nvSpPr>
        <p:spPr>
          <a:xfrm>
            <a:off x="2450845" y="9560783"/>
            <a:ext cx="407919"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15.70</a:t>
            </a:r>
          </a:p>
        </p:txBody>
      </p:sp>
      <p:sp>
        <p:nvSpPr>
          <p:cNvPr id="67" name="object 67"/>
          <p:cNvSpPr txBox="1"/>
          <p:nvPr/>
        </p:nvSpPr>
        <p:spPr>
          <a:xfrm>
            <a:off x="3179698" y="9560783"/>
            <a:ext cx="407919"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12.78</a:t>
            </a:r>
          </a:p>
        </p:txBody>
      </p:sp>
      <p:sp>
        <p:nvSpPr>
          <p:cNvPr id="68" name="object 68"/>
          <p:cNvSpPr txBox="1"/>
          <p:nvPr/>
        </p:nvSpPr>
        <p:spPr>
          <a:xfrm>
            <a:off x="3909695" y="9560783"/>
            <a:ext cx="407919"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10.22</a:t>
            </a:r>
          </a:p>
        </p:txBody>
      </p:sp>
      <p:sp>
        <p:nvSpPr>
          <p:cNvPr id="69" name="object 69"/>
          <p:cNvSpPr txBox="1"/>
          <p:nvPr/>
        </p:nvSpPr>
        <p:spPr>
          <a:xfrm>
            <a:off x="4696333" y="9560783"/>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8.10</a:t>
            </a:r>
          </a:p>
        </p:txBody>
      </p:sp>
      <p:sp>
        <p:nvSpPr>
          <p:cNvPr id="70" name="object 70"/>
          <p:cNvSpPr txBox="1"/>
          <p:nvPr/>
        </p:nvSpPr>
        <p:spPr>
          <a:xfrm>
            <a:off x="571500" y="9724797"/>
            <a:ext cx="1331266" cy="145363"/>
          </a:xfrm>
          <a:prstGeom prst="rect">
            <a:avLst/>
          </a:prstGeom>
        </p:spPr>
        <p:txBody>
          <a:bodyPr wrap="square" lIns="0" tIns="0" rIns="0" bIns="0" rtlCol="0" vert="horz">
            <a:spAutoFit/>
          </a:bodyPr>
          <a:lstStyle/>
          <a:p>
            <a:pPr marL="0" marR="0">
              <a:lnSpc>
                <a:spcPts val="844"/>
              </a:lnSpc>
              <a:spcBef>
                <a:spcPts val="0"/>
              </a:spcBef>
              <a:spcAft>
                <a:spcPts val="0"/>
              </a:spcAft>
            </a:pPr>
            <a:r>
              <a:rPr dirty="0" sz="750">
                <a:solidFill>
                  <a:srgbClr val="000000"/>
                </a:solidFill>
                <a:latin typeface="KaiTi"/>
                <a:cs typeface="KaiTi"/>
              </a:rPr>
              <a:t>数据来源：</a:t>
            </a:r>
            <a:r>
              <a:rPr dirty="0" sz="750" i="1">
                <a:solidFill>
                  <a:srgbClr val="000000"/>
                </a:solidFill>
                <a:latin typeface="Arial"/>
                <a:cs typeface="Arial"/>
              </a:rPr>
              <a:t>Wind</a:t>
            </a:r>
            <a:r>
              <a:rPr dirty="0" sz="750">
                <a:solidFill>
                  <a:srgbClr val="000000"/>
                </a:solidFill>
                <a:latin typeface="KaiTi"/>
                <a:cs typeface="KaiTi"/>
              </a:rPr>
              <a:t>，西南证券</a:t>
            </a:r>
          </a:p>
        </p:txBody>
      </p:sp>
      <p:sp>
        <p:nvSpPr>
          <p:cNvPr id="71" name="object 71"/>
          <p:cNvSpPr txBox="1"/>
          <p:nvPr/>
        </p:nvSpPr>
        <p:spPr>
          <a:xfrm>
            <a:off x="1676513" y="9930159"/>
            <a:ext cx="4006829" cy="186353"/>
          </a:xfrm>
          <a:prstGeom prst="rect">
            <a:avLst/>
          </a:prstGeom>
        </p:spPr>
        <p:txBody>
          <a:bodyPr wrap="square" lIns="0" tIns="0" rIns="0" bIns="0" rtlCol="0" vert="horz">
            <a:spAutoFit/>
          </a:bodyPr>
          <a:lstStyle/>
          <a:p>
            <a:pPr marL="0" marR="0">
              <a:lnSpc>
                <a:spcPts val="1167"/>
              </a:lnSpc>
              <a:spcBef>
                <a:spcPts val="0"/>
              </a:spcBef>
              <a:spcAft>
                <a:spcPts val="0"/>
              </a:spcAft>
            </a:pPr>
            <a:r>
              <a:rPr dirty="0" sz="1150">
                <a:solidFill>
                  <a:srgbClr val="000000"/>
                </a:solidFill>
                <a:latin typeface="FangSong"/>
                <a:cs typeface="FangSong"/>
              </a:rPr>
              <a:t>www.baogaoba.xyz</a:t>
            </a:r>
            <a:r>
              <a:rPr dirty="0" sz="1150">
                <a:solidFill>
                  <a:srgbClr val="000000"/>
                </a:solidFill>
                <a:latin typeface="FangSong"/>
                <a:cs typeface="FangSong"/>
              </a:rPr>
              <a:t> </a:t>
            </a:r>
            <a:r>
              <a:rPr dirty="0" sz="1150" spc="17">
                <a:solidFill>
                  <a:srgbClr val="000000"/>
                </a:solidFill>
                <a:latin typeface="FangSong"/>
                <a:cs typeface="FangSong"/>
              </a:rPr>
              <a:t>獨家收集</a:t>
            </a:r>
            <a:r>
              <a:rPr dirty="0" sz="1150">
                <a:solidFill>
                  <a:srgbClr val="000000"/>
                </a:solidFill>
                <a:latin typeface="FangSong"/>
                <a:cs typeface="FangSong"/>
              </a:rPr>
              <a:t> </a:t>
            </a:r>
            <a:r>
              <a:rPr dirty="0" sz="1150" spc="17">
                <a:solidFill>
                  <a:srgbClr val="000000"/>
                </a:solidFill>
                <a:latin typeface="FangSong"/>
                <a:cs typeface="FangSong"/>
              </a:rPr>
              <a:t>百萬報告</a:t>
            </a:r>
            <a:r>
              <a:rPr dirty="0" sz="1150">
                <a:solidFill>
                  <a:srgbClr val="000000"/>
                </a:solidFill>
                <a:latin typeface="FangSong"/>
                <a:cs typeface="FangSong"/>
              </a:rPr>
              <a:t> </a:t>
            </a:r>
            <a:r>
              <a:rPr dirty="0" sz="1150" spc="17">
                <a:solidFill>
                  <a:srgbClr val="000000"/>
                </a:solidFill>
                <a:latin typeface="FangSong"/>
                <a:cs typeface="FangSong"/>
              </a:rPr>
              <a:t>实时</a:t>
            </a:r>
            <a:r>
              <a:rPr dirty="0" sz="1150" spc="17">
                <a:solidFill>
                  <a:srgbClr val="000000"/>
                </a:solidFill>
                <a:latin typeface="FangSong"/>
                <a:cs typeface="FangSong"/>
              </a:rPr>
              <a:t>更新</a:t>
            </a:r>
            <a:r>
              <a:rPr dirty="0" sz="1150">
                <a:solidFill>
                  <a:srgbClr val="000000"/>
                </a:solidFill>
                <a:latin typeface="FangSong"/>
                <a:cs typeface="FangSong"/>
              </a:rPr>
              <a:t> </a:t>
            </a:r>
            <a:r>
              <a:rPr dirty="0" sz="1150" spc="17">
                <a:solidFill>
                  <a:srgbClr val="000000"/>
                </a:solidFill>
                <a:latin typeface="FangSong"/>
                <a:cs typeface="FangSong"/>
              </a:rPr>
              <a:t>日更千篇</a:t>
            </a:r>
          </a:p>
        </p:txBody>
      </p:sp>
      <p:sp>
        <p:nvSpPr>
          <p:cNvPr id="72" name="object 72"/>
          <p:cNvSpPr txBox="1"/>
          <p:nvPr/>
        </p:nvSpPr>
        <p:spPr>
          <a:xfrm>
            <a:off x="576072" y="10060698"/>
            <a:ext cx="2164079" cy="172212"/>
          </a:xfrm>
          <a:prstGeom prst="rect">
            <a:avLst/>
          </a:prstGeom>
        </p:spPr>
        <p:txBody>
          <a:bodyPr wrap="square" lIns="0" tIns="0" rIns="0" bIns="0" rtlCol="0" vert="horz">
            <a:spAutoFit/>
          </a:bodyPr>
          <a:lstStyle/>
          <a:p>
            <a:pPr marL="0" marR="0">
              <a:lnSpc>
                <a:spcPts val="1056"/>
              </a:lnSpc>
              <a:spcBef>
                <a:spcPts val="0"/>
              </a:spcBef>
              <a:spcAft>
                <a:spcPts val="0"/>
              </a:spcAft>
            </a:pPr>
            <a:r>
              <a:rPr dirty="0" sz="1050">
                <a:solidFill>
                  <a:srgbClr val="c20b19"/>
                </a:solidFill>
                <a:latin typeface="KaiTi"/>
                <a:cs typeface="KaiTi"/>
              </a:rPr>
              <a:t>请务必阅读正文后的重要声明部分</a:t>
            </a:r>
          </a:p>
        </p:txBody>
      </p:sp>
      <p:sp>
        <p:nvSpPr>
          <p:cNvPr id="73" name="object 73"/>
          <p:cNvSpPr txBox="1"/>
          <p:nvPr/>
        </p:nvSpPr>
        <p:spPr>
          <a:xfrm>
            <a:off x="6943090" y="10099124"/>
            <a:ext cx="210331" cy="177626"/>
          </a:xfrm>
          <a:prstGeom prst="rect">
            <a:avLst/>
          </a:prstGeom>
        </p:spPr>
        <p:txBody>
          <a:bodyPr wrap="square" lIns="0" tIns="0" rIns="0" bIns="0" rtlCol="0" vert="horz">
            <a:spAutoFit/>
          </a:bodyPr>
          <a:lstStyle/>
          <a:p>
            <a:pPr marL="0" marR="0">
              <a:lnSpc>
                <a:spcPts val="1098"/>
              </a:lnSpc>
              <a:spcBef>
                <a:spcPts val="0"/>
              </a:spcBef>
              <a:spcAft>
                <a:spcPts val="0"/>
              </a:spcAft>
            </a:pPr>
            <a:r>
              <a:rPr dirty="0" sz="900">
                <a:solidFill>
                  <a:srgbClr val="ffffff"/>
                </a:solidFill>
                <a:latin typeface="Calibri"/>
                <a:cs typeface="Calibri"/>
              </a:rPr>
              <a:t>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showMasterSp="0">
  <p:cSld>
    <p:spTree>
      <p:nvGrpSpPr>
        <p:cNvPr id="1" name=""/>
        <p:cNvGrpSpPr/>
        <p:nvPr/>
      </p:nvGrpSpPr>
      <p:grpSpPr>
        <a:xfrm>
          <a:off x="0" y="0"/>
          <a:ext cx="0" cy="0"/>
          <a:chOff x="0" y="0"/>
          <a:chExt cx="0" cy="0"/>
        </a:xfrm>
      </p:grpSpPr>
      <p:sp>
        <p:nvSpPr>
          <p:cNvPr id="1" name="object 1"/>
          <p:cNvSpPr/>
          <p:nvPr/>
        </p:nvSpPr>
        <p:spPr>
          <a:xfrm>
            <a:off x="0" y="436770"/>
            <a:ext cx="7556500" cy="9789904"/>
          </a:xfrm>
          <a:prstGeom prst="rect">
            <a:avLst/>
          </a:prstGeom>
          <a:blipFill>
            <a:blip cstate="print" r:embed="rId2"/>
            <a:stretch>
              <a:fillRect/>
            </a:stretch>
          </a:blipFill>
        </p:spPr>
        <p:txBody>
          <a:bodyPr wrap="square" lIns="0" tIns="0" rIns="0" bIns="0" rtlCol="0">
            <a:spAutoFit/>
          </a:bodyPr>
          <a:lstStyle/>
          <a:p/>
        </p:txBody>
      </p:sp>
      <p:sp>
        <p:nvSpPr>
          <p:cNvPr id="3" name="object 3"/>
          <p:cNvSpPr txBox="1"/>
          <p:nvPr/>
        </p:nvSpPr>
        <p:spPr>
          <a:xfrm>
            <a:off x="219947" y="455063"/>
            <a:ext cx="671264" cy="211054"/>
          </a:xfrm>
          <a:prstGeom prst="rect">
            <a:avLst/>
          </a:prstGeom>
        </p:spPr>
        <p:txBody>
          <a:bodyPr wrap="square" lIns="0" tIns="0" rIns="0" bIns="0" rtlCol="0" vert="horz">
            <a:spAutoFit/>
          </a:bodyPr>
          <a:lstStyle/>
          <a:p>
            <a:pPr marL="0" marR="0">
              <a:lnSpc>
                <a:spcPts val="1361"/>
              </a:lnSpc>
              <a:spcBef>
                <a:spcPts val="0"/>
              </a:spcBef>
              <a:spcAft>
                <a:spcPts val="0"/>
              </a:spcAft>
            </a:pPr>
            <a:r>
              <a:rPr dirty="0" sz="1350" spc="11">
                <a:solidFill>
                  <a:srgbClr val="000000"/>
                </a:solidFill>
                <a:latin typeface="FangSong"/>
                <a:cs typeface="FangSong"/>
              </a:rPr>
              <a:t>報告吧</a:t>
            </a:r>
          </a:p>
        </p:txBody>
      </p:sp>
      <p:sp>
        <p:nvSpPr>
          <p:cNvPr id="4" name="object 4"/>
          <p:cNvSpPr txBox="1"/>
          <p:nvPr/>
        </p:nvSpPr>
        <p:spPr>
          <a:xfrm>
            <a:off x="5239881" y="463686"/>
            <a:ext cx="2314337" cy="211054"/>
          </a:xfrm>
          <a:prstGeom prst="rect">
            <a:avLst/>
          </a:prstGeom>
        </p:spPr>
        <p:txBody>
          <a:bodyPr wrap="square" lIns="0" tIns="0" rIns="0" bIns="0" rtlCol="0" vert="horz">
            <a:spAutoFit/>
          </a:bodyPr>
          <a:lstStyle/>
          <a:p>
            <a:pPr marL="0" marR="0">
              <a:lnSpc>
                <a:spcPts val="1361"/>
              </a:lnSpc>
              <a:spcBef>
                <a:spcPts val="0"/>
              </a:spcBef>
              <a:spcAft>
                <a:spcPts val="0"/>
              </a:spcAft>
            </a:pPr>
            <a:r>
              <a:rPr dirty="0" sz="1350">
                <a:solidFill>
                  <a:srgbClr val="000000"/>
                </a:solidFill>
                <a:latin typeface="FangSong"/>
                <a:cs typeface="FangSong"/>
              </a:rPr>
              <a:t>www.baogaoba.xyz</a:t>
            </a:r>
            <a:r>
              <a:rPr dirty="0" sz="1350">
                <a:solidFill>
                  <a:srgbClr val="000000"/>
                </a:solidFill>
                <a:latin typeface="FangSong"/>
                <a:cs typeface="FangSong"/>
              </a:rPr>
              <a:t> </a:t>
            </a:r>
            <a:r>
              <a:rPr dirty="0" sz="1350" spc="11">
                <a:solidFill>
                  <a:srgbClr val="000000"/>
                </a:solidFill>
                <a:latin typeface="FangSong"/>
                <a:cs typeface="FangSong"/>
              </a:rPr>
              <a:t>免費分享</a:t>
            </a:r>
          </a:p>
        </p:txBody>
      </p:sp>
      <p:sp>
        <p:nvSpPr>
          <p:cNvPr id="5" name="object 5"/>
          <p:cNvSpPr txBox="1"/>
          <p:nvPr/>
        </p:nvSpPr>
        <p:spPr>
          <a:xfrm>
            <a:off x="5068189" y="661714"/>
            <a:ext cx="2106019" cy="179415"/>
          </a:xfrm>
          <a:prstGeom prst="rect">
            <a:avLst/>
          </a:prstGeom>
        </p:spPr>
        <p:txBody>
          <a:bodyPr wrap="square" lIns="0" tIns="0" rIns="0" bIns="0" rtlCol="0" vert="horz">
            <a:spAutoFit/>
          </a:bodyPr>
          <a:lstStyle/>
          <a:p>
            <a:pPr marL="0" marR="0">
              <a:lnSpc>
                <a:spcPts val="1112"/>
              </a:lnSpc>
              <a:spcBef>
                <a:spcPts val="0"/>
              </a:spcBef>
              <a:spcAft>
                <a:spcPts val="0"/>
              </a:spcAft>
            </a:pPr>
            <a:r>
              <a:rPr dirty="0" sz="1000">
                <a:solidFill>
                  <a:srgbClr val="000000"/>
                </a:solidFill>
                <a:latin typeface="KaiTi"/>
                <a:cs typeface="KaiTi"/>
              </a:rPr>
              <a:t>恒瑞医药（</a:t>
            </a:r>
            <a:r>
              <a:rPr dirty="0" sz="1000" b="1">
                <a:solidFill>
                  <a:srgbClr val="000000"/>
                </a:solidFill>
                <a:latin typeface="Arial"/>
                <a:cs typeface="Arial"/>
              </a:rPr>
              <a:t>600276</a:t>
            </a:r>
            <a:r>
              <a:rPr dirty="0" sz="1000">
                <a:solidFill>
                  <a:srgbClr val="000000"/>
                </a:solidFill>
                <a:latin typeface="KaiTi"/>
                <a:cs typeface="KaiTi"/>
              </a:rPr>
              <a:t>）动态跟踪报告</a:t>
            </a:r>
          </a:p>
        </p:txBody>
      </p:sp>
      <p:sp>
        <p:nvSpPr>
          <p:cNvPr id="6" name="object 6"/>
          <p:cNvSpPr txBox="1"/>
          <p:nvPr/>
        </p:nvSpPr>
        <p:spPr>
          <a:xfrm>
            <a:off x="541019" y="1289375"/>
            <a:ext cx="1299514" cy="152400"/>
          </a:xfrm>
          <a:prstGeom prst="rect">
            <a:avLst/>
          </a:prstGeom>
        </p:spPr>
        <p:txBody>
          <a:bodyPr wrap="square" lIns="0" tIns="0" rIns="0" bIns="0" rtlCol="0" vert="horz">
            <a:spAutoFit/>
          </a:bodyPr>
          <a:lstStyle/>
          <a:p>
            <a:pPr marL="0" marR="0">
              <a:lnSpc>
                <a:spcPts val="900"/>
              </a:lnSpc>
              <a:spcBef>
                <a:spcPts val="0"/>
              </a:spcBef>
              <a:spcAft>
                <a:spcPts val="0"/>
              </a:spcAft>
            </a:pPr>
            <a:r>
              <a:rPr dirty="0" sz="900">
                <a:solidFill>
                  <a:srgbClr val="000000"/>
                </a:solidFill>
                <a:latin typeface="KaiTi"/>
                <a:cs typeface="KaiTi"/>
              </a:rPr>
              <a:t>附表：财务预测与估值</a:t>
            </a:r>
          </a:p>
        </p:txBody>
      </p:sp>
      <p:sp>
        <p:nvSpPr>
          <p:cNvPr id="7" name="object 7"/>
          <p:cNvSpPr txBox="1"/>
          <p:nvPr/>
        </p:nvSpPr>
        <p:spPr>
          <a:xfrm>
            <a:off x="576072" y="1501020"/>
            <a:ext cx="969263" cy="295656"/>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ffffff"/>
                </a:solidFill>
                <a:latin typeface="KaiTi"/>
                <a:cs typeface="KaiTi"/>
              </a:rPr>
              <a:t>利润表（百万元）</a:t>
            </a:r>
          </a:p>
          <a:p>
            <a:pPr marL="0" marR="0">
              <a:lnSpc>
                <a:spcPts val="803"/>
              </a:lnSpc>
              <a:spcBef>
                <a:spcPts val="420"/>
              </a:spcBef>
              <a:spcAft>
                <a:spcPts val="0"/>
              </a:spcAft>
            </a:pPr>
            <a:r>
              <a:rPr dirty="0" sz="800">
                <a:solidFill>
                  <a:srgbClr val="000000"/>
                </a:solidFill>
                <a:latin typeface="KaiTi"/>
                <a:cs typeface="KaiTi"/>
              </a:rPr>
              <a:t>营业收入</a:t>
            </a:r>
          </a:p>
        </p:txBody>
      </p:sp>
      <p:sp>
        <p:nvSpPr>
          <p:cNvPr id="8" name="object 8"/>
          <p:cNvSpPr txBox="1"/>
          <p:nvPr/>
        </p:nvSpPr>
        <p:spPr>
          <a:xfrm>
            <a:off x="1682750" y="1500906"/>
            <a:ext cx="453289"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b="1">
                <a:solidFill>
                  <a:srgbClr val="ffffff"/>
                </a:solidFill>
                <a:latin typeface="Arial"/>
                <a:cs typeface="Arial"/>
              </a:rPr>
              <a:t>2017A</a:t>
            </a:r>
          </a:p>
        </p:txBody>
      </p:sp>
      <p:sp>
        <p:nvSpPr>
          <p:cNvPr id="9" name="object 9"/>
          <p:cNvSpPr txBox="1"/>
          <p:nvPr/>
        </p:nvSpPr>
        <p:spPr>
          <a:xfrm>
            <a:off x="2245105" y="1500906"/>
            <a:ext cx="447655"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b="1">
                <a:solidFill>
                  <a:srgbClr val="ffffff"/>
                </a:solidFill>
                <a:latin typeface="Arial"/>
                <a:cs typeface="Arial"/>
              </a:rPr>
              <a:t>2018E</a:t>
            </a:r>
          </a:p>
        </p:txBody>
      </p:sp>
      <p:sp>
        <p:nvSpPr>
          <p:cNvPr id="10" name="object 10"/>
          <p:cNvSpPr txBox="1"/>
          <p:nvPr/>
        </p:nvSpPr>
        <p:spPr>
          <a:xfrm>
            <a:off x="2803270" y="1500906"/>
            <a:ext cx="447655"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b="1">
                <a:solidFill>
                  <a:srgbClr val="ffffff"/>
                </a:solidFill>
                <a:latin typeface="Arial"/>
                <a:cs typeface="Arial"/>
              </a:rPr>
              <a:t>2019E</a:t>
            </a:r>
          </a:p>
        </p:txBody>
      </p:sp>
      <p:sp>
        <p:nvSpPr>
          <p:cNvPr id="11" name="object 11"/>
          <p:cNvSpPr txBox="1"/>
          <p:nvPr/>
        </p:nvSpPr>
        <p:spPr>
          <a:xfrm>
            <a:off x="3362578" y="1500906"/>
            <a:ext cx="447655"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b="1">
                <a:solidFill>
                  <a:srgbClr val="ffffff"/>
                </a:solidFill>
                <a:latin typeface="Arial"/>
                <a:cs typeface="Arial"/>
              </a:rPr>
              <a:t>2020E</a:t>
            </a:r>
          </a:p>
        </p:txBody>
      </p:sp>
      <p:sp>
        <p:nvSpPr>
          <p:cNvPr id="12" name="object 12"/>
          <p:cNvSpPr txBox="1"/>
          <p:nvPr/>
        </p:nvSpPr>
        <p:spPr>
          <a:xfrm>
            <a:off x="3813683" y="1506035"/>
            <a:ext cx="1070920" cy="290642"/>
          </a:xfrm>
          <a:prstGeom prst="rect">
            <a:avLst/>
          </a:prstGeom>
        </p:spPr>
        <p:txBody>
          <a:bodyPr wrap="square" lIns="0" tIns="0" rIns="0" bIns="0" rtlCol="0" vert="horz">
            <a:spAutoFit/>
          </a:bodyPr>
          <a:lstStyle/>
          <a:p>
            <a:pPr marL="0" marR="0">
              <a:lnSpc>
                <a:spcPts val="758"/>
              </a:lnSpc>
              <a:spcBef>
                <a:spcPts val="0"/>
              </a:spcBef>
              <a:spcAft>
                <a:spcPts val="0"/>
              </a:spcAft>
            </a:pPr>
            <a:r>
              <a:rPr dirty="0" sz="750" spc="-20">
                <a:solidFill>
                  <a:srgbClr val="ffffff"/>
                </a:solidFill>
                <a:latin typeface="KaiTi"/>
                <a:cs typeface="KaiTi"/>
              </a:rPr>
              <a:t>现金流量表（百万元）</a:t>
            </a:r>
          </a:p>
          <a:p>
            <a:pPr marL="0" marR="0">
              <a:lnSpc>
                <a:spcPts val="803"/>
              </a:lnSpc>
              <a:spcBef>
                <a:spcPts val="426"/>
              </a:spcBef>
              <a:spcAft>
                <a:spcPts val="0"/>
              </a:spcAft>
            </a:pPr>
            <a:r>
              <a:rPr dirty="0" sz="800">
                <a:solidFill>
                  <a:srgbClr val="000000"/>
                </a:solidFill>
                <a:latin typeface="KaiTi"/>
                <a:cs typeface="KaiTi"/>
              </a:rPr>
              <a:t>净利润</a:t>
            </a:r>
          </a:p>
        </p:txBody>
      </p:sp>
      <p:sp>
        <p:nvSpPr>
          <p:cNvPr id="13" name="object 13"/>
          <p:cNvSpPr txBox="1"/>
          <p:nvPr/>
        </p:nvSpPr>
        <p:spPr>
          <a:xfrm>
            <a:off x="4961509" y="1500906"/>
            <a:ext cx="521795" cy="620041"/>
          </a:xfrm>
          <a:prstGeom prst="rect">
            <a:avLst/>
          </a:prstGeom>
        </p:spPr>
        <p:txBody>
          <a:bodyPr wrap="square" lIns="0" tIns="0" rIns="0" bIns="0" rtlCol="0" vert="horz">
            <a:spAutoFit/>
          </a:bodyPr>
          <a:lstStyle/>
          <a:p>
            <a:pPr marL="68579" marR="0">
              <a:lnSpc>
                <a:spcPts val="898"/>
              </a:lnSpc>
              <a:spcBef>
                <a:spcPts val="0"/>
              </a:spcBef>
              <a:spcAft>
                <a:spcPts val="0"/>
              </a:spcAft>
            </a:pPr>
            <a:r>
              <a:rPr dirty="0" sz="800" b="1">
                <a:solidFill>
                  <a:srgbClr val="ffffff"/>
                </a:solidFill>
                <a:latin typeface="Arial"/>
                <a:cs typeface="Arial"/>
              </a:rPr>
              <a:t>2017A</a:t>
            </a:r>
          </a:p>
          <a:p>
            <a:pPr marL="0" marR="0">
              <a:lnSpc>
                <a:spcPts val="898"/>
              </a:lnSpc>
              <a:spcBef>
                <a:spcPts val="337"/>
              </a:spcBef>
              <a:spcAft>
                <a:spcPts val="0"/>
              </a:spcAft>
            </a:pPr>
            <a:r>
              <a:rPr dirty="0" sz="800">
                <a:solidFill>
                  <a:srgbClr val="000000"/>
                </a:solidFill>
                <a:latin typeface="Arial"/>
                <a:cs typeface="Arial"/>
              </a:rPr>
              <a:t>3292.95</a:t>
            </a:r>
          </a:p>
          <a:p>
            <a:pPr marL="56387" marR="0">
              <a:lnSpc>
                <a:spcPts val="898"/>
              </a:lnSpc>
              <a:spcBef>
                <a:spcPts val="375"/>
              </a:spcBef>
              <a:spcAft>
                <a:spcPts val="0"/>
              </a:spcAft>
            </a:pPr>
            <a:r>
              <a:rPr dirty="0" sz="800">
                <a:solidFill>
                  <a:srgbClr val="000000"/>
                </a:solidFill>
                <a:latin typeface="Arial"/>
                <a:cs typeface="Arial"/>
              </a:rPr>
              <a:t>320.12</a:t>
            </a:r>
          </a:p>
          <a:p>
            <a:pPr marL="79247" marR="0">
              <a:lnSpc>
                <a:spcPts val="898"/>
              </a:lnSpc>
              <a:spcBef>
                <a:spcPts val="325"/>
              </a:spcBef>
              <a:spcAft>
                <a:spcPts val="0"/>
              </a:spcAft>
            </a:pPr>
            <a:r>
              <a:rPr dirty="0" sz="800">
                <a:solidFill>
                  <a:srgbClr val="000000"/>
                </a:solidFill>
                <a:latin typeface="Arial"/>
                <a:cs typeface="Arial"/>
              </a:rPr>
              <a:t>-36.63</a:t>
            </a:r>
          </a:p>
        </p:txBody>
      </p:sp>
      <p:sp>
        <p:nvSpPr>
          <p:cNvPr id="14" name="object 14"/>
          <p:cNvSpPr txBox="1"/>
          <p:nvPr/>
        </p:nvSpPr>
        <p:spPr>
          <a:xfrm>
            <a:off x="5519292" y="1500906"/>
            <a:ext cx="521494" cy="775489"/>
          </a:xfrm>
          <a:prstGeom prst="rect">
            <a:avLst/>
          </a:prstGeom>
        </p:spPr>
        <p:txBody>
          <a:bodyPr wrap="square" lIns="0" tIns="0" rIns="0" bIns="0" rtlCol="0" vert="horz">
            <a:spAutoFit/>
          </a:bodyPr>
          <a:lstStyle/>
          <a:p>
            <a:pPr marL="73152" marR="0">
              <a:lnSpc>
                <a:spcPts val="898"/>
              </a:lnSpc>
              <a:spcBef>
                <a:spcPts val="0"/>
              </a:spcBef>
              <a:spcAft>
                <a:spcPts val="0"/>
              </a:spcAft>
            </a:pPr>
            <a:r>
              <a:rPr dirty="0" sz="800" b="1">
                <a:solidFill>
                  <a:srgbClr val="ffffff"/>
                </a:solidFill>
                <a:latin typeface="Arial"/>
                <a:cs typeface="Arial"/>
              </a:rPr>
              <a:t>2018E</a:t>
            </a:r>
          </a:p>
          <a:p>
            <a:pPr marL="0" marR="0">
              <a:lnSpc>
                <a:spcPts val="898"/>
              </a:lnSpc>
              <a:spcBef>
                <a:spcPts val="337"/>
              </a:spcBef>
              <a:spcAft>
                <a:spcPts val="0"/>
              </a:spcAft>
            </a:pPr>
            <a:r>
              <a:rPr dirty="0" sz="800">
                <a:solidFill>
                  <a:srgbClr val="000000"/>
                </a:solidFill>
                <a:latin typeface="Arial"/>
                <a:cs typeface="Arial"/>
              </a:rPr>
              <a:t>4036.08</a:t>
            </a:r>
          </a:p>
          <a:p>
            <a:pPr marL="56388" marR="0">
              <a:lnSpc>
                <a:spcPts val="898"/>
              </a:lnSpc>
              <a:spcBef>
                <a:spcPts val="375"/>
              </a:spcBef>
              <a:spcAft>
                <a:spcPts val="0"/>
              </a:spcAft>
            </a:pPr>
            <a:r>
              <a:rPr dirty="0" sz="800">
                <a:solidFill>
                  <a:srgbClr val="000000"/>
                </a:solidFill>
                <a:latin typeface="Arial"/>
                <a:cs typeface="Arial"/>
              </a:rPr>
              <a:t>389.71</a:t>
            </a:r>
          </a:p>
          <a:p>
            <a:pPr marL="79247" marR="0">
              <a:lnSpc>
                <a:spcPts val="898"/>
              </a:lnSpc>
              <a:spcBef>
                <a:spcPts val="325"/>
              </a:spcBef>
              <a:spcAft>
                <a:spcPts val="0"/>
              </a:spcAft>
            </a:pPr>
            <a:r>
              <a:rPr dirty="0" sz="800">
                <a:solidFill>
                  <a:srgbClr val="000000"/>
                </a:solidFill>
                <a:latin typeface="Arial"/>
                <a:cs typeface="Arial"/>
              </a:rPr>
              <a:t>-90.96</a:t>
            </a:r>
          </a:p>
          <a:p>
            <a:pPr marL="169164" marR="0">
              <a:lnSpc>
                <a:spcPts val="898"/>
              </a:lnSpc>
              <a:spcBef>
                <a:spcPts val="325"/>
              </a:spcBef>
              <a:spcAft>
                <a:spcPts val="0"/>
              </a:spcAft>
            </a:pPr>
            <a:r>
              <a:rPr dirty="0" sz="800">
                <a:solidFill>
                  <a:srgbClr val="000000"/>
                </a:solidFill>
                <a:latin typeface="Arial"/>
                <a:cs typeface="Arial"/>
              </a:rPr>
              <a:t>0.00</a:t>
            </a:r>
          </a:p>
        </p:txBody>
      </p:sp>
      <p:sp>
        <p:nvSpPr>
          <p:cNvPr id="15" name="object 15"/>
          <p:cNvSpPr txBox="1"/>
          <p:nvPr/>
        </p:nvSpPr>
        <p:spPr>
          <a:xfrm>
            <a:off x="6078982" y="1500906"/>
            <a:ext cx="521494" cy="775489"/>
          </a:xfrm>
          <a:prstGeom prst="rect">
            <a:avLst/>
          </a:prstGeom>
        </p:spPr>
        <p:txBody>
          <a:bodyPr wrap="square" lIns="0" tIns="0" rIns="0" bIns="0" rtlCol="0" vert="horz">
            <a:spAutoFit/>
          </a:bodyPr>
          <a:lstStyle/>
          <a:p>
            <a:pPr marL="73152" marR="0">
              <a:lnSpc>
                <a:spcPts val="898"/>
              </a:lnSpc>
              <a:spcBef>
                <a:spcPts val="0"/>
              </a:spcBef>
              <a:spcAft>
                <a:spcPts val="0"/>
              </a:spcAft>
            </a:pPr>
            <a:r>
              <a:rPr dirty="0" sz="800" b="1">
                <a:solidFill>
                  <a:srgbClr val="ffffff"/>
                </a:solidFill>
                <a:latin typeface="Arial"/>
                <a:cs typeface="Arial"/>
              </a:rPr>
              <a:t>2019E</a:t>
            </a:r>
          </a:p>
          <a:p>
            <a:pPr marL="0" marR="0">
              <a:lnSpc>
                <a:spcPts val="898"/>
              </a:lnSpc>
              <a:spcBef>
                <a:spcPts val="337"/>
              </a:spcBef>
              <a:spcAft>
                <a:spcPts val="0"/>
              </a:spcAft>
            </a:pPr>
            <a:r>
              <a:rPr dirty="0" sz="800">
                <a:solidFill>
                  <a:srgbClr val="000000"/>
                </a:solidFill>
                <a:latin typeface="Arial"/>
                <a:cs typeface="Arial"/>
              </a:rPr>
              <a:t>5378.06</a:t>
            </a:r>
          </a:p>
          <a:p>
            <a:pPr marL="56388" marR="0">
              <a:lnSpc>
                <a:spcPts val="898"/>
              </a:lnSpc>
              <a:spcBef>
                <a:spcPts val="375"/>
              </a:spcBef>
              <a:spcAft>
                <a:spcPts val="0"/>
              </a:spcAft>
            </a:pPr>
            <a:r>
              <a:rPr dirty="0" sz="800">
                <a:solidFill>
                  <a:srgbClr val="000000"/>
                </a:solidFill>
                <a:latin typeface="Arial"/>
                <a:cs typeface="Arial"/>
              </a:rPr>
              <a:t>440.04</a:t>
            </a:r>
          </a:p>
          <a:p>
            <a:pPr marL="79247" marR="0">
              <a:lnSpc>
                <a:spcPts val="898"/>
              </a:lnSpc>
              <a:spcBef>
                <a:spcPts val="325"/>
              </a:spcBef>
              <a:spcAft>
                <a:spcPts val="0"/>
              </a:spcAft>
            </a:pPr>
            <a:r>
              <a:rPr dirty="0" sz="800">
                <a:solidFill>
                  <a:srgbClr val="000000"/>
                </a:solidFill>
                <a:latin typeface="Arial"/>
                <a:cs typeface="Arial"/>
              </a:rPr>
              <a:t>-97.10</a:t>
            </a:r>
          </a:p>
          <a:p>
            <a:pPr marL="169164" marR="0">
              <a:lnSpc>
                <a:spcPts val="898"/>
              </a:lnSpc>
              <a:spcBef>
                <a:spcPts val="325"/>
              </a:spcBef>
              <a:spcAft>
                <a:spcPts val="0"/>
              </a:spcAft>
            </a:pPr>
            <a:r>
              <a:rPr dirty="0" sz="800">
                <a:solidFill>
                  <a:srgbClr val="000000"/>
                </a:solidFill>
                <a:latin typeface="Arial"/>
                <a:cs typeface="Arial"/>
              </a:rPr>
              <a:t>0.00</a:t>
            </a:r>
          </a:p>
        </p:txBody>
      </p:sp>
      <p:sp>
        <p:nvSpPr>
          <p:cNvPr id="16" name="object 16"/>
          <p:cNvSpPr txBox="1"/>
          <p:nvPr/>
        </p:nvSpPr>
        <p:spPr>
          <a:xfrm>
            <a:off x="6636766" y="1500906"/>
            <a:ext cx="521494" cy="775489"/>
          </a:xfrm>
          <a:prstGeom prst="rect">
            <a:avLst/>
          </a:prstGeom>
        </p:spPr>
        <p:txBody>
          <a:bodyPr wrap="square" lIns="0" tIns="0" rIns="0" bIns="0" rtlCol="0" vert="horz">
            <a:spAutoFit/>
          </a:bodyPr>
          <a:lstStyle/>
          <a:p>
            <a:pPr marL="73152" marR="0">
              <a:lnSpc>
                <a:spcPts val="898"/>
              </a:lnSpc>
              <a:spcBef>
                <a:spcPts val="0"/>
              </a:spcBef>
              <a:spcAft>
                <a:spcPts val="0"/>
              </a:spcAft>
            </a:pPr>
            <a:r>
              <a:rPr dirty="0" sz="800" b="1">
                <a:solidFill>
                  <a:srgbClr val="ffffff"/>
                </a:solidFill>
                <a:latin typeface="Arial"/>
                <a:cs typeface="Arial"/>
              </a:rPr>
              <a:t>2020E</a:t>
            </a:r>
          </a:p>
          <a:p>
            <a:pPr marL="0" marR="0">
              <a:lnSpc>
                <a:spcPts val="898"/>
              </a:lnSpc>
              <a:spcBef>
                <a:spcPts val="337"/>
              </a:spcBef>
              <a:spcAft>
                <a:spcPts val="0"/>
              </a:spcAft>
            </a:pPr>
            <a:r>
              <a:rPr dirty="0" sz="800">
                <a:solidFill>
                  <a:srgbClr val="000000"/>
                </a:solidFill>
                <a:latin typeface="Arial"/>
                <a:cs typeface="Arial"/>
              </a:rPr>
              <a:t>7039.22</a:t>
            </a:r>
          </a:p>
          <a:p>
            <a:pPr marL="56388" marR="0">
              <a:lnSpc>
                <a:spcPts val="898"/>
              </a:lnSpc>
              <a:spcBef>
                <a:spcPts val="375"/>
              </a:spcBef>
              <a:spcAft>
                <a:spcPts val="0"/>
              </a:spcAft>
            </a:pPr>
            <a:r>
              <a:rPr dirty="0" sz="800">
                <a:solidFill>
                  <a:srgbClr val="000000"/>
                </a:solidFill>
                <a:latin typeface="Arial"/>
                <a:cs typeface="Arial"/>
              </a:rPr>
              <a:t>457.80</a:t>
            </a:r>
          </a:p>
          <a:p>
            <a:pPr marL="22859" marR="0">
              <a:lnSpc>
                <a:spcPts val="898"/>
              </a:lnSpc>
              <a:spcBef>
                <a:spcPts val="325"/>
              </a:spcBef>
              <a:spcAft>
                <a:spcPts val="0"/>
              </a:spcAft>
            </a:pPr>
            <a:r>
              <a:rPr dirty="0" sz="800">
                <a:solidFill>
                  <a:srgbClr val="000000"/>
                </a:solidFill>
                <a:latin typeface="Arial"/>
                <a:cs typeface="Arial"/>
              </a:rPr>
              <a:t>-127.81</a:t>
            </a:r>
          </a:p>
          <a:p>
            <a:pPr marL="169164" marR="0">
              <a:lnSpc>
                <a:spcPts val="898"/>
              </a:lnSpc>
              <a:spcBef>
                <a:spcPts val="325"/>
              </a:spcBef>
              <a:spcAft>
                <a:spcPts val="0"/>
              </a:spcAft>
            </a:pPr>
            <a:r>
              <a:rPr dirty="0" sz="800">
                <a:solidFill>
                  <a:srgbClr val="000000"/>
                </a:solidFill>
                <a:latin typeface="Arial"/>
                <a:cs typeface="Arial"/>
              </a:rPr>
              <a:t>0.00</a:t>
            </a:r>
          </a:p>
        </p:txBody>
      </p:sp>
      <p:sp>
        <p:nvSpPr>
          <p:cNvPr id="17" name="object 17"/>
          <p:cNvSpPr txBox="1"/>
          <p:nvPr/>
        </p:nvSpPr>
        <p:spPr>
          <a:xfrm>
            <a:off x="1557782" y="1657878"/>
            <a:ext cx="2251523"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13835.63</a:t>
            </a:r>
            <a:r>
              <a:rPr dirty="0" sz="800" spc="835">
                <a:solidFill>
                  <a:srgbClr val="000000"/>
                </a:solidFill>
                <a:latin typeface="Arial"/>
                <a:cs typeface="Arial"/>
              </a:rPr>
              <a:t> </a:t>
            </a:r>
            <a:r>
              <a:rPr dirty="0" sz="800">
                <a:solidFill>
                  <a:srgbClr val="000000"/>
                </a:solidFill>
                <a:latin typeface="Arial"/>
                <a:cs typeface="Arial"/>
              </a:rPr>
              <a:t>17545.95</a:t>
            </a:r>
            <a:r>
              <a:rPr dirty="0" sz="800" spc="838">
                <a:solidFill>
                  <a:srgbClr val="000000"/>
                </a:solidFill>
                <a:latin typeface="Arial"/>
                <a:cs typeface="Arial"/>
              </a:rPr>
              <a:t> </a:t>
            </a:r>
            <a:r>
              <a:rPr dirty="0" sz="800">
                <a:solidFill>
                  <a:srgbClr val="000000"/>
                </a:solidFill>
                <a:latin typeface="Arial"/>
                <a:cs typeface="Arial"/>
              </a:rPr>
              <a:t>22628.69</a:t>
            </a:r>
            <a:r>
              <a:rPr dirty="0" sz="800" spc="847">
                <a:solidFill>
                  <a:srgbClr val="000000"/>
                </a:solidFill>
                <a:latin typeface="Arial"/>
                <a:cs typeface="Arial"/>
              </a:rPr>
              <a:t> </a:t>
            </a:r>
            <a:r>
              <a:rPr dirty="0" sz="800">
                <a:solidFill>
                  <a:srgbClr val="000000"/>
                </a:solidFill>
                <a:latin typeface="Arial"/>
                <a:cs typeface="Arial"/>
              </a:rPr>
              <a:t>29458.16</a:t>
            </a:r>
          </a:p>
        </p:txBody>
      </p:sp>
      <p:sp>
        <p:nvSpPr>
          <p:cNvPr id="18" name="object 18"/>
          <p:cNvSpPr txBox="1"/>
          <p:nvPr/>
        </p:nvSpPr>
        <p:spPr>
          <a:xfrm>
            <a:off x="576072" y="1811917"/>
            <a:ext cx="560831" cy="140207"/>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营业成本</a:t>
            </a:r>
          </a:p>
        </p:txBody>
      </p:sp>
      <p:sp>
        <p:nvSpPr>
          <p:cNvPr id="19" name="object 19"/>
          <p:cNvSpPr txBox="1"/>
          <p:nvPr/>
        </p:nvSpPr>
        <p:spPr>
          <a:xfrm>
            <a:off x="1614169" y="1813326"/>
            <a:ext cx="521494" cy="929414"/>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1849.88</a:t>
            </a:r>
          </a:p>
          <a:p>
            <a:pPr marL="56387" marR="0">
              <a:lnSpc>
                <a:spcPts val="898"/>
              </a:lnSpc>
              <a:spcBef>
                <a:spcPts val="325"/>
              </a:spcBef>
              <a:spcAft>
                <a:spcPts val="0"/>
              </a:spcAft>
            </a:pPr>
            <a:r>
              <a:rPr dirty="0" sz="800">
                <a:solidFill>
                  <a:srgbClr val="000000"/>
                </a:solidFill>
                <a:latin typeface="Arial"/>
                <a:cs typeface="Arial"/>
              </a:rPr>
              <a:t>253.62</a:t>
            </a:r>
          </a:p>
          <a:p>
            <a:pPr marL="0" marR="0">
              <a:lnSpc>
                <a:spcPts val="898"/>
              </a:lnSpc>
              <a:spcBef>
                <a:spcPts val="325"/>
              </a:spcBef>
              <a:spcAft>
                <a:spcPts val="0"/>
              </a:spcAft>
            </a:pPr>
            <a:r>
              <a:rPr dirty="0" sz="800">
                <a:solidFill>
                  <a:srgbClr val="000000"/>
                </a:solidFill>
                <a:latin typeface="Arial"/>
                <a:cs typeface="Arial"/>
              </a:rPr>
              <a:t>5188.92</a:t>
            </a:r>
          </a:p>
          <a:p>
            <a:pPr marL="0" marR="0">
              <a:lnSpc>
                <a:spcPts val="898"/>
              </a:lnSpc>
              <a:spcBef>
                <a:spcPts val="375"/>
              </a:spcBef>
              <a:spcAft>
                <a:spcPts val="0"/>
              </a:spcAft>
            </a:pPr>
            <a:r>
              <a:rPr dirty="0" sz="800">
                <a:solidFill>
                  <a:srgbClr val="000000"/>
                </a:solidFill>
                <a:latin typeface="Arial"/>
                <a:cs typeface="Arial"/>
              </a:rPr>
              <a:t>2952.70</a:t>
            </a:r>
          </a:p>
          <a:p>
            <a:pPr marL="79247" marR="0">
              <a:lnSpc>
                <a:spcPts val="898"/>
              </a:lnSpc>
              <a:spcBef>
                <a:spcPts val="325"/>
              </a:spcBef>
              <a:spcAft>
                <a:spcPts val="0"/>
              </a:spcAft>
            </a:pPr>
            <a:r>
              <a:rPr dirty="0" sz="800">
                <a:solidFill>
                  <a:srgbClr val="000000"/>
                </a:solidFill>
                <a:latin typeface="Arial"/>
                <a:cs typeface="Arial"/>
              </a:rPr>
              <a:t>-36.63</a:t>
            </a:r>
          </a:p>
          <a:p>
            <a:pPr marL="120396" marR="0">
              <a:lnSpc>
                <a:spcPts val="898"/>
              </a:lnSpc>
              <a:spcBef>
                <a:spcPts val="325"/>
              </a:spcBef>
              <a:spcAft>
                <a:spcPts val="0"/>
              </a:spcAft>
            </a:pPr>
            <a:r>
              <a:rPr dirty="0" sz="800" spc="-14">
                <a:solidFill>
                  <a:srgbClr val="000000"/>
                </a:solidFill>
                <a:latin typeface="Arial"/>
                <a:cs typeface="Arial"/>
              </a:rPr>
              <a:t>15.11</a:t>
            </a:r>
          </a:p>
        </p:txBody>
      </p:sp>
      <p:sp>
        <p:nvSpPr>
          <p:cNvPr id="20" name="object 20"/>
          <p:cNvSpPr txBox="1"/>
          <p:nvPr/>
        </p:nvSpPr>
        <p:spPr>
          <a:xfrm>
            <a:off x="2171954" y="1813326"/>
            <a:ext cx="521494" cy="929414"/>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2323.59</a:t>
            </a:r>
          </a:p>
          <a:p>
            <a:pPr marL="56388" marR="0">
              <a:lnSpc>
                <a:spcPts val="898"/>
              </a:lnSpc>
              <a:spcBef>
                <a:spcPts val="325"/>
              </a:spcBef>
              <a:spcAft>
                <a:spcPts val="0"/>
              </a:spcAft>
            </a:pPr>
            <a:r>
              <a:rPr dirty="0" sz="800">
                <a:solidFill>
                  <a:srgbClr val="000000"/>
                </a:solidFill>
                <a:latin typeface="Arial"/>
                <a:cs typeface="Arial"/>
              </a:rPr>
              <a:t>316.51</a:t>
            </a:r>
          </a:p>
          <a:p>
            <a:pPr marL="0" marR="0">
              <a:lnSpc>
                <a:spcPts val="898"/>
              </a:lnSpc>
              <a:spcBef>
                <a:spcPts val="325"/>
              </a:spcBef>
              <a:spcAft>
                <a:spcPts val="0"/>
              </a:spcAft>
            </a:pPr>
            <a:r>
              <a:rPr dirty="0" sz="800">
                <a:solidFill>
                  <a:srgbClr val="000000"/>
                </a:solidFill>
                <a:latin typeface="Arial"/>
                <a:cs typeface="Arial"/>
              </a:rPr>
              <a:t>6562.19</a:t>
            </a:r>
          </a:p>
          <a:p>
            <a:pPr marL="0" marR="0">
              <a:lnSpc>
                <a:spcPts val="898"/>
              </a:lnSpc>
              <a:spcBef>
                <a:spcPts val="375"/>
              </a:spcBef>
              <a:spcAft>
                <a:spcPts val="0"/>
              </a:spcAft>
            </a:pPr>
            <a:r>
              <a:rPr dirty="0" sz="800">
                <a:solidFill>
                  <a:srgbClr val="000000"/>
                </a:solidFill>
                <a:latin typeface="Arial"/>
                <a:cs typeface="Arial"/>
              </a:rPr>
              <a:t>3842.56</a:t>
            </a:r>
          </a:p>
          <a:p>
            <a:pPr marL="79247" marR="0">
              <a:lnSpc>
                <a:spcPts val="898"/>
              </a:lnSpc>
              <a:spcBef>
                <a:spcPts val="325"/>
              </a:spcBef>
              <a:spcAft>
                <a:spcPts val="0"/>
              </a:spcAft>
            </a:pPr>
            <a:r>
              <a:rPr dirty="0" sz="800">
                <a:solidFill>
                  <a:srgbClr val="000000"/>
                </a:solidFill>
                <a:latin typeface="Arial"/>
                <a:cs typeface="Arial"/>
              </a:rPr>
              <a:t>-90.96</a:t>
            </a:r>
          </a:p>
          <a:p>
            <a:pPr marL="169163" marR="0">
              <a:lnSpc>
                <a:spcPts val="898"/>
              </a:lnSpc>
              <a:spcBef>
                <a:spcPts val="325"/>
              </a:spcBef>
              <a:spcAft>
                <a:spcPts val="0"/>
              </a:spcAft>
            </a:pPr>
            <a:r>
              <a:rPr dirty="0" sz="800">
                <a:solidFill>
                  <a:srgbClr val="000000"/>
                </a:solidFill>
                <a:latin typeface="Arial"/>
                <a:cs typeface="Arial"/>
              </a:rPr>
              <a:t>0.00</a:t>
            </a:r>
          </a:p>
        </p:txBody>
      </p:sp>
      <p:sp>
        <p:nvSpPr>
          <p:cNvPr id="21" name="object 21"/>
          <p:cNvSpPr txBox="1"/>
          <p:nvPr/>
        </p:nvSpPr>
        <p:spPr>
          <a:xfrm>
            <a:off x="2730119" y="1813326"/>
            <a:ext cx="521494" cy="307621"/>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2907.85</a:t>
            </a:r>
          </a:p>
          <a:p>
            <a:pPr marL="64007" marR="0">
              <a:lnSpc>
                <a:spcPts val="898"/>
              </a:lnSpc>
              <a:spcBef>
                <a:spcPts val="325"/>
              </a:spcBef>
              <a:spcAft>
                <a:spcPts val="0"/>
              </a:spcAft>
            </a:pPr>
            <a:r>
              <a:rPr dirty="0" sz="800" spc="-11">
                <a:solidFill>
                  <a:srgbClr val="000000"/>
                </a:solidFill>
                <a:latin typeface="Arial"/>
                <a:cs typeface="Arial"/>
              </a:rPr>
              <a:t>411.27</a:t>
            </a:r>
          </a:p>
        </p:txBody>
      </p:sp>
      <p:sp>
        <p:nvSpPr>
          <p:cNvPr id="22" name="object 22"/>
          <p:cNvSpPr txBox="1"/>
          <p:nvPr/>
        </p:nvSpPr>
        <p:spPr>
          <a:xfrm>
            <a:off x="3289427" y="1813326"/>
            <a:ext cx="521494" cy="307621"/>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3684.17</a:t>
            </a:r>
          </a:p>
          <a:p>
            <a:pPr marL="56388" marR="0">
              <a:lnSpc>
                <a:spcPts val="898"/>
              </a:lnSpc>
              <a:spcBef>
                <a:spcPts val="325"/>
              </a:spcBef>
              <a:spcAft>
                <a:spcPts val="0"/>
              </a:spcAft>
            </a:pPr>
            <a:r>
              <a:rPr dirty="0" sz="800">
                <a:solidFill>
                  <a:srgbClr val="000000"/>
                </a:solidFill>
                <a:latin typeface="Arial"/>
                <a:cs typeface="Arial"/>
              </a:rPr>
              <a:t>534.83</a:t>
            </a:r>
          </a:p>
        </p:txBody>
      </p:sp>
      <p:sp>
        <p:nvSpPr>
          <p:cNvPr id="23" name="object 23"/>
          <p:cNvSpPr txBox="1"/>
          <p:nvPr/>
        </p:nvSpPr>
        <p:spPr>
          <a:xfrm>
            <a:off x="3813683" y="1811917"/>
            <a:ext cx="662940" cy="295655"/>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折旧与摊销</a:t>
            </a:r>
          </a:p>
          <a:p>
            <a:pPr marL="0" marR="0">
              <a:lnSpc>
                <a:spcPts val="803"/>
              </a:lnSpc>
              <a:spcBef>
                <a:spcPts val="419"/>
              </a:spcBef>
              <a:spcAft>
                <a:spcPts val="0"/>
              </a:spcAft>
            </a:pPr>
            <a:r>
              <a:rPr dirty="0" sz="800">
                <a:solidFill>
                  <a:srgbClr val="000000"/>
                </a:solidFill>
                <a:latin typeface="KaiTi"/>
                <a:cs typeface="KaiTi"/>
              </a:rPr>
              <a:t>财务费用</a:t>
            </a:r>
          </a:p>
        </p:txBody>
      </p:sp>
      <p:sp>
        <p:nvSpPr>
          <p:cNvPr id="24" name="object 24"/>
          <p:cNvSpPr txBox="1"/>
          <p:nvPr/>
        </p:nvSpPr>
        <p:spPr>
          <a:xfrm>
            <a:off x="576072" y="1967364"/>
            <a:ext cx="867155" cy="295655"/>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营业税金及附加</a:t>
            </a:r>
          </a:p>
          <a:p>
            <a:pPr marL="0" marR="0">
              <a:lnSpc>
                <a:spcPts val="803"/>
              </a:lnSpc>
              <a:spcBef>
                <a:spcPts val="419"/>
              </a:spcBef>
              <a:spcAft>
                <a:spcPts val="0"/>
              </a:spcAft>
            </a:pPr>
            <a:r>
              <a:rPr dirty="0" sz="800">
                <a:solidFill>
                  <a:srgbClr val="000000"/>
                </a:solidFill>
                <a:latin typeface="KaiTi"/>
                <a:cs typeface="KaiTi"/>
              </a:rPr>
              <a:t>销售费用</a:t>
            </a:r>
          </a:p>
        </p:txBody>
      </p:sp>
      <p:sp>
        <p:nvSpPr>
          <p:cNvPr id="25" name="object 25"/>
          <p:cNvSpPr txBox="1"/>
          <p:nvPr/>
        </p:nvSpPr>
        <p:spPr>
          <a:xfrm>
            <a:off x="2730119" y="2124222"/>
            <a:ext cx="1079250"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8485.76</a:t>
            </a:r>
            <a:r>
              <a:rPr dirty="0" sz="800" spc="906">
                <a:solidFill>
                  <a:srgbClr val="000000"/>
                </a:solidFill>
                <a:latin typeface="Arial"/>
                <a:cs typeface="Arial"/>
              </a:rPr>
              <a:t> </a:t>
            </a:r>
            <a:r>
              <a:rPr dirty="0" sz="800">
                <a:solidFill>
                  <a:srgbClr val="000000"/>
                </a:solidFill>
                <a:latin typeface="Arial"/>
                <a:cs typeface="Arial"/>
              </a:rPr>
              <a:t>11076.27</a:t>
            </a:r>
          </a:p>
        </p:txBody>
      </p:sp>
      <p:sp>
        <p:nvSpPr>
          <p:cNvPr id="26" name="object 26"/>
          <p:cNvSpPr txBox="1"/>
          <p:nvPr/>
        </p:nvSpPr>
        <p:spPr>
          <a:xfrm>
            <a:off x="3813683" y="2122812"/>
            <a:ext cx="969263" cy="451103"/>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资产减值损失</a:t>
            </a:r>
          </a:p>
          <a:p>
            <a:pPr marL="0" marR="0">
              <a:lnSpc>
                <a:spcPts val="803"/>
              </a:lnSpc>
              <a:spcBef>
                <a:spcPts val="419"/>
              </a:spcBef>
              <a:spcAft>
                <a:spcPts val="0"/>
              </a:spcAft>
            </a:pPr>
            <a:r>
              <a:rPr dirty="0" sz="800">
                <a:solidFill>
                  <a:srgbClr val="000000"/>
                </a:solidFill>
                <a:latin typeface="KaiTi"/>
                <a:cs typeface="KaiTi"/>
              </a:rPr>
              <a:t>经营营运资本变动</a:t>
            </a:r>
          </a:p>
          <a:p>
            <a:pPr marL="0" marR="0">
              <a:lnSpc>
                <a:spcPts val="803"/>
              </a:lnSpc>
              <a:spcBef>
                <a:spcPts val="469"/>
              </a:spcBef>
              <a:spcAft>
                <a:spcPts val="0"/>
              </a:spcAft>
            </a:pPr>
            <a:r>
              <a:rPr dirty="0" sz="800">
                <a:solidFill>
                  <a:srgbClr val="000000"/>
                </a:solidFill>
                <a:latin typeface="KaiTi"/>
                <a:cs typeface="KaiTi"/>
              </a:rPr>
              <a:t>其他</a:t>
            </a:r>
          </a:p>
        </p:txBody>
      </p:sp>
      <p:sp>
        <p:nvSpPr>
          <p:cNvPr id="27" name="object 27"/>
          <p:cNvSpPr txBox="1"/>
          <p:nvPr/>
        </p:nvSpPr>
        <p:spPr>
          <a:xfrm>
            <a:off x="5081904" y="2124222"/>
            <a:ext cx="407919"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spc="-14">
                <a:solidFill>
                  <a:srgbClr val="000000"/>
                </a:solidFill>
                <a:latin typeface="Arial"/>
                <a:cs typeface="Arial"/>
              </a:rPr>
              <a:t>15.11</a:t>
            </a:r>
          </a:p>
        </p:txBody>
      </p:sp>
      <p:sp>
        <p:nvSpPr>
          <p:cNvPr id="28" name="object 28"/>
          <p:cNvSpPr txBox="1"/>
          <p:nvPr/>
        </p:nvSpPr>
        <p:spPr>
          <a:xfrm>
            <a:off x="576072" y="2278260"/>
            <a:ext cx="560831" cy="140207"/>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管理费用</a:t>
            </a:r>
          </a:p>
        </p:txBody>
      </p:sp>
      <p:sp>
        <p:nvSpPr>
          <p:cNvPr id="29" name="object 29"/>
          <p:cNvSpPr txBox="1"/>
          <p:nvPr/>
        </p:nvSpPr>
        <p:spPr>
          <a:xfrm>
            <a:off x="2730119" y="2279670"/>
            <a:ext cx="521494" cy="463069"/>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4797.28</a:t>
            </a:r>
          </a:p>
          <a:p>
            <a:pPr marL="79248" marR="0">
              <a:lnSpc>
                <a:spcPts val="898"/>
              </a:lnSpc>
              <a:spcBef>
                <a:spcPts val="325"/>
              </a:spcBef>
              <a:spcAft>
                <a:spcPts val="0"/>
              </a:spcAft>
            </a:pPr>
            <a:r>
              <a:rPr dirty="0" sz="800">
                <a:solidFill>
                  <a:srgbClr val="000000"/>
                </a:solidFill>
                <a:latin typeface="Arial"/>
                <a:cs typeface="Arial"/>
              </a:rPr>
              <a:t>-97.10</a:t>
            </a:r>
          </a:p>
          <a:p>
            <a:pPr marL="169163" marR="0">
              <a:lnSpc>
                <a:spcPts val="898"/>
              </a:lnSpc>
              <a:spcBef>
                <a:spcPts val="325"/>
              </a:spcBef>
              <a:spcAft>
                <a:spcPts val="0"/>
              </a:spcAft>
            </a:pPr>
            <a:r>
              <a:rPr dirty="0" sz="800">
                <a:solidFill>
                  <a:srgbClr val="000000"/>
                </a:solidFill>
                <a:latin typeface="Arial"/>
                <a:cs typeface="Arial"/>
              </a:rPr>
              <a:t>0.00</a:t>
            </a:r>
          </a:p>
        </p:txBody>
      </p:sp>
      <p:sp>
        <p:nvSpPr>
          <p:cNvPr id="30" name="object 30"/>
          <p:cNvSpPr txBox="1"/>
          <p:nvPr/>
        </p:nvSpPr>
        <p:spPr>
          <a:xfrm>
            <a:off x="3289427" y="2279670"/>
            <a:ext cx="521494" cy="463069"/>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6274.59</a:t>
            </a:r>
          </a:p>
          <a:p>
            <a:pPr marL="22859" marR="0">
              <a:lnSpc>
                <a:spcPts val="898"/>
              </a:lnSpc>
              <a:spcBef>
                <a:spcPts val="325"/>
              </a:spcBef>
              <a:spcAft>
                <a:spcPts val="0"/>
              </a:spcAft>
            </a:pPr>
            <a:r>
              <a:rPr dirty="0" sz="800">
                <a:solidFill>
                  <a:srgbClr val="000000"/>
                </a:solidFill>
                <a:latin typeface="Arial"/>
                <a:cs typeface="Arial"/>
              </a:rPr>
              <a:t>-127.81</a:t>
            </a:r>
          </a:p>
          <a:p>
            <a:pPr marL="169163" marR="0">
              <a:lnSpc>
                <a:spcPts val="898"/>
              </a:lnSpc>
              <a:spcBef>
                <a:spcPts val="325"/>
              </a:spcBef>
              <a:spcAft>
                <a:spcPts val="0"/>
              </a:spcAft>
            </a:pPr>
            <a:r>
              <a:rPr dirty="0" sz="800">
                <a:solidFill>
                  <a:srgbClr val="000000"/>
                </a:solidFill>
                <a:latin typeface="Arial"/>
                <a:cs typeface="Arial"/>
              </a:rPr>
              <a:t>0.00</a:t>
            </a:r>
          </a:p>
        </p:txBody>
      </p:sp>
      <p:sp>
        <p:nvSpPr>
          <p:cNvPr id="31" name="object 31"/>
          <p:cNvSpPr txBox="1"/>
          <p:nvPr/>
        </p:nvSpPr>
        <p:spPr>
          <a:xfrm>
            <a:off x="4927980" y="2279670"/>
            <a:ext cx="555497" cy="1086385"/>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-3037.32</a:t>
            </a:r>
          </a:p>
          <a:p>
            <a:pPr marL="33528" marR="0">
              <a:lnSpc>
                <a:spcPts val="898"/>
              </a:lnSpc>
              <a:spcBef>
                <a:spcPts val="325"/>
              </a:spcBef>
              <a:spcAft>
                <a:spcPts val="0"/>
              </a:spcAft>
            </a:pPr>
            <a:r>
              <a:rPr dirty="0" sz="800">
                <a:solidFill>
                  <a:srgbClr val="000000"/>
                </a:solidFill>
                <a:latin typeface="Arial"/>
                <a:cs typeface="Arial"/>
              </a:rPr>
              <a:t>1993.16</a:t>
            </a:r>
          </a:p>
          <a:p>
            <a:pPr marL="33528" marR="0">
              <a:lnSpc>
                <a:spcPts val="898"/>
              </a:lnSpc>
              <a:spcBef>
                <a:spcPts val="325"/>
              </a:spcBef>
              <a:spcAft>
                <a:spcPts val="0"/>
              </a:spcAft>
            </a:pPr>
            <a:r>
              <a:rPr dirty="0" sz="800">
                <a:solidFill>
                  <a:srgbClr val="000000"/>
                </a:solidFill>
                <a:latin typeface="Arial"/>
                <a:cs typeface="Arial"/>
              </a:rPr>
              <a:t>2547.39</a:t>
            </a:r>
          </a:p>
          <a:p>
            <a:pPr marL="56388" marR="0">
              <a:lnSpc>
                <a:spcPts val="898"/>
              </a:lnSpc>
              <a:spcBef>
                <a:spcPts val="375"/>
              </a:spcBef>
              <a:spcAft>
                <a:spcPts val="0"/>
              </a:spcAft>
            </a:pPr>
            <a:r>
              <a:rPr dirty="0" sz="800">
                <a:solidFill>
                  <a:srgbClr val="000000"/>
                </a:solidFill>
                <a:latin typeface="Arial"/>
                <a:cs typeface="Arial"/>
              </a:rPr>
              <a:t>-699.56</a:t>
            </a:r>
          </a:p>
          <a:p>
            <a:pPr marL="0" marR="0">
              <a:lnSpc>
                <a:spcPts val="898"/>
              </a:lnSpc>
              <a:spcBef>
                <a:spcPts val="325"/>
              </a:spcBef>
              <a:spcAft>
                <a:spcPts val="0"/>
              </a:spcAft>
            </a:pPr>
            <a:r>
              <a:rPr dirty="0" sz="800">
                <a:solidFill>
                  <a:srgbClr val="000000"/>
                </a:solidFill>
                <a:latin typeface="Arial"/>
                <a:cs typeface="Arial"/>
              </a:rPr>
              <a:t>-2676.00</a:t>
            </a:r>
          </a:p>
          <a:p>
            <a:pPr marL="0" marR="0">
              <a:lnSpc>
                <a:spcPts val="898"/>
              </a:lnSpc>
              <a:spcBef>
                <a:spcPts val="337"/>
              </a:spcBef>
              <a:spcAft>
                <a:spcPts val="0"/>
              </a:spcAft>
            </a:pPr>
            <a:r>
              <a:rPr dirty="0" sz="800">
                <a:solidFill>
                  <a:srgbClr val="000000"/>
                </a:solidFill>
                <a:latin typeface="Arial"/>
                <a:cs typeface="Arial"/>
              </a:rPr>
              <a:t>-3375.56</a:t>
            </a:r>
          </a:p>
          <a:p>
            <a:pPr marL="202691" marR="0">
              <a:lnSpc>
                <a:spcPts val="898"/>
              </a:lnSpc>
              <a:spcBef>
                <a:spcPts val="375"/>
              </a:spcBef>
              <a:spcAft>
                <a:spcPts val="0"/>
              </a:spcAft>
            </a:pPr>
            <a:r>
              <a:rPr dirty="0" sz="800">
                <a:solidFill>
                  <a:srgbClr val="000000"/>
                </a:solidFill>
                <a:latin typeface="Arial"/>
                <a:cs typeface="Arial"/>
              </a:rPr>
              <a:t>0.00</a:t>
            </a:r>
          </a:p>
        </p:txBody>
      </p:sp>
      <p:sp>
        <p:nvSpPr>
          <p:cNvPr id="32" name="object 32"/>
          <p:cNvSpPr txBox="1"/>
          <p:nvPr/>
        </p:nvSpPr>
        <p:spPr>
          <a:xfrm>
            <a:off x="5485765" y="2279670"/>
            <a:ext cx="555497" cy="773965"/>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-2136.75</a:t>
            </a:r>
          </a:p>
          <a:p>
            <a:pPr marL="112775" marR="0">
              <a:lnSpc>
                <a:spcPts val="898"/>
              </a:lnSpc>
              <a:spcBef>
                <a:spcPts val="325"/>
              </a:spcBef>
              <a:spcAft>
                <a:spcPts val="0"/>
              </a:spcAft>
            </a:pPr>
            <a:r>
              <a:rPr dirty="0" sz="800">
                <a:solidFill>
                  <a:srgbClr val="000000"/>
                </a:solidFill>
                <a:latin typeface="Arial"/>
                <a:cs typeface="Arial"/>
              </a:rPr>
              <a:t>-43.31</a:t>
            </a:r>
          </a:p>
          <a:p>
            <a:pPr marL="33527" marR="0">
              <a:lnSpc>
                <a:spcPts val="898"/>
              </a:lnSpc>
              <a:spcBef>
                <a:spcPts val="325"/>
              </a:spcBef>
              <a:spcAft>
                <a:spcPts val="0"/>
              </a:spcAft>
            </a:pPr>
            <a:r>
              <a:rPr dirty="0" sz="800">
                <a:solidFill>
                  <a:srgbClr val="000000"/>
                </a:solidFill>
                <a:latin typeface="Arial"/>
                <a:cs typeface="Arial"/>
              </a:rPr>
              <a:t>2154.76</a:t>
            </a:r>
          </a:p>
          <a:p>
            <a:pPr marL="112775" marR="0">
              <a:lnSpc>
                <a:spcPts val="898"/>
              </a:lnSpc>
              <a:spcBef>
                <a:spcPts val="375"/>
              </a:spcBef>
              <a:spcAft>
                <a:spcPts val="0"/>
              </a:spcAft>
            </a:pPr>
            <a:r>
              <a:rPr dirty="0" sz="800">
                <a:solidFill>
                  <a:srgbClr val="000000"/>
                </a:solidFill>
                <a:latin typeface="Arial"/>
                <a:cs typeface="Arial"/>
              </a:rPr>
              <a:t>-40.00</a:t>
            </a:r>
          </a:p>
          <a:p>
            <a:pPr marL="146303" marR="0">
              <a:lnSpc>
                <a:spcPts val="898"/>
              </a:lnSpc>
              <a:spcBef>
                <a:spcPts val="325"/>
              </a:spcBef>
              <a:spcAft>
                <a:spcPts val="0"/>
              </a:spcAft>
            </a:pPr>
            <a:r>
              <a:rPr dirty="0" sz="800">
                <a:solidFill>
                  <a:srgbClr val="000000"/>
                </a:solidFill>
                <a:latin typeface="Arial"/>
                <a:cs typeface="Arial"/>
              </a:rPr>
              <a:t>42.98</a:t>
            </a:r>
          </a:p>
        </p:txBody>
      </p:sp>
      <p:sp>
        <p:nvSpPr>
          <p:cNvPr id="33" name="object 33"/>
          <p:cNvSpPr txBox="1"/>
          <p:nvPr/>
        </p:nvSpPr>
        <p:spPr>
          <a:xfrm>
            <a:off x="6045453" y="2279670"/>
            <a:ext cx="555497" cy="773965"/>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-2940.33</a:t>
            </a:r>
          </a:p>
          <a:p>
            <a:pPr marL="112776" marR="0">
              <a:lnSpc>
                <a:spcPts val="898"/>
              </a:lnSpc>
              <a:spcBef>
                <a:spcPts val="325"/>
              </a:spcBef>
              <a:spcAft>
                <a:spcPts val="0"/>
              </a:spcAft>
            </a:pPr>
            <a:r>
              <a:rPr dirty="0" sz="800">
                <a:solidFill>
                  <a:srgbClr val="000000"/>
                </a:solidFill>
                <a:latin typeface="Arial"/>
                <a:cs typeface="Arial"/>
              </a:rPr>
              <a:t>-47.77</a:t>
            </a:r>
          </a:p>
          <a:p>
            <a:pPr marL="33528" marR="0">
              <a:lnSpc>
                <a:spcPts val="898"/>
              </a:lnSpc>
              <a:spcBef>
                <a:spcPts val="325"/>
              </a:spcBef>
              <a:spcAft>
                <a:spcPts val="0"/>
              </a:spcAft>
            </a:pPr>
            <a:r>
              <a:rPr dirty="0" sz="800">
                <a:solidFill>
                  <a:srgbClr val="000000"/>
                </a:solidFill>
                <a:latin typeface="Arial"/>
                <a:cs typeface="Arial"/>
              </a:rPr>
              <a:t>2732.91</a:t>
            </a:r>
          </a:p>
          <a:p>
            <a:pPr marL="112776" marR="0">
              <a:lnSpc>
                <a:spcPts val="898"/>
              </a:lnSpc>
              <a:spcBef>
                <a:spcPts val="375"/>
              </a:spcBef>
              <a:spcAft>
                <a:spcPts val="0"/>
              </a:spcAft>
            </a:pPr>
            <a:r>
              <a:rPr dirty="0" sz="800">
                <a:solidFill>
                  <a:srgbClr val="000000"/>
                </a:solidFill>
                <a:latin typeface="Arial"/>
                <a:cs typeface="Arial"/>
              </a:rPr>
              <a:t>-40.00</a:t>
            </a:r>
          </a:p>
          <a:p>
            <a:pPr marL="146304" marR="0">
              <a:lnSpc>
                <a:spcPts val="898"/>
              </a:lnSpc>
              <a:spcBef>
                <a:spcPts val="325"/>
              </a:spcBef>
              <a:spcAft>
                <a:spcPts val="0"/>
              </a:spcAft>
            </a:pPr>
            <a:r>
              <a:rPr dirty="0" sz="800">
                <a:solidFill>
                  <a:srgbClr val="000000"/>
                </a:solidFill>
                <a:latin typeface="Arial"/>
                <a:cs typeface="Arial"/>
              </a:rPr>
              <a:t>47.71</a:t>
            </a:r>
          </a:p>
        </p:txBody>
      </p:sp>
      <p:sp>
        <p:nvSpPr>
          <p:cNvPr id="34" name="object 34"/>
          <p:cNvSpPr txBox="1"/>
          <p:nvPr/>
        </p:nvSpPr>
        <p:spPr>
          <a:xfrm>
            <a:off x="6603238" y="2279670"/>
            <a:ext cx="555497" cy="773965"/>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-4072.27</a:t>
            </a:r>
          </a:p>
          <a:p>
            <a:pPr marL="112776" marR="0">
              <a:lnSpc>
                <a:spcPts val="898"/>
              </a:lnSpc>
              <a:spcBef>
                <a:spcPts val="325"/>
              </a:spcBef>
              <a:spcAft>
                <a:spcPts val="0"/>
              </a:spcAft>
            </a:pPr>
            <a:r>
              <a:rPr dirty="0" sz="800">
                <a:solidFill>
                  <a:srgbClr val="000000"/>
                </a:solidFill>
                <a:latin typeface="Arial"/>
                <a:cs typeface="Arial"/>
              </a:rPr>
              <a:t>-52.87</a:t>
            </a:r>
          </a:p>
          <a:p>
            <a:pPr marL="33528" marR="0">
              <a:lnSpc>
                <a:spcPts val="898"/>
              </a:lnSpc>
              <a:spcBef>
                <a:spcPts val="325"/>
              </a:spcBef>
              <a:spcAft>
                <a:spcPts val="0"/>
              </a:spcAft>
            </a:pPr>
            <a:r>
              <a:rPr dirty="0" sz="800">
                <a:solidFill>
                  <a:srgbClr val="000000"/>
                </a:solidFill>
                <a:latin typeface="Arial"/>
                <a:cs typeface="Arial"/>
              </a:rPr>
              <a:t>3244.07</a:t>
            </a:r>
          </a:p>
          <a:p>
            <a:pPr marL="112776" marR="0">
              <a:lnSpc>
                <a:spcPts val="898"/>
              </a:lnSpc>
              <a:spcBef>
                <a:spcPts val="375"/>
              </a:spcBef>
              <a:spcAft>
                <a:spcPts val="0"/>
              </a:spcAft>
            </a:pPr>
            <a:r>
              <a:rPr dirty="0" sz="800">
                <a:solidFill>
                  <a:srgbClr val="000000"/>
                </a:solidFill>
                <a:latin typeface="Arial"/>
                <a:cs typeface="Arial"/>
              </a:rPr>
              <a:t>-40.00</a:t>
            </a:r>
          </a:p>
          <a:p>
            <a:pPr marL="146304" marR="0">
              <a:lnSpc>
                <a:spcPts val="898"/>
              </a:lnSpc>
              <a:spcBef>
                <a:spcPts val="325"/>
              </a:spcBef>
              <a:spcAft>
                <a:spcPts val="0"/>
              </a:spcAft>
            </a:pPr>
            <a:r>
              <a:rPr dirty="0" sz="800">
                <a:solidFill>
                  <a:srgbClr val="000000"/>
                </a:solidFill>
                <a:latin typeface="Arial"/>
                <a:cs typeface="Arial"/>
              </a:rPr>
              <a:t>52.96</a:t>
            </a:r>
          </a:p>
        </p:txBody>
      </p:sp>
      <p:sp>
        <p:nvSpPr>
          <p:cNvPr id="35" name="object 35"/>
          <p:cNvSpPr txBox="1"/>
          <p:nvPr/>
        </p:nvSpPr>
        <p:spPr>
          <a:xfrm>
            <a:off x="576072" y="2433708"/>
            <a:ext cx="560831" cy="140207"/>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财务费用</a:t>
            </a:r>
          </a:p>
        </p:txBody>
      </p:sp>
      <p:sp>
        <p:nvSpPr>
          <p:cNvPr id="36" name="object 36"/>
          <p:cNvSpPr txBox="1"/>
          <p:nvPr/>
        </p:nvSpPr>
        <p:spPr>
          <a:xfrm>
            <a:off x="576072" y="2589157"/>
            <a:ext cx="765048" cy="295655"/>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资产减值损失</a:t>
            </a:r>
          </a:p>
          <a:p>
            <a:pPr marL="0" marR="0">
              <a:lnSpc>
                <a:spcPts val="803"/>
              </a:lnSpc>
              <a:spcBef>
                <a:spcPts val="419"/>
              </a:spcBef>
              <a:spcAft>
                <a:spcPts val="0"/>
              </a:spcAft>
            </a:pPr>
            <a:r>
              <a:rPr dirty="0" sz="800">
                <a:solidFill>
                  <a:srgbClr val="000000"/>
                </a:solidFill>
                <a:latin typeface="KaiTi"/>
                <a:cs typeface="KaiTi"/>
              </a:rPr>
              <a:t>投资收益</a:t>
            </a:r>
          </a:p>
        </p:txBody>
      </p:sp>
      <p:sp>
        <p:nvSpPr>
          <p:cNvPr id="37" name="object 37"/>
          <p:cNvSpPr txBox="1"/>
          <p:nvPr/>
        </p:nvSpPr>
        <p:spPr>
          <a:xfrm>
            <a:off x="3813683" y="2595425"/>
            <a:ext cx="955105" cy="289387"/>
          </a:xfrm>
          <a:prstGeom prst="rect">
            <a:avLst/>
          </a:prstGeom>
        </p:spPr>
        <p:txBody>
          <a:bodyPr wrap="square" lIns="0" tIns="0" rIns="0" bIns="0" rtlCol="0" vert="horz">
            <a:spAutoFit/>
          </a:bodyPr>
          <a:lstStyle/>
          <a:p>
            <a:pPr marL="0" marR="0">
              <a:lnSpc>
                <a:spcPts val="746"/>
              </a:lnSpc>
              <a:spcBef>
                <a:spcPts val="0"/>
              </a:spcBef>
              <a:spcAft>
                <a:spcPts val="0"/>
              </a:spcAft>
            </a:pPr>
            <a:r>
              <a:rPr dirty="0" sz="750" spc="-40">
                <a:solidFill>
                  <a:srgbClr val="000000"/>
                </a:solidFill>
                <a:latin typeface="KaiTi"/>
                <a:cs typeface="KaiTi"/>
              </a:rPr>
              <a:t>经营活动现金流净额</a:t>
            </a:r>
          </a:p>
          <a:p>
            <a:pPr marL="0" marR="0">
              <a:lnSpc>
                <a:spcPts val="803"/>
              </a:lnSpc>
              <a:spcBef>
                <a:spcPts val="478"/>
              </a:spcBef>
              <a:spcAft>
                <a:spcPts val="0"/>
              </a:spcAft>
            </a:pPr>
            <a:r>
              <a:rPr dirty="0" sz="800">
                <a:solidFill>
                  <a:srgbClr val="000000"/>
                </a:solidFill>
                <a:latin typeface="KaiTi"/>
                <a:cs typeface="KaiTi"/>
              </a:rPr>
              <a:t>资本支出</a:t>
            </a:r>
          </a:p>
        </p:txBody>
      </p:sp>
      <p:sp>
        <p:nvSpPr>
          <p:cNvPr id="38" name="object 38"/>
          <p:cNvSpPr txBox="1"/>
          <p:nvPr/>
        </p:nvSpPr>
        <p:spPr>
          <a:xfrm>
            <a:off x="1726945" y="2746014"/>
            <a:ext cx="407919"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38.72</a:t>
            </a:r>
          </a:p>
        </p:txBody>
      </p:sp>
      <p:sp>
        <p:nvSpPr>
          <p:cNvPr id="39" name="object 39"/>
          <p:cNvSpPr txBox="1"/>
          <p:nvPr/>
        </p:nvSpPr>
        <p:spPr>
          <a:xfrm>
            <a:off x="2284729" y="2746014"/>
            <a:ext cx="407919"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42.98</a:t>
            </a:r>
          </a:p>
        </p:txBody>
      </p:sp>
      <p:sp>
        <p:nvSpPr>
          <p:cNvPr id="40" name="object 40"/>
          <p:cNvSpPr txBox="1"/>
          <p:nvPr/>
        </p:nvSpPr>
        <p:spPr>
          <a:xfrm>
            <a:off x="2842895" y="2746014"/>
            <a:ext cx="407919"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47.71</a:t>
            </a:r>
          </a:p>
        </p:txBody>
      </p:sp>
      <p:sp>
        <p:nvSpPr>
          <p:cNvPr id="41" name="object 41"/>
          <p:cNvSpPr txBox="1"/>
          <p:nvPr/>
        </p:nvSpPr>
        <p:spPr>
          <a:xfrm>
            <a:off x="3402203" y="2746014"/>
            <a:ext cx="407919"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52.96</a:t>
            </a:r>
          </a:p>
        </p:txBody>
      </p:sp>
      <p:sp>
        <p:nvSpPr>
          <p:cNvPr id="42" name="object 42"/>
          <p:cNvSpPr txBox="1"/>
          <p:nvPr/>
        </p:nvSpPr>
        <p:spPr>
          <a:xfrm>
            <a:off x="576072" y="2907795"/>
            <a:ext cx="831691" cy="444885"/>
          </a:xfrm>
          <a:prstGeom prst="rect">
            <a:avLst/>
          </a:prstGeom>
        </p:spPr>
        <p:txBody>
          <a:bodyPr wrap="square" lIns="0" tIns="0" rIns="0" bIns="0" rtlCol="0" vert="horz">
            <a:spAutoFit/>
          </a:bodyPr>
          <a:lstStyle/>
          <a:p>
            <a:pPr marL="0" marR="0">
              <a:lnSpc>
                <a:spcPts val="733"/>
              </a:lnSpc>
              <a:spcBef>
                <a:spcPts val="0"/>
              </a:spcBef>
              <a:spcAft>
                <a:spcPts val="0"/>
              </a:spcAft>
            </a:pPr>
            <a:r>
              <a:rPr dirty="0" sz="750" spc="-76">
                <a:solidFill>
                  <a:srgbClr val="000000"/>
                </a:solidFill>
                <a:latin typeface="KaiTi"/>
                <a:cs typeface="KaiTi"/>
              </a:rPr>
              <a:t>公允价值变动损益</a:t>
            </a:r>
          </a:p>
          <a:p>
            <a:pPr marL="0" marR="0">
              <a:lnSpc>
                <a:spcPts val="803"/>
              </a:lnSpc>
              <a:spcBef>
                <a:spcPts val="491"/>
              </a:spcBef>
              <a:spcAft>
                <a:spcPts val="0"/>
              </a:spcAft>
            </a:pPr>
            <a:r>
              <a:rPr dirty="0" sz="800">
                <a:solidFill>
                  <a:srgbClr val="000000"/>
                </a:solidFill>
                <a:latin typeface="KaiTi"/>
                <a:cs typeface="KaiTi"/>
              </a:rPr>
              <a:t>其他经营损益</a:t>
            </a:r>
          </a:p>
          <a:p>
            <a:pPr marL="0" marR="0">
              <a:lnSpc>
                <a:spcPts val="803"/>
              </a:lnSpc>
              <a:spcBef>
                <a:spcPts val="419"/>
              </a:spcBef>
              <a:spcAft>
                <a:spcPts val="0"/>
              </a:spcAft>
            </a:pPr>
            <a:r>
              <a:rPr dirty="0" sz="800">
                <a:solidFill>
                  <a:srgbClr val="000000"/>
                </a:solidFill>
                <a:latin typeface="KaiTi"/>
                <a:cs typeface="KaiTi"/>
              </a:rPr>
              <a:t>营业利润</a:t>
            </a:r>
          </a:p>
        </p:txBody>
      </p:sp>
      <p:sp>
        <p:nvSpPr>
          <p:cNvPr id="43" name="object 43"/>
          <p:cNvSpPr txBox="1"/>
          <p:nvPr/>
        </p:nvSpPr>
        <p:spPr>
          <a:xfrm>
            <a:off x="1783333" y="2901462"/>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0.00</a:t>
            </a:r>
          </a:p>
        </p:txBody>
      </p:sp>
      <p:sp>
        <p:nvSpPr>
          <p:cNvPr id="44" name="object 44"/>
          <p:cNvSpPr txBox="1"/>
          <p:nvPr/>
        </p:nvSpPr>
        <p:spPr>
          <a:xfrm>
            <a:off x="2341117" y="2901462"/>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0.00</a:t>
            </a:r>
          </a:p>
        </p:txBody>
      </p:sp>
      <p:sp>
        <p:nvSpPr>
          <p:cNvPr id="45" name="object 45"/>
          <p:cNvSpPr txBox="1"/>
          <p:nvPr/>
        </p:nvSpPr>
        <p:spPr>
          <a:xfrm>
            <a:off x="2899282" y="2901462"/>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0.00</a:t>
            </a:r>
          </a:p>
        </p:txBody>
      </p:sp>
      <p:sp>
        <p:nvSpPr>
          <p:cNvPr id="46" name="object 46"/>
          <p:cNvSpPr txBox="1"/>
          <p:nvPr/>
        </p:nvSpPr>
        <p:spPr>
          <a:xfrm>
            <a:off x="3458590" y="2901462"/>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0.00</a:t>
            </a:r>
          </a:p>
        </p:txBody>
      </p:sp>
      <p:sp>
        <p:nvSpPr>
          <p:cNvPr id="47" name="object 47"/>
          <p:cNvSpPr txBox="1"/>
          <p:nvPr/>
        </p:nvSpPr>
        <p:spPr>
          <a:xfrm>
            <a:off x="3813683" y="2900053"/>
            <a:ext cx="356616" cy="140207"/>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其他</a:t>
            </a:r>
          </a:p>
        </p:txBody>
      </p:sp>
      <p:sp>
        <p:nvSpPr>
          <p:cNvPr id="48" name="object 48"/>
          <p:cNvSpPr txBox="1"/>
          <p:nvPr/>
        </p:nvSpPr>
        <p:spPr>
          <a:xfrm>
            <a:off x="1783333" y="3058434"/>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0.00</a:t>
            </a:r>
          </a:p>
        </p:txBody>
      </p:sp>
      <p:sp>
        <p:nvSpPr>
          <p:cNvPr id="49" name="object 49"/>
          <p:cNvSpPr txBox="1"/>
          <p:nvPr/>
        </p:nvSpPr>
        <p:spPr>
          <a:xfrm>
            <a:off x="2341117" y="3058434"/>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0.00</a:t>
            </a:r>
          </a:p>
        </p:txBody>
      </p:sp>
      <p:sp>
        <p:nvSpPr>
          <p:cNvPr id="50" name="object 50"/>
          <p:cNvSpPr txBox="1"/>
          <p:nvPr/>
        </p:nvSpPr>
        <p:spPr>
          <a:xfrm>
            <a:off x="2899282" y="3058434"/>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0.00</a:t>
            </a:r>
          </a:p>
        </p:txBody>
      </p:sp>
      <p:sp>
        <p:nvSpPr>
          <p:cNvPr id="51" name="object 51"/>
          <p:cNvSpPr txBox="1"/>
          <p:nvPr/>
        </p:nvSpPr>
        <p:spPr>
          <a:xfrm>
            <a:off x="3458590" y="3058434"/>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0.00</a:t>
            </a:r>
          </a:p>
        </p:txBody>
      </p:sp>
      <p:sp>
        <p:nvSpPr>
          <p:cNvPr id="52" name="object 52"/>
          <p:cNvSpPr txBox="1"/>
          <p:nvPr/>
        </p:nvSpPr>
        <p:spPr>
          <a:xfrm>
            <a:off x="3813683" y="3063292"/>
            <a:ext cx="955105" cy="289387"/>
          </a:xfrm>
          <a:prstGeom prst="rect">
            <a:avLst/>
          </a:prstGeom>
        </p:spPr>
        <p:txBody>
          <a:bodyPr wrap="square" lIns="0" tIns="0" rIns="0" bIns="0" rtlCol="0" vert="horz">
            <a:spAutoFit/>
          </a:bodyPr>
          <a:lstStyle/>
          <a:p>
            <a:pPr marL="0" marR="0">
              <a:lnSpc>
                <a:spcPts val="746"/>
              </a:lnSpc>
              <a:spcBef>
                <a:spcPts val="0"/>
              </a:spcBef>
              <a:spcAft>
                <a:spcPts val="0"/>
              </a:spcAft>
            </a:pPr>
            <a:r>
              <a:rPr dirty="0" sz="750" spc="-40">
                <a:solidFill>
                  <a:srgbClr val="000000"/>
                </a:solidFill>
                <a:latin typeface="KaiTi"/>
                <a:cs typeface="KaiTi"/>
              </a:rPr>
              <a:t>投资活动现金流净额</a:t>
            </a:r>
          </a:p>
          <a:p>
            <a:pPr marL="0" marR="0">
              <a:lnSpc>
                <a:spcPts val="803"/>
              </a:lnSpc>
              <a:spcBef>
                <a:spcPts val="478"/>
              </a:spcBef>
              <a:spcAft>
                <a:spcPts val="0"/>
              </a:spcAft>
            </a:pPr>
            <a:r>
              <a:rPr dirty="0" sz="800">
                <a:solidFill>
                  <a:srgbClr val="000000"/>
                </a:solidFill>
                <a:latin typeface="KaiTi"/>
                <a:cs typeface="KaiTi"/>
              </a:rPr>
              <a:t>短期借款</a:t>
            </a:r>
          </a:p>
        </p:txBody>
      </p:sp>
      <p:sp>
        <p:nvSpPr>
          <p:cNvPr id="53" name="object 53"/>
          <p:cNvSpPr txBox="1"/>
          <p:nvPr/>
        </p:nvSpPr>
        <p:spPr>
          <a:xfrm>
            <a:off x="5688457" y="3058434"/>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2.98</a:t>
            </a:r>
          </a:p>
        </p:txBody>
      </p:sp>
      <p:sp>
        <p:nvSpPr>
          <p:cNvPr id="54" name="object 54"/>
          <p:cNvSpPr txBox="1"/>
          <p:nvPr/>
        </p:nvSpPr>
        <p:spPr>
          <a:xfrm>
            <a:off x="6248146" y="3058434"/>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7.71</a:t>
            </a:r>
          </a:p>
        </p:txBody>
      </p:sp>
      <p:sp>
        <p:nvSpPr>
          <p:cNvPr id="55" name="object 55"/>
          <p:cNvSpPr txBox="1"/>
          <p:nvPr/>
        </p:nvSpPr>
        <p:spPr>
          <a:xfrm>
            <a:off x="6749542" y="3058434"/>
            <a:ext cx="407919"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12.96</a:t>
            </a:r>
          </a:p>
        </p:txBody>
      </p:sp>
      <p:sp>
        <p:nvSpPr>
          <p:cNvPr id="56" name="object 56"/>
          <p:cNvSpPr txBox="1"/>
          <p:nvPr/>
        </p:nvSpPr>
        <p:spPr>
          <a:xfrm>
            <a:off x="1614169" y="3213882"/>
            <a:ext cx="521494" cy="929794"/>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3807.82</a:t>
            </a:r>
          </a:p>
          <a:p>
            <a:pPr marL="79247" marR="0">
              <a:lnSpc>
                <a:spcPts val="898"/>
              </a:lnSpc>
              <a:spcBef>
                <a:spcPts val="325"/>
              </a:spcBef>
              <a:spcAft>
                <a:spcPts val="0"/>
              </a:spcAft>
            </a:pPr>
            <a:r>
              <a:rPr dirty="0" sz="800">
                <a:solidFill>
                  <a:srgbClr val="000000"/>
                </a:solidFill>
                <a:latin typeface="Arial"/>
                <a:cs typeface="Arial"/>
              </a:rPr>
              <a:t>-48.63</a:t>
            </a:r>
          </a:p>
          <a:p>
            <a:pPr marL="0" marR="0">
              <a:lnSpc>
                <a:spcPts val="898"/>
              </a:lnSpc>
              <a:spcBef>
                <a:spcPts val="328"/>
              </a:spcBef>
              <a:spcAft>
                <a:spcPts val="0"/>
              </a:spcAft>
            </a:pPr>
            <a:r>
              <a:rPr dirty="0" sz="800">
                <a:solidFill>
                  <a:srgbClr val="000000"/>
                </a:solidFill>
                <a:latin typeface="Arial"/>
                <a:cs typeface="Arial"/>
              </a:rPr>
              <a:t>3759.19</a:t>
            </a:r>
          </a:p>
          <a:p>
            <a:pPr marL="56387" marR="0">
              <a:lnSpc>
                <a:spcPts val="898"/>
              </a:lnSpc>
              <a:spcBef>
                <a:spcPts val="375"/>
              </a:spcBef>
              <a:spcAft>
                <a:spcPts val="0"/>
              </a:spcAft>
            </a:pPr>
            <a:r>
              <a:rPr dirty="0" sz="800">
                <a:solidFill>
                  <a:srgbClr val="000000"/>
                </a:solidFill>
                <a:latin typeface="Arial"/>
                <a:cs typeface="Arial"/>
              </a:rPr>
              <a:t>466.24</a:t>
            </a:r>
          </a:p>
          <a:p>
            <a:pPr marL="0" marR="0">
              <a:lnSpc>
                <a:spcPts val="898"/>
              </a:lnSpc>
              <a:spcBef>
                <a:spcPts val="325"/>
              </a:spcBef>
              <a:spcAft>
                <a:spcPts val="0"/>
              </a:spcAft>
            </a:pPr>
            <a:r>
              <a:rPr dirty="0" sz="800">
                <a:solidFill>
                  <a:srgbClr val="000000"/>
                </a:solidFill>
                <a:latin typeface="Arial"/>
                <a:cs typeface="Arial"/>
              </a:rPr>
              <a:t>3292.95</a:t>
            </a:r>
          </a:p>
          <a:p>
            <a:pPr marL="112775" marR="0">
              <a:lnSpc>
                <a:spcPts val="898"/>
              </a:lnSpc>
              <a:spcBef>
                <a:spcPts val="325"/>
              </a:spcBef>
              <a:spcAft>
                <a:spcPts val="0"/>
              </a:spcAft>
            </a:pPr>
            <a:r>
              <a:rPr dirty="0" sz="800">
                <a:solidFill>
                  <a:srgbClr val="000000"/>
                </a:solidFill>
                <a:latin typeface="Arial"/>
                <a:cs typeface="Arial"/>
              </a:rPr>
              <a:t>76.31</a:t>
            </a:r>
          </a:p>
        </p:txBody>
      </p:sp>
      <p:sp>
        <p:nvSpPr>
          <p:cNvPr id="57" name="object 57"/>
          <p:cNvSpPr txBox="1"/>
          <p:nvPr/>
        </p:nvSpPr>
        <p:spPr>
          <a:xfrm>
            <a:off x="2171954" y="3213882"/>
            <a:ext cx="521494" cy="1085242"/>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4635.04</a:t>
            </a:r>
          </a:p>
          <a:p>
            <a:pPr marL="79247" marR="0">
              <a:lnSpc>
                <a:spcPts val="898"/>
              </a:lnSpc>
              <a:spcBef>
                <a:spcPts val="325"/>
              </a:spcBef>
              <a:spcAft>
                <a:spcPts val="0"/>
              </a:spcAft>
            </a:pPr>
            <a:r>
              <a:rPr dirty="0" sz="800">
                <a:solidFill>
                  <a:srgbClr val="000000"/>
                </a:solidFill>
                <a:latin typeface="Arial"/>
                <a:cs typeface="Arial"/>
              </a:rPr>
              <a:t>-27.52</a:t>
            </a:r>
          </a:p>
          <a:p>
            <a:pPr marL="0" marR="0">
              <a:lnSpc>
                <a:spcPts val="898"/>
              </a:lnSpc>
              <a:spcBef>
                <a:spcPts val="328"/>
              </a:spcBef>
              <a:spcAft>
                <a:spcPts val="0"/>
              </a:spcAft>
            </a:pPr>
            <a:r>
              <a:rPr dirty="0" sz="800">
                <a:solidFill>
                  <a:srgbClr val="000000"/>
                </a:solidFill>
                <a:latin typeface="Arial"/>
                <a:cs typeface="Arial"/>
              </a:rPr>
              <a:t>4607.53</a:t>
            </a:r>
          </a:p>
          <a:p>
            <a:pPr marL="56388" marR="0">
              <a:lnSpc>
                <a:spcPts val="898"/>
              </a:lnSpc>
              <a:spcBef>
                <a:spcPts val="375"/>
              </a:spcBef>
              <a:spcAft>
                <a:spcPts val="0"/>
              </a:spcAft>
            </a:pPr>
            <a:r>
              <a:rPr dirty="0" sz="800">
                <a:solidFill>
                  <a:srgbClr val="000000"/>
                </a:solidFill>
                <a:latin typeface="Arial"/>
                <a:cs typeface="Arial"/>
              </a:rPr>
              <a:t>571.45</a:t>
            </a:r>
          </a:p>
          <a:p>
            <a:pPr marL="0" marR="0">
              <a:lnSpc>
                <a:spcPts val="898"/>
              </a:lnSpc>
              <a:spcBef>
                <a:spcPts val="325"/>
              </a:spcBef>
              <a:spcAft>
                <a:spcPts val="0"/>
              </a:spcAft>
            </a:pPr>
            <a:r>
              <a:rPr dirty="0" sz="800">
                <a:solidFill>
                  <a:srgbClr val="000000"/>
                </a:solidFill>
                <a:latin typeface="Arial"/>
                <a:cs typeface="Arial"/>
              </a:rPr>
              <a:t>4036.08</a:t>
            </a:r>
          </a:p>
          <a:p>
            <a:pPr marL="56388" marR="0">
              <a:lnSpc>
                <a:spcPts val="898"/>
              </a:lnSpc>
              <a:spcBef>
                <a:spcPts val="325"/>
              </a:spcBef>
              <a:spcAft>
                <a:spcPts val="0"/>
              </a:spcAft>
            </a:pPr>
            <a:r>
              <a:rPr dirty="0" sz="800">
                <a:solidFill>
                  <a:srgbClr val="000000"/>
                </a:solidFill>
                <a:latin typeface="Arial"/>
                <a:cs typeface="Arial"/>
              </a:rPr>
              <a:t>145.30</a:t>
            </a:r>
          </a:p>
          <a:p>
            <a:pPr marL="0" marR="0">
              <a:lnSpc>
                <a:spcPts val="898"/>
              </a:lnSpc>
              <a:spcBef>
                <a:spcPts val="325"/>
              </a:spcBef>
              <a:spcAft>
                <a:spcPts val="0"/>
              </a:spcAft>
            </a:pPr>
            <a:r>
              <a:rPr dirty="0" sz="800">
                <a:solidFill>
                  <a:srgbClr val="000000"/>
                </a:solidFill>
                <a:latin typeface="Arial"/>
                <a:cs typeface="Arial"/>
              </a:rPr>
              <a:t>3890.78</a:t>
            </a:r>
          </a:p>
        </p:txBody>
      </p:sp>
      <p:sp>
        <p:nvSpPr>
          <p:cNvPr id="58" name="object 58"/>
          <p:cNvSpPr txBox="1"/>
          <p:nvPr/>
        </p:nvSpPr>
        <p:spPr>
          <a:xfrm>
            <a:off x="2730119" y="3213882"/>
            <a:ext cx="521494" cy="1085242"/>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6171.34</a:t>
            </a:r>
          </a:p>
          <a:p>
            <a:pPr marL="79248" marR="0">
              <a:lnSpc>
                <a:spcPts val="898"/>
              </a:lnSpc>
              <a:spcBef>
                <a:spcPts val="325"/>
              </a:spcBef>
              <a:spcAft>
                <a:spcPts val="0"/>
              </a:spcAft>
            </a:pPr>
            <a:r>
              <a:rPr dirty="0" sz="800">
                <a:solidFill>
                  <a:srgbClr val="000000"/>
                </a:solidFill>
                <a:latin typeface="Arial"/>
                <a:cs typeface="Arial"/>
              </a:rPr>
              <a:t>-31.83</a:t>
            </a:r>
          </a:p>
          <a:p>
            <a:pPr marL="0" marR="0">
              <a:lnSpc>
                <a:spcPts val="898"/>
              </a:lnSpc>
              <a:spcBef>
                <a:spcPts val="328"/>
              </a:spcBef>
              <a:spcAft>
                <a:spcPts val="0"/>
              </a:spcAft>
            </a:pPr>
            <a:r>
              <a:rPr dirty="0" sz="800">
                <a:solidFill>
                  <a:srgbClr val="000000"/>
                </a:solidFill>
                <a:latin typeface="Arial"/>
                <a:cs typeface="Arial"/>
              </a:rPr>
              <a:t>6139.51</a:t>
            </a:r>
          </a:p>
          <a:p>
            <a:pPr marL="56388" marR="0">
              <a:lnSpc>
                <a:spcPts val="898"/>
              </a:lnSpc>
              <a:spcBef>
                <a:spcPts val="375"/>
              </a:spcBef>
              <a:spcAft>
                <a:spcPts val="0"/>
              </a:spcAft>
            </a:pPr>
            <a:r>
              <a:rPr dirty="0" sz="800">
                <a:solidFill>
                  <a:srgbClr val="000000"/>
                </a:solidFill>
                <a:latin typeface="Arial"/>
                <a:cs typeface="Arial"/>
              </a:rPr>
              <a:t>761.46</a:t>
            </a:r>
          </a:p>
          <a:p>
            <a:pPr marL="0" marR="0">
              <a:lnSpc>
                <a:spcPts val="898"/>
              </a:lnSpc>
              <a:spcBef>
                <a:spcPts val="325"/>
              </a:spcBef>
              <a:spcAft>
                <a:spcPts val="0"/>
              </a:spcAft>
            </a:pPr>
            <a:r>
              <a:rPr dirty="0" sz="800">
                <a:solidFill>
                  <a:srgbClr val="000000"/>
                </a:solidFill>
                <a:latin typeface="Arial"/>
                <a:cs typeface="Arial"/>
              </a:rPr>
              <a:t>5378.06</a:t>
            </a:r>
          </a:p>
          <a:p>
            <a:pPr marL="56388" marR="0">
              <a:lnSpc>
                <a:spcPts val="898"/>
              </a:lnSpc>
              <a:spcBef>
                <a:spcPts val="325"/>
              </a:spcBef>
              <a:spcAft>
                <a:spcPts val="0"/>
              </a:spcAft>
            </a:pPr>
            <a:r>
              <a:rPr dirty="0" sz="800">
                <a:solidFill>
                  <a:srgbClr val="000000"/>
                </a:solidFill>
                <a:latin typeface="Arial"/>
                <a:cs typeface="Arial"/>
              </a:rPr>
              <a:t>188.23</a:t>
            </a:r>
          </a:p>
          <a:p>
            <a:pPr marL="0" marR="0">
              <a:lnSpc>
                <a:spcPts val="898"/>
              </a:lnSpc>
              <a:spcBef>
                <a:spcPts val="325"/>
              </a:spcBef>
              <a:spcAft>
                <a:spcPts val="0"/>
              </a:spcAft>
            </a:pPr>
            <a:r>
              <a:rPr dirty="0" sz="800">
                <a:solidFill>
                  <a:srgbClr val="000000"/>
                </a:solidFill>
                <a:latin typeface="Arial"/>
                <a:cs typeface="Arial"/>
              </a:rPr>
              <a:t>5189.83</a:t>
            </a:r>
          </a:p>
        </p:txBody>
      </p:sp>
      <p:sp>
        <p:nvSpPr>
          <p:cNvPr id="59" name="object 59"/>
          <p:cNvSpPr txBox="1"/>
          <p:nvPr/>
        </p:nvSpPr>
        <p:spPr>
          <a:xfrm>
            <a:off x="3289427" y="3213882"/>
            <a:ext cx="521494" cy="1085242"/>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8069.07</a:t>
            </a:r>
          </a:p>
          <a:p>
            <a:pPr marL="79247" marR="0">
              <a:lnSpc>
                <a:spcPts val="898"/>
              </a:lnSpc>
              <a:spcBef>
                <a:spcPts val="325"/>
              </a:spcBef>
              <a:spcAft>
                <a:spcPts val="0"/>
              </a:spcAft>
            </a:pPr>
            <a:r>
              <a:rPr dirty="0" sz="800">
                <a:solidFill>
                  <a:srgbClr val="000000"/>
                </a:solidFill>
                <a:latin typeface="Arial"/>
                <a:cs typeface="Arial"/>
              </a:rPr>
              <a:t>-33.19</a:t>
            </a:r>
          </a:p>
          <a:p>
            <a:pPr marL="0" marR="0">
              <a:lnSpc>
                <a:spcPts val="898"/>
              </a:lnSpc>
              <a:spcBef>
                <a:spcPts val="328"/>
              </a:spcBef>
              <a:spcAft>
                <a:spcPts val="0"/>
              </a:spcAft>
            </a:pPr>
            <a:r>
              <a:rPr dirty="0" sz="800">
                <a:solidFill>
                  <a:srgbClr val="000000"/>
                </a:solidFill>
                <a:latin typeface="Arial"/>
                <a:cs typeface="Arial"/>
              </a:rPr>
              <a:t>8035.88</a:t>
            </a:r>
          </a:p>
          <a:p>
            <a:pPr marL="56388" marR="0">
              <a:lnSpc>
                <a:spcPts val="898"/>
              </a:lnSpc>
              <a:spcBef>
                <a:spcPts val="375"/>
              </a:spcBef>
              <a:spcAft>
                <a:spcPts val="0"/>
              </a:spcAft>
            </a:pPr>
            <a:r>
              <a:rPr dirty="0" sz="800">
                <a:solidFill>
                  <a:srgbClr val="000000"/>
                </a:solidFill>
                <a:latin typeface="Arial"/>
                <a:cs typeface="Arial"/>
              </a:rPr>
              <a:t>996.65</a:t>
            </a:r>
          </a:p>
          <a:p>
            <a:pPr marL="0" marR="0">
              <a:lnSpc>
                <a:spcPts val="898"/>
              </a:lnSpc>
              <a:spcBef>
                <a:spcPts val="325"/>
              </a:spcBef>
              <a:spcAft>
                <a:spcPts val="0"/>
              </a:spcAft>
            </a:pPr>
            <a:r>
              <a:rPr dirty="0" sz="800">
                <a:solidFill>
                  <a:srgbClr val="000000"/>
                </a:solidFill>
                <a:latin typeface="Arial"/>
                <a:cs typeface="Arial"/>
              </a:rPr>
              <a:t>7039.22</a:t>
            </a:r>
          </a:p>
          <a:p>
            <a:pPr marL="56388" marR="0">
              <a:lnSpc>
                <a:spcPts val="898"/>
              </a:lnSpc>
              <a:spcBef>
                <a:spcPts val="325"/>
              </a:spcBef>
              <a:spcAft>
                <a:spcPts val="0"/>
              </a:spcAft>
            </a:pPr>
            <a:r>
              <a:rPr dirty="0" sz="800">
                <a:solidFill>
                  <a:srgbClr val="000000"/>
                </a:solidFill>
                <a:latin typeface="Arial"/>
                <a:cs typeface="Arial"/>
              </a:rPr>
              <a:t>246.37</a:t>
            </a:r>
          </a:p>
          <a:p>
            <a:pPr marL="0" marR="0">
              <a:lnSpc>
                <a:spcPts val="898"/>
              </a:lnSpc>
              <a:spcBef>
                <a:spcPts val="325"/>
              </a:spcBef>
              <a:spcAft>
                <a:spcPts val="0"/>
              </a:spcAft>
            </a:pPr>
            <a:r>
              <a:rPr dirty="0" sz="800">
                <a:solidFill>
                  <a:srgbClr val="000000"/>
                </a:solidFill>
                <a:latin typeface="Arial"/>
                <a:cs typeface="Arial"/>
              </a:rPr>
              <a:t>6792.85</a:t>
            </a:r>
          </a:p>
        </p:txBody>
      </p:sp>
      <p:sp>
        <p:nvSpPr>
          <p:cNvPr id="60" name="object 60"/>
          <p:cNvSpPr txBox="1"/>
          <p:nvPr/>
        </p:nvSpPr>
        <p:spPr>
          <a:xfrm>
            <a:off x="5688457" y="3213882"/>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0.00</a:t>
            </a:r>
          </a:p>
        </p:txBody>
      </p:sp>
      <p:sp>
        <p:nvSpPr>
          <p:cNvPr id="61" name="object 61"/>
          <p:cNvSpPr txBox="1"/>
          <p:nvPr/>
        </p:nvSpPr>
        <p:spPr>
          <a:xfrm>
            <a:off x="6248146" y="3213882"/>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0.00</a:t>
            </a:r>
          </a:p>
        </p:txBody>
      </p:sp>
      <p:sp>
        <p:nvSpPr>
          <p:cNvPr id="62" name="object 62"/>
          <p:cNvSpPr txBox="1"/>
          <p:nvPr/>
        </p:nvSpPr>
        <p:spPr>
          <a:xfrm>
            <a:off x="6805930" y="3213882"/>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0.00</a:t>
            </a:r>
          </a:p>
        </p:txBody>
      </p:sp>
      <p:sp>
        <p:nvSpPr>
          <p:cNvPr id="63" name="object 63"/>
          <p:cNvSpPr txBox="1"/>
          <p:nvPr/>
        </p:nvSpPr>
        <p:spPr>
          <a:xfrm>
            <a:off x="576072" y="3370501"/>
            <a:ext cx="825113" cy="293456"/>
          </a:xfrm>
          <a:prstGeom prst="rect">
            <a:avLst/>
          </a:prstGeom>
        </p:spPr>
        <p:txBody>
          <a:bodyPr wrap="square" lIns="0" tIns="0" rIns="0" bIns="0" rtlCol="0" vert="horz">
            <a:spAutoFit/>
          </a:bodyPr>
          <a:lstStyle/>
          <a:p>
            <a:pPr marL="0" marR="0">
              <a:lnSpc>
                <a:spcPts val="780"/>
              </a:lnSpc>
              <a:spcBef>
                <a:spcPts val="0"/>
              </a:spcBef>
              <a:spcAft>
                <a:spcPts val="0"/>
              </a:spcAft>
            </a:pPr>
            <a:r>
              <a:rPr dirty="0" sz="800" spc="-43">
                <a:solidFill>
                  <a:srgbClr val="000000"/>
                </a:solidFill>
                <a:latin typeface="KaiTi"/>
                <a:cs typeface="KaiTi"/>
              </a:rPr>
              <a:t>其他非经营损益</a:t>
            </a:r>
          </a:p>
          <a:p>
            <a:pPr marL="0" marR="0">
              <a:lnSpc>
                <a:spcPts val="803"/>
              </a:lnSpc>
              <a:spcBef>
                <a:spcPts val="426"/>
              </a:spcBef>
              <a:spcAft>
                <a:spcPts val="0"/>
              </a:spcAft>
            </a:pPr>
            <a:r>
              <a:rPr dirty="0" sz="800">
                <a:solidFill>
                  <a:srgbClr val="000000"/>
                </a:solidFill>
                <a:latin typeface="KaiTi"/>
                <a:cs typeface="KaiTi"/>
              </a:rPr>
              <a:t>利润总额</a:t>
            </a:r>
          </a:p>
        </p:txBody>
      </p:sp>
      <p:sp>
        <p:nvSpPr>
          <p:cNvPr id="64" name="object 64"/>
          <p:cNvSpPr txBox="1"/>
          <p:nvPr/>
        </p:nvSpPr>
        <p:spPr>
          <a:xfrm>
            <a:off x="3813683" y="3367920"/>
            <a:ext cx="560832" cy="140208"/>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长期借款</a:t>
            </a:r>
          </a:p>
        </p:txBody>
      </p:sp>
      <p:sp>
        <p:nvSpPr>
          <p:cNvPr id="65" name="object 65"/>
          <p:cNvSpPr txBox="1"/>
          <p:nvPr/>
        </p:nvSpPr>
        <p:spPr>
          <a:xfrm>
            <a:off x="5130672" y="3369330"/>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0.00</a:t>
            </a:r>
          </a:p>
        </p:txBody>
      </p:sp>
      <p:sp>
        <p:nvSpPr>
          <p:cNvPr id="66" name="object 66"/>
          <p:cNvSpPr txBox="1"/>
          <p:nvPr/>
        </p:nvSpPr>
        <p:spPr>
          <a:xfrm>
            <a:off x="5688457" y="3369330"/>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0.00</a:t>
            </a:r>
          </a:p>
        </p:txBody>
      </p:sp>
      <p:sp>
        <p:nvSpPr>
          <p:cNvPr id="67" name="object 67"/>
          <p:cNvSpPr txBox="1"/>
          <p:nvPr/>
        </p:nvSpPr>
        <p:spPr>
          <a:xfrm>
            <a:off x="6248146" y="3369330"/>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0.00</a:t>
            </a:r>
          </a:p>
        </p:txBody>
      </p:sp>
      <p:sp>
        <p:nvSpPr>
          <p:cNvPr id="68" name="object 68"/>
          <p:cNvSpPr txBox="1"/>
          <p:nvPr/>
        </p:nvSpPr>
        <p:spPr>
          <a:xfrm>
            <a:off x="6805930" y="3369330"/>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0.00</a:t>
            </a:r>
          </a:p>
        </p:txBody>
      </p:sp>
      <p:sp>
        <p:nvSpPr>
          <p:cNvPr id="69" name="object 69"/>
          <p:cNvSpPr txBox="1"/>
          <p:nvPr/>
        </p:nvSpPr>
        <p:spPr>
          <a:xfrm>
            <a:off x="3813683" y="3523750"/>
            <a:ext cx="560832" cy="140208"/>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股权融资</a:t>
            </a:r>
          </a:p>
        </p:txBody>
      </p:sp>
      <p:sp>
        <p:nvSpPr>
          <p:cNvPr id="70" name="object 70"/>
          <p:cNvSpPr txBox="1"/>
          <p:nvPr/>
        </p:nvSpPr>
        <p:spPr>
          <a:xfrm>
            <a:off x="4961509" y="3525158"/>
            <a:ext cx="521494" cy="773965"/>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1033.92</a:t>
            </a:r>
          </a:p>
          <a:p>
            <a:pPr marL="22859" marR="0">
              <a:lnSpc>
                <a:spcPts val="898"/>
              </a:lnSpc>
              <a:spcBef>
                <a:spcPts val="325"/>
              </a:spcBef>
              <a:spcAft>
                <a:spcPts val="0"/>
              </a:spcAft>
            </a:pPr>
            <a:r>
              <a:rPr dirty="0" sz="800">
                <a:solidFill>
                  <a:srgbClr val="000000"/>
                </a:solidFill>
                <a:latin typeface="Arial"/>
                <a:cs typeface="Arial"/>
              </a:rPr>
              <a:t>-316.91</a:t>
            </a:r>
          </a:p>
          <a:p>
            <a:pPr marL="22859" marR="0">
              <a:lnSpc>
                <a:spcPts val="898"/>
              </a:lnSpc>
              <a:spcBef>
                <a:spcPts val="325"/>
              </a:spcBef>
              <a:spcAft>
                <a:spcPts val="0"/>
              </a:spcAft>
            </a:pPr>
            <a:r>
              <a:rPr dirty="0" sz="800">
                <a:solidFill>
                  <a:srgbClr val="000000"/>
                </a:solidFill>
                <a:latin typeface="Arial"/>
                <a:cs typeface="Arial"/>
              </a:rPr>
              <a:t>-497.47</a:t>
            </a:r>
          </a:p>
          <a:p>
            <a:pPr marL="56387" marR="0">
              <a:lnSpc>
                <a:spcPts val="898"/>
              </a:lnSpc>
              <a:spcBef>
                <a:spcPts val="375"/>
              </a:spcBef>
              <a:spcAft>
                <a:spcPts val="0"/>
              </a:spcAft>
            </a:pPr>
            <a:r>
              <a:rPr dirty="0" sz="800">
                <a:solidFill>
                  <a:srgbClr val="000000"/>
                </a:solidFill>
                <a:latin typeface="Arial"/>
                <a:cs typeface="Arial"/>
              </a:rPr>
              <a:t>219.54</a:t>
            </a:r>
          </a:p>
          <a:p>
            <a:pPr marL="22859" marR="0">
              <a:lnSpc>
                <a:spcPts val="898"/>
              </a:lnSpc>
              <a:spcBef>
                <a:spcPts val="325"/>
              </a:spcBef>
              <a:spcAft>
                <a:spcPts val="0"/>
              </a:spcAft>
            </a:pPr>
            <a:r>
              <a:rPr dirty="0" sz="800">
                <a:solidFill>
                  <a:srgbClr val="000000"/>
                </a:solidFill>
                <a:latin typeface="Arial"/>
                <a:cs typeface="Arial"/>
              </a:rPr>
              <a:t>-650.52</a:t>
            </a:r>
          </a:p>
        </p:txBody>
      </p:sp>
      <p:sp>
        <p:nvSpPr>
          <p:cNvPr id="71" name="object 71"/>
          <p:cNvSpPr txBox="1"/>
          <p:nvPr/>
        </p:nvSpPr>
        <p:spPr>
          <a:xfrm>
            <a:off x="5688457" y="3525158"/>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0.00</a:t>
            </a:r>
          </a:p>
        </p:txBody>
      </p:sp>
      <p:sp>
        <p:nvSpPr>
          <p:cNvPr id="72" name="object 72"/>
          <p:cNvSpPr txBox="1"/>
          <p:nvPr/>
        </p:nvSpPr>
        <p:spPr>
          <a:xfrm>
            <a:off x="6248146" y="3525158"/>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0.00</a:t>
            </a:r>
          </a:p>
        </p:txBody>
      </p:sp>
      <p:sp>
        <p:nvSpPr>
          <p:cNvPr id="73" name="object 73"/>
          <p:cNvSpPr txBox="1"/>
          <p:nvPr/>
        </p:nvSpPr>
        <p:spPr>
          <a:xfrm>
            <a:off x="6805930" y="3525158"/>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0.00</a:t>
            </a:r>
          </a:p>
        </p:txBody>
      </p:sp>
      <p:sp>
        <p:nvSpPr>
          <p:cNvPr id="74" name="object 74"/>
          <p:cNvSpPr txBox="1"/>
          <p:nvPr/>
        </p:nvSpPr>
        <p:spPr>
          <a:xfrm>
            <a:off x="576072" y="3679197"/>
            <a:ext cx="458724" cy="140208"/>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所得税</a:t>
            </a:r>
          </a:p>
        </p:txBody>
      </p:sp>
      <p:sp>
        <p:nvSpPr>
          <p:cNvPr id="75" name="object 75"/>
          <p:cNvSpPr txBox="1"/>
          <p:nvPr/>
        </p:nvSpPr>
        <p:spPr>
          <a:xfrm>
            <a:off x="3813683" y="3679197"/>
            <a:ext cx="560832" cy="140208"/>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支付股利</a:t>
            </a:r>
          </a:p>
        </p:txBody>
      </p:sp>
      <p:sp>
        <p:nvSpPr>
          <p:cNvPr id="76" name="object 76"/>
          <p:cNvSpPr txBox="1"/>
          <p:nvPr/>
        </p:nvSpPr>
        <p:spPr>
          <a:xfrm>
            <a:off x="5542153" y="3680607"/>
            <a:ext cx="498709" cy="307621"/>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-393.74</a:t>
            </a:r>
          </a:p>
          <a:p>
            <a:pPr marL="89915" marR="0">
              <a:lnSpc>
                <a:spcPts val="898"/>
              </a:lnSpc>
              <a:spcBef>
                <a:spcPts val="325"/>
              </a:spcBef>
              <a:spcAft>
                <a:spcPts val="0"/>
              </a:spcAft>
            </a:pPr>
            <a:r>
              <a:rPr dirty="0" sz="800">
                <a:solidFill>
                  <a:srgbClr val="000000"/>
                </a:solidFill>
                <a:latin typeface="Arial"/>
                <a:cs typeface="Arial"/>
              </a:rPr>
              <a:t>90.63</a:t>
            </a:r>
          </a:p>
        </p:txBody>
      </p:sp>
      <p:sp>
        <p:nvSpPr>
          <p:cNvPr id="77" name="object 77"/>
          <p:cNvSpPr txBox="1"/>
          <p:nvPr/>
        </p:nvSpPr>
        <p:spPr>
          <a:xfrm>
            <a:off x="6101841" y="3680607"/>
            <a:ext cx="498709" cy="307621"/>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-476.26</a:t>
            </a:r>
          </a:p>
          <a:p>
            <a:pPr marL="89916" marR="0">
              <a:lnSpc>
                <a:spcPts val="898"/>
              </a:lnSpc>
              <a:spcBef>
                <a:spcPts val="325"/>
              </a:spcBef>
              <a:spcAft>
                <a:spcPts val="0"/>
              </a:spcAft>
            </a:pPr>
            <a:r>
              <a:rPr dirty="0" sz="800">
                <a:solidFill>
                  <a:srgbClr val="000000"/>
                </a:solidFill>
                <a:latin typeface="Arial"/>
                <a:cs typeface="Arial"/>
              </a:rPr>
              <a:t>97.10</a:t>
            </a:r>
          </a:p>
        </p:txBody>
      </p:sp>
      <p:sp>
        <p:nvSpPr>
          <p:cNvPr id="78" name="object 78"/>
          <p:cNvSpPr txBox="1"/>
          <p:nvPr/>
        </p:nvSpPr>
        <p:spPr>
          <a:xfrm>
            <a:off x="6636766" y="3680607"/>
            <a:ext cx="521494" cy="618517"/>
          </a:xfrm>
          <a:prstGeom prst="rect">
            <a:avLst/>
          </a:prstGeom>
        </p:spPr>
        <p:txBody>
          <a:bodyPr wrap="square" lIns="0" tIns="0" rIns="0" bIns="0" rtlCol="0" vert="horz">
            <a:spAutoFit/>
          </a:bodyPr>
          <a:lstStyle/>
          <a:p>
            <a:pPr marL="22859" marR="0">
              <a:lnSpc>
                <a:spcPts val="898"/>
              </a:lnSpc>
              <a:spcBef>
                <a:spcPts val="0"/>
              </a:spcBef>
              <a:spcAft>
                <a:spcPts val="0"/>
              </a:spcAft>
            </a:pPr>
            <a:r>
              <a:rPr dirty="0" sz="800">
                <a:solidFill>
                  <a:srgbClr val="000000"/>
                </a:solidFill>
                <a:latin typeface="Arial"/>
                <a:cs typeface="Arial"/>
              </a:rPr>
              <a:t>-635.27</a:t>
            </a:r>
          </a:p>
          <a:p>
            <a:pPr marL="56388" marR="0">
              <a:lnSpc>
                <a:spcPts val="898"/>
              </a:lnSpc>
              <a:spcBef>
                <a:spcPts val="325"/>
              </a:spcBef>
              <a:spcAft>
                <a:spcPts val="0"/>
              </a:spcAft>
            </a:pPr>
            <a:r>
              <a:rPr dirty="0" sz="800">
                <a:solidFill>
                  <a:srgbClr val="000000"/>
                </a:solidFill>
                <a:latin typeface="Arial"/>
                <a:cs typeface="Arial"/>
              </a:rPr>
              <a:t>127.81</a:t>
            </a:r>
          </a:p>
          <a:p>
            <a:pPr marL="22859" marR="0">
              <a:lnSpc>
                <a:spcPts val="898"/>
              </a:lnSpc>
              <a:spcBef>
                <a:spcPts val="325"/>
              </a:spcBef>
              <a:spcAft>
                <a:spcPts val="0"/>
              </a:spcAft>
            </a:pPr>
            <a:r>
              <a:rPr dirty="0" sz="800">
                <a:solidFill>
                  <a:srgbClr val="000000"/>
                </a:solidFill>
                <a:latin typeface="Arial"/>
                <a:cs typeface="Arial"/>
              </a:rPr>
              <a:t>-507.47</a:t>
            </a:r>
          </a:p>
          <a:p>
            <a:pPr marL="0" marR="0">
              <a:lnSpc>
                <a:spcPts val="898"/>
              </a:lnSpc>
              <a:spcBef>
                <a:spcPts val="375"/>
              </a:spcBef>
              <a:spcAft>
                <a:spcPts val="0"/>
              </a:spcAft>
            </a:pPr>
            <a:r>
              <a:rPr dirty="0" sz="800">
                <a:solidFill>
                  <a:srgbClr val="000000"/>
                </a:solidFill>
                <a:latin typeface="Arial"/>
                <a:cs typeface="Arial"/>
              </a:rPr>
              <a:t>2749.56</a:t>
            </a:r>
          </a:p>
        </p:txBody>
      </p:sp>
      <p:sp>
        <p:nvSpPr>
          <p:cNvPr id="79" name="object 79"/>
          <p:cNvSpPr txBox="1"/>
          <p:nvPr/>
        </p:nvSpPr>
        <p:spPr>
          <a:xfrm>
            <a:off x="576072" y="3834645"/>
            <a:ext cx="458724" cy="140208"/>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净利润</a:t>
            </a:r>
          </a:p>
        </p:txBody>
      </p:sp>
      <p:sp>
        <p:nvSpPr>
          <p:cNvPr id="80" name="object 80"/>
          <p:cNvSpPr txBox="1"/>
          <p:nvPr/>
        </p:nvSpPr>
        <p:spPr>
          <a:xfrm>
            <a:off x="3813683" y="3834645"/>
            <a:ext cx="356616" cy="140208"/>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其他</a:t>
            </a:r>
          </a:p>
        </p:txBody>
      </p:sp>
      <p:sp>
        <p:nvSpPr>
          <p:cNvPr id="81" name="object 81"/>
          <p:cNvSpPr txBox="1"/>
          <p:nvPr/>
        </p:nvSpPr>
        <p:spPr>
          <a:xfrm>
            <a:off x="576072" y="3990094"/>
            <a:ext cx="1173480" cy="295655"/>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少数股东损益</a:t>
            </a:r>
          </a:p>
          <a:p>
            <a:pPr marL="0" marR="0">
              <a:lnSpc>
                <a:spcPts val="803"/>
              </a:lnSpc>
              <a:spcBef>
                <a:spcPts val="419"/>
              </a:spcBef>
              <a:spcAft>
                <a:spcPts val="0"/>
              </a:spcAft>
            </a:pPr>
            <a:r>
              <a:rPr dirty="0" sz="800" spc="-200">
                <a:solidFill>
                  <a:srgbClr val="000000"/>
                </a:solidFill>
                <a:latin typeface="KaiTi"/>
                <a:cs typeface="KaiTi"/>
              </a:rPr>
              <a:t>归属母公司股东净利润</a:t>
            </a:r>
          </a:p>
        </p:txBody>
      </p:sp>
      <p:sp>
        <p:nvSpPr>
          <p:cNvPr id="82" name="object 82"/>
          <p:cNvSpPr txBox="1"/>
          <p:nvPr/>
        </p:nvSpPr>
        <p:spPr>
          <a:xfrm>
            <a:off x="3813683" y="3996362"/>
            <a:ext cx="955105" cy="289387"/>
          </a:xfrm>
          <a:prstGeom prst="rect">
            <a:avLst/>
          </a:prstGeom>
        </p:spPr>
        <p:txBody>
          <a:bodyPr wrap="square" lIns="0" tIns="0" rIns="0" bIns="0" rtlCol="0" vert="horz">
            <a:spAutoFit/>
          </a:bodyPr>
          <a:lstStyle/>
          <a:p>
            <a:pPr marL="0" marR="0">
              <a:lnSpc>
                <a:spcPts val="746"/>
              </a:lnSpc>
              <a:spcBef>
                <a:spcPts val="0"/>
              </a:spcBef>
              <a:spcAft>
                <a:spcPts val="0"/>
              </a:spcAft>
            </a:pPr>
            <a:r>
              <a:rPr dirty="0" sz="750" spc="-40">
                <a:solidFill>
                  <a:srgbClr val="000000"/>
                </a:solidFill>
                <a:latin typeface="KaiTi"/>
                <a:cs typeface="KaiTi"/>
              </a:rPr>
              <a:t>筹资活动现金流净额</a:t>
            </a:r>
          </a:p>
          <a:p>
            <a:pPr marL="0" marR="0">
              <a:lnSpc>
                <a:spcPts val="803"/>
              </a:lnSpc>
              <a:spcBef>
                <a:spcPts val="478"/>
              </a:spcBef>
              <a:spcAft>
                <a:spcPts val="0"/>
              </a:spcAft>
            </a:pPr>
            <a:r>
              <a:rPr dirty="0" sz="800">
                <a:solidFill>
                  <a:srgbClr val="000000"/>
                </a:solidFill>
                <a:latin typeface="KaiTi"/>
                <a:cs typeface="KaiTi"/>
              </a:rPr>
              <a:t>现金流量净额</a:t>
            </a:r>
          </a:p>
        </p:txBody>
      </p:sp>
      <p:sp>
        <p:nvSpPr>
          <p:cNvPr id="83" name="object 83"/>
          <p:cNvSpPr txBox="1"/>
          <p:nvPr/>
        </p:nvSpPr>
        <p:spPr>
          <a:xfrm>
            <a:off x="5519292" y="3991503"/>
            <a:ext cx="521494" cy="307621"/>
          </a:xfrm>
          <a:prstGeom prst="rect">
            <a:avLst/>
          </a:prstGeom>
        </p:spPr>
        <p:txBody>
          <a:bodyPr wrap="square" lIns="0" tIns="0" rIns="0" bIns="0" rtlCol="0" vert="horz">
            <a:spAutoFit/>
          </a:bodyPr>
          <a:lstStyle/>
          <a:p>
            <a:pPr marL="30479" marR="0">
              <a:lnSpc>
                <a:spcPts val="898"/>
              </a:lnSpc>
              <a:spcBef>
                <a:spcPts val="0"/>
              </a:spcBef>
              <a:spcAft>
                <a:spcPts val="0"/>
              </a:spcAft>
            </a:pPr>
            <a:r>
              <a:rPr dirty="0" sz="800" spc="-10">
                <a:solidFill>
                  <a:srgbClr val="000000"/>
                </a:solidFill>
                <a:latin typeface="Arial"/>
                <a:cs typeface="Arial"/>
              </a:rPr>
              <a:t>-303.11</a:t>
            </a:r>
          </a:p>
          <a:p>
            <a:pPr marL="0" marR="0">
              <a:lnSpc>
                <a:spcPts val="898"/>
              </a:lnSpc>
              <a:spcBef>
                <a:spcPts val="325"/>
              </a:spcBef>
              <a:spcAft>
                <a:spcPts val="0"/>
              </a:spcAft>
            </a:pPr>
            <a:r>
              <a:rPr dirty="0" sz="800">
                <a:solidFill>
                  <a:srgbClr val="000000"/>
                </a:solidFill>
                <a:latin typeface="Arial"/>
                <a:cs typeface="Arial"/>
              </a:rPr>
              <a:t>1854.63</a:t>
            </a:r>
          </a:p>
        </p:txBody>
      </p:sp>
      <p:sp>
        <p:nvSpPr>
          <p:cNvPr id="84" name="object 84"/>
          <p:cNvSpPr txBox="1"/>
          <p:nvPr/>
        </p:nvSpPr>
        <p:spPr>
          <a:xfrm>
            <a:off x="6078982" y="3991503"/>
            <a:ext cx="521494" cy="307621"/>
          </a:xfrm>
          <a:prstGeom prst="rect">
            <a:avLst/>
          </a:prstGeom>
        </p:spPr>
        <p:txBody>
          <a:bodyPr wrap="square" lIns="0" tIns="0" rIns="0" bIns="0" rtlCol="0" vert="horz">
            <a:spAutoFit/>
          </a:bodyPr>
          <a:lstStyle/>
          <a:p>
            <a:pPr marL="22859" marR="0">
              <a:lnSpc>
                <a:spcPts val="898"/>
              </a:lnSpc>
              <a:spcBef>
                <a:spcPts val="0"/>
              </a:spcBef>
              <a:spcAft>
                <a:spcPts val="0"/>
              </a:spcAft>
            </a:pPr>
            <a:r>
              <a:rPr dirty="0" sz="800">
                <a:solidFill>
                  <a:srgbClr val="000000"/>
                </a:solidFill>
                <a:latin typeface="Arial"/>
                <a:cs typeface="Arial"/>
              </a:rPr>
              <a:t>-379.16</a:t>
            </a:r>
          </a:p>
          <a:p>
            <a:pPr marL="0" marR="0">
              <a:lnSpc>
                <a:spcPts val="898"/>
              </a:lnSpc>
              <a:spcBef>
                <a:spcPts val="325"/>
              </a:spcBef>
              <a:spcAft>
                <a:spcPts val="0"/>
              </a:spcAft>
            </a:pPr>
            <a:r>
              <a:rPr dirty="0" sz="800">
                <a:solidFill>
                  <a:srgbClr val="000000"/>
                </a:solidFill>
                <a:latin typeface="Arial"/>
                <a:cs typeface="Arial"/>
              </a:rPr>
              <a:t>2361.46</a:t>
            </a:r>
          </a:p>
        </p:txBody>
      </p:sp>
      <p:sp>
        <p:nvSpPr>
          <p:cNvPr id="85" name="object 85"/>
          <p:cNvSpPr txBox="1"/>
          <p:nvPr/>
        </p:nvSpPr>
        <p:spPr>
          <a:xfrm>
            <a:off x="1614169" y="4146951"/>
            <a:ext cx="521494"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3216.65</a:t>
            </a:r>
          </a:p>
        </p:txBody>
      </p:sp>
      <p:sp>
        <p:nvSpPr>
          <p:cNvPr id="86" name="object 86"/>
          <p:cNvSpPr txBox="1"/>
          <p:nvPr/>
        </p:nvSpPr>
        <p:spPr>
          <a:xfrm>
            <a:off x="576072" y="4456438"/>
            <a:ext cx="1173480" cy="295655"/>
          </a:xfrm>
          <a:prstGeom prst="rect">
            <a:avLst/>
          </a:prstGeom>
        </p:spPr>
        <p:txBody>
          <a:bodyPr wrap="square" lIns="0" tIns="0" rIns="0" bIns="0" rtlCol="0" vert="horz">
            <a:spAutoFit/>
          </a:bodyPr>
          <a:lstStyle/>
          <a:p>
            <a:pPr marL="0" marR="0">
              <a:lnSpc>
                <a:spcPts val="803"/>
              </a:lnSpc>
              <a:spcBef>
                <a:spcPts val="0"/>
              </a:spcBef>
              <a:spcAft>
                <a:spcPts val="0"/>
              </a:spcAft>
            </a:pPr>
            <a:r>
              <a:rPr dirty="0" sz="800" spc="-115">
                <a:solidFill>
                  <a:srgbClr val="ffffff"/>
                </a:solidFill>
                <a:latin typeface="KaiTi"/>
                <a:cs typeface="KaiTi"/>
              </a:rPr>
              <a:t>资产负债表（百万元）</a:t>
            </a:r>
          </a:p>
          <a:p>
            <a:pPr marL="0" marR="0">
              <a:lnSpc>
                <a:spcPts val="803"/>
              </a:lnSpc>
              <a:spcBef>
                <a:spcPts val="419"/>
              </a:spcBef>
              <a:spcAft>
                <a:spcPts val="0"/>
              </a:spcAft>
            </a:pPr>
            <a:r>
              <a:rPr dirty="0" sz="800">
                <a:solidFill>
                  <a:srgbClr val="000000"/>
                </a:solidFill>
                <a:latin typeface="KaiTi"/>
                <a:cs typeface="KaiTi"/>
              </a:rPr>
              <a:t>货币资金</a:t>
            </a:r>
          </a:p>
        </p:txBody>
      </p:sp>
      <p:sp>
        <p:nvSpPr>
          <p:cNvPr id="87" name="object 87"/>
          <p:cNvSpPr txBox="1"/>
          <p:nvPr/>
        </p:nvSpPr>
        <p:spPr>
          <a:xfrm>
            <a:off x="1614169" y="4456323"/>
            <a:ext cx="521795" cy="932461"/>
          </a:xfrm>
          <a:prstGeom prst="rect">
            <a:avLst/>
          </a:prstGeom>
        </p:spPr>
        <p:txBody>
          <a:bodyPr wrap="square" lIns="0" tIns="0" rIns="0" bIns="0" rtlCol="0" vert="horz">
            <a:spAutoFit/>
          </a:bodyPr>
          <a:lstStyle/>
          <a:p>
            <a:pPr marL="68580" marR="0">
              <a:lnSpc>
                <a:spcPts val="898"/>
              </a:lnSpc>
              <a:spcBef>
                <a:spcPts val="0"/>
              </a:spcBef>
              <a:spcAft>
                <a:spcPts val="0"/>
              </a:spcAft>
            </a:pPr>
            <a:r>
              <a:rPr dirty="0" sz="800" b="1">
                <a:solidFill>
                  <a:srgbClr val="ffffff"/>
                </a:solidFill>
                <a:latin typeface="Arial"/>
                <a:cs typeface="Arial"/>
              </a:rPr>
              <a:t>2017A</a:t>
            </a:r>
          </a:p>
          <a:p>
            <a:pPr marL="0" marR="0">
              <a:lnSpc>
                <a:spcPts val="898"/>
              </a:lnSpc>
              <a:spcBef>
                <a:spcPts val="337"/>
              </a:spcBef>
              <a:spcAft>
                <a:spcPts val="0"/>
              </a:spcAft>
            </a:pPr>
            <a:r>
              <a:rPr dirty="0" sz="800">
                <a:solidFill>
                  <a:srgbClr val="000000"/>
                </a:solidFill>
                <a:latin typeface="Arial"/>
                <a:cs typeface="Arial"/>
              </a:rPr>
              <a:t>4267.09</a:t>
            </a:r>
          </a:p>
          <a:p>
            <a:pPr marL="0" marR="0">
              <a:lnSpc>
                <a:spcPts val="898"/>
              </a:lnSpc>
              <a:spcBef>
                <a:spcPts val="375"/>
              </a:spcBef>
              <a:spcAft>
                <a:spcPts val="0"/>
              </a:spcAft>
            </a:pPr>
            <a:r>
              <a:rPr dirty="0" sz="800">
                <a:solidFill>
                  <a:srgbClr val="000000"/>
                </a:solidFill>
                <a:latin typeface="Arial"/>
                <a:cs typeface="Arial"/>
              </a:rPr>
              <a:t>4740.22</a:t>
            </a:r>
          </a:p>
          <a:p>
            <a:pPr marL="56387" marR="0">
              <a:lnSpc>
                <a:spcPts val="898"/>
              </a:lnSpc>
              <a:spcBef>
                <a:spcPts val="337"/>
              </a:spcBef>
              <a:spcAft>
                <a:spcPts val="0"/>
              </a:spcAft>
            </a:pPr>
            <a:r>
              <a:rPr dirty="0" sz="800">
                <a:solidFill>
                  <a:srgbClr val="000000"/>
                </a:solidFill>
                <a:latin typeface="Arial"/>
                <a:cs typeface="Arial"/>
              </a:rPr>
              <a:t>789.72</a:t>
            </a:r>
          </a:p>
          <a:p>
            <a:pPr marL="0" marR="0">
              <a:lnSpc>
                <a:spcPts val="898"/>
              </a:lnSpc>
              <a:spcBef>
                <a:spcPts val="325"/>
              </a:spcBef>
              <a:spcAft>
                <a:spcPts val="0"/>
              </a:spcAft>
            </a:pPr>
            <a:r>
              <a:rPr dirty="0" sz="800">
                <a:solidFill>
                  <a:srgbClr val="000000"/>
                </a:solidFill>
                <a:latin typeface="Arial"/>
                <a:cs typeface="Arial"/>
              </a:rPr>
              <a:t>4671.50</a:t>
            </a:r>
          </a:p>
          <a:p>
            <a:pPr marL="169163" marR="0">
              <a:lnSpc>
                <a:spcPts val="898"/>
              </a:lnSpc>
              <a:spcBef>
                <a:spcPts val="325"/>
              </a:spcBef>
              <a:spcAft>
                <a:spcPts val="0"/>
              </a:spcAft>
            </a:pPr>
            <a:r>
              <a:rPr dirty="0" sz="800">
                <a:solidFill>
                  <a:srgbClr val="000000"/>
                </a:solidFill>
                <a:latin typeface="Arial"/>
                <a:cs typeface="Arial"/>
              </a:rPr>
              <a:t>0.00</a:t>
            </a:r>
          </a:p>
        </p:txBody>
      </p:sp>
      <p:sp>
        <p:nvSpPr>
          <p:cNvPr id="88" name="object 88"/>
          <p:cNvSpPr txBox="1"/>
          <p:nvPr/>
        </p:nvSpPr>
        <p:spPr>
          <a:xfrm>
            <a:off x="2171954" y="4456323"/>
            <a:ext cx="521494" cy="932461"/>
          </a:xfrm>
          <a:prstGeom prst="rect">
            <a:avLst/>
          </a:prstGeom>
        </p:spPr>
        <p:txBody>
          <a:bodyPr wrap="square" lIns="0" tIns="0" rIns="0" bIns="0" rtlCol="0" vert="horz">
            <a:spAutoFit/>
          </a:bodyPr>
          <a:lstStyle/>
          <a:p>
            <a:pPr marL="73151" marR="0">
              <a:lnSpc>
                <a:spcPts val="898"/>
              </a:lnSpc>
              <a:spcBef>
                <a:spcPts val="0"/>
              </a:spcBef>
              <a:spcAft>
                <a:spcPts val="0"/>
              </a:spcAft>
            </a:pPr>
            <a:r>
              <a:rPr dirty="0" sz="800" b="1">
                <a:solidFill>
                  <a:srgbClr val="ffffff"/>
                </a:solidFill>
                <a:latin typeface="Arial"/>
                <a:cs typeface="Arial"/>
              </a:rPr>
              <a:t>2018E</a:t>
            </a:r>
          </a:p>
          <a:p>
            <a:pPr marL="0" marR="0">
              <a:lnSpc>
                <a:spcPts val="898"/>
              </a:lnSpc>
              <a:spcBef>
                <a:spcPts val="337"/>
              </a:spcBef>
              <a:spcAft>
                <a:spcPts val="0"/>
              </a:spcAft>
            </a:pPr>
            <a:r>
              <a:rPr dirty="0" sz="800">
                <a:solidFill>
                  <a:srgbClr val="000000"/>
                </a:solidFill>
                <a:latin typeface="Arial"/>
                <a:cs typeface="Arial"/>
              </a:rPr>
              <a:t>6121.72</a:t>
            </a:r>
          </a:p>
          <a:p>
            <a:pPr marL="0" marR="0">
              <a:lnSpc>
                <a:spcPts val="898"/>
              </a:lnSpc>
              <a:spcBef>
                <a:spcPts val="375"/>
              </a:spcBef>
              <a:spcAft>
                <a:spcPts val="0"/>
              </a:spcAft>
            </a:pPr>
            <a:r>
              <a:rPr dirty="0" sz="800">
                <a:solidFill>
                  <a:srgbClr val="000000"/>
                </a:solidFill>
                <a:latin typeface="Arial"/>
                <a:cs typeface="Arial"/>
              </a:rPr>
              <a:t>5953.47</a:t>
            </a:r>
          </a:p>
          <a:p>
            <a:pPr marL="56388" marR="0">
              <a:lnSpc>
                <a:spcPts val="898"/>
              </a:lnSpc>
              <a:spcBef>
                <a:spcPts val="337"/>
              </a:spcBef>
              <a:spcAft>
                <a:spcPts val="0"/>
              </a:spcAft>
            </a:pPr>
            <a:r>
              <a:rPr dirty="0" sz="800">
                <a:solidFill>
                  <a:srgbClr val="000000"/>
                </a:solidFill>
                <a:latin typeface="Arial"/>
                <a:cs typeface="Arial"/>
              </a:rPr>
              <a:t>993.58</a:t>
            </a:r>
          </a:p>
          <a:p>
            <a:pPr marL="0" marR="0">
              <a:lnSpc>
                <a:spcPts val="898"/>
              </a:lnSpc>
              <a:spcBef>
                <a:spcPts val="325"/>
              </a:spcBef>
              <a:spcAft>
                <a:spcPts val="0"/>
              </a:spcAft>
            </a:pPr>
            <a:r>
              <a:rPr dirty="0" sz="800">
                <a:solidFill>
                  <a:srgbClr val="000000"/>
                </a:solidFill>
                <a:latin typeface="Arial"/>
                <a:cs typeface="Arial"/>
              </a:rPr>
              <a:t>5924.27</a:t>
            </a:r>
          </a:p>
          <a:p>
            <a:pPr marL="169163" marR="0">
              <a:lnSpc>
                <a:spcPts val="898"/>
              </a:lnSpc>
              <a:spcBef>
                <a:spcPts val="325"/>
              </a:spcBef>
              <a:spcAft>
                <a:spcPts val="0"/>
              </a:spcAft>
            </a:pPr>
            <a:r>
              <a:rPr dirty="0" sz="800">
                <a:solidFill>
                  <a:srgbClr val="000000"/>
                </a:solidFill>
                <a:latin typeface="Arial"/>
                <a:cs typeface="Arial"/>
              </a:rPr>
              <a:t>0.00</a:t>
            </a:r>
          </a:p>
        </p:txBody>
      </p:sp>
      <p:sp>
        <p:nvSpPr>
          <p:cNvPr id="89" name="object 89"/>
          <p:cNvSpPr txBox="1"/>
          <p:nvPr/>
        </p:nvSpPr>
        <p:spPr>
          <a:xfrm>
            <a:off x="2803270" y="4456323"/>
            <a:ext cx="447655"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b="1">
                <a:solidFill>
                  <a:srgbClr val="ffffff"/>
                </a:solidFill>
                <a:latin typeface="Arial"/>
                <a:cs typeface="Arial"/>
              </a:rPr>
              <a:t>2019E</a:t>
            </a:r>
          </a:p>
        </p:txBody>
      </p:sp>
      <p:sp>
        <p:nvSpPr>
          <p:cNvPr id="90" name="object 90"/>
          <p:cNvSpPr txBox="1"/>
          <p:nvPr/>
        </p:nvSpPr>
        <p:spPr>
          <a:xfrm>
            <a:off x="3362578" y="4456323"/>
            <a:ext cx="447655"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b="1">
                <a:solidFill>
                  <a:srgbClr val="ffffff"/>
                </a:solidFill>
                <a:latin typeface="Arial"/>
                <a:cs typeface="Arial"/>
              </a:rPr>
              <a:t>2020E</a:t>
            </a:r>
          </a:p>
        </p:txBody>
      </p:sp>
      <p:sp>
        <p:nvSpPr>
          <p:cNvPr id="91" name="object 91"/>
          <p:cNvSpPr txBox="1"/>
          <p:nvPr/>
        </p:nvSpPr>
        <p:spPr>
          <a:xfrm>
            <a:off x="3813683" y="4456438"/>
            <a:ext cx="765048" cy="295655"/>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ffffff"/>
                </a:solidFill>
                <a:latin typeface="KaiTi"/>
                <a:cs typeface="KaiTi"/>
              </a:rPr>
              <a:t>财务分析指标</a:t>
            </a:r>
          </a:p>
          <a:p>
            <a:pPr marL="0" marR="0">
              <a:lnSpc>
                <a:spcPts val="803"/>
              </a:lnSpc>
              <a:spcBef>
                <a:spcPts val="419"/>
              </a:spcBef>
              <a:spcAft>
                <a:spcPts val="0"/>
              </a:spcAft>
            </a:pPr>
            <a:r>
              <a:rPr dirty="0" sz="800">
                <a:solidFill>
                  <a:srgbClr val="000000"/>
                </a:solidFill>
                <a:latin typeface="KaiTi"/>
                <a:cs typeface="KaiTi"/>
              </a:rPr>
              <a:t>成长能力</a:t>
            </a:r>
          </a:p>
        </p:txBody>
      </p:sp>
      <p:sp>
        <p:nvSpPr>
          <p:cNvPr id="92" name="object 92"/>
          <p:cNvSpPr txBox="1"/>
          <p:nvPr/>
        </p:nvSpPr>
        <p:spPr>
          <a:xfrm>
            <a:off x="5030089" y="4456323"/>
            <a:ext cx="453289"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b="1">
                <a:solidFill>
                  <a:srgbClr val="ffffff"/>
                </a:solidFill>
                <a:latin typeface="Arial"/>
                <a:cs typeface="Arial"/>
              </a:rPr>
              <a:t>2017A</a:t>
            </a:r>
          </a:p>
        </p:txBody>
      </p:sp>
      <p:sp>
        <p:nvSpPr>
          <p:cNvPr id="93" name="object 93"/>
          <p:cNvSpPr txBox="1"/>
          <p:nvPr/>
        </p:nvSpPr>
        <p:spPr>
          <a:xfrm>
            <a:off x="5592445" y="4456323"/>
            <a:ext cx="447655"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b="1">
                <a:solidFill>
                  <a:srgbClr val="ffffff"/>
                </a:solidFill>
                <a:latin typeface="Arial"/>
                <a:cs typeface="Arial"/>
              </a:rPr>
              <a:t>2018E</a:t>
            </a:r>
          </a:p>
        </p:txBody>
      </p:sp>
      <p:sp>
        <p:nvSpPr>
          <p:cNvPr id="94" name="object 94"/>
          <p:cNvSpPr txBox="1"/>
          <p:nvPr/>
        </p:nvSpPr>
        <p:spPr>
          <a:xfrm>
            <a:off x="6152134" y="4456323"/>
            <a:ext cx="447655"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b="1">
                <a:solidFill>
                  <a:srgbClr val="ffffff"/>
                </a:solidFill>
                <a:latin typeface="Arial"/>
                <a:cs typeface="Arial"/>
              </a:rPr>
              <a:t>2019E</a:t>
            </a:r>
          </a:p>
        </p:txBody>
      </p:sp>
      <p:sp>
        <p:nvSpPr>
          <p:cNvPr id="95" name="object 95"/>
          <p:cNvSpPr txBox="1"/>
          <p:nvPr/>
        </p:nvSpPr>
        <p:spPr>
          <a:xfrm>
            <a:off x="6709918" y="4456323"/>
            <a:ext cx="447655"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b="1">
                <a:solidFill>
                  <a:srgbClr val="ffffff"/>
                </a:solidFill>
                <a:latin typeface="Arial"/>
                <a:cs typeface="Arial"/>
              </a:rPr>
              <a:t>2020E</a:t>
            </a:r>
          </a:p>
        </p:txBody>
      </p:sp>
      <p:sp>
        <p:nvSpPr>
          <p:cNvPr id="96" name="object 96"/>
          <p:cNvSpPr txBox="1"/>
          <p:nvPr/>
        </p:nvSpPr>
        <p:spPr>
          <a:xfrm>
            <a:off x="2730119" y="4613295"/>
            <a:ext cx="1079250"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8483.17</a:t>
            </a:r>
            <a:r>
              <a:rPr dirty="0" sz="800" spc="906">
                <a:solidFill>
                  <a:srgbClr val="000000"/>
                </a:solidFill>
                <a:latin typeface="Arial"/>
                <a:cs typeface="Arial"/>
              </a:rPr>
              <a:t> </a:t>
            </a:r>
            <a:r>
              <a:rPr dirty="0" sz="800">
                <a:solidFill>
                  <a:srgbClr val="000000"/>
                </a:solidFill>
                <a:latin typeface="Arial"/>
                <a:cs typeface="Arial"/>
              </a:rPr>
              <a:t>11232.73</a:t>
            </a:r>
          </a:p>
        </p:txBody>
      </p:sp>
      <p:sp>
        <p:nvSpPr>
          <p:cNvPr id="97" name="object 97"/>
          <p:cNvSpPr txBox="1"/>
          <p:nvPr/>
        </p:nvSpPr>
        <p:spPr>
          <a:xfrm>
            <a:off x="576072" y="4767334"/>
            <a:ext cx="867155" cy="297179"/>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应收和预付款项</a:t>
            </a:r>
          </a:p>
          <a:p>
            <a:pPr marL="0" marR="0">
              <a:lnSpc>
                <a:spcPts val="803"/>
              </a:lnSpc>
              <a:spcBef>
                <a:spcPts val="431"/>
              </a:spcBef>
              <a:spcAft>
                <a:spcPts val="0"/>
              </a:spcAft>
            </a:pPr>
            <a:r>
              <a:rPr dirty="0" sz="800">
                <a:solidFill>
                  <a:srgbClr val="000000"/>
                </a:solidFill>
                <a:latin typeface="KaiTi"/>
                <a:cs typeface="KaiTi"/>
              </a:rPr>
              <a:t>存货</a:t>
            </a:r>
          </a:p>
        </p:txBody>
      </p:sp>
      <p:sp>
        <p:nvSpPr>
          <p:cNvPr id="98" name="object 98"/>
          <p:cNvSpPr txBox="1"/>
          <p:nvPr/>
        </p:nvSpPr>
        <p:spPr>
          <a:xfrm>
            <a:off x="2730119" y="4768743"/>
            <a:ext cx="521494" cy="620041"/>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7638.39</a:t>
            </a:r>
          </a:p>
          <a:p>
            <a:pPr marL="0" marR="0">
              <a:lnSpc>
                <a:spcPts val="898"/>
              </a:lnSpc>
              <a:spcBef>
                <a:spcPts val="337"/>
              </a:spcBef>
              <a:spcAft>
                <a:spcPts val="0"/>
              </a:spcAft>
            </a:pPr>
            <a:r>
              <a:rPr dirty="0" sz="800">
                <a:solidFill>
                  <a:srgbClr val="000000"/>
                </a:solidFill>
                <a:latin typeface="Arial"/>
                <a:cs typeface="Arial"/>
              </a:rPr>
              <a:t>1244.67</a:t>
            </a:r>
          </a:p>
          <a:p>
            <a:pPr marL="0" marR="0">
              <a:lnSpc>
                <a:spcPts val="898"/>
              </a:lnSpc>
              <a:spcBef>
                <a:spcPts val="375"/>
              </a:spcBef>
              <a:spcAft>
                <a:spcPts val="0"/>
              </a:spcAft>
            </a:pPr>
            <a:r>
              <a:rPr dirty="0" sz="800">
                <a:solidFill>
                  <a:srgbClr val="000000"/>
                </a:solidFill>
                <a:latin typeface="Arial"/>
                <a:cs typeface="Arial"/>
              </a:rPr>
              <a:t>7640.42</a:t>
            </a:r>
          </a:p>
          <a:p>
            <a:pPr marL="169163" marR="0">
              <a:lnSpc>
                <a:spcPts val="898"/>
              </a:lnSpc>
              <a:spcBef>
                <a:spcPts val="325"/>
              </a:spcBef>
              <a:spcAft>
                <a:spcPts val="0"/>
              </a:spcAft>
            </a:pPr>
            <a:r>
              <a:rPr dirty="0" sz="800">
                <a:solidFill>
                  <a:srgbClr val="000000"/>
                </a:solidFill>
                <a:latin typeface="Arial"/>
                <a:cs typeface="Arial"/>
              </a:rPr>
              <a:t>0.00</a:t>
            </a:r>
          </a:p>
        </p:txBody>
      </p:sp>
      <p:sp>
        <p:nvSpPr>
          <p:cNvPr id="99" name="object 99"/>
          <p:cNvSpPr txBox="1"/>
          <p:nvPr/>
        </p:nvSpPr>
        <p:spPr>
          <a:xfrm>
            <a:off x="3289427" y="4768743"/>
            <a:ext cx="521494" cy="620041"/>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9970.29</a:t>
            </a:r>
          </a:p>
          <a:p>
            <a:pPr marL="0" marR="0">
              <a:lnSpc>
                <a:spcPts val="898"/>
              </a:lnSpc>
              <a:spcBef>
                <a:spcPts val="337"/>
              </a:spcBef>
              <a:spcAft>
                <a:spcPts val="0"/>
              </a:spcAft>
            </a:pPr>
            <a:r>
              <a:rPr dirty="0" sz="800">
                <a:solidFill>
                  <a:srgbClr val="000000"/>
                </a:solidFill>
                <a:latin typeface="Arial"/>
                <a:cs typeface="Arial"/>
              </a:rPr>
              <a:t>1578.14</a:t>
            </a:r>
          </a:p>
          <a:p>
            <a:pPr marL="0" marR="0">
              <a:lnSpc>
                <a:spcPts val="898"/>
              </a:lnSpc>
              <a:spcBef>
                <a:spcPts val="375"/>
              </a:spcBef>
              <a:spcAft>
                <a:spcPts val="0"/>
              </a:spcAft>
            </a:pPr>
            <a:r>
              <a:rPr dirty="0" sz="800">
                <a:solidFill>
                  <a:srgbClr val="000000"/>
                </a:solidFill>
                <a:latin typeface="Arial"/>
                <a:cs typeface="Arial"/>
              </a:rPr>
              <a:t>9946.34</a:t>
            </a:r>
          </a:p>
          <a:p>
            <a:pPr marL="169163" marR="0">
              <a:lnSpc>
                <a:spcPts val="898"/>
              </a:lnSpc>
              <a:spcBef>
                <a:spcPts val="325"/>
              </a:spcBef>
              <a:spcAft>
                <a:spcPts val="0"/>
              </a:spcAft>
            </a:pPr>
            <a:r>
              <a:rPr dirty="0" sz="800">
                <a:solidFill>
                  <a:srgbClr val="000000"/>
                </a:solidFill>
                <a:latin typeface="Arial"/>
                <a:cs typeface="Arial"/>
              </a:rPr>
              <a:t>0.00</a:t>
            </a:r>
          </a:p>
        </p:txBody>
      </p:sp>
      <p:sp>
        <p:nvSpPr>
          <p:cNvPr id="100" name="object 100"/>
          <p:cNvSpPr txBox="1"/>
          <p:nvPr/>
        </p:nvSpPr>
        <p:spPr>
          <a:xfrm>
            <a:off x="3813683" y="4767334"/>
            <a:ext cx="870457" cy="763523"/>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销售收入增长率</a:t>
            </a:r>
          </a:p>
          <a:p>
            <a:pPr marL="0" marR="0">
              <a:lnSpc>
                <a:spcPts val="803"/>
              </a:lnSpc>
              <a:spcBef>
                <a:spcPts val="431"/>
              </a:spcBef>
              <a:spcAft>
                <a:spcPts val="0"/>
              </a:spcAft>
            </a:pPr>
            <a:r>
              <a:rPr dirty="0" sz="800">
                <a:solidFill>
                  <a:srgbClr val="000000"/>
                </a:solidFill>
                <a:latin typeface="KaiTi"/>
                <a:cs typeface="KaiTi"/>
              </a:rPr>
              <a:t>营业利润增长率</a:t>
            </a:r>
          </a:p>
          <a:p>
            <a:pPr marL="0" marR="0">
              <a:lnSpc>
                <a:spcPts val="803"/>
              </a:lnSpc>
              <a:spcBef>
                <a:spcPts val="470"/>
              </a:spcBef>
              <a:spcAft>
                <a:spcPts val="0"/>
              </a:spcAft>
            </a:pPr>
            <a:r>
              <a:rPr dirty="0" sz="800">
                <a:solidFill>
                  <a:srgbClr val="000000"/>
                </a:solidFill>
                <a:latin typeface="KaiTi"/>
                <a:cs typeface="KaiTi"/>
              </a:rPr>
              <a:t>净利润增长率</a:t>
            </a:r>
          </a:p>
          <a:p>
            <a:pPr marL="0" marR="0">
              <a:lnSpc>
                <a:spcPts val="898"/>
              </a:lnSpc>
              <a:spcBef>
                <a:spcPts val="333"/>
              </a:spcBef>
              <a:spcAft>
                <a:spcPts val="0"/>
              </a:spcAft>
            </a:pPr>
            <a:r>
              <a:rPr dirty="0" sz="800">
                <a:solidFill>
                  <a:srgbClr val="000000"/>
                </a:solidFill>
                <a:latin typeface="Arial"/>
                <a:cs typeface="Arial"/>
              </a:rPr>
              <a:t>EBITDA</a:t>
            </a:r>
            <a:r>
              <a:rPr dirty="0" sz="800" spc="122">
                <a:solidFill>
                  <a:srgbClr val="000000"/>
                </a:solidFill>
                <a:latin typeface="Arial"/>
                <a:cs typeface="Arial"/>
              </a:rPr>
              <a:t> </a:t>
            </a:r>
            <a:r>
              <a:rPr dirty="0" sz="800">
                <a:solidFill>
                  <a:srgbClr val="000000"/>
                </a:solidFill>
                <a:latin typeface="KaiTi"/>
                <a:cs typeface="KaiTi"/>
              </a:rPr>
              <a:t>增长率</a:t>
            </a:r>
          </a:p>
          <a:p>
            <a:pPr marL="0" marR="0">
              <a:lnSpc>
                <a:spcPts val="803"/>
              </a:lnSpc>
              <a:spcBef>
                <a:spcPts val="362"/>
              </a:spcBef>
              <a:spcAft>
                <a:spcPts val="0"/>
              </a:spcAft>
            </a:pPr>
            <a:r>
              <a:rPr dirty="0" sz="800">
                <a:solidFill>
                  <a:srgbClr val="000000"/>
                </a:solidFill>
                <a:latin typeface="KaiTi"/>
                <a:cs typeface="KaiTi"/>
              </a:rPr>
              <a:t>获利能力</a:t>
            </a:r>
          </a:p>
        </p:txBody>
      </p:sp>
      <p:sp>
        <p:nvSpPr>
          <p:cNvPr id="101" name="object 101"/>
          <p:cNvSpPr txBox="1"/>
          <p:nvPr/>
        </p:nvSpPr>
        <p:spPr>
          <a:xfrm>
            <a:off x="4984369" y="4768743"/>
            <a:ext cx="498709" cy="620041"/>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24.72%</a:t>
            </a:r>
          </a:p>
          <a:p>
            <a:pPr marL="0" marR="0">
              <a:lnSpc>
                <a:spcPts val="898"/>
              </a:lnSpc>
              <a:spcBef>
                <a:spcPts val="337"/>
              </a:spcBef>
              <a:spcAft>
                <a:spcPts val="0"/>
              </a:spcAft>
            </a:pPr>
            <a:r>
              <a:rPr dirty="0" sz="800">
                <a:solidFill>
                  <a:srgbClr val="000000"/>
                </a:solidFill>
                <a:latin typeface="Arial"/>
                <a:cs typeface="Arial"/>
              </a:rPr>
              <a:t>25.91%</a:t>
            </a:r>
          </a:p>
          <a:p>
            <a:pPr marL="0" marR="0">
              <a:lnSpc>
                <a:spcPts val="898"/>
              </a:lnSpc>
              <a:spcBef>
                <a:spcPts val="375"/>
              </a:spcBef>
              <a:spcAft>
                <a:spcPts val="0"/>
              </a:spcAft>
            </a:pPr>
            <a:r>
              <a:rPr dirty="0" sz="800">
                <a:solidFill>
                  <a:srgbClr val="000000"/>
                </a:solidFill>
                <a:latin typeface="Arial"/>
                <a:cs typeface="Arial"/>
              </a:rPr>
              <a:t>25.01%</a:t>
            </a:r>
          </a:p>
          <a:p>
            <a:pPr marL="0" marR="0">
              <a:lnSpc>
                <a:spcPts val="898"/>
              </a:lnSpc>
              <a:spcBef>
                <a:spcPts val="325"/>
              </a:spcBef>
              <a:spcAft>
                <a:spcPts val="0"/>
              </a:spcAft>
            </a:pPr>
            <a:r>
              <a:rPr dirty="0" sz="800">
                <a:solidFill>
                  <a:srgbClr val="000000"/>
                </a:solidFill>
                <a:latin typeface="Arial"/>
                <a:cs typeface="Arial"/>
              </a:rPr>
              <a:t>31.39%</a:t>
            </a:r>
          </a:p>
        </p:txBody>
      </p:sp>
      <p:sp>
        <p:nvSpPr>
          <p:cNvPr id="102" name="object 102"/>
          <p:cNvSpPr txBox="1"/>
          <p:nvPr/>
        </p:nvSpPr>
        <p:spPr>
          <a:xfrm>
            <a:off x="5542153" y="4768743"/>
            <a:ext cx="498709" cy="620041"/>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26.82%</a:t>
            </a:r>
          </a:p>
          <a:p>
            <a:pPr marL="0" marR="0">
              <a:lnSpc>
                <a:spcPts val="898"/>
              </a:lnSpc>
              <a:spcBef>
                <a:spcPts val="337"/>
              </a:spcBef>
              <a:spcAft>
                <a:spcPts val="0"/>
              </a:spcAft>
            </a:pPr>
            <a:r>
              <a:rPr dirty="0" sz="800">
                <a:solidFill>
                  <a:srgbClr val="000000"/>
                </a:solidFill>
                <a:latin typeface="Arial"/>
                <a:cs typeface="Arial"/>
              </a:rPr>
              <a:t>21.72%</a:t>
            </a:r>
          </a:p>
          <a:p>
            <a:pPr marL="0" marR="0">
              <a:lnSpc>
                <a:spcPts val="898"/>
              </a:lnSpc>
              <a:spcBef>
                <a:spcPts val="375"/>
              </a:spcBef>
              <a:spcAft>
                <a:spcPts val="0"/>
              </a:spcAft>
            </a:pPr>
            <a:r>
              <a:rPr dirty="0" sz="800">
                <a:solidFill>
                  <a:srgbClr val="000000"/>
                </a:solidFill>
                <a:latin typeface="Arial"/>
                <a:cs typeface="Arial"/>
              </a:rPr>
              <a:t>22.57%</a:t>
            </a:r>
          </a:p>
          <a:p>
            <a:pPr marL="0" marR="0">
              <a:lnSpc>
                <a:spcPts val="898"/>
              </a:lnSpc>
              <a:spcBef>
                <a:spcPts val="325"/>
              </a:spcBef>
              <a:spcAft>
                <a:spcPts val="0"/>
              </a:spcAft>
            </a:pPr>
            <a:r>
              <a:rPr dirty="0" sz="800">
                <a:solidFill>
                  <a:srgbClr val="000000"/>
                </a:solidFill>
                <a:latin typeface="Arial"/>
                <a:cs typeface="Arial"/>
              </a:rPr>
              <a:t>20.59%</a:t>
            </a:r>
          </a:p>
        </p:txBody>
      </p:sp>
      <p:sp>
        <p:nvSpPr>
          <p:cNvPr id="103" name="object 103"/>
          <p:cNvSpPr txBox="1"/>
          <p:nvPr/>
        </p:nvSpPr>
        <p:spPr>
          <a:xfrm>
            <a:off x="6101841" y="4768743"/>
            <a:ext cx="498709" cy="620041"/>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28.97%</a:t>
            </a:r>
          </a:p>
          <a:p>
            <a:pPr marL="0" marR="0">
              <a:lnSpc>
                <a:spcPts val="898"/>
              </a:lnSpc>
              <a:spcBef>
                <a:spcPts val="337"/>
              </a:spcBef>
              <a:spcAft>
                <a:spcPts val="0"/>
              </a:spcAft>
            </a:pPr>
            <a:r>
              <a:rPr dirty="0" sz="800">
                <a:solidFill>
                  <a:srgbClr val="000000"/>
                </a:solidFill>
                <a:latin typeface="Arial"/>
                <a:cs typeface="Arial"/>
              </a:rPr>
              <a:t>33.15%</a:t>
            </a:r>
          </a:p>
          <a:p>
            <a:pPr marL="0" marR="0">
              <a:lnSpc>
                <a:spcPts val="898"/>
              </a:lnSpc>
              <a:spcBef>
                <a:spcPts val="375"/>
              </a:spcBef>
              <a:spcAft>
                <a:spcPts val="0"/>
              </a:spcAft>
            </a:pPr>
            <a:r>
              <a:rPr dirty="0" sz="800">
                <a:solidFill>
                  <a:srgbClr val="000000"/>
                </a:solidFill>
                <a:latin typeface="Arial"/>
                <a:cs typeface="Arial"/>
              </a:rPr>
              <a:t>33.25%</a:t>
            </a:r>
          </a:p>
          <a:p>
            <a:pPr marL="0" marR="0">
              <a:lnSpc>
                <a:spcPts val="898"/>
              </a:lnSpc>
              <a:spcBef>
                <a:spcPts val="325"/>
              </a:spcBef>
              <a:spcAft>
                <a:spcPts val="0"/>
              </a:spcAft>
            </a:pPr>
            <a:r>
              <a:rPr dirty="0" sz="800">
                <a:solidFill>
                  <a:srgbClr val="000000"/>
                </a:solidFill>
                <a:latin typeface="Arial"/>
                <a:cs typeface="Arial"/>
              </a:rPr>
              <a:t>32.03%</a:t>
            </a:r>
          </a:p>
        </p:txBody>
      </p:sp>
      <p:sp>
        <p:nvSpPr>
          <p:cNvPr id="104" name="object 104"/>
          <p:cNvSpPr txBox="1"/>
          <p:nvPr/>
        </p:nvSpPr>
        <p:spPr>
          <a:xfrm>
            <a:off x="6659626" y="4768743"/>
            <a:ext cx="498709" cy="620041"/>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30.18%</a:t>
            </a:r>
          </a:p>
          <a:p>
            <a:pPr marL="0" marR="0">
              <a:lnSpc>
                <a:spcPts val="898"/>
              </a:lnSpc>
              <a:spcBef>
                <a:spcPts val="337"/>
              </a:spcBef>
              <a:spcAft>
                <a:spcPts val="0"/>
              </a:spcAft>
            </a:pPr>
            <a:r>
              <a:rPr dirty="0" sz="800">
                <a:solidFill>
                  <a:srgbClr val="000000"/>
                </a:solidFill>
                <a:latin typeface="Arial"/>
                <a:cs typeface="Arial"/>
              </a:rPr>
              <a:t>30.75%</a:t>
            </a:r>
          </a:p>
          <a:p>
            <a:pPr marL="0" marR="0">
              <a:lnSpc>
                <a:spcPts val="898"/>
              </a:lnSpc>
              <a:spcBef>
                <a:spcPts val="375"/>
              </a:spcBef>
              <a:spcAft>
                <a:spcPts val="0"/>
              </a:spcAft>
            </a:pPr>
            <a:r>
              <a:rPr dirty="0" sz="800">
                <a:solidFill>
                  <a:srgbClr val="000000"/>
                </a:solidFill>
                <a:latin typeface="Arial"/>
                <a:cs typeface="Arial"/>
              </a:rPr>
              <a:t>30.89%</a:t>
            </a:r>
          </a:p>
          <a:p>
            <a:pPr marL="0" marR="0">
              <a:lnSpc>
                <a:spcPts val="898"/>
              </a:lnSpc>
              <a:spcBef>
                <a:spcPts val="325"/>
              </a:spcBef>
              <a:spcAft>
                <a:spcPts val="0"/>
              </a:spcAft>
            </a:pPr>
            <a:r>
              <a:rPr dirty="0" sz="800">
                <a:solidFill>
                  <a:srgbClr val="000000"/>
                </a:solidFill>
                <a:latin typeface="Arial"/>
                <a:cs typeface="Arial"/>
              </a:rPr>
              <a:t>28.93%</a:t>
            </a:r>
          </a:p>
        </p:txBody>
      </p:sp>
      <p:sp>
        <p:nvSpPr>
          <p:cNvPr id="105" name="object 105"/>
          <p:cNvSpPr txBox="1"/>
          <p:nvPr/>
        </p:nvSpPr>
        <p:spPr>
          <a:xfrm>
            <a:off x="576072" y="5079754"/>
            <a:ext cx="917410" cy="1073150"/>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其他流动资产</a:t>
            </a:r>
          </a:p>
          <a:p>
            <a:pPr marL="0" marR="0">
              <a:lnSpc>
                <a:spcPts val="803"/>
              </a:lnSpc>
              <a:spcBef>
                <a:spcPts val="419"/>
              </a:spcBef>
              <a:spcAft>
                <a:spcPts val="0"/>
              </a:spcAft>
            </a:pPr>
            <a:r>
              <a:rPr dirty="0" sz="800">
                <a:solidFill>
                  <a:srgbClr val="000000"/>
                </a:solidFill>
                <a:latin typeface="KaiTi"/>
                <a:cs typeface="KaiTi"/>
              </a:rPr>
              <a:t>长期股权投资</a:t>
            </a:r>
          </a:p>
          <a:p>
            <a:pPr marL="0" marR="0">
              <a:lnSpc>
                <a:spcPts val="803"/>
              </a:lnSpc>
              <a:spcBef>
                <a:spcPts val="469"/>
              </a:spcBef>
              <a:spcAft>
                <a:spcPts val="0"/>
              </a:spcAft>
            </a:pPr>
            <a:r>
              <a:rPr dirty="0" sz="800">
                <a:solidFill>
                  <a:srgbClr val="000000"/>
                </a:solidFill>
                <a:latin typeface="KaiTi"/>
                <a:cs typeface="KaiTi"/>
              </a:rPr>
              <a:t>投资性房地产</a:t>
            </a:r>
          </a:p>
          <a:p>
            <a:pPr marL="0" marR="0">
              <a:lnSpc>
                <a:spcPts val="733"/>
              </a:lnSpc>
              <a:spcBef>
                <a:spcPts val="480"/>
              </a:spcBef>
              <a:spcAft>
                <a:spcPts val="0"/>
              </a:spcAft>
            </a:pPr>
            <a:r>
              <a:rPr dirty="0" sz="750" spc="-76">
                <a:solidFill>
                  <a:srgbClr val="000000"/>
                </a:solidFill>
                <a:latin typeface="KaiTi"/>
                <a:cs typeface="KaiTi"/>
              </a:rPr>
              <a:t>固定资产和在建工程</a:t>
            </a:r>
          </a:p>
          <a:p>
            <a:pPr marL="0" marR="0">
              <a:lnSpc>
                <a:spcPts val="733"/>
              </a:lnSpc>
              <a:spcBef>
                <a:spcPts val="490"/>
              </a:spcBef>
              <a:spcAft>
                <a:spcPts val="0"/>
              </a:spcAft>
            </a:pPr>
            <a:r>
              <a:rPr dirty="0" sz="750" spc="-76">
                <a:solidFill>
                  <a:srgbClr val="000000"/>
                </a:solidFill>
                <a:latin typeface="KaiTi"/>
                <a:cs typeface="KaiTi"/>
              </a:rPr>
              <a:t>无形资产和开发支出</a:t>
            </a:r>
          </a:p>
          <a:p>
            <a:pPr marL="0" marR="0">
              <a:lnSpc>
                <a:spcPts val="803"/>
              </a:lnSpc>
              <a:spcBef>
                <a:spcPts val="429"/>
              </a:spcBef>
              <a:spcAft>
                <a:spcPts val="0"/>
              </a:spcAft>
            </a:pPr>
            <a:r>
              <a:rPr dirty="0" sz="800">
                <a:solidFill>
                  <a:srgbClr val="000000"/>
                </a:solidFill>
                <a:latin typeface="KaiTi"/>
                <a:cs typeface="KaiTi"/>
              </a:rPr>
              <a:t>其他非流动资产</a:t>
            </a:r>
          </a:p>
          <a:p>
            <a:pPr marL="0" marR="0">
              <a:lnSpc>
                <a:spcPts val="803"/>
              </a:lnSpc>
              <a:spcBef>
                <a:spcPts val="472"/>
              </a:spcBef>
              <a:spcAft>
                <a:spcPts val="0"/>
              </a:spcAft>
            </a:pPr>
            <a:r>
              <a:rPr dirty="0" sz="800">
                <a:solidFill>
                  <a:srgbClr val="000000"/>
                </a:solidFill>
                <a:latin typeface="KaiTi"/>
                <a:cs typeface="KaiTi"/>
              </a:rPr>
              <a:t>资产总计</a:t>
            </a:r>
          </a:p>
        </p:txBody>
      </p:sp>
      <p:sp>
        <p:nvSpPr>
          <p:cNvPr id="106" name="object 106"/>
          <p:cNvSpPr txBox="1"/>
          <p:nvPr/>
        </p:nvSpPr>
        <p:spPr>
          <a:xfrm>
            <a:off x="1783333" y="5392059"/>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0.00</a:t>
            </a:r>
          </a:p>
        </p:txBody>
      </p:sp>
      <p:sp>
        <p:nvSpPr>
          <p:cNvPr id="107" name="object 107"/>
          <p:cNvSpPr txBox="1"/>
          <p:nvPr/>
        </p:nvSpPr>
        <p:spPr>
          <a:xfrm>
            <a:off x="2341117" y="5392059"/>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0.00</a:t>
            </a:r>
          </a:p>
        </p:txBody>
      </p:sp>
      <p:sp>
        <p:nvSpPr>
          <p:cNvPr id="108" name="object 108"/>
          <p:cNvSpPr txBox="1"/>
          <p:nvPr/>
        </p:nvSpPr>
        <p:spPr>
          <a:xfrm>
            <a:off x="2899282" y="5392059"/>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0.00</a:t>
            </a:r>
          </a:p>
        </p:txBody>
      </p:sp>
      <p:sp>
        <p:nvSpPr>
          <p:cNvPr id="109" name="object 109"/>
          <p:cNvSpPr txBox="1"/>
          <p:nvPr/>
        </p:nvSpPr>
        <p:spPr>
          <a:xfrm>
            <a:off x="3458590" y="5392059"/>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0.00</a:t>
            </a:r>
          </a:p>
        </p:txBody>
      </p:sp>
      <p:sp>
        <p:nvSpPr>
          <p:cNvPr id="110" name="object 110"/>
          <p:cNvSpPr txBox="1"/>
          <p:nvPr/>
        </p:nvSpPr>
        <p:spPr>
          <a:xfrm>
            <a:off x="1614169" y="5547507"/>
            <a:ext cx="521494" cy="463069"/>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3078.75</a:t>
            </a:r>
          </a:p>
          <a:p>
            <a:pPr marL="56387" marR="0">
              <a:lnSpc>
                <a:spcPts val="898"/>
              </a:lnSpc>
              <a:spcBef>
                <a:spcPts val="325"/>
              </a:spcBef>
              <a:spcAft>
                <a:spcPts val="0"/>
              </a:spcAft>
            </a:pPr>
            <a:r>
              <a:rPr dirty="0" sz="800">
                <a:solidFill>
                  <a:srgbClr val="000000"/>
                </a:solidFill>
                <a:latin typeface="Arial"/>
                <a:cs typeface="Arial"/>
              </a:rPr>
              <a:t>279.26</a:t>
            </a:r>
          </a:p>
          <a:p>
            <a:pPr marL="56387" marR="0">
              <a:lnSpc>
                <a:spcPts val="898"/>
              </a:lnSpc>
              <a:spcBef>
                <a:spcPts val="325"/>
              </a:spcBef>
              <a:spcAft>
                <a:spcPts val="0"/>
              </a:spcAft>
            </a:pPr>
            <a:r>
              <a:rPr dirty="0" sz="800">
                <a:solidFill>
                  <a:srgbClr val="000000"/>
                </a:solidFill>
                <a:latin typeface="Arial"/>
                <a:cs typeface="Arial"/>
              </a:rPr>
              <a:t>212.85</a:t>
            </a:r>
          </a:p>
        </p:txBody>
      </p:sp>
      <p:sp>
        <p:nvSpPr>
          <p:cNvPr id="111" name="object 111"/>
          <p:cNvSpPr txBox="1"/>
          <p:nvPr/>
        </p:nvSpPr>
        <p:spPr>
          <a:xfrm>
            <a:off x="2171954" y="5547507"/>
            <a:ext cx="521494" cy="463069"/>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2735.88</a:t>
            </a:r>
          </a:p>
          <a:p>
            <a:pPr marL="56388" marR="0">
              <a:lnSpc>
                <a:spcPts val="898"/>
              </a:lnSpc>
              <a:spcBef>
                <a:spcPts val="325"/>
              </a:spcBef>
              <a:spcAft>
                <a:spcPts val="0"/>
              </a:spcAft>
            </a:pPr>
            <a:r>
              <a:rPr dirty="0" sz="800">
                <a:solidFill>
                  <a:srgbClr val="000000"/>
                </a:solidFill>
                <a:latin typeface="Arial"/>
                <a:cs typeface="Arial"/>
              </a:rPr>
              <a:t>273.00</a:t>
            </a:r>
          </a:p>
          <a:p>
            <a:pPr marL="56388" marR="0">
              <a:lnSpc>
                <a:spcPts val="898"/>
              </a:lnSpc>
              <a:spcBef>
                <a:spcPts val="325"/>
              </a:spcBef>
              <a:spcAft>
                <a:spcPts val="0"/>
              </a:spcAft>
            </a:pPr>
            <a:r>
              <a:rPr dirty="0" sz="800">
                <a:solidFill>
                  <a:srgbClr val="000000"/>
                </a:solidFill>
                <a:latin typeface="Arial"/>
                <a:cs typeface="Arial"/>
              </a:rPr>
              <a:t>212.27</a:t>
            </a:r>
          </a:p>
        </p:txBody>
      </p:sp>
      <p:sp>
        <p:nvSpPr>
          <p:cNvPr id="112" name="object 112"/>
          <p:cNvSpPr txBox="1"/>
          <p:nvPr/>
        </p:nvSpPr>
        <p:spPr>
          <a:xfrm>
            <a:off x="2730119" y="5547507"/>
            <a:ext cx="521494" cy="463069"/>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2342.68</a:t>
            </a:r>
          </a:p>
          <a:p>
            <a:pPr marL="56388" marR="0">
              <a:lnSpc>
                <a:spcPts val="898"/>
              </a:lnSpc>
              <a:spcBef>
                <a:spcPts val="325"/>
              </a:spcBef>
              <a:spcAft>
                <a:spcPts val="0"/>
              </a:spcAft>
            </a:pPr>
            <a:r>
              <a:rPr dirty="0" sz="800">
                <a:solidFill>
                  <a:srgbClr val="000000"/>
                </a:solidFill>
                <a:latin typeface="Arial"/>
                <a:cs typeface="Arial"/>
              </a:rPr>
              <a:t>266.74</a:t>
            </a:r>
          </a:p>
          <a:p>
            <a:pPr marL="64007" marR="0">
              <a:lnSpc>
                <a:spcPts val="898"/>
              </a:lnSpc>
              <a:spcBef>
                <a:spcPts val="325"/>
              </a:spcBef>
              <a:spcAft>
                <a:spcPts val="0"/>
              </a:spcAft>
            </a:pPr>
            <a:r>
              <a:rPr dirty="0" sz="800" spc="-11">
                <a:solidFill>
                  <a:srgbClr val="000000"/>
                </a:solidFill>
                <a:latin typeface="Arial"/>
                <a:cs typeface="Arial"/>
              </a:rPr>
              <a:t>211.69</a:t>
            </a:r>
          </a:p>
        </p:txBody>
      </p:sp>
      <p:sp>
        <p:nvSpPr>
          <p:cNvPr id="113" name="object 113"/>
          <p:cNvSpPr txBox="1"/>
          <p:nvPr/>
        </p:nvSpPr>
        <p:spPr>
          <a:xfrm>
            <a:off x="3289427" y="5547507"/>
            <a:ext cx="521494" cy="463069"/>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1931.71</a:t>
            </a:r>
          </a:p>
          <a:p>
            <a:pPr marL="56388" marR="0">
              <a:lnSpc>
                <a:spcPts val="898"/>
              </a:lnSpc>
              <a:spcBef>
                <a:spcPts val="325"/>
              </a:spcBef>
              <a:spcAft>
                <a:spcPts val="0"/>
              </a:spcAft>
            </a:pPr>
            <a:r>
              <a:rPr dirty="0" sz="800">
                <a:solidFill>
                  <a:srgbClr val="000000"/>
                </a:solidFill>
                <a:latin typeface="Arial"/>
                <a:cs typeface="Arial"/>
              </a:rPr>
              <a:t>260.48</a:t>
            </a:r>
          </a:p>
          <a:p>
            <a:pPr marL="71627" marR="0">
              <a:lnSpc>
                <a:spcPts val="898"/>
              </a:lnSpc>
              <a:spcBef>
                <a:spcPts val="325"/>
              </a:spcBef>
              <a:spcAft>
                <a:spcPts val="0"/>
              </a:spcAft>
            </a:pPr>
            <a:r>
              <a:rPr dirty="0" sz="800" spc="-23">
                <a:solidFill>
                  <a:srgbClr val="000000"/>
                </a:solidFill>
                <a:latin typeface="Arial"/>
                <a:cs typeface="Arial"/>
              </a:rPr>
              <a:t>211.11</a:t>
            </a:r>
          </a:p>
        </p:txBody>
      </p:sp>
      <p:sp>
        <p:nvSpPr>
          <p:cNvPr id="114" name="object 114"/>
          <p:cNvSpPr txBox="1"/>
          <p:nvPr/>
        </p:nvSpPr>
        <p:spPr>
          <a:xfrm>
            <a:off x="3813683" y="5546097"/>
            <a:ext cx="458723" cy="140208"/>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毛利率</a:t>
            </a:r>
          </a:p>
        </p:txBody>
      </p:sp>
      <p:sp>
        <p:nvSpPr>
          <p:cNvPr id="115" name="object 115"/>
          <p:cNvSpPr txBox="1"/>
          <p:nvPr/>
        </p:nvSpPr>
        <p:spPr>
          <a:xfrm>
            <a:off x="4984369" y="5547507"/>
            <a:ext cx="498709" cy="1085115"/>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86.63%</a:t>
            </a:r>
          </a:p>
          <a:p>
            <a:pPr marL="0" marR="0">
              <a:lnSpc>
                <a:spcPts val="898"/>
              </a:lnSpc>
              <a:spcBef>
                <a:spcPts val="325"/>
              </a:spcBef>
              <a:spcAft>
                <a:spcPts val="0"/>
              </a:spcAft>
            </a:pPr>
            <a:r>
              <a:rPr dirty="0" sz="800">
                <a:solidFill>
                  <a:srgbClr val="000000"/>
                </a:solidFill>
                <a:latin typeface="Arial"/>
                <a:cs typeface="Arial"/>
              </a:rPr>
              <a:t>58.58%</a:t>
            </a:r>
          </a:p>
          <a:p>
            <a:pPr marL="0" marR="0">
              <a:lnSpc>
                <a:spcPts val="898"/>
              </a:lnSpc>
              <a:spcBef>
                <a:spcPts val="325"/>
              </a:spcBef>
              <a:spcAft>
                <a:spcPts val="0"/>
              </a:spcAft>
            </a:pPr>
            <a:r>
              <a:rPr dirty="0" sz="800">
                <a:solidFill>
                  <a:srgbClr val="000000"/>
                </a:solidFill>
                <a:latin typeface="Arial"/>
                <a:cs typeface="Arial"/>
              </a:rPr>
              <a:t>23.80%</a:t>
            </a:r>
          </a:p>
          <a:p>
            <a:pPr marL="0" marR="0">
              <a:lnSpc>
                <a:spcPts val="898"/>
              </a:lnSpc>
              <a:spcBef>
                <a:spcPts val="377"/>
              </a:spcBef>
              <a:spcAft>
                <a:spcPts val="0"/>
              </a:spcAft>
            </a:pPr>
            <a:r>
              <a:rPr dirty="0" sz="800">
                <a:solidFill>
                  <a:srgbClr val="000000"/>
                </a:solidFill>
                <a:latin typeface="Arial"/>
                <a:cs typeface="Arial"/>
              </a:rPr>
              <a:t>20.65%</a:t>
            </a:r>
          </a:p>
          <a:p>
            <a:pPr marL="0" marR="0">
              <a:lnSpc>
                <a:spcPts val="898"/>
              </a:lnSpc>
              <a:spcBef>
                <a:spcPts val="325"/>
              </a:spcBef>
              <a:spcAft>
                <a:spcPts val="0"/>
              </a:spcAft>
            </a:pPr>
            <a:r>
              <a:rPr dirty="0" sz="800">
                <a:solidFill>
                  <a:srgbClr val="000000"/>
                </a:solidFill>
                <a:latin typeface="Arial"/>
                <a:cs typeface="Arial"/>
              </a:rPr>
              <a:t>18.25%</a:t>
            </a:r>
          </a:p>
          <a:p>
            <a:pPr marL="0" marR="0">
              <a:lnSpc>
                <a:spcPts val="898"/>
              </a:lnSpc>
              <a:spcBef>
                <a:spcPts val="325"/>
              </a:spcBef>
              <a:spcAft>
                <a:spcPts val="0"/>
              </a:spcAft>
            </a:pPr>
            <a:r>
              <a:rPr dirty="0" sz="800">
                <a:solidFill>
                  <a:srgbClr val="000000"/>
                </a:solidFill>
                <a:latin typeface="Arial"/>
                <a:cs typeface="Arial"/>
              </a:rPr>
              <a:t>30.38%</a:t>
            </a:r>
          </a:p>
          <a:p>
            <a:pPr marL="0" marR="0">
              <a:lnSpc>
                <a:spcPts val="898"/>
              </a:lnSpc>
              <a:spcBef>
                <a:spcPts val="325"/>
              </a:spcBef>
              <a:spcAft>
                <a:spcPts val="0"/>
              </a:spcAft>
            </a:pPr>
            <a:r>
              <a:rPr dirty="0" sz="800">
                <a:solidFill>
                  <a:srgbClr val="000000"/>
                </a:solidFill>
                <a:latin typeface="Arial"/>
                <a:cs typeface="Arial"/>
              </a:rPr>
              <a:t>29.57%</a:t>
            </a:r>
          </a:p>
        </p:txBody>
      </p:sp>
      <p:sp>
        <p:nvSpPr>
          <p:cNvPr id="116" name="object 116"/>
          <p:cNvSpPr txBox="1"/>
          <p:nvPr/>
        </p:nvSpPr>
        <p:spPr>
          <a:xfrm>
            <a:off x="5542153" y="5547507"/>
            <a:ext cx="498709" cy="1085115"/>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86.76%</a:t>
            </a:r>
          </a:p>
          <a:p>
            <a:pPr marL="0" marR="0">
              <a:lnSpc>
                <a:spcPts val="898"/>
              </a:lnSpc>
              <a:spcBef>
                <a:spcPts val="325"/>
              </a:spcBef>
              <a:spcAft>
                <a:spcPts val="0"/>
              </a:spcAft>
            </a:pPr>
            <a:r>
              <a:rPr dirty="0" sz="800">
                <a:solidFill>
                  <a:srgbClr val="000000"/>
                </a:solidFill>
                <a:latin typeface="Arial"/>
                <a:cs typeface="Arial"/>
              </a:rPr>
              <a:t>58.78%</a:t>
            </a:r>
          </a:p>
          <a:p>
            <a:pPr marL="0" marR="0">
              <a:lnSpc>
                <a:spcPts val="898"/>
              </a:lnSpc>
              <a:spcBef>
                <a:spcPts val="325"/>
              </a:spcBef>
              <a:spcAft>
                <a:spcPts val="0"/>
              </a:spcAft>
            </a:pPr>
            <a:r>
              <a:rPr dirty="0" sz="800">
                <a:solidFill>
                  <a:srgbClr val="000000"/>
                </a:solidFill>
                <a:latin typeface="Arial"/>
                <a:cs typeface="Arial"/>
              </a:rPr>
              <a:t>23.00%</a:t>
            </a:r>
          </a:p>
          <a:p>
            <a:pPr marL="0" marR="0">
              <a:lnSpc>
                <a:spcPts val="898"/>
              </a:lnSpc>
              <a:spcBef>
                <a:spcPts val="377"/>
              </a:spcBef>
              <a:spcAft>
                <a:spcPts val="0"/>
              </a:spcAft>
            </a:pPr>
            <a:r>
              <a:rPr dirty="0" sz="800">
                <a:solidFill>
                  <a:srgbClr val="000000"/>
                </a:solidFill>
                <a:latin typeface="Arial"/>
                <a:cs typeface="Arial"/>
              </a:rPr>
              <a:t>20.61%</a:t>
            </a:r>
          </a:p>
          <a:p>
            <a:pPr marL="0" marR="0">
              <a:lnSpc>
                <a:spcPts val="898"/>
              </a:lnSpc>
              <a:spcBef>
                <a:spcPts val="325"/>
              </a:spcBef>
              <a:spcAft>
                <a:spcPts val="0"/>
              </a:spcAft>
            </a:pPr>
            <a:r>
              <a:rPr dirty="0" sz="800">
                <a:solidFill>
                  <a:srgbClr val="000000"/>
                </a:solidFill>
                <a:latin typeface="Arial"/>
                <a:cs typeface="Arial"/>
              </a:rPr>
              <a:t>18.17%</a:t>
            </a:r>
          </a:p>
          <a:p>
            <a:pPr marL="0" marR="0">
              <a:lnSpc>
                <a:spcPts val="898"/>
              </a:lnSpc>
              <a:spcBef>
                <a:spcPts val="325"/>
              </a:spcBef>
              <a:spcAft>
                <a:spcPts val="0"/>
              </a:spcAft>
            </a:pPr>
            <a:r>
              <a:rPr dirty="0" sz="800">
                <a:solidFill>
                  <a:srgbClr val="000000"/>
                </a:solidFill>
                <a:latin typeface="Arial"/>
                <a:cs typeface="Arial"/>
              </a:rPr>
              <a:t>28.57%</a:t>
            </a:r>
          </a:p>
          <a:p>
            <a:pPr marL="0" marR="0">
              <a:lnSpc>
                <a:spcPts val="898"/>
              </a:lnSpc>
              <a:spcBef>
                <a:spcPts val="325"/>
              </a:spcBef>
              <a:spcAft>
                <a:spcPts val="0"/>
              </a:spcAft>
            </a:pPr>
            <a:r>
              <a:rPr dirty="0" sz="800">
                <a:solidFill>
                  <a:srgbClr val="000000"/>
                </a:solidFill>
                <a:latin typeface="Arial"/>
                <a:cs typeface="Arial"/>
              </a:rPr>
              <a:t>28.12%</a:t>
            </a:r>
          </a:p>
        </p:txBody>
      </p:sp>
      <p:sp>
        <p:nvSpPr>
          <p:cNvPr id="117" name="object 117"/>
          <p:cNvSpPr txBox="1"/>
          <p:nvPr/>
        </p:nvSpPr>
        <p:spPr>
          <a:xfrm>
            <a:off x="6101841" y="5547507"/>
            <a:ext cx="498709" cy="1085115"/>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87.15%</a:t>
            </a:r>
          </a:p>
          <a:p>
            <a:pPr marL="0" marR="0">
              <a:lnSpc>
                <a:spcPts val="898"/>
              </a:lnSpc>
              <a:spcBef>
                <a:spcPts val="325"/>
              </a:spcBef>
              <a:spcAft>
                <a:spcPts val="0"/>
              </a:spcAft>
            </a:pPr>
            <a:r>
              <a:rPr dirty="0" sz="800">
                <a:solidFill>
                  <a:srgbClr val="000000"/>
                </a:solidFill>
                <a:latin typeface="Arial"/>
                <a:cs typeface="Arial"/>
              </a:rPr>
              <a:t>58.27%</a:t>
            </a:r>
          </a:p>
          <a:p>
            <a:pPr marL="0" marR="0">
              <a:lnSpc>
                <a:spcPts val="898"/>
              </a:lnSpc>
              <a:spcBef>
                <a:spcPts val="325"/>
              </a:spcBef>
              <a:spcAft>
                <a:spcPts val="0"/>
              </a:spcAft>
            </a:pPr>
            <a:r>
              <a:rPr dirty="0" sz="800">
                <a:solidFill>
                  <a:srgbClr val="000000"/>
                </a:solidFill>
                <a:latin typeface="Arial"/>
                <a:cs typeface="Arial"/>
              </a:rPr>
              <a:t>23.77%</a:t>
            </a:r>
          </a:p>
          <a:p>
            <a:pPr marL="0" marR="0">
              <a:lnSpc>
                <a:spcPts val="898"/>
              </a:lnSpc>
              <a:spcBef>
                <a:spcPts val="377"/>
              </a:spcBef>
              <a:spcAft>
                <a:spcPts val="0"/>
              </a:spcAft>
            </a:pPr>
            <a:r>
              <a:rPr dirty="0" sz="800">
                <a:solidFill>
                  <a:srgbClr val="000000"/>
                </a:solidFill>
                <a:latin typeface="Arial"/>
                <a:cs typeface="Arial"/>
              </a:rPr>
              <a:t>21.96%</a:t>
            </a:r>
          </a:p>
          <a:p>
            <a:pPr marL="0" marR="0">
              <a:lnSpc>
                <a:spcPts val="898"/>
              </a:lnSpc>
              <a:spcBef>
                <a:spcPts val="325"/>
              </a:spcBef>
              <a:spcAft>
                <a:spcPts val="0"/>
              </a:spcAft>
            </a:pPr>
            <a:r>
              <a:rPr dirty="0" sz="800">
                <a:solidFill>
                  <a:srgbClr val="000000"/>
                </a:solidFill>
                <a:latin typeface="Arial"/>
                <a:cs typeface="Arial"/>
              </a:rPr>
              <a:t>19.33%</a:t>
            </a:r>
          </a:p>
          <a:p>
            <a:pPr marL="0" marR="0">
              <a:lnSpc>
                <a:spcPts val="898"/>
              </a:lnSpc>
              <a:spcBef>
                <a:spcPts val="325"/>
              </a:spcBef>
              <a:spcAft>
                <a:spcPts val="0"/>
              </a:spcAft>
            </a:pPr>
            <a:r>
              <a:rPr dirty="0" sz="800">
                <a:solidFill>
                  <a:srgbClr val="000000"/>
                </a:solidFill>
                <a:latin typeface="Arial"/>
                <a:cs typeface="Arial"/>
              </a:rPr>
              <a:t>32.18%</a:t>
            </a:r>
          </a:p>
          <a:p>
            <a:pPr marL="0" marR="0">
              <a:lnSpc>
                <a:spcPts val="898"/>
              </a:lnSpc>
              <a:spcBef>
                <a:spcPts val="325"/>
              </a:spcBef>
              <a:spcAft>
                <a:spcPts val="0"/>
              </a:spcAft>
            </a:pPr>
            <a:r>
              <a:rPr dirty="0" sz="800">
                <a:solidFill>
                  <a:srgbClr val="000000"/>
                </a:solidFill>
                <a:latin typeface="Arial"/>
                <a:cs typeface="Arial"/>
              </a:rPr>
              <a:t>28.79%</a:t>
            </a:r>
          </a:p>
        </p:txBody>
      </p:sp>
      <p:sp>
        <p:nvSpPr>
          <p:cNvPr id="118" name="object 118"/>
          <p:cNvSpPr txBox="1"/>
          <p:nvPr/>
        </p:nvSpPr>
        <p:spPr>
          <a:xfrm>
            <a:off x="6659626" y="5547507"/>
            <a:ext cx="498709" cy="1085115"/>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87.49%</a:t>
            </a:r>
          </a:p>
          <a:p>
            <a:pPr marL="0" marR="0">
              <a:lnSpc>
                <a:spcPts val="898"/>
              </a:lnSpc>
              <a:spcBef>
                <a:spcPts val="325"/>
              </a:spcBef>
              <a:spcAft>
                <a:spcPts val="0"/>
              </a:spcAft>
            </a:pPr>
            <a:r>
              <a:rPr dirty="0" sz="800">
                <a:solidFill>
                  <a:srgbClr val="000000"/>
                </a:solidFill>
                <a:latin typeface="Arial"/>
                <a:cs typeface="Arial"/>
              </a:rPr>
              <a:t>58.47%</a:t>
            </a:r>
          </a:p>
          <a:p>
            <a:pPr marL="0" marR="0">
              <a:lnSpc>
                <a:spcPts val="898"/>
              </a:lnSpc>
              <a:spcBef>
                <a:spcPts val="325"/>
              </a:spcBef>
              <a:spcAft>
                <a:spcPts val="0"/>
              </a:spcAft>
            </a:pPr>
            <a:r>
              <a:rPr dirty="0" sz="800">
                <a:solidFill>
                  <a:srgbClr val="000000"/>
                </a:solidFill>
                <a:latin typeface="Arial"/>
                <a:cs typeface="Arial"/>
              </a:rPr>
              <a:t>23.90%</a:t>
            </a:r>
          </a:p>
          <a:p>
            <a:pPr marL="0" marR="0">
              <a:lnSpc>
                <a:spcPts val="898"/>
              </a:lnSpc>
              <a:spcBef>
                <a:spcPts val="377"/>
              </a:spcBef>
              <a:spcAft>
                <a:spcPts val="0"/>
              </a:spcAft>
            </a:pPr>
            <a:r>
              <a:rPr dirty="0" sz="800">
                <a:solidFill>
                  <a:srgbClr val="000000"/>
                </a:solidFill>
                <a:latin typeface="Arial"/>
                <a:cs typeface="Arial"/>
              </a:rPr>
              <a:t>22.79%</a:t>
            </a:r>
          </a:p>
          <a:p>
            <a:pPr marL="0" marR="0">
              <a:lnSpc>
                <a:spcPts val="898"/>
              </a:lnSpc>
              <a:spcBef>
                <a:spcPts val="325"/>
              </a:spcBef>
              <a:spcAft>
                <a:spcPts val="0"/>
              </a:spcAft>
            </a:pPr>
            <a:r>
              <a:rPr dirty="0" sz="800">
                <a:solidFill>
                  <a:srgbClr val="000000"/>
                </a:solidFill>
                <a:latin typeface="Arial"/>
                <a:cs typeface="Arial"/>
              </a:rPr>
              <a:t>20.04%</a:t>
            </a:r>
          </a:p>
          <a:p>
            <a:pPr marL="0" marR="0">
              <a:lnSpc>
                <a:spcPts val="898"/>
              </a:lnSpc>
              <a:spcBef>
                <a:spcPts val="325"/>
              </a:spcBef>
              <a:spcAft>
                <a:spcPts val="0"/>
              </a:spcAft>
            </a:pPr>
            <a:r>
              <a:rPr dirty="0" sz="800">
                <a:solidFill>
                  <a:srgbClr val="000000"/>
                </a:solidFill>
                <a:latin typeface="Arial"/>
                <a:cs typeface="Arial"/>
              </a:rPr>
              <a:t>34.39%</a:t>
            </a:r>
          </a:p>
          <a:p>
            <a:pPr marL="0" marR="0">
              <a:lnSpc>
                <a:spcPts val="898"/>
              </a:lnSpc>
              <a:spcBef>
                <a:spcPts val="325"/>
              </a:spcBef>
              <a:spcAft>
                <a:spcPts val="0"/>
              </a:spcAft>
            </a:pPr>
            <a:r>
              <a:rPr dirty="0" sz="800">
                <a:solidFill>
                  <a:srgbClr val="000000"/>
                </a:solidFill>
                <a:latin typeface="Arial"/>
                <a:cs typeface="Arial"/>
              </a:rPr>
              <a:t>28.51%</a:t>
            </a:r>
          </a:p>
        </p:txBody>
      </p:sp>
      <p:sp>
        <p:nvSpPr>
          <p:cNvPr id="119" name="object 119"/>
          <p:cNvSpPr txBox="1"/>
          <p:nvPr/>
        </p:nvSpPr>
        <p:spPr>
          <a:xfrm>
            <a:off x="3813683" y="5701546"/>
            <a:ext cx="458723" cy="140208"/>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三费率</a:t>
            </a:r>
          </a:p>
        </p:txBody>
      </p:sp>
      <p:sp>
        <p:nvSpPr>
          <p:cNvPr id="120" name="object 120"/>
          <p:cNvSpPr txBox="1"/>
          <p:nvPr/>
        </p:nvSpPr>
        <p:spPr>
          <a:xfrm>
            <a:off x="3813683" y="5856994"/>
            <a:ext cx="458723" cy="140208"/>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净利率</a:t>
            </a:r>
          </a:p>
        </p:txBody>
      </p:sp>
      <p:sp>
        <p:nvSpPr>
          <p:cNvPr id="121" name="object 121"/>
          <p:cNvSpPr txBox="1"/>
          <p:nvPr/>
        </p:nvSpPr>
        <p:spPr>
          <a:xfrm>
            <a:off x="1557782" y="6014104"/>
            <a:ext cx="2251523"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18039.38</a:t>
            </a:r>
            <a:r>
              <a:rPr dirty="0" sz="800" spc="835">
                <a:solidFill>
                  <a:srgbClr val="000000"/>
                </a:solidFill>
                <a:latin typeface="Arial"/>
                <a:cs typeface="Arial"/>
              </a:rPr>
              <a:t> </a:t>
            </a:r>
            <a:r>
              <a:rPr dirty="0" sz="800">
                <a:solidFill>
                  <a:srgbClr val="000000"/>
                </a:solidFill>
                <a:latin typeface="Arial"/>
                <a:cs typeface="Arial"/>
              </a:rPr>
              <a:t>22214.18</a:t>
            </a:r>
            <a:r>
              <a:rPr dirty="0" sz="800" spc="838">
                <a:solidFill>
                  <a:srgbClr val="000000"/>
                </a:solidFill>
                <a:latin typeface="Arial"/>
                <a:cs typeface="Arial"/>
              </a:rPr>
              <a:t> </a:t>
            </a:r>
            <a:r>
              <a:rPr dirty="0" sz="800">
                <a:solidFill>
                  <a:srgbClr val="000000"/>
                </a:solidFill>
                <a:latin typeface="Arial"/>
                <a:cs typeface="Arial"/>
              </a:rPr>
              <a:t>27827.75</a:t>
            </a:r>
            <a:r>
              <a:rPr dirty="0" sz="800" spc="847">
                <a:solidFill>
                  <a:srgbClr val="000000"/>
                </a:solidFill>
                <a:latin typeface="Arial"/>
                <a:cs typeface="Arial"/>
              </a:rPr>
              <a:t> </a:t>
            </a:r>
            <a:r>
              <a:rPr dirty="0" sz="800">
                <a:solidFill>
                  <a:srgbClr val="000000"/>
                </a:solidFill>
                <a:latin typeface="Arial"/>
                <a:cs typeface="Arial"/>
              </a:rPr>
              <a:t>35130.80</a:t>
            </a:r>
          </a:p>
        </p:txBody>
      </p:sp>
      <p:sp>
        <p:nvSpPr>
          <p:cNvPr id="122" name="object 122"/>
          <p:cNvSpPr txBox="1"/>
          <p:nvPr/>
        </p:nvSpPr>
        <p:spPr>
          <a:xfrm>
            <a:off x="3813683" y="6014104"/>
            <a:ext cx="373667"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ROE</a:t>
            </a:r>
          </a:p>
        </p:txBody>
      </p:sp>
      <p:sp>
        <p:nvSpPr>
          <p:cNvPr id="123" name="object 123"/>
          <p:cNvSpPr txBox="1"/>
          <p:nvPr/>
        </p:nvSpPr>
        <p:spPr>
          <a:xfrm>
            <a:off x="576072" y="6168144"/>
            <a:ext cx="560831" cy="140208"/>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短期借款</a:t>
            </a:r>
          </a:p>
        </p:txBody>
      </p:sp>
      <p:sp>
        <p:nvSpPr>
          <p:cNvPr id="124" name="object 124"/>
          <p:cNvSpPr txBox="1"/>
          <p:nvPr/>
        </p:nvSpPr>
        <p:spPr>
          <a:xfrm>
            <a:off x="1614169" y="6169553"/>
            <a:ext cx="521494" cy="463069"/>
          </a:xfrm>
          <a:prstGeom prst="rect">
            <a:avLst/>
          </a:prstGeom>
        </p:spPr>
        <p:txBody>
          <a:bodyPr wrap="square" lIns="0" tIns="0" rIns="0" bIns="0" rtlCol="0" vert="horz">
            <a:spAutoFit/>
          </a:bodyPr>
          <a:lstStyle/>
          <a:p>
            <a:pPr marL="169163" marR="0">
              <a:lnSpc>
                <a:spcPts val="898"/>
              </a:lnSpc>
              <a:spcBef>
                <a:spcPts val="0"/>
              </a:spcBef>
              <a:spcAft>
                <a:spcPts val="0"/>
              </a:spcAft>
            </a:pPr>
            <a:r>
              <a:rPr dirty="0" sz="800">
                <a:solidFill>
                  <a:srgbClr val="000000"/>
                </a:solidFill>
                <a:latin typeface="Arial"/>
                <a:cs typeface="Arial"/>
              </a:rPr>
              <a:t>0.00</a:t>
            </a:r>
          </a:p>
          <a:p>
            <a:pPr marL="0" marR="0">
              <a:lnSpc>
                <a:spcPts val="898"/>
              </a:lnSpc>
              <a:spcBef>
                <a:spcPts val="325"/>
              </a:spcBef>
              <a:spcAft>
                <a:spcPts val="0"/>
              </a:spcAft>
            </a:pPr>
            <a:r>
              <a:rPr dirty="0" sz="800">
                <a:solidFill>
                  <a:srgbClr val="000000"/>
                </a:solidFill>
                <a:latin typeface="Arial"/>
                <a:cs typeface="Arial"/>
              </a:rPr>
              <a:t>1452.63</a:t>
            </a:r>
          </a:p>
          <a:p>
            <a:pPr marL="169163" marR="0">
              <a:lnSpc>
                <a:spcPts val="898"/>
              </a:lnSpc>
              <a:spcBef>
                <a:spcPts val="325"/>
              </a:spcBef>
              <a:spcAft>
                <a:spcPts val="0"/>
              </a:spcAft>
            </a:pPr>
            <a:r>
              <a:rPr dirty="0" sz="800">
                <a:solidFill>
                  <a:srgbClr val="000000"/>
                </a:solidFill>
                <a:latin typeface="Arial"/>
                <a:cs typeface="Arial"/>
              </a:rPr>
              <a:t>0.00</a:t>
            </a:r>
          </a:p>
        </p:txBody>
      </p:sp>
      <p:sp>
        <p:nvSpPr>
          <p:cNvPr id="125" name="object 125"/>
          <p:cNvSpPr txBox="1"/>
          <p:nvPr/>
        </p:nvSpPr>
        <p:spPr>
          <a:xfrm>
            <a:off x="2171954" y="6169553"/>
            <a:ext cx="521494" cy="463069"/>
          </a:xfrm>
          <a:prstGeom prst="rect">
            <a:avLst/>
          </a:prstGeom>
        </p:spPr>
        <p:txBody>
          <a:bodyPr wrap="square" lIns="0" tIns="0" rIns="0" bIns="0" rtlCol="0" vert="horz">
            <a:spAutoFit/>
          </a:bodyPr>
          <a:lstStyle/>
          <a:p>
            <a:pPr marL="169163" marR="0">
              <a:lnSpc>
                <a:spcPts val="898"/>
              </a:lnSpc>
              <a:spcBef>
                <a:spcPts val="0"/>
              </a:spcBef>
              <a:spcAft>
                <a:spcPts val="0"/>
              </a:spcAft>
            </a:pPr>
            <a:r>
              <a:rPr dirty="0" sz="800">
                <a:solidFill>
                  <a:srgbClr val="000000"/>
                </a:solidFill>
                <a:latin typeface="Arial"/>
                <a:cs typeface="Arial"/>
              </a:rPr>
              <a:t>0.00</a:t>
            </a:r>
          </a:p>
          <a:p>
            <a:pPr marL="0" marR="0">
              <a:lnSpc>
                <a:spcPts val="898"/>
              </a:lnSpc>
              <a:spcBef>
                <a:spcPts val="325"/>
              </a:spcBef>
              <a:spcAft>
                <a:spcPts val="0"/>
              </a:spcAft>
            </a:pPr>
            <a:r>
              <a:rPr dirty="0" sz="800">
                <a:solidFill>
                  <a:srgbClr val="000000"/>
                </a:solidFill>
                <a:latin typeface="Arial"/>
                <a:cs typeface="Arial"/>
              </a:rPr>
              <a:t>1832.35</a:t>
            </a:r>
          </a:p>
          <a:p>
            <a:pPr marL="169163" marR="0">
              <a:lnSpc>
                <a:spcPts val="898"/>
              </a:lnSpc>
              <a:spcBef>
                <a:spcPts val="325"/>
              </a:spcBef>
              <a:spcAft>
                <a:spcPts val="0"/>
              </a:spcAft>
            </a:pPr>
            <a:r>
              <a:rPr dirty="0" sz="800">
                <a:solidFill>
                  <a:srgbClr val="000000"/>
                </a:solidFill>
                <a:latin typeface="Arial"/>
                <a:cs typeface="Arial"/>
              </a:rPr>
              <a:t>0.00</a:t>
            </a:r>
          </a:p>
        </p:txBody>
      </p:sp>
      <p:sp>
        <p:nvSpPr>
          <p:cNvPr id="126" name="object 126"/>
          <p:cNvSpPr txBox="1"/>
          <p:nvPr/>
        </p:nvSpPr>
        <p:spPr>
          <a:xfrm>
            <a:off x="2730119" y="6169553"/>
            <a:ext cx="521494" cy="463069"/>
          </a:xfrm>
          <a:prstGeom prst="rect">
            <a:avLst/>
          </a:prstGeom>
        </p:spPr>
        <p:txBody>
          <a:bodyPr wrap="square" lIns="0" tIns="0" rIns="0" bIns="0" rtlCol="0" vert="horz">
            <a:spAutoFit/>
          </a:bodyPr>
          <a:lstStyle/>
          <a:p>
            <a:pPr marL="169163" marR="0">
              <a:lnSpc>
                <a:spcPts val="898"/>
              </a:lnSpc>
              <a:spcBef>
                <a:spcPts val="0"/>
              </a:spcBef>
              <a:spcAft>
                <a:spcPts val="0"/>
              </a:spcAft>
            </a:pPr>
            <a:r>
              <a:rPr dirty="0" sz="800">
                <a:solidFill>
                  <a:srgbClr val="000000"/>
                </a:solidFill>
                <a:latin typeface="Arial"/>
                <a:cs typeface="Arial"/>
              </a:rPr>
              <a:t>0.00</a:t>
            </a:r>
          </a:p>
          <a:p>
            <a:pPr marL="0" marR="0">
              <a:lnSpc>
                <a:spcPts val="898"/>
              </a:lnSpc>
              <a:spcBef>
                <a:spcPts val="325"/>
              </a:spcBef>
              <a:spcAft>
                <a:spcPts val="0"/>
              </a:spcAft>
            </a:pPr>
            <a:r>
              <a:rPr dirty="0" sz="800">
                <a:solidFill>
                  <a:srgbClr val="000000"/>
                </a:solidFill>
                <a:latin typeface="Arial"/>
                <a:cs typeface="Arial"/>
              </a:rPr>
              <a:t>2355.33</a:t>
            </a:r>
          </a:p>
          <a:p>
            <a:pPr marL="169163" marR="0">
              <a:lnSpc>
                <a:spcPts val="898"/>
              </a:lnSpc>
              <a:spcBef>
                <a:spcPts val="325"/>
              </a:spcBef>
              <a:spcAft>
                <a:spcPts val="0"/>
              </a:spcAft>
            </a:pPr>
            <a:r>
              <a:rPr dirty="0" sz="800">
                <a:solidFill>
                  <a:srgbClr val="000000"/>
                </a:solidFill>
                <a:latin typeface="Arial"/>
                <a:cs typeface="Arial"/>
              </a:rPr>
              <a:t>0.00</a:t>
            </a:r>
          </a:p>
        </p:txBody>
      </p:sp>
      <p:sp>
        <p:nvSpPr>
          <p:cNvPr id="127" name="object 127"/>
          <p:cNvSpPr txBox="1"/>
          <p:nvPr/>
        </p:nvSpPr>
        <p:spPr>
          <a:xfrm>
            <a:off x="3289427" y="6169553"/>
            <a:ext cx="521494" cy="463069"/>
          </a:xfrm>
          <a:prstGeom prst="rect">
            <a:avLst/>
          </a:prstGeom>
        </p:spPr>
        <p:txBody>
          <a:bodyPr wrap="square" lIns="0" tIns="0" rIns="0" bIns="0" rtlCol="0" vert="horz">
            <a:spAutoFit/>
          </a:bodyPr>
          <a:lstStyle/>
          <a:p>
            <a:pPr marL="169163" marR="0">
              <a:lnSpc>
                <a:spcPts val="898"/>
              </a:lnSpc>
              <a:spcBef>
                <a:spcPts val="0"/>
              </a:spcBef>
              <a:spcAft>
                <a:spcPts val="0"/>
              </a:spcAft>
            </a:pPr>
            <a:r>
              <a:rPr dirty="0" sz="800">
                <a:solidFill>
                  <a:srgbClr val="000000"/>
                </a:solidFill>
                <a:latin typeface="Arial"/>
                <a:cs typeface="Arial"/>
              </a:rPr>
              <a:t>0.00</a:t>
            </a:r>
          </a:p>
          <a:p>
            <a:pPr marL="0" marR="0">
              <a:lnSpc>
                <a:spcPts val="898"/>
              </a:lnSpc>
              <a:spcBef>
                <a:spcPts val="325"/>
              </a:spcBef>
              <a:spcAft>
                <a:spcPts val="0"/>
              </a:spcAft>
            </a:pPr>
            <a:r>
              <a:rPr dirty="0" sz="800">
                <a:solidFill>
                  <a:srgbClr val="000000"/>
                </a:solidFill>
                <a:latin typeface="Arial"/>
                <a:cs typeface="Arial"/>
              </a:rPr>
              <a:t>3003.56</a:t>
            </a:r>
          </a:p>
          <a:p>
            <a:pPr marL="169163" marR="0">
              <a:lnSpc>
                <a:spcPts val="898"/>
              </a:lnSpc>
              <a:spcBef>
                <a:spcPts val="325"/>
              </a:spcBef>
              <a:spcAft>
                <a:spcPts val="0"/>
              </a:spcAft>
            </a:pPr>
            <a:r>
              <a:rPr dirty="0" sz="800">
                <a:solidFill>
                  <a:srgbClr val="000000"/>
                </a:solidFill>
                <a:latin typeface="Arial"/>
                <a:cs typeface="Arial"/>
              </a:rPr>
              <a:t>0.00</a:t>
            </a:r>
          </a:p>
        </p:txBody>
      </p:sp>
      <p:sp>
        <p:nvSpPr>
          <p:cNvPr id="128" name="object 128"/>
          <p:cNvSpPr txBox="1"/>
          <p:nvPr/>
        </p:nvSpPr>
        <p:spPr>
          <a:xfrm>
            <a:off x="3813683" y="6169553"/>
            <a:ext cx="373667"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ROA</a:t>
            </a:r>
          </a:p>
        </p:txBody>
      </p:sp>
      <p:sp>
        <p:nvSpPr>
          <p:cNvPr id="129" name="object 129"/>
          <p:cNvSpPr txBox="1"/>
          <p:nvPr/>
        </p:nvSpPr>
        <p:spPr>
          <a:xfrm>
            <a:off x="576072" y="6323591"/>
            <a:ext cx="867155" cy="295655"/>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应付和预收款项</a:t>
            </a:r>
          </a:p>
          <a:p>
            <a:pPr marL="0" marR="0">
              <a:lnSpc>
                <a:spcPts val="803"/>
              </a:lnSpc>
              <a:spcBef>
                <a:spcPts val="420"/>
              </a:spcBef>
              <a:spcAft>
                <a:spcPts val="0"/>
              </a:spcAft>
            </a:pPr>
            <a:r>
              <a:rPr dirty="0" sz="800">
                <a:solidFill>
                  <a:srgbClr val="000000"/>
                </a:solidFill>
                <a:latin typeface="KaiTi"/>
                <a:cs typeface="KaiTi"/>
              </a:rPr>
              <a:t>长期借款</a:t>
            </a:r>
          </a:p>
        </p:txBody>
      </p:sp>
      <p:sp>
        <p:nvSpPr>
          <p:cNvPr id="130" name="object 130"/>
          <p:cNvSpPr txBox="1"/>
          <p:nvPr/>
        </p:nvSpPr>
        <p:spPr>
          <a:xfrm>
            <a:off x="3813683" y="6325001"/>
            <a:ext cx="407669"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ROIC</a:t>
            </a:r>
          </a:p>
        </p:txBody>
      </p:sp>
      <p:sp>
        <p:nvSpPr>
          <p:cNvPr id="131" name="object 131"/>
          <p:cNvSpPr txBox="1"/>
          <p:nvPr/>
        </p:nvSpPr>
        <p:spPr>
          <a:xfrm>
            <a:off x="3813683" y="6474353"/>
            <a:ext cx="957996" cy="300342"/>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EBITDA/</a:t>
            </a:r>
            <a:r>
              <a:rPr dirty="0" sz="800">
                <a:solidFill>
                  <a:srgbClr val="000000"/>
                </a:solidFill>
                <a:latin typeface="KaiTi"/>
                <a:cs typeface="KaiTi"/>
              </a:rPr>
              <a:t>销售收入</a:t>
            </a:r>
          </a:p>
          <a:p>
            <a:pPr marL="0" marR="0">
              <a:lnSpc>
                <a:spcPts val="803"/>
              </a:lnSpc>
              <a:spcBef>
                <a:spcPts val="362"/>
              </a:spcBef>
              <a:spcAft>
                <a:spcPts val="0"/>
              </a:spcAft>
            </a:pPr>
            <a:r>
              <a:rPr dirty="0" sz="800">
                <a:solidFill>
                  <a:srgbClr val="000000"/>
                </a:solidFill>
                <a:latin typeface="KaiTi"/>
                <a:cs typeface="KaiTi"/>
              </a:rPr>
              <a:t>营运能力</a:t>
            </a:r>
          </a:p>
        </p:txBody>
      </p:sp>
      <p:sp>
        <p:nvSpPr>
          <p:cNvPr id="132" name="object 132"/>
          <p:cNvSpPr txBox="1"/>
          <p:nvPr/>
        </p:nvSpPr>
        <p:spPr>
          <a:xfrm>
            <a:off x="576072" y="6634488"/>
            <a:ext cx="560831" cy="140207"/>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其他负债</a:t>
            </a:r>
          </a:p>
        </p:txBody>
      </p:sp>
      <p:sp>
        <p:nvSpPr>
          <p:cNvPr id="133" name="object 133"/>
          <p:cNvSpPr txBox="1"/>
          <p:nvPr/>
        </p:nvSpPr>
        <p:spPr>
          <a:xfrm>
            <a:off x="1614169" y="6635898"/>
            <a:ext cx="521494" cy="620041"/>
          </a:xfrm>
          <a:prstGeom prst="rect">
            <a:avLst/>
          </a:prstGeom>
        </p:spPr>
        <p:txBody>
          <a:bodyPr wrap="square" lIns="0" tIns="0" rIns="0" bIns="0" rtlCol="0" vert="horz">
            <a:spAutoFit/>
          </a:bodyPr>
          <a:lstStyle/>
          <a:p>
            <a:pPr marL="56387" marR="0">
              <a:lnSpc>
                <a:spcPts val="898"/>
              </a:lnSpc>
              <a:spcBef>
                <a:spcPts val="0"/>
              </a:spcBef>
              <a:spcAft>
                <a:spcPts val="0"/>
              </a:spcAft>
            </a:pPr>
            <a:r>
              <a:rPr dirty="0" sz="800">
                <a:solidFill>
                  <a:srgbClr val="000000"/>
                </a:solidFill>
                <a:latin typeface="Arial"/>
                <a:cs typeface="Arial"/>
              </a:rPr>
              <a:t>643.54</a:t>
            </a:r>
          </a:p>
          <a:p>
            <a:pPr marL="0" marR="0">
              <a:lnSpc>
                <a:spcPts val="898"/>
              </a:lnSpc>
              <a:spcBef>
                <a:spcPts val="337"/>
              </a:spcBef>
              <a:spcAft>
                <a:spcPts val="0"/>
              </a:spcAft>
            </a:pPr>
            <a:r>
              <a:rPr dirty="0" sz="800">
                <a:solidFill>
                  <a:srgbClr val="000000"/>
                </a:solidFill>
                <a:latin typeface="Arial"/>
                <a:cs typeface="Arial"/>
              </a:rPr>
              <a:t>2096.17</a:t>
            </a:r>
          </a:p>
          <a:p>
            <a:pPr marL="0" marR="0">
              <a:lnSpc>
                <a:spcPts val="898"/>
              </a:lnSpc>
              <a:spcBef>
                <a:spcPts val="375"/>
              </a:spcBef>
              <a:spcAft>
                <a:spcPts val="0"/>
              </a:spcAft>
            </a:pPr>
            <a:r>
              <a:rPr dirty="0" sz="800">
                <a:solidFill>
                  <a:srgbClr val="000000"/>
                </a:solidFill>
                <a:latin typeface="Arial"/>
                <a:cs typeface="Arial"/>
              </a:rPr>
              <a:t>2832.65</a:t>
            </a:r>
          </a:p>
          <a:p>
            <a:pPr marL="56387" marR="0">
              <a:lnSpc>
                <a:spcPts val="898"/>
              </a:lnSpc>
              <a:spcBef>
                <a:spcPts val="325"/>
              </a:spcBef>
              <a:spcAft>
                <a:spcPts val="0"/>
              </a:spcAft>
            </a:pPr>
            <a:r>
              <a:rPr dirty="0" sz="800">
                <a:solidFill>
                  <a:srgbClr val="000000"/>
                </a:solidFill>
                <a:latin typeface="Arial"/>
                <a:cs typeface="Arial"/>
              </a:rPr>
              <a:t>986.92</a:t>
            </a:r>
          </a:p>
        </p:txBody>
      </p:sp>
      <p:sp>
        <p:nvSpPr>
          <p:cNvPr id="134" name="object 134"/>
          <p:cNvSpPr txBox="1"/>
          <p:nvPr/>
        </p:nvSpPr>
        <p:spPr>
          <a:xfrm>
            <a:off x="2171954" y="6635898"/>
            <a:ext cx="521494" cy="620041"/>
          </a:xfrm>
          <a:prstGeom prst="rect">
            <a:avLst/>
          </a:prstGeom>
        </p:spPr>
        <p:txBody>
          <a:bodyPr wrap="square" lIns="0" tIns="0" rIns="0" bIns="0" rtlCol="0" vert="horz">
            <a:spAutoFit/>
          </a:bodyPr>
          <a:lstStyle/>
          <a:p>
            <a:pPr marL="56388" marR="0">
              <a:lnSpc>
                <a:spcPts val="898"/>
              </a:lnSpc>
              <a:spcBef>
                <a:spcPts val="0"/>
              </a:spcBef>
              <a:spcAft>
                <a:spcPts val="0"/>
              </a:spcAft>
            </a:pPr>
            <a:r>
              <a:rPr dirty="0" sz="800">
                <a:solidFill>
                  <a:srgbClr val="000000"/>
                </a:solidFill>
                <a:latin typeface="Arial"/>
                <a:cs typeface="Arial"/>
              </a:rPr>
              <a:t>796.62</a:t>
            </a:r>
          </a:p>
          <a:p>
            <a:pPr marL="0" marR="0">
              <a:lnSpc>
                <a:spcPts val="898"/>
              </a:lnSpc>
              <a:spcBef>
                <a:spcPts val="337"/>
              </a:spcBef>
              <a:spcAft>
                <a:spcPts val="0"/>
              </a:spcAft>
            </a:pPr>
            <a:r>
              <a:rPr dirty="0" sz="800">
                <a:solidFill>
                  <a:srgbClr val="000000"/>
                </a:solidFill>
                <a:latin typeface="Arial"/>
                <a:cs typeface="Arial"/>
              </a:rPr>
              <a:t>2628.97</a:t>
            </a:r>
          </a:p>
          <a:p>
            <a:pPr marL="0" marR="0">
              <a:lnSpc>
                <a:spcPts val="898"/>
              </a:lnSpc>
              <a:spcBef>
                <a:spcPts val="375"/>
              </a:spcBef>
              <a:spcAft>
                <a:spcPts val="0"/>
              </a:spcAft>
            </a:pPr>
            <a:r>
              <a:rPr dirty="0" sz="800">
                <a:solidFill>
                  <a:srgbClr val="000000"/>
                </a:solidFill>
                <a:latin typeface="Arial"/>
                <a:cs typeface="Arial"/>
              </a:rPr>
              <a:t>3682.44</a:t>
            </a:r>
          </a:p>
          <a:p>
            <a:pPr marL="56388" marR="0">
              <a:lnSpc>
                <a:spcPts val="898"/>
              </a:lnSpc>
              <a:spcBef>
                <a:spcPts val="325"/>
              </a:spcBef>
              <a:spcAft>
                <a:spcPts val="0"/>
              </a:spcAft>
            </a:pPr>
            <a:r>
              <a:rPr dirty="0" sz="800">
                <a:solidFill>
                  <a:srgbClr val="000000"/>
                </a:solidFill>
                <a:latin typeface="Arial"/>
                <a:cs typeface="Arial"/>
              </a:rPr>
              <a:t>137.13</a:t>
            </a:r>
          </a:p>
        </p:txBody>
      </p:sp>
      <p:sp>
        <p:nvSpPr>
          <p:cNvPr id="135" name="object 135"/>
          <p:cNvSpPr txBox="1"/>
          <p:nvPr/>
        </p:nvSpPr>
        <p:spPr>
          <a:xfrm>
            <a:off x="2730119" y="6635898"/>
            <a:ext cx="521494" cy="620041"/>
          </a:xfrm>
          <a:prstGeom prst="rect">
            <a:avLst/>
          </a:prstGeom>
        </p:spPr>
        <p:txBody>
          <a:bodyPr wrap="square" lIns="0" tIns="0" rIns="0" bIns="0" rtlCol="0" vert="horz">
            <a:spAutoFit/>
          </a:bodyPr>
          <a:lstStyle/>
          <a:p>
            <a:pPr marL="56388" marR="0">
              <a:lnSpc>
                <a:spcPts val="898"/>
              </a:lnSpc>
              <a:spcBef>
                <a:spcPts val="0"/>
              </a:spcBef>
              <a:spcAft>
                <a:spcPts val="0"/>
              </a:spcAft>
            </a:pPr>
            <a:r>
              <a:rPr dirty="0" sz="800">
                <a:solidFill>
                  <a:srgbClr val="000000"/>
                </a:solidFill>
                <a:latin typeface="Arial"/>
                <a:cs typeface="Arial"/>
              </a:rPr>
              <a:t>985.42</a:t>
            </a:r>
          </a:p>
          <a:p>
            <a:pPr marL="0" marR="0">
              <a:lnSpc>
                <a:spcPts val="898"/>
              </a:lnSpc>
              <a:spcBef>
                <a:spcPts val="337"/>
              </a:spcBef>
              <a:spcAft>
                <a:spcPts val="0"/>
              </a:spcAft>
            </a:pPr>
            <a:r>
              <a:rPr dirty="0" sz="800">
                <a:solidFill>
                  <a:srgbClr val="000000"/>
                </a:solidFill>
                <a:latin typeface="Arial"/>
                <a:cs typeface="Arial"/>
              </a:rPr>
              <a:t>3340.74</a:t>
            </a:r>
          </a:p>
          <a:p>
            <a:pPr marL="0" marR="0">
              <a:lnSpc>
                <a:spcPts val="898"/>
              </a:lnSpc>
              <a:spcBef>
                <a:spcPts val="375"/>
              </a:spcBef>
              <a:spcAft>
                <a:spcPts val="0"/>
              </a:spcAft>
            </a:pPr>
            <a:r>
              <a:rPr dirty="0" sz="800">
                <a:solidFill>
                  <a:srgbClr val="000000"/>
                </a:solidFill>
                <a:latin typeface="Arial"/>
                <a:cs typeface="Arial"/>
              </a:rPr>
              <a:t>3682.44</a:t>
            </a:r>
          </a:p>
          <a:p>
            <a:pPr marL="56388" marR="0">
              <a:lnSpc>
                <a:spcPts val="898"/>
              </a:lnSpc>
              <a:spcBef>
                <a:spcPts val="325"/>
              </a:spcBef>
              <a:spcAft>
                <a:spcPts val="0"/>
              </a:spcAft>
            </a:pPr>
            <a:r>
              <a:rPr dirty="0" sz="800">
                <a:solidFill>
                  <a:srgbClr val="000000"/>
                </a:solidFill>
                <a:latin typeface="Arial"/>
                <a:cs typeface="Arial"/>
              </a:rPr>
              <a:t>137.13</a:t>
            </a:r>
          </a:p>
        </p:txBody>
      </p:sp>
      <p:sp>
        <p:nvSpPr>
          <p:cNvPr id="136" name="object 136"/>
          <p:cNvSpPr txBox="1"/>
          <p:nvPr/>
        </p:nvSpPr>
        <p:spPr>
          <a:xfrm>
            <a:off x="3289427" y="6635898"/>
            <a:ext cx="521494" cy="620041"/>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1236.28</a:t>
            </a:r>
          </a:p>
          <a:p>
            <a:pPr marL="0" marR="0">
              <a:lnSpc>
                <a:spcPts val="898"/>
              </a:lnSpc>
              <a:spcBef>
                <a:spcPts val="337"/>
              </a:spcBef>
              <a:spcAft>
                <a:spcPts val="0"/>
              </a:spcAft>
            </a:pPr>
            <a:r>
              <a:rPr dirty="0" sz="800">
                <a:solidFill>
                  <a:srgbClr val="000000"/>
                </a:solidFill>
                <a:latin typeface="Arial"/>
                <a:cs typeface="Arial"/>
              </a:rPr>
              <a:t>4239.84</a:t>
            </a:r>
          </a:p>
          <a:p>
            <a:pPr marL="0" marR="0">
              <a:lnSpc>
                <a:spcPts val="898"/>
              </a:lnSpc>
              <a:spcBef>
                <a:spcPts val="375"/>
              </a:spcBef>
              <a:spcAft>
                <a:spcPts val="0"/>
              </a:spcAft>
            </a:pPr>
            <a:r>
              <a:rPr dirty="0" sz="800">
                <a:solidFill>
                  <a:srgbClr val="000000"/>
                </a:solidFill>
                <a:latin typeface="Arial"/>
                <a:cs typeface="Arial"/>
              </a:rPr>
              <a:t>3682.44</a:t>
            </a:r>
          </a:p>
          <a:p>
            <a:pPr marL="56388" marR="0">
              <a:lnSpc>
                <a:spcPts val="898"/>
              </a:lnSpc>
              <a:spcBef>
                <a:spcPts val="325"/>
              </a:spcBef>
              <a:spcAft>
                <a:spcPts val="0"/>
              </a:spcAft>
            </a:pPr>
            <a:r>
              <a:rPr dirty="0" sz="800">
                <a:solidFill>
                  <a:srgbClr val="000000"/>
                </a:solidFill>
                <a:latin typeface="Arial"/>
                <a:cs typeface="Arial"/>
              </a:rPr>
              <a:t>137.13</a:t>
            </a:r>
          </a:p>
        </p:txBody>
      </p:sp>
      <p:sp>
        <p:nvSpPr>
          <p:cNvPr id="137" name="object 137"/>
          <p:cNvSpPr txBox="1"/>
          <p:nvPr/>
        </p:nvSpPr>
        <p:spPr>
          <a:xfrm>
            <a:off x="576072" y="6791460"/>
            <a:ext cx="560831" cy="140207"/>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负债合计</a:t>
            </a:r>
          </a:p>
        </p:txBody>
      </p:sp>
      <p:sp>
        <p:nvSpPr>
          <p:cNvPr id="138" name="object 138"/>
          <p:cNvSpPr txBox="1"/>
          <p:nvPr/>
        </p:nvSpPr>
        <p:spPr>
          <a:xfrm>
            <a:off x="3813683" y="6791460"/>
            <a:ext cx="1096491" cy="917447"/>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总资产周转率</a:t>
            </a:r>
          </a:p>
          <a:p>
            <a:pPr marL="0" marR="0">
              <a:lnSpc>
                <a:spcPts val="803"/>
              </a:lnSpc>
              <a:spcBef>
                <a:spcPts val="420"/>
              </a:spcBef>
              <a:spcAft>
                <a:spcPts val="0"/>
              </a:spcAft>
            </a:pPr>
            <a:r>
              <a:rPr dirty="0" sz="800">
                <a:solidFill>
                  <a:srgbClr val="000000"/>
                </a:solidFill>
                <a:latin typeface="KaiTi"/>
                <a:cs typeface="KaiTi"/>
              </a:rPr>
              <a:t>固定资产周转率</a:t>
            </a:r>
          </a:p>
          <a:p>
            <a:pPr marL="0" marR="0">
              <a:lnSpc>
                <a:spcPts val="803"/>
              </a:lnSpc>
              <a:spcBef>
                <a:spcPts val="470"/>
              </a:spcBef>
              <a:spcAft>
                <a:spcPts val="0"/>
              </a:spcAft>
            </a:pPr>
            <a:r>
              <a:rPr dirty="0" sz="800">
                <a:solidFill>
                  <a:srgbClr val="000000"/>
                </a:solidFill>
                <a:latin typeface="KaiTi"/>
                <a:cs typeface="KaiTi"/>
              </a:rPr>
              <a:t>应收账款周转率</a:t>
            </a:r>
          </a:p>
          <a:p>
            <a:pPr marL="0" marR="0">
              <a:lnSpc>
                <a:spcPts val="803"/>
              </a:lnSpc>
              <a:spcBef>
                <a:spcPts val="420"/>
              </a:spcBef>
              <a:spcAft>
                <a:spcPts val="0"/>
              </a:spcAft>
            </a:pPr>
            <a:r>
              <a:rPr dirty="0" sz="800">
                <a:solidFill>
                  <a:srgbClr val="000000"/>
                </a:solidFill>
                <a:latin typeface="KaiTi"/>
                <a:cs typeface="KaiTi"/>
              </a:rPr>
              <a:t>存货周转率</a:t>
            </a:r>
          </a:p>
          <a:p>
            <a:pPr marL="0" marR="0">
              <a:lnSpc>
                <a:spcPts val="703"/>
              </a:lnSpc>
              <a:spcBef>
                <a:spcPts val="540"/>
              </a:spcBef>
              <a:spcAft>
                <a:spcPts val="0"/>
              </a:spcAft>
            </a:pPr>
            <a:r>
              <a:rPr dirty="0" sz="650" spc="-190">
                <a:solidFill>
                  <a:srgbClr val="000000"/>
                </a:solidFill>
                <a:latin typeface="KaiTi"/>
                <a:cs typeface="KaiTi"/>
              </a:rPr>
              <a:t>销售商品提供劳务收到现金</a:t>
            </a:r>
            <a:r>
              <a:rPr dirty="0" sz="650" spc="-49">
                <a:solidFill>
                  <a:srgbClr val="000000"/>
                </a:solidFill>
                <a:latin typeface="Arial"/>
                <a:cs typeface="Arial"/>
              </a:rPr>
              <a:t>/</a:t>
            </a:r>
            <a:r>
              <a:rPr dirty="0" sz="650" spc="-189">
                <a:solidFill>
                  <a:srgbClr val="000000"/>
                </a:solidFill>
                <a:latin typeface="KaiTi"/>
                <a:cs typeface="KaiTi"/>
              </a:rPr>
              <a:t>营业收入</a:t>
            </a:r>
          </a:p>
          <a:p>
            <a:pPr marL="0" marR="0">
              <a:lnSpc>
                <a:spcPts val="803"/>
              </a:lnSpc>
              <a:spcBef>
                <a:spcPts val="399"/>
              </a:spcBef>
              <a:spcAft>
                <a:spcPts val="0"/>
              </a:spcAft>
            </a:pPr>
            <a:r>
              <a:rPr dirty="0" sz="800">
                <a:solidFill>
                  <a:srgbClr val="000000"/>
                </a:solidFill>
                <a:latin typeface="KaiTi"/>
                <a:cs typeface="KaiTi"/>
              </a:rPr>
              <a:t>资本结构</a:t>
            </a:r>
          </a:p>
        </p:txBody>
      </p:sp>
      <p:sp>
        <p:nvSpPr>
          <p:cNvPr id="139" name="object 139"/>
          <p:cNvSpPr txBox="1"/>
          <p:nvPr/>
        </p:nvSpPr>
        <p:spPr>
          <a:xfrm>
            <a:off x="5130672" y="6792869"/>
            <a:ext cx="351131" cy="307621"/>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0.85</a:t>
            </a:r>
          </a:p>
          <a:p>
            <a:pPr marL="0" marR="0">
              <a:lnSpc>
                <a:spcPts val="898"/>
              </a:lnSpc>
              <a:spcBef>
                <a:spcPts val="325"/>
              </a:spcBef>
              <a:spcAft>
                <a:spcPts val="0"/>
              </a:spcAft>
            </a:pPr>
            <a:r>
              <a:rPr dirty="0" sz="800">
                <a:solidFill>
                  <a:srgbClr val="000000"/>
                </a:solidFill>
                <a:latin typeface="Arial"/>
                <a:cs typeface="Arial"/>
              </a:rPr>
              <a:t>7.53</a:t>
            </a:r>
          </a:p>
        </p:txBody>
      </p:sp>
      <p:sp>
        <p:nvSpPr>
          <p:cNvPr id="140" name="object 140"/>
          <p:cNvSpPr txBox="1"/>
          <p:nvPr/>
        </p:nvSpPr>
        <p:spPr>
          <a:xfrm>
            <a:off x="5688457" y="6792869"/>
            <a:ext cx="351131" cy="773965"/>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0.87</a:t>
            </a:r>
          </a:p>
          <a:p>
            <a:pPr marL="0" marR="0">
              <a:lnSpc>
                <a:spcPts val="898"/>
              </a:lnSpc>
              <a:spcBef>
                <a:spcPts val="325"/>
              </a:spcBef>
              <a:spcAft>
                <a:spcPts val="0"/>
              </a:spcAft>
            </a:pPr>
            <a:r>
              <a:rPr dirty="0" sz="800">
                <a:solidFill>
                  <a:srgbClr val="000000"/>
                </a:solidFill>
                <a:latin typeface="Arial"/>
                <a:cs typeface="Arial"/>
              </a:rPr>
              <a:t>7.96</a:t>
            </a:r>
          </a:p>
          <a:p>
            <a:pPr marL="0" marR="0">
              <a:lnSpc>
                <a:spcPts val="898"/>
              </a:lnSpc>
              <a:spcBef>
                <a:spcPts val="325"/>
              </a:spcBef>
              <a:spcAft>
                <a:spcPts val="0"/>
              </a:spcAft>
            </a:pPr>
            <a:r>
              <a:rPr dirty="0" sz="800">
                <a:solidFill>
                  <a:srgbClr val="000000"/>
                </a:solidFill>
                <a:latin typeface="Arial"/>
                <a:cs typeface="Arial"/>
              </a:rPr>
              <a:t>4.95</a:t>
            </a:r>
          </a:p>
          <a:p>
            <a:pPr marL="0" marR="0">
              <a:lnSpc>
                <a:spcPts val="898"/>
              </a:lnSpc>
              <a:spcBef>
                <a:spcPts val="375"/>
              </a:spcBef>
              <a:spcAft>
                <a:spcPts val="0"/>
              </a:spcAft>
            </a:pPr>
            <a:r>
              <a:rPr dirty="0" sz="800">
                <a:solidFill>
                  <a:srgbClr val="000000"/>
                </a:solidFill>
                <a:latin typeface="Arial"/>
                <a:cs typeface="Arial"/>
              </a:rPr>
              <a:t>2.59</a:t>
            </a:r>
          </a:p>
          <a:p>
            <a:pPr marL="96011" marR="0">
              <a:lnSpc>
                <a:spcPts val="898"/>
              </a:lnSpc>
              <a:spcBef>
                <a:spcPts val="325"/>
              </a:spcBef>
              <a:spcAft>
                <a:spcPts val="0"/>
              </a:spcAft>
            </a:pPr>
            <a:r>
              <a:rPr dirty="0" sz="800">
                <a:solidFill>
                  <a:srgbClr val="000000"/>
                </a:solidFill>
                <a:latin typeface="Arial"/>
                <a:cs typeface="Arial"/>
              </a:rPr>
              <a:t>—</a:t>
            </a:r>
          </a:p>
        </p:txBody>
      </p:sp>
      <p:sp>
        <p:nvSpPr>
          <p:cNvPr id="141" name="object 141"/>
          <p:cNvSpPr txBox="1"/>
          <p:nvPr/>
        </p:nvSpPr>
        <p:spPr>
          <a:xfrm>
            <a:off x="6248146" y="6792869"/>
            <a:ext cx="351131" cy="773965"/>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0.90</a:t>
            </a:r>
          </a:p>
          <a:p>
            <a:pPr marL="0" marR="0">
              <a:lnSpc>
                <a:spcPts val="898"/>
              </a:lnSpc>
              <a:spcBef>
                <a:spcPts val="325"/>
              </a:spcBef>
              <a:spcAft>
                <a:spcPts val="0"/>
              </a:spcAft>
            </a:pPr>
            <a:r>
              <a:rPr dirty="0" sz="800">
                <a:solidFill>
                  <a:srgbClr val="000000"/>
                </a:solidFill>
                <a:latin typeface="Arial"/>
                <a:cs typeface="Arial"/>
              </a:rPr>
              <a:t>9.73</a:t>
            </a:r>
          </a:p>
          <a:p>
            <a:pPr marL="0" marR="0">
              <a:lnSpc>
                <a:spcPts val="898"/>
              </a:lnSpc>
              <a:spcBef>
                <a:spcPts val="325"/>
              </a:spcBef>
              <a:spcAft>
                <a:spcPts val="0"/>
              </a:spcAft>
            </a:pPr>
            <a:r>
              <a:rPr dirty="0" sz="800">
                <a:solidFill>
                  <a:srgbClr val="000000"/>
                </a:solidFill>
                <a:latin typeface="Arial"/>
                <a:cs typeface="Arial"/>
              </a:rPr>
              <a:t>5.06</a:t>
            </a:r>
          </a:p>
          <a:p>
            <a:pPr marL="0" marR="0">
              <a:lnSpc>
                <a:spcPts val="898"/>
              </a:lnSpc>
              <a:spcBef>
                <a:spcPts val="375"/>
              </a:spcBef>
              <a:spcAft>
                <a:spcPts val="0"/>
              </a:spcAft>
            </a:pPr>
            <a:r>
              <a:rPr dirty="0" sz="800">
                <a:solidFill>
                  <a:srgbClr val="000000"/>
                </a:solidFill>
                <a:latin typeface="Arial"/>
                <a:cs typeface="Arial"/>
              </a:rPr>
              <a:t>2.59</a:t>
            </a:r>
          </a:p>
          <a:p>
            <a:pPr marL="96011" marR="0">
              <a:lnSpc>
                <a:spcPts val="898"/>
              </a:lnSpc>
              <a:spcBef>
                <a:spcPts val="325"/>
              </a:spcBef>
              <a:spcAft>
                <a:spcPts val="0"/>
              </a:spcAft>
            </a:pPr>
            <a:r>
              <a:rPr dirty="0" sz="800">
                <a:solidFill>
                  <a:srgbClr val="000000"/>
                </a:solidFill>
                <a:latin typeface="Arial"/>
                <a:cs typeface="Arial"/>
              </a:rPr>
              <a:t>—</a:t>
            </a:r>
          </a:p>
        </p:txBody>
      </p:sp>
      <p:sp>
        <p:nvSpPr>
          <p:cNvPr id="142" name="object 142"/>
          <p:cNvSpPr txBox="1"/>
          <p:nvPr/>
        </p:nvSpPr>
        <p:spPr>
          <a:xfrm>
            <a:off x="6749542" y="6792869"/>
            <a:ext cx="407919" cy="773965"/>
          </a:xfrm>
          <a:prstGeom prst="rect">
            <a:avLst/>
          </a:prstGeom>
        </p:spPr>
        <p:txBody>
          <a:bodyPr wrap="square" lIns="0" tIns="0" rIns="0" bIns="0" rtlCol="0" vert="horz">
            <a:spAutoFit/>
          </a:bodyPr>
          <a:lstStyle/>
          <a:p>
            <a:pPr marL="56388" marR="0">
              <a:lnSpc>
                <a:spcPts val="898"/>
              </a:lnSpc>
              <a:spcBef>
                <a:spcPts val="0"/>
              </a:spcBef>
              <a:spcAft>
                <a:spcPts val="0"/>
              </a:spcAft>
            </a:pPr>
            <a:r>
              <a:rPr dirty="0" sz="800">
                <a:solidFill>
                  <a:srgbClr val="000000"/>
                </a:solidFill>
                <a:latin typeface="Arial"/>
                <a:cs typeface="Arial"/>
              </a:rPr>
              <a:t>0.94</a:t>
            </a:r>
          </a:p>
          <a:p>
            <a:pPr marL="0" marR="0">
              <a:lnSpc>
                <a:spcPts val="898"/>
              </a:lnSpc>
              <a:spcBef>
                <a:spcPts val="325"/>
              </a:spcBef>
              <a:spcAft>
                <a:spcPts val="0"/>
              </a:spcAft>
            </a:pPr>
            <a:r>
              <a:rPr dirty="0" sz="800">
                <a:solidFill>
                  <a:srgbClr val="000000"/>
                </a:solidFill>
                <a:latin typeface="Arial"/>
                <a:cs typeface="Arial"/>
              </a:rPr>
              <a:t>14.23</a:t>
            </a:r>
          </a:p>
          <a:p>
            <a:pPr marL="56388" marR="0">
              <a:lnSpc>
                <a:spcPts val="898"/>
              </a:lnSpc>
              <a:spcBef>
                <a:spcPts val="325"/>
              </a:spcBef>
              <a:spcAft>
                <a:spcPts val="0"/>
              </a:spcAft>
            </a:pPr>
            <a:r>
              <a:rPr dirty="0" sz="800">
                <a:solidFill>
                  <a:srgbClr val="000000"/>
                </a:solidFill>
                <a:latin typeface="Arial"/>
                <a:cs typeface="Arial"/>
              </a:rPr>
              <a:t>5.06</a:t>
            </a:r>
          </a:p>
          <a:p>
            <a:pPr marL="56388" marR="0">
              <a:lnSpc>
                <a:spcPts val="898"/>
              </a:lnSpc>
              <a:spcBef>
                <a:spcPts val="375"/>
              </a:spcBef>
              <a:spcAft>
                <a:spcPts val="0"/>
              </a:spcAft>
            </a:pPr>
            <a:r>
              <a:rPr dirty="0" sz="800">
                <a:solidFill>
                  <a:srgbClr val="000000"/>
                </a:solidFill>
                <a:latin typeface="Arial"/>
                <a:cs typeface="Arial"/>
              </a:rPr>
              <a:t>2.60</a:t>
            </a:r>
          </a:p>
          <a:p>
            <a:pPr marL="152400" marR="0">
              <a:lnSpc>
                <a:spcPts val="898"/>
              </a:lnSpc>
              <a:spcBef>
                <a:spcPts val="325"/>
              </a:spcBef>
              <a:spcAft>
                <a:spcPts val="0"/>
              </a:spcAft>
            </a:pPr>
            <a:r>
              <a:rPr dirty="0" sz="800">
                <a:solidFill>
                  <a:srgbClr val="000000"/>
                </a:solidFill>
                <a:latin typeface="Arial"/>
                <a:cs typeface="Arial"/>
              </a:rPr>
              <a:t>—</a:t>
            </a:r>
          </a:p>
        </p:txBody>
      </p:sp>
      <p:sp>
        <p:nvSpPr>
          <p:cNvPr id="143" name="object 143"/>
          <p:cNvSpPr txBox="1"/>
          <p:nvPr/>
        </p:nvSpPr>
        <p:spPr>
          <a:xfrm>
            <a:off x="576072" y="6946908"/>
            <a:ext cx="356616" cy="140207"/>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股本</a:t>
            </a:r>
          </a:p>
        </p:txBody>
      </p:sp>
      <p:sp>
        <p:nvSpPr>
          <p:cNvPr id="144" name="object 144"/>
          <p:cNvSpPr txBox="1"/>
          <p:nvPr/>
        </p:nvSpPr>
        <p:spPr>
          <a:xfrm>
            <a:off x="576072" y="7102356"/>
            <a:ext cx="560831" cy="140207"/>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资本公积</a:t>
            </a:r>
          </a:p>
        </p:txBody>
      </p:sp>
      <p:sp>
        <p:nvSpPr>
          <p:cNvPr id="145" name="object 145"/>
          <p:cNvSpPr txBox="1"/>
          <p:nvPr/>
        </p:nvSpPr>
        <p:spPr>
          <a:xfrm>
            <a:off x="5130672" y="7103765"/>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5.02</a:t>
            </a:r>
          </a:p>
        </p:txBody>
      </p:sp>
      <p:sp>
        <p:nvSpPr>
          <p:cNvPr id="146" name="object 146"/>
          <p:cNvSpPr txBox="1"/>
          <p:nvPr/>
        </p:nvSpPr>
        <p:spPr>
          <a:xfrm>
            <a:off x="576072" y="7257804"/>
            <a:ext cx="560831" cy="140207"/>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留存收益</a:t>
            </a:r>
          </a:p>
        </p:txBody>
      </p:sp>
      <p:sp>
        <p:nvSpPr>
          <p:cNvPr id="147" name="object 147"/>
          <p:cNvSpPr txBox="1"/>
          <p:nvPr/>
        </p:nvSpPr>
        <p:spPr>
          <a:xfrm>
            <a:off x="1557782" y="7259213"/>
            <a:ext cx="2251523" cy="307621"/>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12076.39</a:t>
            </a:r>
            <a:r>
              <a:rPr dirty="0" sz="800" spc="835">
                <a:solidFill>
                  <a:srgbClr val="000000"/>
                </a:solidFill>
                <a:latin typeface="Arial"/>
                <a:cs typeface="Arial"/>
              </a:rPr>
              <a:t> </a:t>
            </a:r>
            <a:r>
              <a:rPr dirty="0" sz="800">
                <a:solidFill>
                  <a:srgbClr val="000000"/>
                </a:solidFill>
                <a:latin typeface="Arial"/>
                <a:cs typeface="Arial"/>
              </a:rPr>
              <a:t>15573.43</a:t>
            </a:r>
            <a:r>
              <a:rPr dirty="0" sz="800" spc="838">
                <a:solidFill>
                  <a:srgbClr val="000000"/>
                </a:solidFill>
                <a:latin typeface="Arial"/>
                <a:cs typeface="Arial"/>
              </a:rPr>
              <a:t> </a:t>
            </a:r>
            <a:r>
              <a:rPr dirty="0" sz="800">
                <a:solidFill>
                  <a:srgbClr val="000000"/>
                </a:solidFill>
                <a:latin typeface="Arial"/>
                <a:cs typeface="Arial"/>
              </a:rPr>
              <a:t>20286.99</a:t>
            </a:r>
            <a:r>
              <a:rPr dirty="0" sz="800" spc="847">
                <a:solidFill>
                  <a:srgbClr val="000000"/>
                </a:solidFill>
                <a:latin typeface="Arial"/>
                <a:cs typeface="Arial"/>
              </a:rPr>
              <a:t> </a:t>
            </a:r>
            <a:r>
              <a:rPr dirty="0" sz="800">
                <a:solidFill>
                  <a:srgbClr val="000000"/>
                </a:solidFill>
                <a:latin typeface="Arial"/>
                <a:cs typeface="Arial"/>
              </a:rPr>
              <a:t>26444.57</a:t>
            </a:r>
          </a:p>
          <a:p>
            <a:pPr marL="0" marR="0">
              <a:lnSpc>
                <a:spcPts val="898"/>
              </a:lnSpc>
              <a:spcBef>
                <a:spcPts val="325"/>
              </a:spcBef>
              <a:spcAft>
                <a:spcPts val="0"/>
              </a:spcAft>
            </a:pPr>
            <a:r>
              <a:rPr dirty="0" sz="800">
                <a:solidFill>
                  <a:srgbClr val="000000"/>
                </a:solidFill>
                <a:latin typeface="Arial"/>
                <a:cs typeface="Arial"/>
              </a:rPr>
              <a:t>15367.82</a:t>
            </a:r>
            <a:r>
              <a:rPr dirty="0" sz="800" spc="835">
                <a:solidFill>
                  <a:srgbClr val="000000"/>
                </a:solidFill>
                <a:latin typeface="Arial"/>
                <a:cs typeface="Arial"/>
              </a:rPr>
              <a:t> </a:t>
            </a:r>
            <a:r>
              <a:rPr dirty="0" sz="800">
                <a:solidFill>
                  <a:srgbClr val="000000"/>
                </a:solidFill>
                <a:latin typeface="Arial"/>
                <a:cs typeface="Arial"/>
              </a:rPr>
              <a:t>18864.52</a:t>
            </a:r>
            <a:r>
              <a:rPr dirty="0" sz="800" spc="838">
                <a:solidFill>
                  <a:srgbClr val="000000"/>
                </a:solidFill>
                <a:latin typeface="Arial"/>
                <a:cs typeface="Arial"/>
              </a:rPr>
              <a:t> </a:t>
            </a:r>
            <a:r>
              <a:rPr dirty="0" sz="800">
                <a:solidFill>
                  <a:srgbClr val="000000"/>
                </a:solidFill>
                <a:latin typeface="Arial"/>
                <a:cs typeface="Arial"/>
              </a:rPr>
              <a:t>23578.09</a:t>
            </a:r>
            <a:r>
              <a:rPr dirty="0" sz="800" spc="847">
                <a:solidFill>
                  <a:srgbClr val="000000"/>
                </a:solidFill>
                <a:latin typeface="Arial"/>
                <a:cs typeface="Arial"/>
              </a:rPr>
              <a:t> </a:t>
            </a:r>
            <a:r>
              <a:rPr dirty="0" sz="800">
                <a:solidFill>
                  <a:srgbClr val="000000"/>
                </a:solidFill>
                <a:latin typeface="Arial"/>
                <a:cs typeface="Arial"/>
              </a:rPr>
              <a:t>29735.66</a:t>
            </a:r>
          </a:p>
        </p:txBody>
      </p:sp>
      <p:sp>
        <p:nvSpPr>
          <p:cNvPr id="148" name="object 148"/>
          <p:cNvSpPr txBox="1"/>
          <p:nvPr/>
        </p:nvSpPr>
        <p:spPr>
          <a:xfrm>
            <a:off x="5130672" y="7259213"/>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2.58</a:t>
            </a:r>
          </a:p>
        </p:txBody>
      </p:sp>
      <p:sp>
        <p:nvSpPr>
          <p:cNvPr id="149" name="object 149"/>
          <p:cNvSpPr txBox="1"/>
          <p:nvPr/>
        </p:nvSpPr>
        <p:spPr>
          <a:xfrm>
            <a:off x="576072" y="7420994"/>
            <a:ext cx="915369" cy="597541"/>
          </a:xfrm>
          <a:prstGeom prst="rect">
            <a:avLst/>
          </a:prstGeom>
        </p:spPr>
        <p:txBody>
          <a:bodyPr wrap="square" lIns="0" tIns="0" rIns="0" bIns="0" rtlCol="0" vert="horz">
            <a:spAutoFit/>
          </a:bodyPr>
          <a:lstStyle/>
          <a:p>
            <a:pPr marL="0" marR="0">
              <a:lnSpc>
                <a:spcPts val="733"/>
              </a:lnSpc>
              <a:spcBef>
                <a:spcPts val="0"/>
              </a:spcBef>
              <a:spcAft>
                <a:spcPts val="0"/>
              </a:spcAft>
            </a:pPr>
            <a:r>
              <a:rPr dirty="0" sz="750" spc="-76">
                <a:solidFill>
                  <a:srgbClr val="000000"/>
                </a:solidFill>
                <a:latin typeface="KaiTi"/>
                <a:cs typeface="KaiTi"/>
              </a:rPr>
              <a:t>归属母公司股东权益</a:t>
            </a:r>
          </a:p>
          <a:p>
            <a:pPr marL="0" marR="0">
              <a:lnSpc>
                <a:spcPts val="803"/>
              </a:lnSpc>
              <a:spcBef>
                <a:spcPts val="479"/>
              </a:spcBef>
              <a:spcAft>
                <a:spcPts val="0"/>
              </a:spcAft>
            </a:pPr>
            <a:r>
              <a:rPr dirty="0" sz="800">
                <a:solidFill>
                  <a:srgbClr val="000000"/>
                </a:solidFill>
                <a:latin typeface="KaiTi"/>
                <a:cs typeface="KaiTi"/>
              </a:rPr>
              <a:t>少数股东权益</a:t>
            </a:r>
          </a:p>
          <a:p>
            <a:pPr marL="0" marR="0">
              <a:lnSpc>
                <a:spcPts val="803"/>
              </a:lnSpc>
              <a:spcBef>
                <a:spcPts val="420"/>
              </a:spcBef>
              <a:spcAft>
                <a:spcPts val="0"/>
              </a:spcAft>
            </a:pPr>
            <a:r>
              <a:rPr dirty="0" sz="800">
                <a:solidFill>
                  <a:srgbClr val="000000"/>
                </a:solidFill>
                <a:latin typeface="KaiTi"/>
                <a:cs typeface="KaiTi"/>
              </a:rPr>
              <a:t>股东权益合计</a:t>
            </a:r>
          </a:p>
          <a:p>
            <a:pPr marL="0" marR="0">
              <a:lnSpc>
                <a:spcPts val="733"/>
              </a:lnSpc>
              <a:spcBef>
                <a:spcPts val="480"/>
              </a:spcBef>
              <a:spcAft>
                <a:spcPts val="0"/>
              </a:spcAft>
            </a:pPr>
            <a:r>
              <a:rPr dirty="0" sz="750" spc="-76">
                <a:solidFill>
                  <a:srgbClr val="000000"/>
                </a:solidFill>
                <a:latin typeface="KaiTi"/>
                <a:cs typeface="KaiTi"/>
              </a:rPr>
              <a:t>负债和股东权益合计</a:t>
            </a:r>
          </a:p>
        </p:txBody>
      </p:sp>
      <p:sp>
        <p:nvSpPr>
          <p:cNvPr id="150" name="object 150"/>
          <p:cNvSpPr txBox="1"/>
          <p:nvPr/>
        </p:nvSpPr>
        <p:spPr>
          <a:xfrm>
            <a:off x="4927980" y="7414661"/>
            <a:ext cx="555497"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101.43%</a:t>
            </a:r>
          </a:p>
        </p:txBody>
      </p:sp>
      <p:sp>
        <p:nvSpPr>
          <p:cNvPr id="151" name="object 151"/>
          <p:cNvSpPr txBox="1"/>
          <p:nvPr/>
        </p:nvSpPr>
        <p:spPr>
          <a:xfrm>
            <a:off x="1670557" y="7570109"/>
            <a:ext cx="464706"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575.39</a:t>
            </a:r>
          </a:p>
        </p:txBody>
      </p:sp>
      <p:sp>
        <p:nvSpPr>
          <p:cNvPr id="152" name="object 152"/>
          <p:cNvSpPr txBox="1"/>
          <p:nvPr/>
        </p:nvSpPr>
        <p:spPr>
          <a:xfrm>
            <a:off x="2228342" y="7570109"/>
            <a:ext cx="464706"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720.69</a:t>
            </a:r>
          </a:p>
        </p:txBody>
      </p:sp>
      <p:sp>
        <p:nvSpPr>
          <p:cNvPr id="153" name="object 153"/>
          <p:cNvSpPr txBox="1"/>
          <p:nvPr/>
        </p:nvSpPr>
        <p:spPr>
          <a:xfrm>
            <a:off x="2786507" y="7570109"/>
            <a:ext cx="464706"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908.92</a:t>
            </a:r>
          </a:p>
        </p:txBody>
      </p:sp>
      <p:sp>
        <p:nvSpPr>
          <p:cNvPr id="154" name="object 154"/>
          <p:cNvSpPr txBox="1"/>
          <p:nvPr/>
        </p:nvSpPr>
        <p:spPr>
          <a:xfrm>
            <a:off x="3297046" y="7570109"/>
            <a:ext cx="521494"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spc="-10">
                <a:solidFill>
                  <a:srgbClr val="000000"/>
                </a:solidFill>
                <a:latin typeface="Arial"/>
                <a:cs typeface="Arial"/>
              </a:rPr>
              <a:t>1155.30</a:t>
            </a:r>
          </a:p>
        </p:txBody>
      </p:sp>
      <p:sp>
        <p:nvSpPr>
          <p:cNvPr id="155" name="object 155"/>
          <p:cNvSpPr txBox="1"/>
          <p:nvPr/>
        </p:nvSpPr>
        <p:spPr>
          <a:xfrm>
            <a:off x="1557782" y="7725557"/>
            <a:ext cx="2251523" cy="307622"/>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15943.21</a:t>
            </a:r>
            <a:r>
              <a:rPr dirty="0" sz="800" spc="835">
                <a:solidFill>
                  <a:srgbClr val="000000"/>
                </a:solidFill>
                <a:latin typeface="Arial"/>
                <a:cs typeface="Arial"/>
              </a:rPr>
              <a:t> </a:t>
            </a:r>
            <a:r>
              <a:rPr dirty="0" sz="800">
                <a:solidFill>
                  <a:srgbClr val="000000"/>
                </a:solidFill>
                <a:latin typeface="Arial"/>
                <a:cs typeface="Arial"/>
              </a:rPr>
              <a:t>19585.21</a:t>
            </a:r>
            <a:r>
              <a:rPr dirty="0" sz="800" spc="838">
                <a:solidFill>
                  <a:srgbClr val="000000"/>
                </a:solidFill>
                <a:latin typeface="Arial"/>
                <a:cs typeface="Arial"/>
              </a:rPr>
              <a:t> </a:t>
            </a:r>
            <a:r>
              <a:rPr dirty="0" sz="800">
                <a:solidFill>
                  <a:srgbClr val="000000"/>
                </a:solidFill>
                <a:latin typeface="Arial"/>
                <a:cs typeface="Arial"/>
              </a:rPr>
              <a:t>24487.01</a:t>
            </a:r>
            <a:r>
              <a:rPr dirty="0" sz="800" spc="847">
                <a:solidFill>
                  <a:srgbClr val="000000"/>
                </a:solidFill>
                <a:latin typeface="Arial"/>
                <a:cs typeface="Arial"/>
              </a:rPr>
              <a:t> </a:t>
            </a:r>
            <a:r>
              <a:rPr dirty="0" sz="800">
                <a:solidFill>
                  <a:srgbClr val="000000"/>
                </a:solidFill>
                <a:latin typeface="Arial"/>
                <a:cs typeface="Arial"/>
              </a:rPr>
              <a:t>30890.96</a:t>
            </a:r>
          </a:p>
          <a:p>
            <a:pPr marL="0" marR="0">
              <a:lnSpc>
                <a:spcPts val="898"/>
              </a:lnSpc>
              <a:spcBef>
                <a:spcPts val="325"/>
              </a:spcBef>
              <a:spcAft>
                <a:spcPts val="0"/>
              </a:spcAft>
            </a:pPr>
            <a:r>
              <a:rPr dirty="0" sz="800">
                <a:solidFill>
                  <a:srgbClr val="000000"/>
                </a:solidFill>
                <a:latin typeface="Arial"/>
                <a:cs typeface="Arial"/>
              </a:rPr>
              <a:t>18039.38</a:t>
            </a:r>
            <a:r>
              <a:rPr dirty="0" sz="800" spc="835">
                <a:solidFill>
                  <a:srgbClr val="000000"/>
                </a:solidFill>
                <a:latin typeface="Arial"/>
                <a:cs typeface="Arial"/>
              </a:rPr>
              <a:t> </a:t>
            </a:r>
            <a:r>
              <a:rPr dirty="0" sz="800">
                <a:solidFill>
                  <a:srgbClr val="000000"/>
                </a:solidFill>
                <a:latin typeface="Arial"/>
                <a:cs typeface="Arial"/>
              </a:rPr>
              <a:t>22214.18</a:t>
            </a:r>
            <a:r>
              <a:rPr dirty="0" sz="800" spc="838">
                <a:solidFill>
                  <a:srgbClr val="000000"/>
                </a:solidFill>
                <a:latin typeface="Arial"/>
                <a:cs typeface="Arial"/>
              </a:rPr>
              <a:t> </a:t>
            </a:r>
            <a:r>
              <a:rPr dirty="0" sz="800">
                <a:solidFill>
                  <a:srgbClr val="000000"/>
                </a:solidFill>
                <a:latin typeface="Arial"/>
                <a:cs typeface="Arial"/>
              </a:rPr>
              <a:t>27827.75</a:t>
            </a:r>
            <a:r>
              <a:rPr dirty="0" sz="800" spc="847">
                <a:solidFill>
                  <a:srgbClr val="000000"/>
                </a:solidFill>
                <a:latin typeface="Arial"/>
                <a:cs typeface="Arial"/>
              </a:rPr>
              <a:t> </a:t>
            </a:r>
            <a:r>
              <a:rPr dirty="0" sz="800">
                <a:solidFill>
                  <a:srgbClr val="000000"/>
                </a:solidFill>
                <a:latin typeface="Arial"/>
                <a:cs typeface="Arial"/>
              </a:rPr>
              <a:t>35130.80</a:t>
            </a:r>
          </a:p>
        </p:txBody>
      </p:sp>
      <p:sp>
        <p:nvSpPr>
          <p:cNvPr id="156" name="object 156"/>
          <p:cNvSpPr txBox="1"/>
          <p:nvPr/>
        </p:nvSpPr>
        <p:spPr>
          <a:xfrm>
            <a:off x="3813683" y="7724147"/>
            <a:ext cx="895524" cy="451103"/>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资产负债率</a:t>
            </a:r>
          </a:p>
          <a:p>
            <a:pPr marL="0" marR="0">
              <a:lnSpc>
                <a:spcPts val="898"/>
              </a:lnSpc>
              <a:spcBef>
                <a:spcPts val="383"/>
              </a:spcBef>
              <a:spcAft>
                <a:spcPts val="0"/>
              </a:spcAft>
            </a:pPr>
            <a:r>
              <a:rPr dirty="0" sz="800">
                <a:solidFill>
                  <a:srgbClr val="000000"/>
                </a:solidFill>
                <a:latin typeface="KaiTi"/>
                <a:cs typeface="KaiTi"/>
              </a:rPr>
              <a:t>带息债务</a:t>
            </a:r>
            <a:r>
              <a:rPr dirty="0" sz="800">
                <a:solidFill>
                  <a:srgbClr val="000000"/>
                </a:solidFill>
                <a:latin typeface="Arial"/>
                <a:cs typeface="Arial"/>
              </a:rPr>
              <a:t>/</a:t>
            </a:r>
            <a:r>
              <a:rPr dirty="0" sz="800">
                <a:solidFill>
                  <a:srgbClr val="000000"/>
                </a:solidFill>
                <a:latin typeface="KaiTi"/>
                <a:cs typeface="KaiTi"/>
              </a:rPr>
              <a:t>总负债</a:t>
            </a:r>
          </a:p>
          <a:p>
            <a:pPr marL="0" marR="0">
              <a:lnSpc>
                <a:spcPts val="803"/>
              </a:lnSpc>
              <a:spcBef>
                <a:spcPts val="362"/>
              </a:spcBef>
              <a:spcAft>
                <a:spcPts val="0"/>
              </a:spcAft>
            </a:pPr>
            <a:r>
              <a:rPr dirty="0" sz="800">
                <a:solidFill>
                  <a:srgbClr val="000000"/>
                </a:solidFill>
                <a:latin typeface="KaiTi"/>
                <a:cs typeface="KaiTi"/>
              </a:rPr>
              <a:t>流动比率</a:t>
            </a:r>
          </a:p>
        </p:txBody>
      </p:sp>
      <p:sp>
        <p:nvSpPr>
          <p:cNvPr id="157" name="object 157"/>
          <p:cNvSpPr txBox="1"/>
          <p:nvPr/>
        </p:nvSpPr>
        <p:spPr>
          <a:xfrm>
            <a:off x="4991989" y="7725557"/>
            <a:ext cx="498709" cy="463070"/>
          </a:xfrm>
          <a:prstGeom prst="rect">
            <a:avLst/>
          </a:prstGeom>
        </p:spPr>
        <p:txBody>
          <a:bodyPr wrap="square" lIns="0" tIns="0" rIns="0" bIns="0" rtlCol="0" vert="horz">
            <a:spAutoFit/>
          </a:bodyPr>
          <a:lstStyle/>
          <a:p>
            <a:pPr marL="0" marR="0">
              <a:lnSpc>
                <a:spcPts val="898"/>
              </a:lnSpc>
              <a:spcBef>
                <a:spcPts val="0"/>
              </a:spcBef>
              <a:spcAft>
                <a:spcPts val="0"/>
              </a:spcAft>
            </a:pPr>
            <a:r>
              <a:rPr dirty="0" sz="800" spc="-11">
                <a:solidFill>
                  <a:srgbClr val="000000"/>
                </a:solidFill>
                <a:latin typeface="Arial"/>
                <a:cs typeface="Arial"/>
              </a:rPr>
              <a:t>11.62%</a:t>
            </a:r>
          </a:p>
          <a:p>
            <a:pPr marL="48767" marR="0">
              <a:lnSpc>
                <a:spcPts val="898"/>
              </a:lnSpc>
              <a:spcBef>
                <a:spcPts val="325"/>
              </a:spcBef>
              <a:spcAft>
                <a:spcPts val="0"/>
              </a:spcAft>
            </a:pPr>
            <a:r>
              <a:rPr dirty="0" sz="800">
                <a:solidFill>
                  <a:srgbClr val="000000"/>
                </a:solidFill>
                <a:latin typeface="Arial"/>
                <a:cs typeface="Arial"/>
              </a:rPr>
              <a:t>0.00%</a:t>
            </a:r>
          </a:p>
          <a:p>
            <a:pPr marL="138683" marR="0">
              <a:lnSpc>
                <a:spcPts val="898"/>
              </a:lnSpc>
              <a:spcBef>
                <a:spcPts val="325"/>
              </a:spcBef>
              <a:spcAft>
                <a:spcPts val="0"/>
              </a:spcAft>
            </a:pPr>
            <a:r>
              <a:rPr dirty="0" sz="800">
                <a:solidFill>
                  <a:srgbClr val="000000"/>
                </a:solidFill>
                <a:latin typeface="Arial"/>
                <a:cs typeface="Arial"/>
              </a:rPr>
              <a:t>7.06</a:t>
            </a:r>
          </a:p>
        </p:txBody>
      </p:sp>
      <p:sp>
        <p:nvSpPr>
          <p:cNvPr id="158" name="object 158"/>
          <p:cNvSpPr txBox="1"/>
          <p:nvPr/>
        </p:nvSpPr>
        <p:spPr>
          <a:xfrm>
            <a:off x="5549772" y="7725557"/>
            <a:ext cx="498709" cy="463070"/>
          </a:xfrm>
          <a:prstGeom prst="rect">
            <a:avLst/>
          </a:prstGeom>
        </p:spPr>
        <p:txBody>
          <a:bodyPr wrap="square" lIns="0" tIns="0" rIns="0" bIns="0" rtlCol="0" vert="horz">
            <a:spAutoFit/>
          </a:bodyPr>
          <a:lstStyle/>
          <a:p>
            <a:pPr marL="0" marR="0">
              <a:lnSpc>
                <a:spcPts val="898"/>
              </a:lnSpc>
              <a:spcBef>
                <a:spcPts val="0"/>
              </a:spcBef>
              <a:spcAft>
                <a:spcPts val="0"/>
              </a:spcAft>
            </a:pPr>
            <a:r>
              <a:rPr dirty="0" sz="800" spc="-11">
                <a:solidFill>
                  <a:srgbClr val="000000"/>
                </a:solidFill>
                <a:latin typeface="Arial"/>
                <a:cs typeface="Arial"/>
              </a:rPr>
              <a:t>11.83%</a:t>
            </a:r>
          </a:p>
          <a:p>
            <a:pPr marL="48767" marR="0">
              <a:lnSpc>
                <a:spcPts val="898"/>
              </a:lnSpc>
              <a:spcBef>
                <a:spcPts val="325"/>
              </a:spcBef>
              <a:spcAft>
                <a:spcPts val="0"/>
              </a:spcAft>
            </a:pPr>
            <a:r>
              <a:rPr dirty="0" sz="800">
                <a:solidFill>
                  <a:srgbClr val="000000"/>
                </a:solidFill>
                <a:latin typeface="Arial"/>
                <a:cs typeface="Arial"/>
              </a:rPr>
              <a:t>0.00%</a:t>
            </a:r>
          </a:p>
          <a:p>
            <a:pPr marL="138684" marR="0">
              <a:lnSpc>
                <a:spcPts val="898"/>
              </a:lnSpc>
              <a:spcBef>
                <a:spcPts val="325"/>
              </a:spcBef>
              <a:spcAft>
                <a:spcPts val="0"/>
              </a:spcAft>
            </a:pPr>
            <a:r>
              <a:rPr dirty="0" sz="800">
                <a:solidFill>
                  <a:srgbClr val="000000"/>
                </a:solidFill>
                <a:latin typeface="Arial"/>
                <a:cs typeface="Arial"/>
              </a:rPr>
              <a:t>7.35</a:t>
            </a:r>
          </a:p>
        </p:txBody>
      </p:sp>
      <p:sp>
        <p:nvSpPr>
          <p:cNvPr id="159" name="object 159"/>
          <p:cNvSpPr txBox="1"/>
          <p:nvPr/>
        </p:nvSpPr>
        <p:spPr>
          <a:xfrm>
            <a:off x="6101841" y="7725557"/>
            <a:ext cx="498709" cy="463070"/>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12.01%</a:t>
            </a:r>
          </a:p>
          <a:p>
            <a:pPr marL="56388" marR="0">
              <a:lnSpc>
                <a:spcPts val="898"/>
              </a:lnSpc>
              <a:spcBef>
                <a:spcPts val="325"/>
              </a:spcBef>
              <a:spcAft>
                <a:spcPts val="0"/>
              </a:spcAft>
            </a:pPr>
            <a:r>
              <a:rPr dirty="0" sz="800">
                <a:solidFill>
                  <a:srgbClr val="000000"/>
                </a:solidFill>
                <a:latin typeface="Arial"/>
                <a:cs typeface="Arial"/>
              </a:rPr>
              <a:t>0.00%</a:t>
            </a:r>
          </a:p>
          <a:p>
            <a:pPr marL="146304" marR="0">
              <a:lnSpc>
                <a:spcPts val="898"/>
              </a:lnSpc>
              <a:spcBef>
                <a:spcPts val="325"/>
              </a:spcBef>
              <a:spcAft>
                <a:spcPts val="0"/>
              </a:spcAft>
            </a:pPr>
            <a:r>
              <a:rPr dirty="0" sz="800">
                <a:solidFill>
                  <a:srgbClr val="000000"/>
                </a:solidFill>
                <a:latin typeface="Arial"/>
                <a:cs typeface="Arial"/>
              </a:rPr>
              <a:t>7.59</a:t>
            </a:r>
          </a:p>
        </p:txBody>
      </p:sp>
      <p:sp>
        <p:nvSpPr>
          <p:cNvPr id="160" name="object 160"/>
          <p:cNvSpPr txBox="1"/>
          <p:nvPr/>
        </p:nvSpPr>
        <p:spPr>
          <a:xfrm>
            <a:off x="6659626" y="7725557"/>
            <a:ext cx="498709" cy="463070"/>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12.07%</a:t>
            </a:r>
          </a:p>
          <a:p>
            <a:pPr marL="56388" marR="0">
              <a:lnSpc>
                <a:spcPts val="898"/>
              </a:lnSpc>
              <a:spcBef>
                <a:spcPts val="325"/>
              </a:spcBef>
              <a:spcAft>
                <a:spcPts val="0"/>
              </a:spcAft>
            </a:pPr>
            <a:r>
              <a:rPr dirty="0" sz="800">
                <a:solidFill>
                  <a:srgbClr val="000000"/>
                </a:solidFill>
                <a:latin typeface="Arial"/>
                <a:cs typeface="Arial"/>
              </a:rPr>
              <a:t>0.00%</a:t>
            </a:r>
          </a:p>
          <a:p>
            <a:pPr marL="146304" marR="0">
              <a:lnSpc>
                <a:spcPts val="898"/>
              </a:lnSpc>
              <a:spcBef>
                <a:spcPts val="325"/>
              </a:spcBef>
              <a:spcAft>
                <a:spcPts val="0"/>
              </a:spcAft>
            </a:pPr>
            <a:r>
              <a:rPr dirty="0" sz="800">
                <a:solidFill>
                  <a:srgbClr val="000000"/>
                </a:solidFill>
                <a:latin typeface="Arial"/>
                <a:cs typeface="Arial"/>
              </a:rPr>
              <a:t>7.80</a:t>
            </a:r>
          </a:p>
        </p:txBody>
      </p:sp>
      <p:sp>
        <p:nvSpPr>
          <p:cNvPr id="161" name="object 161"/>
          <p:cNvSpPr txBox="1"/>
          <p:nvPr/>
        </p:nvSpPr>
        <p:spPr>
          <a:xfrm>
            <a:off x="576072" y="8190492"/>
            <a:ext cx="867156" cy="464859"/>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ffffff"/>
                </a:solidFill>
                <a:latin typeface="KaiTi"/>
                <a:cs typeface="KaiTi"/>
              </a:rPr>
              <a:t>业绩和估值指标</a:t>
            </a:r>
          </a:p>
          <a:p>
            <a:pPr marL="0" marR="0">
              <a:lnSpc>
                <a:spcPts val="898"/>
              </a:lnSpc>
              <a:spcBef>
                <a:spcPts val="434"/>
              </a:spcBef>
              <a:spcAft>
                <a:spcPts val="0"/>
              </a:spcAft>
            </a:pPr>
            <a:r>
              <a:rPr dirty="0" sz="800">
                <a:solidFill>
                  <a:srgbClr val="000000"/>
                </a:solidFill>
                <a:latin typeface="Arial"/>
                <a:cs typeface="Arial"/>
              </a:rPr>
              <a:t>EBITDA</a:t>
            </a:r>
          </a:p>
          <a:p>
            <a:pPr marL="0" marR="0">
              <a:lnSpc>
                <a:spcPts val="898"/>
              </a:lnSpc>
              <a:spcBef>
                <a:spcPts val="375"/>
              </a:spcBef>
              <a:spcAft>
                <a:spcPts val="0"/>
              </a:spcAft>
            </a:pPr>
            <a:r>
              <a:rPr dirty="0" sz="800">
                <a:solidFill>
                  <a:srgbClr val="000000"/>
                </a:solidFill>
                <a:latin typeface="Arial"/>
                <a:cs typeface="Arial"/>
              </a:rPr>
              <a:t>PE</a:t>
            </a:r>
          </a:p>
        </p:txBody>
      </p:sp>
      <p:sp>
        <p:nvSpPr>
          <p:cNvPr id="162" name="object 162"/>
          <p:cNvSpPr txBox="1"/>
          <p:nvPr/>
        </p:nvSpPr>
        <p:spPr>
          <a:xfrm>
            <a:off x="1614169" y="8190377"/>
            <a:ext cx="521795" cy="464974"/>
          </a:xfrm>
          <a:prstGeom prst="rect">
            <a:avLst/>
          </a:prstGeom>
        </p:spPr>
        <p:txBody>
          <a:bodyPr wrap="square" lIns="0" tIns="0" rIns="0" bIns="0" rtlCol="0" vert="horz">
            <a:spAutoFit/>
          </a:bodyPr>
          <a:lstStyle/>
          <a:p>
            <a:pPr marL="68580" marR="0">
              <a:lnSpc>
                <a:spcPts val="898"/>
              </a:lnSpc>
              <a:spcBef>
                <a:spcPts val="0"/>
              </a:spcBef>
              <a:spcAft>
                <a:spcPts val="0"/>
              </a:spcAft>
            </a:pPr>
            <a:r>
              <a:rPr dirty="0" sz="800" b="1">
                <a:solidFill>
                  <a:srgbClr val="ffffff"/>
                </a:solidFill>
                <a:latin typeface="Arial"/>
                <a:cs typeface="Arial"/>
              </a:rPr>
              <a:t>2017A</a:t>
            </a:r>
          </a:p>
          <a:p>
            <a:pPr marL="0" marR="0">
              <a:lnSpc>
                <a:spcPts val="898"/>
              </a:lnSpc>
              <a:spcBef>
                <a:spcPts val="340"/>
              </a:spcBef>
              <a:spcAft>
                <a:spcPts val="0"/>
              </a:spcAft>
            </a:pPr>
            <a:r>
              <a:rPr dirty="0" sz="800">
                <a:solidFill>
                  <a:srgbClr val="000000"/>
                </a:solidFill>
                <a:latin typeface="Arial"/>
                <a:cs typeface="Arial"/>
              </a:rPr>
              <a:t>4091.31</a:t>
            </a:r>
          </a:p>
          <a:p>
            <a:pPr marL="112775" marR="0">
              <a:lnSpc>
                <a:spcPts val="898"/>
              </a:lnSpc>
              <a:spcBef>
                <a:spcPts val="375"/>
              </a:spcBef>
              <a:spcAft>
                <a:spcPts val="0"/>
              </a:spcAft>
            </a:pPr>
            <a:r>
              <a:rPr dirty="0" sz="800">
                <a:solidFill>
                  <a:srgbClr val="000000"/>
                </a:solidFill>
                <a:latin typeface="Arial"/>
                <a:cs typeface="Arial"/>
              </a:rPr>
              <a:t>77.81</a:t>
            </a:r>
          </a:p>
        </p:txBody>
      </p:sp>
      <p:sp>
        <p:nvSpPr>
          <p:cNvPr id="163" name="object 163"/>
          <p:cNvSpPr txBox="1"/>
          <p:nvPr/>
        </p:nvSpPr>
        <p:spPr>
          <a:xfrm>
            <a:off x="2171954" y="8190377"/>
            <a:ext cx="521494" cy="464974"/>
          </a:xfrm>
          <a:prstGeom prst="rect">
            <a:avLst/>
          </a:prstGeom>
        </p:spPr>
        <p:txBody>
          <a:bodyPr wrap="square" lIns="0" tIns="0" rIns="0" bIns="0" rtlCol="0" vert="horz">
            <a:spAutoFit/>
          </a:bodyPr>
          <a:lstStyle/>
          <a:p>
            <a:pPr marL="73151" marR="0">
              <a:lnSpc>
                <a:spcPts val="898"/>
              </a:lnSpc>
              <a:spcBef>
                <a:spcPts val="0"/>
              </a:spcBef>
              <a:spcAft>
                <a:spcPts val="0"/>
              </a:spcAft>
            </a:pPr>
            <a:r>
              <a:rPr dirty="0" sz="800" b="1">
                <a:solidFill>
                  <a:srgbClr val="ffffff"/>
                </a:solidFill>
                <a:latin typeface="Arial"/>
                <a:cs typeface="Arial"/>
              </a:rPr>
              <a:t>2018E</a:t>
            </a:r>
          </a:p>
          <a:p>
            <a:pPr marL="0" marR="0">
              <a:lnSpc>
                <a:spcPts val="898"/>
              </a:lnSpc>
              <a:spcBef>
                <a:spcPts val="340"/>
              </a:spcBef>
              <a:spcAft>
                <a:spcPts val="0"/>
              </a:spcAft>
            </a:pPr>
            <a:r>
              <a:rPr dirty="0" sz="800">
                <a:solidFill>
                  <a:srgbClr val="000000"/>
                </a:solidFill>
                <a:latin typeface="Arial"/>
                <a:cs typeface="Arial"/>
              </a:rPr>
              <a:t>4933.79</a:t>
            </a:r>
          </a:p>
          <a:p>
            <a:pPr marL="112775" marR="0">
              <a:lnSpc>
                <a:spcPts val="898"/>
              </a:lnSpc>
              <a:spcBef>
                <a:spcPts val="375"/>
              </a:spcBef>
              <a:spcAft>
                <a:spcPts val="0"/>
              </a:spcAft>
            </a:pPr>
            <a:r>
              <a:rPr dirty="0" sz="800">
                <a:solidFill>
                  <a:srgbClr val="000000"/>
                </a:solidFill>
                <a:latin typeface="Arial"/>
                <a:cs typeface="Arial"/>
              </a:rPr>
              <a:t>64.33</a:t>
            </a:r>
          </a:p>
        </p:txBody>
      </p:sp>
      <p:sp>
        <p:nvSpPr>
          <p:cNvPr id="164" name="object 164"/>
          <p:cNvSpPr txBox="1"/>
          <p:nvPr/>
        </p:nvSpPr>
        <p:spPr>
          <a:xfrm>
            <a:off x="2730119" y="8190377"/>
            <a:ext cx="521494" cy="464974"/>
          </a:xfrm>
          <a:prstGeom prst="rect">
            <a:avLst/>
          </a:prstGeom>
        </p:spPr>
        <p:txBody>
          <a:bodyPr wrap="square" lIns="0" tIns="0" rIns="0" bIns="0" rtlCol="0" vert="horz">
            <a:spAutoFit/>
          </a:bodyPr>
          <a:lstStyle/>
          <a:p>
            <a:pPr marL="73151" marR="0">
              <a:lnSpc>
                <a:spcPts val="898"/>
              </a:lnSpc>
              <a:spcBef>
                <a:spcPts val="0"/>
              </a:spcBef>
              <a:spcAft>
                <a:spcPts val="0"/>
              </a:spcAft>
            </a:pPr>
            <a:r>
              <a:rPr dirty="0" sz="800" b="1">
                <a:solidFill>
                  <a:srgbClr val="ffffff"/>
                </a:solidFill>
                <a:latin typeface="Arial"/>
                <a:cs typeface="Arial"/>
              </a:rPr>
              <a:t>2019E</a:t>
            </a:r>
          </a:p>
          <a:p>
            <a:pPr marL="0" marR="0">
              <a:lnSpc>
                <a:spcPts val="898"/>
              </a:lnSpc>
              <a:spcBef>
                <a:spcPts val="340"/>
              </a:spcBef>
              <a:spcAft>
                <a:spcPts val="0"/>
              </a:spcAft>
            </a:pPr>
            <a:r>
              <a:rPr dirty="0" sz="800">
                <a:solidFill>
                  <a:srgbClr val="000000"/>
                </a:solidFill>
                <a:latin typeface="Arial"/>
                <a:cs typeface="Arial"/>
              </a:rPr>
              <a:t>6514.29</a:t>
            </a:r>
          </a:p>
          <a:p>
            <a:pPr marL="112776" marR="0">
              <a:lnSpc>
                <a:spcPts val="898"/>
              </a:lnSpc>
              <a:spcBef>
                <a:spcPts val="375"/>
              </a:spcBef>
              <a:spcAft>
                <a:spcPts val="0"/>
              </a:spcAft>
            </a:pPr>
            <a:r>
              <a:rPr dirty="0" sz="800">
                <a:solidFill>
                  <a:srgbClr val="000000"/>
                </a:solidFill>
                <a:latin typeface="Arial"/>
                <a:cs typeface="Arial"/>
              </a:rPr>
              <a:t>48.23</a:t>
            </a:r>
          </a:p>
        </p:txBody>
      </p:sp>
      <p:sp>
        <p:nvSpPr>
          <p:cNvPr id="165" name="object 165"/>
          <p:cNvSpPr txBox="1"/>
          <p:nvPr/>
        </p:nvSpPr>
        <p:spPr>
          <a:xfrm>
            <a:off x="3289427" y="8190377"/>
            <a:ext cx="521494" cy="621946"/>
          </a:xfrm>
          <a:prstGeom prst="rect">
            <a:avLst/>
          </a:prstGeom>
        </p:spPr>
        <p:txBody>
          <a:bodyPr wrap="square" lIns="0" tIns="0" rIns="0" bIns="0" rtlCol="0" vert="horz">
            <a:spAutoFit/>
          </a:bodyPr>
          <a:lstStyle/>
          <a:p>
            <a:pPr marL="73151" marR="0">
              <a:lnSpc>
                <a:spcPts val="898"/>
              </a:lnSpc>
              <a:spcBef>
                <a:spcPts val="0"/>
              </a:spcBef>
              <a:spcAft>
                <a:spcPts val="0"/>
              </a:spcAft>
            </a:pPr>
            <a:r>
              <a:rPr dirty="0" sz="800" b="1">
                <a:solidFill>
                  <a:srgbClr val="ffffff"/>
                </a:solidFill>
                <a:latin typeface="Arial"/>
                <a:cs typeface="Arial"/>
              </a:rPr>
              <a:t>2020E</a:t>
            </a:r>
          </a:p>
          <a:p>
            <a:pPr marL="0" marR="0">
              <a:lnSpc>
                <a:spcPts val="898"/>
              </a:lnSpc>
              <a:spcBef>
                <a:spcPts val="340"/>
              </a:spcBef>
              <a:spcAft>
                <a:spcPts val="0"/>
              </a:spcAft>
            </a:pPr>
            <a:r>
              <a:rPr dirty="0" sz="800">
                <a:solidFill>
                  <a:srgbClr val="000000"/>
                </a:solidFill>
                <a:latin typeface="Arial"/>
                <a:cs typeface="Arial"/>
              </a:rPr>
              <a:t>8399.06</a:t>
            </a:r>
          </a:p>
          <a:p>
            <a:pPr marL="112776" marR="0">
              <a:lnSpc>
                <a:spcPts val="898"/>
              </a:lnSpc>
              <a:spcBef>
                <a:spcPts val="375"/>
              </a:spcBef>
              <a:spcAft>
                <a:spcPts val="0"/>
              </a:spcAft>
            </a:pPr>
            <a:r>
              <a:rPr dirty="0" sz="800">
                <a:solidFill>
                  <a:srgbClr val="000000"/>
                </a:solidFill>
                <a:latin typeface="Arial"/>
                <a:cs typeface="Arial"/>
              </a:rPr>
              <a:t>36.85</a:t>
            </a:r>
          </a:p>
          <a:p>
            <a:pPr marL="169163" marR="0">
              <a:lnSpc>
                <a:spcPts val="898"/>
              </a:lnSpc>
              <a:spcBef>
                <a:spcPts val="337"/>
              </a:spcBef>
              <a:spcAft>
                <a:spcPts val="0"/>
              </a:spcAft>
            </a:pPr>
            <a:r>
              <a:rPr dirty="0" sz="800">
                <a:solidFill>
                  <a:srgbClr val="000000"/>
                </a:solidFill>
                <a:latin typeface="Arial"/>
                <a:cs typeface="Arial"/>
              </a:rPr>
              <a:t>8.10</a:t>
            </a:r>
          </a:p>
        </p:txBody>
      </p:sp>
      <p:sp>
        <p:nvSpPr>
          <p:cNvPr id="166" name="object 166"/>
          <p:cNvSpPr txBox="1"/>
          <p:nvPr/>
        </p:nvSpPr>
        <p:spPr>
          <a:xfrm>
            <a:off x="3813683" y="8190492"/>
            <a:ext cx="560832" cy="140207"/>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速动比率</a:t>
            </a:r>
          </a:p>
        </p:txBody>
      </p:sp>
      <p:sp>
        <p:nvSpPr>
          <p:cNvPr id="167" name="object 167"/>
          <p:cNvSpPr txBox="1"/>
          <p:nvPr/>
        </p:nvSpPr>
        <p:spPr>
          <a:xfrm>
            <a:off x="5130672" y="8191901"/>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6.67</a:t>
            </a:r>
          </a:p>
        </p:txBody>
      </p:sp>
      <p:sp>
        <p:nvSpPr>
          <p:cNvPr id="168" name="object 168"/>
          <p:cNvSpPr txBox="1"/>
          <p:nvPr/>
        </p:nvSpPr>
        <p:spPr>
          <a:xfrm>
            <a:off x="5688457" y="8191901"/>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6.97</a:t>
            </a:r>
          </a:p>
        </p:txBody>
      </p:sp>
      <p:sp>
        <p:nvSpPr>
          <p:cNvPr id="169" name="object 169"/>
          <p:cNvSpPr txBox="1"/>
          <p:nvPr/>
        </p:nvSpPr>
        <p:spPr>
          <a:xfrm>
            <a:off x="6248146" y="8191901"/>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7.21</a:t>
            </a:r>
          </a:p>
        </p:txBody>
      </p:sp>
      <p:sp>
        <p:nvSpPr>
          <p:cNvPr id="170" name="object 170"/>
          <p:cNvSpPr txBox="1"/>
          <p:nvPr/>
        </p:nvSpPr>
        <p:spPr>
          <a:xfrm>
            <a:off x="6805930" y="8191901"/>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7.43</a:t>
            </a:r>
          </a:p>
        </p:txBody>
      </p:sp>
      <p:sp>
        <p:nvSpPr>
          <p:cNvPr id="171" name="object 171"/>
          <p:cNvSpPr txBox="1"/>
          <p:nvPr/>
        </p:nvSpPr>
        <p:spPr>
          <a:xfrm>
            <a:off x="3813683" y="8346320"/>
            <a:ext cx="662940" cy="295655"/>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股利支付率</a:t>
            </a:r>
          </a:p>
          <a:p>
            <a:pPr marL="0" marR="0">
              <a:lnSpc>
                <a:spcPts val="803"/>
              </a:lnSpc>
              <a:spcBef>
                <a:spcPts val="420"/>
              </a:spcBef>
              <a:spcAft>
                <a:spcPts val="0"/>
              </a:spcAft>
            </a:pPr>
            <a:r>
              <a:rPr dirty="0" sz="800">
                <a:solidFill>
                  <a:srgbClr val="000000"/>
                </a:solidFill>
                <a:latin typeface="KaiTi"/>
                <a:cs typeface="KaiTi"/>
              </a:rPr>
              <a:t>每股指标</a:t>
            </a:r>
          </a:p>
        </p:txBody>
      </p:sp>
      <p:sp>
        <p:nvSpPr>
          <p:cNvPr id="172" name="object 172"/>
          <p:cNvSpPr txBox="1"/>
          <p:nvPr/>
        </p:nvSpPr>
        <p:spPr>
          <a:xfrm>
            <a:off x="5040757" y="8347730"/>
            <a:ext cx="441922"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9.85%</a:t>
            </a:r>
          </a:p>
        </p:txBody>
      </p:sp>
      <p:sp>
        <p:nvSpPr>
          <p:cNvPr id="173" name="object 173"/>
          <p:cNvSpPr txBox="1"/>
          <p:nvPr/>
        </p:nvSpPr>
        <p:spPr>
          <a:xfrm>
            <a:off x="5542153" y="8347730"/>
            <a:ext cx="498709"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10.12%</a:t>
            </a:r>
          </a:p>
        </p:txBody>
      </p:sp>
      <p:sp>
        <p:nvSpPr>
          <p:cNvPr id="174" name="object 174"/>
          <p:cNvSpPr txBox="1"/>
          <p:nvPr/>
        </p:nvSpPr>
        <p:spPr>
          <a:xfrm>
            <a:off x="6158229" y="8347730"/>
            <a:ext cx="441922"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9.18%</a:t>
            </a:r>
          </a:p>
        </p:txBody>
      </p:sp>
      <p:sp>
        <p:nvSpPr>
          <p:cNvPr id="175" name="object 175"/>
          <p:cNvSpPr txBox="1"/>
          <p:nvPr/>
        </p:nvSpPr>
        <p:spPr>
          <a:xfrm>
            <a:off x="6716014" y="8347730"/>
            <a:ext cx="441922"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9.35%</a:t>
            </a:r>
          </a:p>
        </p:txBody>
      </p:sp>
      <p:sp>
        <p:nvSpPr>
          <p:cNvPr id="176" name="object 176"/>
          <p:cNvSpPr txBox="1"/>
          <p:nvPr/>
        </p:nvSpPr>
        <p:spPr>
          <a:xfrm>
            <a:off x="576072" y="8660150"/>
            <a:ext cx="289084"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PB</a:t>
            </a:r>
          </a:p>
        </p:txBody>
      </p:sp>
      <p:sp>
        <p:nvSpPr>
          <p:cNvPr id="177" name="object 177"/>
          <p:cNvSpPr txBox="1"/>
          <p:nvPr/>
        </p:nvSpPr>
        <p:spPr>
          <a:xfrm>
            <a:off x="1726945" y="8660150"/>
            <a:ext cx="407919"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15.70</a:t>
            </a:r>
          </a:p>
        </p:txBody>
      </p:sp>
      <p:sp>
        <p:nvSpPr>
          <p:cNvPr id="178" name="object 178"/>
          <p:cNvSpPr txBox="1"/>
          <p:nvPr/>
        </p:nvSpPr>
        <p:spPr>
          <a:xfrm>
            <a:off x="2284729" y="8660150"/>
            <a:ext cx="407919"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12.78</a:t>
            </a:r>
          </a:p>
        </p:txBody>
      </p:sp>
      <p:sp>
        <p:nvSpPr>
          <p:cNvPr id="179" name="object 179"/>
          <p:cNvSpPr txBox="1"/>
          <p:nvPr/>
        </p:nvSpPr>
        <p:spPr>
          <a:xfrm>
            <a:off x="2842895" y="8660150"/>
            <a:ext cx="407919"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10.22</a:t>
            </a:r>
          </a:p>
        </p:txBody>
      </p:sp>
      <p:sp>
        <p:nvSpPr>
          <p:cNvPr id="180" name="object 180"/>
          <p:cNvSpPr txBox="1"/>
          <p:nvPr/>
        </p:nvSpPr>
        <p:spPr>
          <a:xfrm>
            <a:off x="3813683" y="8658741"/>
            <a:ext cx="560832" cy="140207"/>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每股收益</a:t>
            </a:r>
          </a:p>
        </p:txBody>
      </p:sp>
      <p:sp>
        <p:nvSpPr>
          <p:cNvPr id="181" name="object 181"/>
          <p:cNvSpPr txBox="1"/>
          <p:nvPr/>
        </p:nvSpPr>
        <p:spPr>
          <a:xfrm>
            <a:off x="5130672" y="8660150"/>
            <a:ext cx="351131" cy="618518"/>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0.87</a:t>
            </a:r>
          </a:p>
          <a:p>
            <a:pPr marL="0" marR="0">
              <a:lnSpc>
                <a:spcPts val="898"/>
              </a:lnSpc>
              <a:spcBef>
                <a:spcPts val="325"/>
              </a:spcBef>
              <a:spcAft>
                <a:spcPts val="0"/>
              </a:spcAft>
            </a:pPr>
            <a:r>
              <a:rPr dirty="0" sz="800">
                <a:solidFill>
                  <a:srgbClr val="000000"/>
                </a:solidFill>
                <a:latin typeface="Arial"/>
                <a:cs typeface="Arial"/>
              </a:rPr>
              <a:t>4.33</a:t>
            </a:r>
          </a:p>
          <a:p>
            <a:pPr marL="0" marR="0">
              <a:lnSpc>
                <a:spcPts val="898"/>
              </a:lnSpc>
              <a:spcBef>
                <a:spcPts val="325"/>
              </a:spcBef>
              <a:spcAft>
                <a:spcPts val="0"/>
              </a:spcAft>
            </a:pPr>
            <a:r>
              <a:rPr dirty="0" sz="800">
                <a:solidFill>
                  <a:srgbClr val="000000"/>
                </a:solidFill>
                <a:latin typeface="Arial"/>
                <a:cs typeface="Arial"/>
              </a:rPr>
              <a:t>0.69</a:t>
            </a:r>
          </a:p>
          <a:p>
            <a:pPr marL="0" marR="0">
              <a:lnSpc>
                <a:spcPts val="898"/>
              </a:lnSpc>
              <a:spcBef>
                <a:spcPts val="375"/>
              </a:spcBef>
              <a:spcAft>
                <a:spcPts val="0"/>
              </a:spcAft>
            </a:pPr>
            <a:r>
              <a:rPr dirty="0" sz="800">
                <a:solidFill>
                  <a:srgbClr val="000000"/>
                </a:solidFill>
                <a:latin typeface="Arial"/>
                <a:cs typeface="Arial"/>
              </a:rPr>
              <a:t>0.09</a:t>
            </a:r>
          </a:p>
        </p:txBody>
      </p:sp>
      <p:sp>
        <p:nvSpPr>
          <p:cNvPr id="182" name="object 182"/>
          <p:cNvSpPr txBox="1"/>
          <p:nvPr/>
        </p:nvSpPr>
        <p:spPr>
          <a:xfrm>
            <a:off x="5688457" y="8660150"/>
            <a:ext cx="351131" cy="618518"/>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1.06</a:t>
            </a:r>
          </a:p>
          <a:p>
            <a:pPr marL="0" marR="0">
              <a:lnSpc>
                <a:spcPts val="898"/>
              </a:lnSpc>
              <a:spcBef>
                <a:spcPts val="325"/>
              </a:spcBef>
              <a:spcAft>
                <a:spcPts val="0"/>
              </a:spcAft>
            </a:pPr>
            <a:r>
              <a:rPr dirty="0" sz="800">
                <a:solidFill>
                  <a:srgbClr val="000000"/>
                </a:solidFill>
                <a:latin typeface="Arial"/>
                <a:cs typeface="Arial"/>
              </a:rPr>
              <a:t>5.32</a:t>
            </a:r>
          </a:p>
          <a:p>
            <a:pPr marL="0" marR="0">
              <a:lnSpc>
                <a:spcPts val="898"/>
              </a:lnSpc>
              <a:spcBef>
                <a:spcPts val="325"/>
              </a:spcBef>
              <a:spcAft>
                <a:spcPts val="0"/>
              </a:spcAft>
            </a:pPr>
            <a:r>
              <a:rPr dirty="0" sz="800">
                <a:solidFill>
                  <a:srgbClr val="000000"/>
                </a:solidFill>
                <a:latin typeface="Arial"/>
                <a:cs typeface="Arial"/>
              </a:rPr>
              <a:t>0.59</a:t>
            </a:r>
          </a:p>
          <a:p>
            <a:pPr marL="7620" marR="0">
              <a:lnSpc>
                <a:spcPts val="898"/>
              </a:lnSpc>
              <a:spcBef>
                <a:spcPts val="375"/>
              </a:spcBef>
              <a:spcAft>
                <a:spcPts val="0"/>
              </a:spcAft>
            </a:pPr>
            <a:r>
              <a:rPr dirty="0" sz="800" spc="-18">
                <a:solidFill>
                  <a:srgbClr val="000000"/>
                </a:solidFill>
                <a:latin typeface="Arial"/>
                <a:cs typeface="Arial"/>
              </a:rPr>
              <a:t>0.11</a:t>
            </a:r>
          </a:p>
        </p:txBody>
      </p:sp>
      <p:sp>
        <p:nvSpPr>
          <p:cNvPr id="183" name="object 183"/>
          <p:cNvSpPr txBox="1"/>
          <p:nvPr/>
        </p:nvSpPr>
        <p:spPr>
          <a:xfrm>
            <a:off x="6248146" y="8660150"/>
            <a:ext cx="351131" cy="618518"/>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1.41</a:t>
            </a:r>
          </a:p>
          <a:p>
            <a:pPr marL="0" marR="0">
              <a:lnSpc>
                <a:spcPts val="898"/>
              </a:lnSpc>
              <a:spcBef>
                <a:spcPts val="325"/>
              </a:spcBef>
              <a:spcAft>
                <a:spcPts val="0"/>
              </a:spcAft>
            </a:pPr>
            <a:r>
              <a:rPr dirty="0" sz="800">
                <a:solidFill>
                  <a:srgbClr val="000000"/>
                </a:solidFill>
                <a:latin typeface="Arial"/>
                <a:cs typeface="Arial"/>
              </a:rPr>
              <a:t>6.65</a:t>
            </a:r>
          </a:p>
          <a:p>
            <a:pPr marL="0" marR="0">
              <a:lnSpc>
                <a:spcPts val="898"/>
              </a:lnSpc>
              <a:spcBef>
                <a:spcPts val="325"/>
              </a:spcBef>
              <a:spcAft>
                <a:spcPts val="0"/>
              </a:spcAft>
            </a:pPr>
            <a:r>
              <a:rPr dirty="0" sz="800">
                <a:solidFill>
                  <a:srgbClr val="000000"/>
                </a:solidFill>
                <a:latin typeface="Arial"/>
                <a:cs typeface="Arial"/>
              </a:rPr>
              <a:t>0.74</a:t>
            </a:r>
          </a:p>
          <a:p>
            <a:pPr marL="0" marR="0">
              <a:lnSpc>
                <a:spcPts val="898"/>
              </a:lnSpc>
              <a:spcBef>
                <a:spcPts val="375"/>
              </a:spcBef>
              <a:spcAft>
                <a:spcPts val="0"/>
              </a:spcAft>
            </a:pPr>
            <a:r>
              <a:rPr dirty="0" sz="800">
                <a:solidFill>
                  <a:srgbClr val="000000"/>
                </a:solidFill>
                <a:latin typeface="Arial"/>
                <a:cs typeface="Arial"/>
              </a:rPr>
              <a:t>0.13</a:t>
            </a:r>
          </a:p>
        </p:txBody>
      </p:sp>
      <p:sp>
        <p:nvSpPr>
          <p:cNvPr id="184" name="object 184"/>
          <p:cNvSpPr txBox="1"/>
          <p:nvPr/>
        </p:nvSpPr>
        <p:spPr>
          <a:xfrm>
            <a:off x="6805930" y="8660150"/>
            <a:ext cx="351131" cy="618518"/>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1.84</a:t>
            </a:r>
          </a:p>
          <a:p>
            <a:pPr marL="0" marR="0">
              <a:lnSpc>
                <a:spcPts val="898"/>
              </a:lnSpc>
              <a:spcBef>
                <a:spcPts val="325"/>
              </a:spcBef>
              <a:spcAft>
                <a:spcPts val="0"/>
              </a:spcAft>
            </a:pPr>
            <a:r>
              <a:rPr dirty="0" sz="800">
                <a:solidFill>
                  <a:srgbClr val="000000"/>
                </a:solidFill>
                <a:latin typeface="Arial"/>
                <a:cs typeface="Arial"/>
              </a:rPr>
              <a:t>8.39</a:t>
            </a:r>
          </a:p>
          <a:p>
            <a:pPr marL="0" marR="0">
              <a:lnSpc>
                <a:spcPts val="898"/>
              </a:lnSpc>
              <a:spcBef>
                <a:spcPts val="325"/>
              </a:spcBef>
              <a:spcAft>
                <a:spcPts val="0"/>
              </a:spcAft>
            </a:pPr>
            <a:r>
              <a:rPr dirty="0" sz="800">
                <a:solidFill>
                  <a:srgbClr val="000000"/>
                </a:solidFill>
                <a:latin typeface="Arial"/>
                <a:cs typeface="Arial"/>
              </a:rPr>
              <a:t>0.88</a:t>
            </a:r>
          </a:p>
          <a:p>
            <a:pPr marL="0" marR="0">
              <a:lnSpc>
                <a:spcPts val="898"/>
              </a:lnSpc>
              <a:spcBef>
                <a:spcPts val="375"/>
              </a:spcBef>
              <a:spcAft>
                <a:spcPts val="0"/>
              </a:spcAft>
            </a:pPr>
            <a:r>
              <a:rPr dirty="0" sz="800">
                <a:solidFill>
                  <a:srgbClr val="000000"/>
                </a:solidFill>
                <a:latin typeface="Arial"/>
                <a:cs typeface="Arial"/>
              </a:rPr>
              <a:t>0.17</a:t>
            </a:r>
          </a:p>
        </p:txBody>
      </p:sp>
      <p:sp>
        <p:nvSpPr>
          <p:cNvPr id="185" name="object 185"/>
          <p:cNvSpPr txBox="1"/>
          <p:nvPr/>
        </p:nvSpPr>
        <p:spPr>
          <a:xfrm>
            <a:off x="576072" y="8815598"/>
            <a:ext cx="289084"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PS</a:t>
            </a:r>
          </a:p>
        </p:txBody>
      </p:sp>
      <p:sp>
        <p:nvSpPr>
          <p:cNvPr id="186" name="object 186"/>
          <p:cNvSpPr txBox="1"/>
          <p:nvPr/>
        </p:nvSpPr>
        <p:spPr>
          <a:xfrm>
            <a:off x="1726945" y="8815598"/>
            <a:ext cx="407919"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18.09</a:t>
            </a:r>
          </a:p>
        </p:txBody>
      </p:sp>
      <p:sp>
        <p:nvSpPr>
          <p:cNvPr id="187" name="object 187"/>
          <p:cNvSpPr txBox="1"/>
          <p:nvPr/>
        </p:nvSpPr>
        <p:spPr>
          <a:xfrm>
            <a:off x="2284729" y="8815598"/>
            <a:ext cx="407919"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14.27</a:t>
            </a:r>
          </a:p>
        </p:txBody>
      </p:sp>
      <p:sp>
        <p:nvSpPr>
          <p:cNvPr id="188" name="object 188"/>
          <p:cNvSpPr txBox="1"/>
          <p:nvPr/>
        </p:nvSpPr>
        <p:spPr>
          <a:xfrm>
            <a:off x="2850514" y="8815598"/>
            <a:ext cx="407919"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spc="-14">
                <a:solidFill>
                  <a:srgbClr val="000000"/>
                </a:solidFill>
                <a:latin typeface="Arial"/>
                <a:cs typeface="Arial"/>
              </a:rPr>
              <a:t>11.06</a:t>
            </a:r>
          </a:p>
        </p:txBody>
      </p:sp>
      <p:sp>
        <p:nvSpPr>
          <p:cNvPr id="189" name="object 189"/>
          <p:cNvSpPr txBox="1"/>
          <p:nvPr/>
        </p:nvSpPr>
        <p:spPr>
          <a:xfrm>
            <a:off x="3458590" y="8815598"/>
            <a:ext cx="351131"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8.50</a:t>
            </a:r>
          </a:p>
        </p:txBody>
      </p:sp>
      <p:sp>
        <p:nvSpPr>
          <p:cNvPr id="190" name="object 190"/>
          <p:cNvSpPr txBox="1"/>
          <p:nvPr/>
        </p:nvSpPr>
        <p:spPr>
          <a:xfrm>
            <a:off x="3813683" y="8814189"/>
            <a:ext cx="765048" cy="451103"/>
          </a:xfrm>
          <a:prstGeom prst="rect">
            <a:avLst/>
          </a:prstGeom>
        </p:spPr>
        <p:txBody>
          <a:bodyPr wrap="square" lIns="0" tIns="0" rIns="0" bIns="0" rtlCol="0" vert="horz">
            <a:spAutoFit/>
          </a:bodyPr>
          <a:lstStyle/>
          <a:p>
            <a:pPr marL="0" marR="0">
              <a:lnSpc>
                <a:spcPts val="803"/>
              </a:lnSpc>
              <a:spcBef>
                <a:spcPts val="0"/>
              </a:spcBef>
              <a:spcAft>
                <a:spcPts val="0"/>
              </a:spcAft>
            </a:pPr>
            <a:r>
              <a:rPr dirty="0" sz="800">
                <a:solidFill>
                  <a:srgbClr val="000000"/>
                </a:solidFill>
                <a:latin typeface="KaiTi"/>
                <a:cs typeface="KaiTi"/>
              </a:rPr>
              <a:t>每股净资产</a:t>
            </a:r>
          </a:p>
          <a:p>
            <a:pPr marL="0" marR="0">
              <a:lnSpc>
                <a:spcPts val="803"/>
              </a:lnSpc>
              <a:spcBef>
                <a:spcPts val="420"/>
              </a:spcBef>
              <a:spcAft>
                <a:spcPts val="0"/>
              </a:spcAft>
            </a:pPr>
            <a:r>
              <a:rPr dirty="0" sz="800">
                <a:solidFill>
                  <a:srgbClr val="000000"/>
                </a:solidFill>
                <a:latin typeface="KaiTi"/>
                <a:cs typeface="KaiTi"/>
              </a:rPr>
              <a:t>每股经营现金</a:t>
            </a:r>
          </a:p>
          <a:p>
            <a:pPr marL="0" marR="0">
              <a:lnSpc>
                <a:spcPts val="803"/>
              </a:lnSpc>
              <a:spcBef>
                <a:spcPts val="470"/>
              </a:spcBef>
              <a:spcAft>
                <a:spcPts val="0"/>
              </a:spcAft>
            </a:pPr>
            <a:r>
              <a:rPr dirty="0" sz="800">
                <a:solidFill>
                  <a:srgbClr val="000000"/>
                </a:solidFill>
                <a:latin typeface="KaiTi"/>
                <a:cs typeface="KaiTi"/>
              </a:rPr>
              <a:t>每股股利</a:t>
            </a:r>
          </a:p>
        </p:txBody>
      </p:sp>
      <p:sp>
        <p:nvSpPr>
          <p:cNvPr id="191" name="object 191"/>
          <p:cNvSpPr txBox="1"/>
          <p:nvPr/>
        </p:nvSpPr>
        <p:spPr>
          <a:xfrm>
            <a:off x="576072" y="8971046"/>
            <a:ext cx="685774" cy="294245"/>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EV/EBITDA</a:t>
            </a:r>
          </a:p>
          <a:p>
            <a:pPr marL="0" marR="0">
              <a:lnSpc>
                <a:spcPts val="803"/>
              </a:lnSpc>
              <a:spcBef>
                <a:spcPts val="314"/>
              </a:spcBef>
              <a:spcAft>
                <a:spcPts val="0"/>
              </a:spcAft>
            </a:pPr>
            <a:r>
              <a:rPr dirty="0" sz="800">
                <a:solidFill>
                  <a:srgbClr val="000000"/>
                </a:solidFill>
                <a:latin typeface="KaiTi"/>
                <a:cs typeface="KaiTi"/>
              </a:rPr>
              <a:t>股息率</a:t>
            </a:r>
          </a:p>
        </p:txBody>
      </p:sp>
      <p:sp>
        <p:nvSpPr>
          <p:cNvPr id="192" name="object 192"/>
          <p:cNvSpPr txBox="1"/>
          <p:nvPr/>
        </p:nvSpPr>
        <p:spPr>
          <a:xfrm>
            <a:off x="1726945" y="8971046"/>
            <a:ext cx="407919"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45.97</a:t>
            </a:r>
          </a:p>
        </p:txBody>
      </p:sp>
      <p:sp>
        <p:nvSpPr>
          <p:cNvPr id="193" name="object 193"/>
          <p:cNvSpPr txBox="1"/>
          <p:nvPr/>
        </p:nvSpPr>
        <p:spPr>
          <a:xfrm>
            <a:off x="2284729" y="8971046"/>
            <a:ext cx="407919"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49.45</a:t>
            </a:r>
          </a:p>
        </p:txBody>
      </p:sp>
      <p:sp>
        <p:nvSpPr>
          <p:cNvPr id="194" name="object 194"/>
          <p:cNvSpPr txBox="1"/>
          <p:nvPr/>
        </p:nvSpPr>
        <p:spPr>
          <a:xfrm>
            <a:off x="2842895" y="8971046"/>
            <a:ext cx="407919"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37.09</a:t>
            </a:r>
          </a:p>
        </p:txBody>
      </p:sp>
      <p:sp>
        <p:nvSpPr>
          <p:cNvPr id="195" name="object 195"/>
          <p:cNvSpPr txBox="1"/>
          <p:nvPr/>
        </p:nvSpPr>
        <p:spPr>
          <a:xfrm>
            <a:off x="3368675" y="8971046"/>
            <a:ext cx="441922" cy="307621"/>
          </a:xfrm>
          <a:prstGeom prst="rect">
            <a:avLst/>
          </a:prstGeom>
        </p:spPr>
        <p:txBody>
          <a:bodyPr wrap="square" lIns="0" tIns="0" rIns="0" bIns="0" rtlCol="0" vert="horz">
            <a:spAutoFit/>
          </a:bodyPr>
          <a:lstStyle/>
          <a:p>
            <a:pPr marL="33528" marR="0">
              <a:lnSpc>
                <a:spcPts val="898"/>
              </a:lnSpc>
              <a:spcBef>
                <a:spcPts val="0"/>
              </a:spcBef>
              <a:spcAft>
                <a:spcPts val="0"/>
              </a:spcAft>
            </a:pPr>
            <a:r>
              <a:rPr dirty="0" sz="800">
                <a:solidFill>
                  <a:srgbClr val="000000"/>
                </a:solidFill>
                <a:latin typeface="Arial"/>
                <a:cs typeface="Arial"/>
              </a:rPr>
              <a:t>28.44</a:t>
            </a:r>
          </a:p>
          <a:p>
            <a:pPr marL="0" marR="0">
              <a:lnSpc>
                <a:spcPts val="898"/>
              </a:lnSpc>
              <a:spcBef>
                <a:spcPts val="325"/>
              </a:spcBef>
              <a:spcAft>
                <a:spcPts val="0"/>
              </a:spcAft>
            </a:pPr>
            <a:r>
              <a:rPr dirty="0" sz="800">
                <a:solidFill>
                  <a:srgbClr val="000000"/>
                </a:solidFill>
                <a:latin typeface="Arial"/>
                <a:cs typeface="Arial"/>
              </a:rPr>
              <a:t>0.25%</a:t>
            </a:r>
          </a:p>
        </p:txBody>
      </p:sp>
      <p:sp>
        <p:nvSpPr>
          <p:cNvPr id="196" name="object 196"/>
          <p:cNvSpPr txBox="1"/>
          <p:nvPr/>
        </p:nvSpPr>
        <p:spPr>
          <a:xfrm>
            <a:off x="1693417" y="9126494"/>
            <a:ext cx="441922"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0.13%</a:t>
            </a:r>
          </a:p>
        </p:txBody>
      </p:sp>
      <p:sp>
        <p:nvSpPr>
          <p:cNvPr id="197" name="object 197"/>
          <p:cNvSpPr txBox="1"/>
          <p:nvPr/>
        </p:nvSpPr>
        <p:spPr>
          <a:xfrm>
            <a:off x="2251201" y="9126494"/>
            <a:ext cx="441922"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0.16%</a:t>
            </a:r>
          </a:p>
        </p:txBody>
      </p:sp>
      <p:sp>
        <p:nvSpPr>
          <p:cNvPr id="198" name="object 198"/>
          <p:cNvSpPr txBox="1"/>
          <p:nvPr/>
        </p:nvSpPr>
        <p:spPr>
          <a:xfrm>
            <a:off x="2809367" y="9126494"/>
            <a:ext cx="441922"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Arial"/>
                <a:cs typeface="Arial"/>
              </a:rPr>
              <a:t>0.19%</a:t>
            </a:r>
          </a:p>
        </p:txBody>
      </p:sp>
      <p:sp>
        <p:nvSpPr>
          <p:cNvPr id="199" name="object 199"/>
          <p:cNvSpPr txBox="1"/>
          <p:nvPr/>
        </p:nvSpPr>
        <p:spPr>
          <a:xfrm>
            <a:off x="541019" y="9297182"/>
            <a:ext cx="1406114" cy="152173"/>
          </a:xfrm>
          <a:prstGeom prst="rect">
            <a:avLst/>
          </a:prstGeom>
        </p:spPr>
        <p:txBody>
          <a:bodyPr wrap="square" lIns="0" tIns="0" rIns="0" bIns="0" rtlCol="0" vert="horz">
            <a:spAutoFit/>
          </a:bodyPr>
          <a:lstStyle/>
          <a:p>
            <a:pPr marL="0" marR="0">
              <a:lnSpc>
                <a:spcPts val="898"/>
              </a:lnSpc>
              <a:spcBef>
                <a:spcPts val="0"/>
              </a:spcBef>
              <a:spcAft>
                <a:spcPts val="0"/>
              </a:spcAft>
            </a:pPr>
            <a:r>
              <a:rPr dirty="0" sz="800">
                <a:solidFill>
                  <a:srgbClr val="000000"/>
                </a:solidFill>
                <a:latin typeface="KaiTi"/>
                <a:cs typeface="KaiTi"/>
              </a:rPr>
              <a:t>数据来源：</a:t>
            </a:r>
            <a:r>
              <a:rPr dirty="0" sz="800" i="1">
                <a:solidFill>
                  <a:srgbClr val="000000"/>
                </a:solidFill>
                <a:latin typeface="Arial"/>
                <a:cs typeface="Arial"/>
              </a:rPr>
              <a:t>Wind</a:t>
            </a:r>
            <a:r>
              <a:rPr dirty="0" sz="800">
                <a:solidFill>
                  <a:srgbClr val="000000"/>
                </a:solidFill>
                <a:latin typeface="KaiTi"/>
                <a:cs typeface="KaiTi"/>
              </a:rPr>
              <a:t>，西南证券</a:t>
            </a:r>
          </a:p>
        </p:txBody>
      </p:sp>
      <p:sp>
        <p:nvSpPr>
          <p:cNvPr id="200" name="object 200"/>
          <p:cNvSpPr txBox="1"/>
          <p:nvPr/>
        </p:nvSpPr>
        <p:spPr>
          <a:xfrm>
            <a:off x="541019" y="9930159"/>
            <a:ext cx="5722011" cy="186352"/>
          </a:xfrm>
          <a:prstGeom prst="rect">
            <a:avLst/>
          </a:prstGeom>
        </p:spPr>
        <p:txBody>
          <a:bodyPr wrap="square" lIns="0" tIns="0" rIns="0" bIns="0" rtlCol="0" vert="horz">
            <a:spAutoFit/>
          </a:bodyPr>
          <a:lstStyle/>
          <a:p>
            <a:pPr marL="0" marR="0">
              <a:lnSpc>
                <a:spcPts val="1167"/>
              </a:lnSpc>
              <a:spcBef>
                <a:spcPts val="0"/>
              </a:spcBef>
              <a:spcAft>
                <a:spcPts val="0"/>
              </a:spcAft>
            </a:pPr>
            <a:r>
              <a:rPr dirty="0" sz="1050">
                <a:solidFill>
                  <a:srgbClr val="c20b19"/>
                </a:solidFill>
                <a:latin typeface="KaiTi"/>
                <a:cs typeface="KaiTi"/>
              </a:rPr>
              <a:t>请务必阅读正文后的</a:t>
            </a:r>
            <a:r>
              <a:rPr dirty="0" sz="1150" spc="-57">
                <a:solidFill>
                  <a:srgbClr val="000000"/>
                </a:solidFill>
                <a:latin typeface="FangSong"/>
                <a:cs typeface="FangSong"/>
              </a:rPr>
              <a:t>w</a:t>
            </a:r>
            <a:r>
              <a:rPr dirty="0" sz="1050" spc="-982">
                <a:solidFill>
                  <a:srgbClr val="c20b19"/>
                </a:solidFill>
                <a:latin typeface="KaiTi"/>
                <a:cs typeface="KaiTi"/>
              </a:rPr>
              <a:t>重</a:t>
            </a:r>
            <a:r>
              <a:rPr dirty="0" sz="1150">
                <a:solidFill>
                  <a:srgbClr val="000000"/>
                </a:solidFill>
                <a:latin typeface="FangSong"/>
                <a:cs typeface="FangSong"/>
              </a:rPr>
              <a:t>ww</a:t>
            </a:r>
            <a:r>
              <a:rPr dirty="0" sz="1050" spc="-872">
                <a:solidFill>
                  <a:srgbClr val="c20b19"/>
                </a:solidFill>
                <a:latin typeface="KaiTi"/>
                <a:cs typeface="KaiTi"/>
              </a:rPr>
              <a:t>要</a:t>
            </a:r>
            <a:r>
              <a:rPr dirty="0" sz="1150">
                <a:solidFill>
                  <a:srgbClr val="000000"/>
                </a:solidFill>
                <a:latin typeface="FangSong"/>
                <a:cs typeface="FangSong"/>
              </a:rPr>
              <a:t>.</a:t>
            </a:r>
            <a:r>
              <a:rPr dirty="0" sz="1150" spc="-565">
                <a:solidFill>
                  <a:srgbClr val="000000"/>
                </a:solidFill>
                <a:latin typeface="FangSong"/>
                <a:cs typeface="FangSong"/>
              </a:rPr>
              <a:t> </a:t>
            </a:r>
            <a:r>
              <a:rPr dirty="0" sz="1150">
                <a:solidFill>
                  <a:srgbClr val="000000"/>
                </a:solidFill>
                <a:latin typeface="FangSong"/>
                <a:cs typeface="FangSong"/>
              </a:rPr>
              <a:t>b</a:t>
            </a:r>
            <a:r>
              <a:rPr dirty="0" sz="1050" spc="-748">
                <a:solidFill>
                  <a:srgbClr val="c20b19"/>
                </a:solidFill>
                <a:latin typeface="KaiTi"/>
                <a:cs typeface="KaiTi"/>
              </a:rPr>
              <a:t>声</a:t>
            </a:r>
            <a:r>
              <a:rPr dirty="0" sz="1150">
                <a:solidFill>
                  <a:srgbClr val="000000"/>
                </a:solidFill>
                <a:latin typeface="FangSong"/>
                <a:cs typeface="FangSong"/>
              </a:rPr>
              <a:t>ao</a:t>
            </a:r>
            <a:r>
              <a:rPr dirty="0" sz="1050" spc="-638">
                <a:solidFill>
                  <a:srgbClr val="c20b19"/>
                </a:solidFill>
                <a:latin typeface="KaiTi"/>
                <a:cs typeface="KaiTi"/>
              </a:rPr>
              <a:t>明</a:t>
            </a:r>
            <a:r>
              <a:rPr dirty="0" sz="1150">
                <a:solidFill>
                  <a:srgbClr val="000000"/>
                </a:solidFill>
                <a:latin typeface="FangSong"/>
                <a:cs typeface="FangSong"/>
              </a:rPr>
              <a:t>ga</a:t>
            </a:r>
            <a:r>
              <a:rPr dirty="0" sz="1050" spc="-526">
                <a:solidFill>
                  <a:srgbClr val="c20b19"/>
                </a:solidFill>
                <a:latin typeface="KaiTi"/>
                <a:cs typeface="KaiTi"/>
              </a:rPr>
              <a:t>部</a:t>
            </a:r>
            <a:r>
              <a:rPr dirty="0" sz="1150" spc="-54">
                <a:solidFill>
                  <a:srgbClr val="000000"/>
                </a:solidFill>
                <a:latin typeface="FangSong"/>
                <a:cs typeface="FangSong"/>
              </a:rPr>
              <a:t>o</a:t>
            </a:r>
            <a:r>
              <a:rPr dirty="0" sz="1050" spc="-986">
                <a:solidFill>
                  <a:srgbClr val="c20b19"/>
                </a:solidFill>
                <a:latin typeface="KaiTi"/>
                <a:cs typeface="KaiTi"/>
              </a:rPr>
              <a:t>分</a:t>
            </a:r>
            <a:r>
              <a:rPr dirty="0" sz="1150">
                <a:solidFill>
                  <a:srgbClr val="000000"/>
                </a:solidFill>
                <a:latin typeface="FangSong"/>
                <a:cs typeface="FangSong"/>
              </a:rPr>
              <a:t>ba.xyz</a:t>
            </a:r>
            <a:r>
              <a:rPr dirty="0" sz="1150">
                <a:solidFill>
                  <a:srgbClr val="000000"/>
                </a:solidFill>
                <a:latin typeface="FangSong"/>
                <a:cs typeface="FangSong"/>
              </a:rPr>
              <a:t> </a:t>
            </a:r>
            <a:r>
              <a:rPr dirty="0" sz="1150" spc="17">
                <a:solidFill>
                  <a:srgbClr val="000000"/>
                </a:solidFill>
                <a:latin typeface="FangSong"/>
                <a:cs typeface="FangSong"/>
              </a:rPr>
              <a:t>獨家收集</a:t>
            </a:r>
            <a:r>
              <a:rPr dirty="0" sz="1150">
                <a:solidFill>
                  <a:srgbClr val="000000"/>
                </a:solidFill>
                <a:latin typeface="FangSong"/>
                <a:cs typeface="FangSong"/>
              </a:rPr>
              <a:t> </a:t>
            </a:r>
            <a:r>
              <a:rPr dirty="0" sz="1150" spc="17">
                <a:solidFill>
                  <a:srgbClr val="000000"/>
                </a:solidFill>
                <a:latin typeface="FangSong"/>
                <a:cs typeface="FangSong"/>
              </a:rPr>
              <a:t>百萬報告</a:t>
            </a:r>
            <a:r>
              <a:rPr dirty="0" sz="1150">
                <a:solidFill>
                  <a:srgbClr val="000000"/>
                </a:solidFill>
                <a:latin typeface="FangSong"/>
                <a:cs typeface="FangSong"/>
              </a:rPr>
              <a:t> </a:t>
            </a:r>
            <a:r>
              <a:rPr dirty="0" sz="1150" spc="17">
                <a:solidFill>
                  <a:srgbClr val="000000"/>
                </a:solidFill>
                <a:latin typeface="FangSong"/>
                <a:cs typeface="FangSong"/>
              </a:rPr>
              <a:t>实时</a:t>
            </a:r>
            <a:r>
              <a:rPr dirty="0" sz="1150" spc="17">
                <a:solidFill>
                  <a:srgbClr val="000000"/>
                </a:solidFill>
                <a:latin typeface="FangSong"/>
                <a:cs typeface="FangSong"/>
              </a:rPr>
              <a:t>更新</a:t>
            </a:r>
            <a:r>
              <a:rPr dirty="0" sz="1150">
                <a:solidFill>
                  <a:srgbClr val="000000"/>
                </a:solidFill>
                <a:latin typeface="FangSong"/>
                <a:cs typeface="FangSong"/>
              </a:rPr>
              <a:t> </a:t>
            </a:r>
            <a:r>
              <a:rPr dirty="0" sz="1150" spc="17">
                <a:solidFill>
                  <a:srgbClr val="000000"/>
                </a:solidFill>
                <a:latin typeface="FangSong"/>
                <a:cs typeface="FangSong"/>
              </a:rPr>
              <a:t>日更千篇</a:t>
            </a:r>
          </a:p>
        </p:txBody>
      </p:sp>
      <p:sp>
        <p:nvSpPr>
          <p:cNvPr id="201" name="object 201"/>
          <p:cNvSpPr txBox="1"/>
          <p:nvPr/>
        </p:nvSpPr>
        <p:spPr>
          <a:xfrm>
            <a:off x="6847078" y="9972632"/>
            <a:ext cx="210331" cy="177626"/>
          </a:xfrm>
          <a:prstGeom prst="rect">
            <a:avLst/>
          </a:prstGeom>
        </p:spPr>
        <p:txBody>
          <a:bodyPr wrap="square" lIns="0" tIns="0" rIns="0" bIns="0" rtlCol="0" vert="horz">
            <a:spAutoFit/>
          </a:bodyPr>
          <a:lstStyle/>
          <a:p>
            <a:pPr marL="0" marR="0">
              <a:lnSpc>
                <a:spcPts val="1098"/>
              </a:lnSpc>
              <a:spcBef>
                <a:spcPts val="0"/>
              </a:spcBef>
              <a:spcAft>
                <a:spcPts val="0"/>
              </a:spcAft>
            </a:pPr>
            <a:r>
              <a:rPr dirty="0" sz="900">
                <a:solidFill>
                  <a:srgbClr val="ffffff"/>
                </a:solidFill>
                <a:latin typeface="Calibri"/>
                <a:cs typeface="Calibri"/>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showMasterSp="0">
  <p:cSld>
    <p:spTree>
      <p:nvGrpSpPr>
        <p:cNvPr id="1" name=""/>
        <p:cNvGrpSpPr/>
        <p:nvPr/>
      </p:nvGrpSpPr>
      <p:grpSpPr>
        <a:xfrm>
          <a:off x="0" y="0"/>
          <a:ext cx="0" cy="0"/>
          <a:chOff x="0" y="0"/>
          <a:chExt cx="0" cy="0"/>
        </a:xfrm>
      </p:grpSpPr>
      <p:sp>
        <p:nvSpPr>
          <p:cNvPr id="1" name="object 1"/>
          <p:cNvSpPr/>
          <p:nvPr/>
        </p:nvSpPr>
        <p:spPr>
          <a:xfrm>
            <a:off x="0" y="436770"/>
            <a:ext cx="7556500" cy="9789904"/>
          </a:xfrm>
          <a:prstGeom prst="rect">
            <a:avLst/>
          </a:prstGeom>
          <a:blipFill>
            <a:blip cstate="print" r:embed="rId2"/>
            <a:stretch>
              <a:fillRect/>
            </a:stretch>
          </a:blipFill>
        </p:spPr>
        <p:txBody>
          <a:bodyPr wrap="square" lIns="0" tIns="0" rIns="0" bIns="0" rtlCol="0">
            <a:spAutoFit/>
          </a:bodyPr>
          <a:lstStyle/>
          <a:p/>
        </p:txBody>
      </p:sp>
      <p:sp>
        <p:nvSpPr>
          <p:cNvPr id="3" name="object 3"/>
          <p:cNvSpPr txBox="1"/>
          <p:nvPr/>
        </p:nvSpPr>
        <p:spPr>
          <a:xfrm>
            <a:off x="219947" y="455063"/>
            <a:ext cx="671264" cy="211054"/>
          </a:xfrm>
          <a:prstGeom prst="rect">
            <a:avLst/>
          </a:prstGeom>
        </p:spPr>
        <p:txBody>
          <a:bodyPr wrap="square" lIns="0" tIns="0" rIns="0" bIns="0" rtlCol="0" vert="horz">
            <a:spAutoFit/>
          </a:bodyPr>
          <a:lstStyle/>
          <a:p>
            <a:pPr marL="0" marR="0">
              <a:lnSpc>
                <a:spcPts val="1361"/>
              </a:lnSpc>
              <a:spcBef>
                <a:spcPts val="0"/>
              </a:spcBef>
              <a:spcAft>
                <a:spcPts val="0"/>
              </a:spcAft>
            </a:pPr>
            <a:r>
              <a:rPr dirty="0" sz="1350" spc="11">
                <a:solidFill>
                  <a:srgbClr val="000000"/>
                </a:solidFill>
                <a:latin typeface="FangSong"/>
                <a:cs typeface="FangSong"/>
              </a:rPr>
              <a:t>報告吧</a:t>
            </a:r>
          </a:p>
        </p:txBody>
      </p:sp>
      <p:sp>
        <p:nvSpPr>
          <p:cNvPr id="4" name="object 4"/>
          <p:cNvSpPr txBox="1"/>
          <p:nvPr/>
        </p:nvSpPr>
        <p:spPr>
          <a:xfrm>
            <a:off x="5239881" y="463686"/>
            <a:ext cx="2314337" cy="211054"/>
          </a:xfrm>
          <a:prstGeom prst="rect">
            <a:avLst/>
          </a:prstGeom>
        </p:spPr>
        <p:txBody>
          <a:bodyPr wrap="square" lIns="0" tIns="0" rIns="0" bIns="0" rtlCol="0" vert="horz">
            <a:spAutoFit/>
          </a:bodyPr>
          <a:lstStyle/>
          <a:p>
            <a:pPr marL="0" marR="0">
              <a:lnSpc>
                <a:spcPts val="1361"/>
              </a:lnSpc>
              <a:spcBef>
                <a:spcPts val="0"/>
              </a:spcBef>
              <a:spcAft>
                <a:spcPts val="0"/>
              </a:spcAft>
            </a:pPr>
            <a:r>
              <a:rPr dirty="0" sz="1350">
                <a:solidFill>
                  <a:srgbClr val="000000"/>
                </a:solidFill>
                <a:latin typeface="FangSong"/>
                <a:cs typeface="FangSong"/>
              </a:rPr>
              <a:t>www.baogaoba.xyz</a:t>
            </a:r>
            <a:r>
              <a:rPr dirty="0" sz="1350">
                <a:solidFill>
                  <a:srgbClr val="000000"/>
                </a:solidFill>
                <a:latin typeface="FangSong"/>
                <a:cs typeface="FangSong"/>
              </a:rPr>
              <a:t> </a:t>
            </a:r>
            <a:r>
              <a:rPr dirty="0" sz="1350" spc="11">
                <a:solidFill>
                  <a:srgbClr val="000000"/>
                </a:solidFill>
                <a:latin typeface="FangSong"/>
                <a:cs typeface="FangSong"/>
              </a:rPr>
              <a:t>免費分享</a:t>
            </a:r>
          </a:p>
        </p:txBody>
      </p:sp>
      <p:sp>
        <p:nvSpPr>
          <p:cNvPr id="5" name="object 5"/>
          <p:cNvSpPr txBox="1"/>
          <p:nvPr/>
        </p:nvSpPr>
        <p:spPr>
          <a:xfrm>
            <a:off x="5068189" y="661714"/>
            <a:ext cx="2106019" cy="179415"/>
          </a:xfrm>
          <a:prstGeom prst="rect">
            <a:avLst/>
          </a:prstGeom>
        </p:spPr>
        <p:txBody>
          <a:bodyPr wrap="square" lIns="0" tIns="0" rIns="0" bIns="0" rtlCol="0" vert="horz">
            <a:spAutoFit/>
          </a:bodyPr>
          <a:lstStyle/>
          <a:p>
            <a:pPr marL="0" marR="0">
              <a:lnSpc>
                <a:spcPts val="1112"/>
              </a:lnSpc>
              <a:spcBef>
                <a:spcPts val="0"/>
              </a:spcBef>
              <a:spcAft>
                <a:spcPts val="0"/>
              </a:spcAft>
            </a:pPr>
            <a:r>
              <a:rPr dirty="0" sz="1000">
                <a:solidFill>
                  <a:srgbClr val="000000"/>
                </a:solidFill>
                <a:latin typeface="KaiTi"/>
                <a:cs typeface="KaiTi"/>
              </a:rPr>
              <a:t>恒瑞医药（</a:t>
            </a:r>
            <a:r>
              <a:rPr dirty="0" sz="1000" b="1">
                <a:solidFill>
                  <a:srgbClr val="000000"/>
                </a:solidFill>
                <a:latin typeface="Arial"/>
                <a:cs typeface="Arial"/>
              </a:rPr>
              <a:t>600276</a:t>
            </a:r>
            <a:r>
              <a:rPr dirty="0" sz="1000">
                <a:solidFill>
                  <a:srgbClr val="000000"/>
                </a:solidFill>
                <a:latin typeface="KaiTi"/>
                <a:cs typeface="KaiTi"/>
              </a:rPr>
              <a:t>）动态跟踪报告</a:t>
            </a:r>
          </a:p>
        </p:txBody>
      </p:sp>
      <p:sp>
        <p:nvSpPr>
          <p:cNvPr id="6" name="object 6"/>
          <p:cNvSpPr txBox="1"/>
          <p:nvPr/>
        </p:nvSpPr>
        <p:spPr>
          <a:xfrm>
            <a:off x="541019" y="1381600"/>
            <a:ext cx="917143" cy="190500"/>
          </a:xfrm>
          <a:prstGeom prst="rect">
            <a:avLst/>
          </a:prstGeom>
        </p:spPr>
        <p:txBody>
          <a:bodyPr wrap="square" lIns="0" tIns="0" rIns="0" bIns="0" rtlCol="0" vert="horz">
            <a:spAutoFit/>
          </a:bodyPr>
          <a:lstStyle/>
          <a:p>
            <a:pPr marL="0" marR="0">
              <a:lnSpc>
                <a:spcPts val="1200"/>
              </a:lnSpc>
              <a:spcBef>
                <a:spcPts val="0"/>
              </a:spcBef>
              <a:spcAft>
                <a:spcPts val="0"/>
              </a:spcAft>
            </a:pPr>
            <a:r>
              <a:rPr dirty="0" sz="1200">
                <a:solidFill>
                  <a:srgbClr val="c20b19"/>
                </a:solidFill>
                <a:latin typeface="KaiTi"/>
                <a:cs typeface="KaiTi"/>
              </a:rPr>
              <a:t>分析师承诺</a:t>
            </a:r>
          </a:p>
        </p:txBody>
      </p:sp>
      <p:sp>
        <p:nvSpPr>
          <p:cNvPr id="7" name="object 7"/>
          <p:cNvSpPr txBox="1"/>
          <p:nvPr/>
        </p:nvSpPr>
        <p:spPr>
          <a:xfrm>
            <a:off x="795527" y="1723905"/>
            <a:ext cx="6378337" cy="164592"/>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本报告署名分析师具有中国证券业协会授予的证券投资咨询执业资格并注册为证券分析师，报告所采用的数据均</a:t>
            </a:r>
          </a:p>
        </p:txBody>
      </p:sp>
      <p:sp>
        <p:nvSpPr>
          <p:cNvPr id="8" name="object 8"/>
          <p:cNvSpPr txBox="1"/>
          <p:nvPr/>
        </p:nvSpPr>
        <p:spPr>
          <a:xfrm>
            <a:off x="541019" y="1902214"/>
            <a:ext cx="6632712" cy="341375"/>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来自合法合规渠道，分析逻辑基于分析师的职业理解，通过合理判断得出结论，独立、客观地出具本报告。分析师承</a:t>
            </a:r>
          </a:p>
          <a:p>
            <a:pPr marL="0" marR="0">
              <a:lnSpc>
                <a:spcPts val="996"/>
              </a:lnSpc>
              <a:spcBef>
                <a:spcPts val="395"/>
              </a:spcBef>
              <a:spcAft>
                <a:spcPts val="0"/>
              </a:spcAft>
            </a:pPr>
            <a:r>
              <a:rPr dirty="0" sz="1000">
                <a:solidFill>
                  <a:srgbClr val="000000"/>
                </a:solidFill>
                <a:latin typeface="KaiTi"/>
                <a:cs typeface="KaiTi"/>
              </a:rPr>
              <a:t>诺不曾因，不因，也将不会因本报告中的具体推荐意见或观点而直接或间接获取任何形式的补偿。</a:t>
            </a:r>
          </a:p>
        </p:txBody>
      </p:sp>
      <p:sp>
        <p:nvSpPr>
          <p:cNvPr id="9" name="object 9"/>
          <p:cNvSpPr txBox="1"/>
          <p:nvPr/>
        </p:nvSpPr>
        <p:spPr>
          <a:xfrm>
            <a:off x="541019" y="2744057"/>
            <a:ext cx="1069543" cy="190500"/>
          </a:xfrm>
          <a:prstGeom prst="rect">
            <a:avLst/>
          </a:prstGeom>
        </p:spPr>
        <p:txBody>
          <a:bodyPr wrap="square" lIns="0" tIns="0" rIns="0" bIns="0" rtlCol="0" vert="horz">
            <a:spAutoFit/>
          </a:bodyPr>
          <a:lstStyle/>
          <a:p>
            <a:pPr marL="0" marR="0">
              <a:lnSpc>
                <a:spcPts val="1200"/>
              </a:lnSpc>
              <a:spcBef>
                <a:spcPts val="0"/>
              </a:spcBef>
              <a:spcAft>
                <a:spcPts val="0"/>
              </a:spcAft>
            </a:pPr>
            <a:r>
              <a:rPr dirty="0" sz="1200">
                <a:solidFill>
                  <a:srgbClr val="c20b19"/>
                </a:solidFill>
                <a:latin typeface="KaiTi"/>
                <a:cs typeface="KaiTi"/>
              </a:rPr>
              <a:t>投资评级说明</a:t>
            </a:r>
          </a:p>
        </p:txBody>
      </p:sp>
      <p:sp>
        <p:nvSpPr>
          <p:cNvPr id="10" name="object 10"/>
          <p:cNvSpPr txBox="1"/>
          <p:nvPr/>
        </p:nvSpPr>
        <p:spPr>
          <a:xfrm>
            <a:off x="2409698" y="3103416"/>
            <a:ext cx="3642994" cy="179415"/>
          </a:xfrm>
          <a:prstGeom prst="rect">
            <a:avLst/>
          </a:prstGeom>
        </p:spPr>
        <p:txBody>
          <a:bodyPr wrap="square" lIns="0" tIns="0" rIns="0" bIns="0" rtlCol="0" vert="horz">
            <a:spAutoFit/>
          </a:bodyPr>
          <a:lstStyle/>
          <a:p>
            <a:pPr marL="0" marR="0">
              <a:lnSpc>
                <a:spcPts val="1112"/>
              </a:lnSpc>
              <a:spcBef>
                <a:spcPts val="0"/>
              </a:spcBef>
              <a:spcAft>
                <a:spcPts val="0"/>
              </a:spcAft>
            </a:pPr>
            <a:r>
              <a:rPr dirty="0" sz="1000">
                <a:solidFill>
                  <a:srgbClr val="0d0d0d"/>
                </a:solidFill>
                <a:latin typeface="KaiTi"/>
                <a:cs typeface="KaiTi"/>
              </a:rPr>
              <a:t>买入：未来</a:t>
            </a:r>
            <a:r>
              <a:rPr dirty="0" sz="1000" spc="14">
                <a:solidFill>
                  <a:srgbClr val="0d0d0d"/>
                </a:solidFill>
                <a:latin typeface="Times New Roman"/>
                <a:cs typeface="Times New Roman"/>
              </a:rPr>
              <a:t> </a:t>
            </a:r>
            <a:r>
              <a:rPr dirty="0" sz="1000">
                <a:solidFill>
                  <a:srgbClr val="0d0d0d"/>
                </a:solidFill>
                <a:latin typeface="Arial"/>
                <a:cs typeface="Arial"/>
              </a:rPr>
              <a:t>6</a:t>
            </a:r>
            <a:r>
              <a:rPr dirty="0" sz="1000" spc="-41">
                <a:solidFill>
                  <a:srgbClr val="0d0d0d"/>
                </a:solidFill>
                <a:latin typeface="Arial"/>
                <a:cs typeface="Arial"/>
              </a:rPr>
              <a:t> </a:t>
            </a:r>
            <a:r>
              <a:rPr dirty="0" sz="1000">
                <a:solidFill>
                  <a:srgbClr val="0d0d0d"/>
                </a:solidFill>
                <a:latin typeface="KaiTi"/>
                <a:cs typeface="KaiTi"/>
              </a:rPr>
              <a:t>个月内，个股相对沪深</a:t>
            </a:r>
            <a:r>
              <a:rPr dirty="0" sz="1000" spc="15">
                <a:solidFill>
                  <a:srgbClr val="0d0d0d"/>
                </a:solidFill>
                <a:latin typeface="Times New Roman"/>
                <a:cs typeface="Times New Roman"/>
              </a:rPr>
              <a:t> </a:t>
            </a:r>
            <a:r>
              <a:rPr dirty="0" sz="1000">
                <a:solidFill>
                  <a:srgbClr val="0d0d0d"/>
                </a:solidFill>
                <a:latin typeface="Arial"/>
                <a:cs typeface="Arial"/>
              </a:rPr>
              <a:t>300</a:t>
            </a:r>
            <a:r>
              <a:rPr dirty="0" sz="1000" spc="-25">
                <a:solidFill>
                  <a:srgbClr val="0d0d0d"/>
                </a:solidFill>
                <a:latin typeface="Arial"/>
                <a:cs typeface="Arial"/>
              </a:rPr>
              <a:t> </a:t>
            </a:r>
            <a:r>
              <a:rPr dirty="0" sz="1000">
                <a:solidFill>
                  <a:srgbClr val="0d0d0d"/>
                </a:solidFill>
                <a:latin typeface="KaiTi"/>
                <a:cs typeface="KaiTi"/>
              </a:rPr>
              <a:t>指数涨幅在</a:t>
            </a:r>
            <a:r>
              <a:rPr dirty="0" sz="1000" spc="10">
                <a:solidFill>
                  <a:srgbClr val="0d0d0d"/>
                </a:solidFill>
                <a:latin typeface="Times New Roman"/>
                <a:cs typeface="Times New Roman"/>
              </a:rPr>
              <a:t> </a:t>
            </a:r>
            <a:r>
              <a:rPr dirty="0" sz="1000">
                <a:solidFill>
                  <a:srgbClr val="0d0d0d"/>
                </a:solidFill>
                <a:latin typeface="Arial"/>
                <a:cs typeface="Arial"/>
              </a:rPr>
              <a:t>20%</a:t>
            </a:r>
            <a:r>
              <a:rPr dirty="0" sz="1000">
                <a:solidFill>
                  <a:srgbClr val="0d0d0d"/>
                </a:solidFill>
                <a:latin typeface="KaiTi"/>
                <a:cs typeface="KaiTi"/>
              </a:rPr>
              <a:t>以上</a:t>
            </a:r>
          </a:p>
        </p:txBody>
      </p:sp>
      <p:sp>
        <p:nvSpPr>
          <p:cNvPr id="11" name="object 11"/>
          <p:cNvSpPr txBox="1"/>
          <p:nvPr/>
        </p:nvSpPr>
        <p:spPr>
          <a:xfrm>
            <a:off x="2409698" y="3313728"/>
            <a:ext cx="4184395" cy="179415"/>
          </a:xfrm>
          <a:prstGeom prst="rect">
            <a:avLst/>
          </a:prstGeom>
        </p:spPr>
        <p:txBody>
          <a:bodyPr wrap="square" lIns="0" tIns="0" rIns="0" bIns="0" rtlCol="0" vert="horz">
            <a:spAutoFit/>
          </a:bodyPr>
          <a:lstStyle/>
          <a:p>
            <a:pPr marL="0" marR="0">
              <a:lnSpc>
                <a:spcPts val="1112"/>
              </a:lnSpc>
              <a:spcBef>
                <a:spcPts val="0"/>
              </a:spcBef>
              <a:spcAft>
                <a:spcPts val="0"/>
              </a:spcAft>
            </a:pPr>
            <a:r>
              <a:rPr dirty="0" sz="1000">
                <a:solidFill>
                  <a:srgbClr val="0d0d0d"/>
                </a:solidFill>
                <a:latin typeface="KaiTi"/>
                <a:cs typeface="KaiTi"/>
              </a:rPr>
              <a:t>增持：未来</a:t>
            </a:r>
            <a:r>
              <a:rPr dirty="0" sz="1000" spc="14">
                <a:solidFill>
                  <a:srgbClr val="0d0d0d"/>
                </a:solidFill>
                <a:latin typeface="Times New Roman"/>
                <a:cs typeface="Times New Roman"/>
              </a:rPr>
              <a:t> </a:t>
            </a:r>
            <a:r>
              <a:rPr dirty="0" sz="1000">
                <a:solidFill>
                  <a:srgbClr val="0d0d0d"/>
                </a:solidFill>
                <a:latin typeface="Arial"/>
                <a:cs typeface="Arial"/>
              </a:rPr>
              <a:t>6</a:t>
            </a:r>
            <a:r>
              <a:rPr dirty="0" sz="1000" spc="-41">
                <a:solidFill>
                  <a:srgbClr val="0d0d0d"/>
                </a:solidFill>
                <a:latin typeface="Arial"/>
                <a:cs typeface="Arial"/>
              </a:rPr>
              <a:t> </a:t>
            </a:r>
            <a:r>
              <a:rPr dirty="0" sz="1000">
                <a:solidFill>
                  <a:srgbClr val="0d0d0d"/>
                </a:solidFill>
                <a:latin typeface="KaiTi"/>
                <a:cs typeface="KaiTi"/>
              </a:rPr>
              <a:t>个月内，个股相对沪深</a:t>
            </a:r>
            <a:r>
              <a:rPr dirty="0" sz="1000" spc="15">
                <a:solidFill>
                  <a:srgbClr val="0d0d0d"/>
                </a:solidFill>
                <a:latin typeface="Times New Roman"/>
                <a:cs typeface="Times New Roman"/>
              </a:rPr>
              <a:t> </a:t>
            </a:r>
            <a:r>
              <a:rPr dirty="0" sz="1000">
                <a:solidFill>
                  <a:srgbClr val="0d0d0d"/>
                </a:solidFill>
                <a:latin typeface="Arial"/>
                <a:cs typeface="Arial"/>
              </a:rPr>
              <a:t>300</a:t>
            </a:r>
            <a:r>
              <a:rPr dirty="0" sz="1000" spc="-25">
                <a:solidFill>
                  <a:srgbClr val="0d0d0d"/>
                </a:solidFill>
                <a:latin typeface="Arial"/>
                <a:cs typeface="Arial"/>
              </a:rPr>
              <a:t> </a:t>
            </a:r>
            <a:r>
              <a:rPr dirty="0" sz="1000">
                <a:solidFill>
                  <a:srgbClr val="0d0d0d"/>
                </a:solidFill>
                <a:latin typeface="KaiTi"/>
                <a:cs typeface="KaiTi"/>
              </a:rPr>
              <a:t>指数涨幅介于</a:t>
            </a:r>
            <a:r>
              <a:rPr dirty="0" sz="1000" spc="11">
                <a:solidFill>
                  <a:srgbClr val="0d0d0d"/>
                </a:solidFill>
                <a:latin typeface="Times New Roman"/>
                <a:cs typeface="Times New Roman"/>
              </a:rPr>
              <a:t> </a:t>
            </a:r>
            <a:r>
              <a:rPr dirty="0" sz="1000">
                <a:solidFill>
                  <a:srgbClr val="0d0d0d"/>
                </a:solidFill>
                <a:latin typeface="Arial"/>
                <a:cs typeface="Arial"/>
              </a:rPr>
              <a:t>10%</a:t>
            </a:r>
            <a:r>
              <a:rPr dirty="0" sz="1000">
                <a:solidFill>
                  <a:srgbClr val="0d0d0d"/>
                </a:solidFill>
                <a:latin typeface="KaiTi"/>
                <a:cs typeface="KaiTi"/>
              </a:rPr>
              <a:t>与</a:t>
            </a:r>
            <a:r>
              <a:rPr dirty="0" sz="1000" spc="12">
                <a:solidFill>
                  <a:srgbClr val="0d0d0d"/>
                </a:solidFill>
                <a:latin typeface="Times New Roman"/>
                <a:cs typeface="Times New Roman"/>
              </a:rPr>
              <a:t> </a:t>
            </a:r>
            <a:r>
              <a:rPr dirty="0" sz="1000">
                <a:solidFill>
                  <a:srgbClr val="0d0d0d"/>
                </a:solidFill>
                <a:latin typeface="Arial"/>
                <a:cs typeface="Arial"/>
              </a:rPr>
              <a:t>20%</a:t>
            </a:r>
            <a:r>
              <a:rPr dirty="0" sz="1000">
                <a:solidFill>
                  <a:srgbClr val="0d0d0d"/>
                </a:solidFill>
                <a:latin typeface="KaiTi"/>
                <a:cs typeface="KaiTi"/>
              </a:rPr>
              <a:t>之间</a:t>
            </a:r>
          </a:p>
        </p:txBody>
      </p:sp>
      <p:sp>
        <p:nvSpPr>
          <p:cNvPr id="12" name="object 12"/>
          <p:cNvSpPr txBox="1"/>
          <p:nvPr/>
        </p:nvSpPr>
        <p:spPr>
          <a:xfrm>
            <a:off x="1187500" y="3433833"/>
            <a:ext cx="662939" cy="164592"/>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公司评级</a:t>
            </a:r>
          </a:p>
        </p:txBody>
      </p:sp>
      <p:sp>
        <p:nvSpPr>
          <p:cNvPr id="13" name="object 13"/>
          <p:cNvSpPr txBox="1"/>
          <p:nvPr/>
        </p:nvSpPr>
        <p:spPr>
          <a:xfrm>
            <a:off x="2409698" y="3524421"/>
            <a:ext cx="4193539" cy="388202"/>
          </a:xfrm>
          <a:prstGeom prst="rect">
            <a:avLst/>
          </a:prstGeom>
        </p:spPr>
        <p:txBody>
          <a:bodyPr wrap="square" lIns="0" tIns="0" rIns="0" bIns="0" rtlCol="0" vert="horz">
            <a:spAutoFit/>
          </a:bodyPr>
          <a:lstStyle/>
          <a:p>
            <a:pPr marL="0" marR="0">
              <a:lnSpc>
                <a:spcPts val="1112"/>
              </a:lnSpc>
              <a:spcBef>
                <a:spcPts val="0"/>
              </a:spcBef>
              <a:spcAft>
                <a:spcPts val="0"/>
              </a:spcAft>
            </a:pPr>
            <a:r>
              <a:rPr dirty="0" sz="1000">
                <a:solidFill>
                  <a:srgbClr val="0d0d0d"/>
                </a:solidFill>
                <a:latin typeface="KaiTi"/>
                <a:cs typeface="KaiTi"/>
              </a:rPr>
              <a:t>中性：未来</a:t>
            </a:r>
            <a:r>
              <a:rPr dirty="0" sz="1000" spc="14">
                <a:solidFill>
                  <a:srgbClr val="0d0d0d"/>
                </a:solidFill>
                <a:latin typeface="Times New Roman"/>
                <a:cs typeface="Times New Roman"/>
              </a:rPr>
              <a:t> </a:t>
            </a:r>
            <a:r>
              <a:rPr dirty="0" sz="1000">
                <a:solidFill>
                  <a:srgbClr val="0d0d0d"/>
                </a:solidFill>
                <a:latin typeface="Arial"/>
                <a:cs typeface="Arial"/>
              </a:rPr>
              <a:t>6</a:t>
            </a:r>
            <a:r>
              <a:rPr dirty="0" sz="1000" spc="-41">
                <a:solidFill>
                  <a:srgbClr val="0d0d0d"/>
                </a:solidFill>
                <a:latin typeface="Arial"/>
                <a:cs typeface="Arial"/>
              </a:rPr>
              <a:t> </a:t>
            </a:r>
            <a:r>
              <a:rPr dirty="0" sz="1000">
                <a:solidFill>
                  <a:srgbClr val="0d0d0d"/>
                </a:solidFill>
                <a:latin typeface="KaiTi"/>
                <a:cs typeface="KaiTi"/>
              </a:rPr>
              <a:t>个月内，个股相对沪深</a:t>
            </a:r>
            <a:r>
              <a:rPr dirty="0" sz="1000" spc="15">
                <a:solidFill>
                  <a:srgbClr val="0d0d0d"/>
                </a:solidFill>
                <a:latin typeface="Times New Roman"/>
                <a:cs typeface="Times New Roman"/>
              </a:rPr>
              <a:t> </a:t>
            </a:r>
            <a:r>
              <a:rPr dirty="0" sz="1000">
                <a:solidFill>
                  <a:srgbClr val="0d0d0d"/>
                </a:solidFill>
                <a:latin typeface="Arial"/>
                <a:cs typeface="Arial"/>
              </a:rPr>
              <a:t>300</a:t>
            </a:r>
            <a:r>
              <a:rPr dirty="0" sz="1000" spc="-25">
                <a:solidFill>
                  <a:srgbClr val="0d0d0d"/>
                </a:solidFill>
                <a:latin typeface="Arial"/>
                <a:cs typeface="Arial"/>
              </a:rPr>
              <a:t> </a:t>
            </a:r>
            <a:r>
              <a:rPr dirty="0" sz="1000">
                <a:solidFill>
                  <a:srgbClr val="0d0d0d"/>
                </a:solidFill>
                <a:latin typeface="KaiTi"/>
                <a:cs typeface="KaiTi"/>
              </a:rPr>
              <a:t>指数涨幅介于</a:t>
            </a:r>
            <a:r>
              <a:rPr dirty="0" sz="1000">
                <a:solidFill>
                  <a:srgbClr val="0d0d0d"/>
                </a:solidFill>
                <a:latin typeface="Arial"/>
                <a:cs typeface="Arial"/>
              </a:rPr>
              <a:t>-10%</a:t>
            </a:r>
            <a:r>
              <a:rPr dirty="0" sz="1000">
                <a:solidFill>
                  <a:srgbClr val="0d0d0d"/>
                </a:solidFill>
                <a:latin typeface="KaiTi"/>
                <a:cs typeface="KaiTi"/>
              </a:rPr>
              <a:t>与</a:t>
            </a:r>
            <a:r>
              <a:rPr dirty="0" sz="1000" spc="12">
                <a:solidFill>
                  <a:srgbClr val="0d0d0d"/>
                </a:solidFill>
                <a:latin typeface="Times New Roman"/>
                <a:cs typeface="Times New Roman"/>
              </a:rPr>
              <a:t> </a:t>
            </a:r>
            <a:r>
              <a:rPr dirty="0" sz="1000">
                <a:solidFill>
                  <a:srgbClr val="0d0d0d"/>
                </a:solidFill>
                <a:latin typeface="Arial"/>
                <a:cs typeface="Arial"/>
              </a:rPr>
              <a:t>10%</a:t>
            </a:r>
            <a:r>
              <a:rPr dirty="0" sz="1000">
                <a:solidFill>
                  <a:srgbClr val="0d0d0d"/>
                </a:solidFill>
                <a:latin typeface="KaiTi"/>
                <a:cs typeface="KaiTi"/>
              </a:rPr>
              <a:t>之间</a:t>
            </a:r>
          </a:p>
          <a:p>
            <a:pPr marL="0" marR="0">
              <a:lnSpc>
                <a:spcPts val="1112"/>
              </a:lnSpc>
              <a:spcBef>
                <a:spcPts val="581"/>
              </a:spcBef>
              <a:spcAft>
                <a:spcPts val="0"/>
              </a:spcAft>
            </a:pPr>
            <a:r>
              <a:rPr dirty="0" sz="1000">
                <a:solidFill>
                  <a:srgbClr val="0d0d0d"/>
                </a:solidFill>
                <a:latin typeface="KaiTi"/>
                <a:cs typeface="KaiTi"/>
              </a:rPr>
              <a:t>回避：未来</a:t>
            </a:r>
            <a:r>
              <a:rPr dirty="0" sz="1000" spc="14">
                <a:solidFill>
                  <a:srgbClr val="0d0d0d"/>
                </a:solidFill>
                <a:latin typeface="Times New Roman"/>
                <a:cs typeface="Times New Roman"/>
              </a:rPr>
              <a:t> </a:t>
            </a:r>
            <a:r>
              <a:rPr dirty="0" sz="1000">
                <a:solidFill>
                  <a:srgbClr val="0d0d0d"/>
                </a:solidFill>
                <a:latin typeface="Arial"/>
                <a:cs typeface="Arial"/>
              </a:rPr>
              <a:t>6</a:t>
            </a:r>
            <a:r>
              <a:rPr dirty="0" sz="1000" spc="-41">
                <a:solidFill>
                  <a:srgbClr val="0d0d0d"/>
                </a:solidFill>
                <a:latin typeface="Arial"/>
                <a:cs typeface="Arial"/>
              </a:rPr>
              <a:t> </a:t>
            </a:r>
            <a:r>
              <a:rPr dirty="0" sz="1000">
                <a:solidFill>
                  <a:srgbClr val="0d0d0d"/>
                </a:solidFill>
                <a:latin typeface="KaiTi"/>
                <a:cs typeface="KaiTi"/>
              </a:rPr>
              <a:t>个月内，个股相对沪深</a:t>
            </a:r>
            <a:r>
              <a:rPr dirty="0" sz="1000" spc="15">
                <a:solidFill>
                  <a:srgbClr val="0d0d0d"/>
                </a:solidFill>
                <a:latin typeface="Times New Roman"/>
                <a:cs typeface="Times New Roman"/>
              </a:rPr>
              <a:t> </a:t>
            </a:r>
            <a:r>
              <a:rPr dirty="0" sz="1000">
                <a:solidFill>
                  <a:srgbClr val="0d0d0d"/>
                </a:solidFill>
                <a:latin typeface="Arial"/>
                <a:cs typeface="Arial"/>
              </a:rPr>
              <a:t>300</a:t>
            </a:r>
            <a:r>
              <a:rPr dirty="0" sz="1000" spc="-25">
                <a:solidFill>
                  <a:srgbClr val="0d0d0d"/>
                </a:solidFill>
                <a:latin typeface="Arial"/>
                <a:cs typeface="Arial"/>
              </a:rPr>
              <a:t> </a:t>
            </a:r>
            <a:r>
              <a:rPr dirty="0" sz="1000">
                <a:solidFill>
                  <a:srgbClr val="0d0d0d"/>
                </a:solidFill>
                <a:latin typeface="KaiTi"/>
                <a:cs typeface="KaiTi"/>
              </a:rPr>
              <a:t>指数涨幅在</a:t>
            </a:r>
            <a:r>
              <a:rPr dirty="0" sz="1000">
                <a:solidFill>
                  <a:srgbClr val="0d0d0d"/>
                </a:solidFill>
                <a:latin typeface="Arial"/>
                <a:cs typeface="Arial"/>
              </a:rPr>
              <a:t>-10%</a:t>
            </a:r>
            <a:r>
              <a:rPr dirty="0" sz="1000">
                <a:solidFill>
                  <a:srgbClr val="0d0d0d"/>
                </a:solidFill>
                <a:latin typeface="KaiTi"/>
                <a:cs typeface="KaiTi"/>
              </a:rPr>
              <a:t>以下</a:t>
            </a:r>
          </a:p>
        </p:txBody>
      </p:sp>
      <p:sp>
        <p:nvSpPr>
          <p:cNvPr id="14" name="object 14"/>
          <p:cNvSpPr txBox="1"/>
          <p:nvPr/>
        </p:nvSpPr>
        <p:spPr>
          <a:xfrm>
            <a:off x="2409698" y="4059345"/>
            <a:ext cx="4306316" cy="598515"/>
          </a:xfrm>
          <a:prstGeom prst="rect">
            <a:avLst/>
          </a:prstGeom>
        </p:spPr>
        <p:txBody>
          <a:bodyPr wrap="square" lIns="0" tIns="0" rIns="0" bIns="0" rtlCol="0" vert="horz">
            <a:spAutoFit/>
          </a:bodyPr>
          <a:lstStyle/>
          <a:p>
            <a:pPr marL="0" marR="0">
              <a:lnSpc>
                <a:spcPts val="1112"/>
              </a:lnSpc>
              <a:spcBef>
                <a:spcPts val="0"/>
              </a:spcBef>
              <a:spcAft>
                <a:spcPts val="0"/>
              </a:spcAft>
            </a:pPr>
            <a:r>
              <a:rPr dirty="0" sz="1000">
                <a:solidFill>
                  <a:srgbClr val="0d0d0d"/>
                </a:solidFill>
                <a:latin typeface="KaiTi"/>
                <a:cs typeface="KaiTi"/>
              </a:rPr>
              <a:t>强于大市：未来</a:t>
            </a:r>
            <a:r>
              <a:rPr dirty="0" sz="1000" spc="15">
                <a:solidFill>
                  <a:srgbClr val="0d0d0d"/>
                </a:solidFill>
                <a:latin typeface="Times New Roman"/>
                <a:cs typeface="Times New Roman"/>
              </a:rPr>
              <a:t> </a:t>
            </a:r>
            <a:r>
              <a:rPr dirty="0" sz="1000">
                <a:solidFill>
                  <a:srgbClr val="0d0d0d"/>
                </a:solidFill>
                <a:latin typeface="Arial"/>
                <a:cs typeface="Arial"/>
              </a:rPr>
              <a:t>6</a:t>
            </a:r>
            <a:r>
              <a:rPr dirty="0" sz="1000" spc="-30">
                <a:solidFill>
                  <a:srgbClr val="0d0d0d"/>
                </a:solidFill>
                <a:latin typeface="Arial"/>
                <a:cs typeface="Arial"/>
              </a:rPr>
              <a:t> </a:t>
            </a:r>
            <a:r>
              <a:rPr dirty="0" sz="1000">
                <a:solidFill>
                  <a:srgbClr val="0d0d0d"/>
                </a:solidFill>
                <a:latin typeface="KaiTi"/>
                <a:cs typeface="KaiTi"/>
              </a:rPr>
              <a:t>个月内，行业整体回报高于沪深</a:t>
            </a:r>
            <a:r>
              <a:rPr dirty="0" sz="1000" spc="17">
                <a:solidFill>
                  <a:srgbClr val="0d0d0d"/>
                </a:solidFill>
                <a:latin typeface="Times New Roman"/>
                <a:cs typeface="Times New Roman"/>
              </a:rPr>
              <a:t> </a:t>
            </a:r>
            <a:r>
              <a:rPr dirty="0" sz="1000">
                <a:solidFill>
                  <a:srgbClr val="0d0d0d"/>
                </a:solidFill>
                <a:latin typeface="Arial"/>
                <a:cs typeface="Arial"/>
              </a:rPr>
              <a:t>300</a:t>
            </a:r>
            <a:r>
              <a:rPr dirty="0" sz="1000" spc="-25">
                <a:solidFill>
                  <a:srgbClr val="0d0d0d"/>
                </a:solidFill>
                <a:latin typeface="Arial"/>
                <a:cs typeface="Arial"/>
              </a:rPr>
              <a:t> </a:t>
            </a:r>
            <a:r>
              <a:rPr dirty="0" sz="1000">
                <a:solidFill>
                  <a:srgbClr val="0d0d0d"/>
                </a:solidFill>
                <a:latin typeface="KaiTi"/>
                <a:cs typeface="KaiTi"/>
              </a:rPr>
              <a:t>指数</a:t>
            </a:r>
            <a:r>
              <a:rPr dirty="0" sz="1000">
                <a:solidFill>
                  <a:srgbClr val="0d0d0d"/>
                </a:solidFill>
                <a:latin typeface="Times New Roman"/>
                <a:cs typeface="Times New Roman"/>
              </a:rPr>
              <a:t> </a:t>
            </a:r>
            <a:r>
              <a:rPr dirty="0" sz="1000">
                <a:solidFill>
                  <a:srgbClr val="0d0d0d"/>
                </a:solidFill>
                <a:latin typeface="Arial"/>
                <a:cs typeface="Arial"/>
              </a:rPr>
              <a:t>5%</a:t>
            </a:r>
            <a:r>
              <a:rPr dirty="0" sz="1000">
                <a:solidFill>
                  <a:srgbClr val="0d0d0d"/>
                </a:solidFill>
                <a:latin typeface="KaiTi"/>
                <a:cs typeface="KaiTi"/>
              </a:rPr>
              <a:t>以上</a:t>
            </a:r>
          </a:p>
          <a:p>
            <a:pPr marL="0" marR="0">
              <a:lnSpc>
                <a:spcPts val="1112"/>
              </a:lnSpc>
              <a:spcBef>
                <a:spcPts val="593"/>
              </a:spcBef>
              <a:spcAft>
                <a:spcPts val="0"/>
              </a:spcAft>
            </a:pPr>
            <a:r>
              <a:rPr dirty="0" sz="1000">
                <a:solidFill>
                  <a:srgbClr val="0d0d0d"/>
                </a:solidFill>
                <a:latin typeface="KaiTi"/>
                <a:cs typeface="KaiTi"/>
              </a:rPr>
              <a:t>跟随大市：未来</a:t>
            </a:r>
            <a:r>
              <a:rPr dirty="0" sz="1000" spc="15">
                <a:solidFill>
                  <a:srgbClr val="0d0d0d"/>
                </a:solidFill>
                <a:latin typeface="Times New Roman"/>
                <a:cs typeface="Times New Roman"/>
              </a:rPr>
              <a:t> </a:t>
            </a:r>
            <a:r>
              <a:rPr dirty="0" sz="1000">
                <a:solidFill>
                  <a:srgbClr val="0d0d0d"/>
                </a:solidFill>
                <a:latin typeface="Arial"/>
                <a:cs typeface="Arial"/>
              </a:rPr>
              <a:t>6</a:t>
            </a:r>
            <a:r>
              <a:rPr dirty="0" sz="1000" spc="-30">
                <a:solidFill>
                  <a:srgbClr val="0d0d0d"/>
                </a:solidFill>
                <a:latin typeface="Arial"/>
                <a:cs typeface="Arial"/>
              </a:rPr>
              <a:t> </a:t>
            </a:r>
            <a:r>
              <a:rPr dirty="0" sz="1000">
                <a:solidFill>
                  <a:srgbClr val="0d0d0d"/>
                </a:solidFill>
                <a:latin typeface="KaiTi"/>
                <a:cs typeface="KaiTi"/>
              </a:rPr>
              <a:t>个月内，行业整体回报介于沪深</a:t>
            </a:r>
            <a:r>
              <a:rPr dirty="0" sz="1000" spc="17">
                <a:solidFill>
                  <a:srgbClr val="0d0d0d"/>
                </a:solidFill>
                <a:latin typeface="Times New Roman"/>
                <a:cs typeface="Times New Roman"/>
              </a:rPr>
              <a:t> </a:t>
            </a:r>
            <a:r>
              <a:rPr dirty="0" sz="1000">
                <a:solidFill>
                  <a:srgbClr val="0d0d0d"/>
                </a:solidFill>
                <a:latin typeface="Arial"/>
                <a:cs typeface="Arial"/>
              </a:rPr>
              <a:t>300</a:t>
            </a:r>
            <a:r>
              <a:rPr dirty="0" sz="1000" spc="-25">
                <a:solidFill>
                  <a:srgbClr val="0d0d0d"/>
                </a:solidFill>
                <a:latin typeface="Arial"/>
                <a:cs typeface="Arial"/>
              </a:rPr>
              <a:t> </a:t>
            </a:r>
            <a:r>
              <a:rPr dirty="0" sz="1000">
                <a:solidFill>
                  <a:srgbClr val="0d0d0d"/>
                </a:solidFill>
                <a:latin typeface="KaiTi"/>
                <a:cs typeface="KaiTi"/>
              </a:rPr>
              <a:t>指数</a:t>
            </a:r>
            <a:r>
              <a:rPr dirty="0" sz="1000">
                <a:solidFill>
                  <a:srgbClr val="0d0d0d"/>
                </a:solidFill>
                <a:latin typeface="Arial"/>
                <a:cs typeface="Arial"/>
              </a:rPr>
              <a:t>-5%</a:t>
            </a:r>
            <a:r>
              <a:rPr dirty="0" sz="1000">
                <a:solidFill>
                  <a:srgbClr val="0d0d0d"/>
                </a:solidFill>
                <a:latin typeface="KaiTi"/>
                <a:cs typeface="KaiTi"/>
              </a:rPr>
              <a:t>与</a:t>
            </a:r>
            <a:r>
              <a:rPr dirty="0" sz="1000" spc="10">
                <a:solidFill>
                  <a:srgbClr val="0d0d0d"/>
                </a:solidFill>
                <a:latin typeface="Times New Roman"/>
                <a:cs typeface="Times New Roman"/>
              </a:rPr>
              <a:t> </a:t>
            </a:r>
            <a:r>
              <a:rPr dirty="0" sz="1000">
                <a:solidFill>
                  <a:srgbClr val="0d0d0d"/>
                </a:solidFill>
                <a:latin typeface="Arial"/>
                <a:cs typeface="Arial"/>
              </a:rPr>
              <a:t>5%</a:t>
            </a:r>
            <a:r>
              <a:rPr dirty="0" sz="1000">
                <a:solidFill>
                  <a:srgbClr val="0d0d0d"/>
                </a:solidFill>
                <a:latin typeface="KaiTi"/>
                <a:cs typeface="KaiTi"/>
              </a:rPr>
              <a:t>之间</a:t>
            </a:r>
          </a:p>
          <a:p>
            <a:pPr marL="0" marR="0">
              <a:lnSpc>
                <a:spcPts val="1112"/>
              </a:lnSpc>
              <a:spcBef>
                <a:spcPts val="531"/>
              </a:spcBef>
              <a:spcAft>
                <a:spcPts val="0"/>
              </a:spcAft>
            </a:pPr>
            <a:r>
              <a:rPr dirty="0" sz="1000">
                <a:solidFill>
                  <a:srgbClr val="0d0d0d"/>
                </a:solidFill>
                <a:latin typeface="KaiTi"/>
                <a:cs typeface="KaiTi"/>
              </a:rPr>
              <a:t>弱于大市：未来</a:t>
            </a:r>
            <a:r>
              <a:rPr dirty="0" sz="1000" spc="15">
                <a:solidFill>
                  <a:srgbClr val="0d0d0d"/>
                </a:solidFill>
                <a:latin typeface="Times New Roman"/>
                <a:cs typeface="Times New Roman"/>
              </a:rPr>
              <a:t> </a:t>
            </a:r>
            <a:r>
              <a:rPr dirty="0" sz="1000">
                <a:solidFill>
                  <a:srgbClr val="0d0d0d"/>
                </a:solidFill>
                <a:latin typeface="Arial"/>
                <a:cs typeface="Arial"/>
              </a:rPr>
              <a:t>6</a:t>
            </a:r>
            <a:r>
              <a:rPr dirty="0" sz="1000" spc="-30">
                <a:solidFill>
                  <a:srgbClr val="0d0d0d"/>
                </a:solidFill>
                <a:latin typeface="Arial"/>
                <a:cs typeface="Arial"/>
              </a:rPr>
              <a:t> </a:t>
            </a:r>
            <a:r>
              <a:rPr dirty="0" sz="1000">
                <a:solidFill>
                  <a:srgbClr val="0d0d0d"/>
                </a:solidFill>
                <a:latin typeface="KaiTi"/>
                <a:cs typeface="KaiTi"/>
              </a:rPr>
              <a:t>个月内，行业整体回报低于沪深</a:t>
            </a:r>
            <a:r>
              <a:rPr dirty="0" sz="1000" spc="17">
                <a:solidFill>
                  <a:srgbClr val="0d0d0d"/>
                </a:solidFill>
                <a:latin typeface="Times New Roman"/>
                <a:cs typeface="Times New Roman"/>
              </a:rPr>
              <a:t> </a:t>
            </a:r>
            <a:r>
              <a:rPr dirty="0" sz="1000">
                <a:solidFill>
                  <a:srgbClr val="0d0d0d"/>
                </a:solidFill>
                <a:latin typeface="Arial"/>
                <a:cs typeface="Arial"/>
              </a:rPr>
              <a:t>300</a:t>
            </a:r>
            <a:r>
              <a:rPr dirty="0" sz="1000" spc="-25">
                <a:solidFill>
                  <a:srgbClr val="0d0d0d"/>
                </a:solidFill>
                <a:latin typeface="Arial"/>
                <a:cs typeface="Arial"/>
              </a:rPr>
              <a:t> </a:t>
            </a:r>
            <a:r>
              <a:rPr dirty="0" sz="1000">
                <a:solidFill>
                  <a:srgbClr val="0d0d0d"/>
                </a:solidFill>
                <a:latin typeface="KaiTi"/>
                <a:cs typeface="KaiTi"/>
              </a:rPr>
              <a:t>指数</a:t>
            </a:r>
            <a:r>
              <a:rPr dirty="0" sz="1000">
                <a:solidFill>
                  <a:srgbClr val="0d0d0d"/>
                </a:solidFill>
                <a:latin typeface="Arial"/>
                <a:cs typeface="Arial"/>
              </a:rPr>
              <a:t>-5%</a:t>
            </a:r>
            <a:r>
              <a:rPr dirty="0" sz="1000">
                <a:solidFill>
                  <a:srgbClr val="0d0d0d"/>
                </a:solidFill>
                <a:latin typeface="KaiTi"/>
                <a:cs typeface="KaiTi"/>
              </a:rPr>
              <a:t>以下</a:t>
            </a:r>
          </a:p>
        </p:txBody>
      </p:sp>
      <p:sp>
        <p:nvSpPr>
          <p:cNvPr id="15" name="object 15"/>
          <p:cNvSpPr txBox="1"/>
          <p:nvPr/>
        </p:nvSpPr>
        <p:spPr>
          <a:xfrm>
            <a:off x="1187500" y="4284606"/>
            <a:ext cx="662939" cy="164592"/>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行业评级</a:t>
            </a:r>
          </a:p>
        </p:txBody>
      </p:sp>
      <p:sp>
        <p:nvSpPr>
          <p:cNvPr id="16" name="object 16"/>
          <p:cNvSpPr txBox="1"/>
          <p:nvPr/>
        </p:nvSpPr>
        <p:spPr>
          <a:xfrm>
            <a:off x="541019" y="5138642"/>
            <a:ext cx="764743" cy="190500"/>
          </a:xfrm>
          <a:prstGeom prst="rect">
            <a:avLst/>
          </a:prstGeom>
        </p:spPr>
        <p:txBody>
          <a:bodyPr wrap="square" lIns="0" tIns="0" rIns="0" bIns="0" rtlCol="0" vert="horz">
            <a:spAutoFit/>
          </a:bodyPr>
          <a:lstStyle/>
          <a:p>
            <a:pPr marL="0" marR="0">
              <a:lnSpc>
                <a:spcPts val="1200"/>
              </a:lnSpc>
              <a:spcBef>
                <a:spcPts val="0"/>
              </a:spcBef>
              <a:spcAft>
                <a:spcPts val="0"/>
              </a:spcAft>
            </a:pPr>
            <a:r>
              <a:rPr dirty="0" sz="1200">
                <a:solidFill>
                  <a:srgbClr val="c20b19"/>
                </a:solidFill>
                <a:latin typeface="KaiTi"/>
                <a:cs typeface="KaiTi"/>
              </a:rPr>
              <a:t>重要声明</a:t>
            </a:r>
          </a:p>
        </p:txBody>
      </p:sp>
      <p:sp>
        <p:nvSpPr>
          <p:cNvPr id="17" name="object 17"/>
          <p:cNvSpPr txBox="1"/>
          <p:nvPr/>
        </p:nvSpPr>
        <p:spPr>
          <a:xfrm>
            <a:off x="795527" y="5480946"/>
            <a:ext cx="6378337" cy="440435"/>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spc="-10">
                <a:solidFill>
                  <a:srgbClr val="000000"/>
                </a:solidFill>
                <a:latin typeface="KaiTi"/>
                <a:cs typeface="KaiTi"/>
              </a:rPr>
              <a:t>西南证券股份有限公司（以下简称“本公司”）具有中国证券监督管理委员会核准的证券投资咨询业务资格。</a:t>
            </a:r>
          </a:p>
          <a:p>
            <a:pPr marL="0" marR="0">
              <a:lnSpc>
                <a:spcPts val="996"/>
              </a:lnSpc>
              <a:spcBef>
                <a:spcPts val="1176"/>
              </a:spcBef>
              <a:spcAft>
                <a:spcPts val="0"/>
              </a:spcAft>
            </a:pPr>
            <a:r>
              <a:rPr dirty="0" sz="1000">
                <a:solidFill>
                  <a:srgbClr val="000000"/>
                </a:solidFill>
                <a:latin typeface="KaiTi"/>
                <a:cs typeface="KaiTi"/>
              </a:rPr>
              <a:t>本公司与作者在自身所知情范围内，与本报告中所评价或推荐的证券不存在法律法规要求披露或采取限制、静默</a:t>
            </a:r>
          </a:p>
        </p:txBody>
      </p:sp>
      <p:sp>
        <p:nvSpPr>
          <p:cNvPr id="18" name="object 18"/>
          <p:cNvSpPr txBox="1"/>
          <p:nvPr/>
        </p:nvSpPr>
        <p:spPr>
          <a:xfrm>
            <a:off x="541019" y="5935352"/>
            <a:ext cx="1168510" cy="164592"/>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措施的利益冲突。</a:t>
            </a:r>
          </a:p>
        </p:txBody>
      </p:sp>
      <p:sp>
        <p:nvSpPr>
          <p:cNvPr id="19" name="object 19"/>
          <p:cNvSpPr txBox="1"/>
          <p:nvPr/>
        </p:nvSpPr>
        <p:spPr>
          <a:xfrm>
            <a:off x="541019" y="6206915"/>
            <a:ext cx="6633545" cy="703797"/>
          </a:xfrm>
          <a:prstGeom prst="rect">
            <a:avLst/>
          </a:prstGeom>
        </p:spPr>
        <p:txBody>
          <a:bodyPr wrap="square" lIns="0" tIns="0" rIns="0" bIns="0" rtlCol="0" vert="horz">
            <a:spAutoFit/>
          </a:bodyPr>
          <a:lstStyle/>
          <a:p>
            <a:pPr marL="254508" marR="0">
              <a:lnSpc>
                <a:spcPts val="1112"/>
              </a:lnSpc>
              <a:spcBef>
                <a:spcPts val="0"/>
              </a:spcBef>
              <a:spcAft>
                <a:spcPts val="0"/>
              </a:spcAft>
            </a:pPr>
            <a:r>
              <a:rPr dirty="0" sz="1000">
                <a:solidFill>
                  <a:srgbClr val="000000"/>
                </a:solidFill>
                <a:latin typeface="KaiTi"/>
                <a:cs typeface="KaiTi"/>
              </a:rPr>
              <a:t>《证券期货投资者适当性管理办法》于</a:t>
            </a:r>
            <a:r>
              <a:rPr dirty="0" sz="1000" spc="56">
                <a:solidFill>
                  <a:srgbClr val="000000"/>
                </a:solidFill>
                <a:latin typeface="Times New Roman"/>
                <a:cs typeface="Times New Roman"/>
              </a:rPr>
              <a:t> </a:t>
            </a:r>
            <a:r>
              <a:rPr dirty="0" sz="1000">
                <a:solidFill>
                  <a:srgbClr val="000000"/>
                </a:solidFill>
                <a:latin typeface="Arial"/>
                <a:cs typeface="Arial"/>
              </a:rPr>
              <a:t>2017</a:t>
            </a:r>
            <a:r>
              <a:rPr dirty="0" sz="1000" spc="10">
                <a:solidFill>
                  <a:srgbClr val="000000"/>
                </a:solidFill>
                <a:latin typeface="Arial"/>
                <a:cs typeface="Arial"/>
              </a:rPr>
              <a:t> </a:t>
            </a:r>
            <a:r>
              <a:rPr dirty="0" sz="1000">
                <a:solidFill>
                  <a:srgbClr val="000000"/>
                </a:solidFill>
                <a:latin typeface="KaiTi"/>
                <a:cs typeface="KaiTi"/>
              </a:rPr>
              <a:t>年</a:t>
            </a:r>
            <a:r>
              <a:rPr dirty="0" sz="1000" spc="46">
                <a:solidFill>
                  <a:srgbClr val="000000"/>
                </a:solidFill>
                <a:latin typeface="Times New Roman"/>
                <a:cs typeface="Times New Roman"/>
              </a:rPr>
              <a:t> </a:t>
            </a:r>
            <a:r>
              <a:rPr dirty="0" sz="1000">
                <a:solidFill>
                  <a:srgbClr val="000000"/>
                </a:solidFill>
                <a:latin typeface="Arial"/>
                <a:cs typeface="Arial"/>
              </a:rPr>
              <a:t>7</a:t>
            </a:r>
            <a:r>
              <a:rPr dirty="0" sz="1000">
                <a:solidFill>
                  <a:srgbClr val="000000"/>
                </a:solidFill>
                <a:latin typeface="Arial"/>
                <a:cs typeface="Arial"/>
              </a:rPr>
              <a:t> </a:t>
            </a:r>
            <a:r>
              <a:rPr dirty="0" sz="1000">
                <a:solidFill>
                  <a:srgbClr val="000000"/>
                </a:solidFill>
                <a:latin typeface="KaiTi"/>
                <a:cs typeface="KaiTi"/>
              </a:rPr>
              <a:t>月</a:t>
            </a:r>
            <a:r>
              <a:rPr dirty="0" sz="1000" spc="46">
                <a:solidFill>
                  <a:srgbClr val="000000"/>
                </a:solidFill>
                <a:latin typeface="Times New Roman"/>
                <a:cs typeface="Times New Roman"/>
              </a:rPr>
              <a:t> </a:t>
            </a:r>
            <a:r>
              <a:rPr dirty="0" sz="1000">
                <a:solidFill>
                  <a:srgbClr val="000000"/>
                </a:solidFill>
                <a:latin typeface="Arial"/>
                <a:cs typeface="Arial"/>
              </a:rPr>
              <a:t>1</a:t>
            </a:r>
            <a:r>
              <a:rPr dirty="0" sz="1000">
                <a:solidFill>
                  <a:srgbClr val="000000"/>
                </a:solidFill>
                <a:latin typeface="Arial"/>
                <a:cs typeface="Arial"/>
              </a:rPr>
              <a:t> </a:t>
            </a:r>
            <a:r>
              <a:rPr dirty="0" sz="1000">
                <a:solidFill>
                  <a:srgbClr val="000000"/>
                </a:solidFill>
                <a:latin typeface="KaiTi"/>
                <a:cs typeface="KaiTi"/>
              </a:rPr>
              <a:t>日起正式实施，本报告仅供本公司客户中的专业投资者使</a:t>
            </a:r>
          </a:p>
          <a:p>
            <a:pPr marL="0" marR="0">
              <a:lnSpc>
                <a:spcPts val="996"/>
              </a:lnSpc>
              <a:spcBef>
                <a:spcPts val="324"/>
              </a:spcBef>
              <a:spcAft>
                <a:spcPts val="0"/>
              </a:spcAft>
            </a:pPr>
            <a:r>
              <a:rPr dirty="0" sz="1000">
                <a:solidFill>
                  <a:srgbClr val="000000"/>
                </a:solidFill>
                <a:latin typeface="KaiTi"/>
                <a:cs typeface="KaiTi"/>
              </a:rPr>
              <a:t>用，若您并非本公司客户中的专业投资者，为控制投资风险，请取消接收、订阅或使用本报告中的任何信息。本公司</a:t>
            </a:r>
          </a:p>
          <a:p>
            <a:pPr marL="0" marR="0">
              <a:lnSpc>
                <a:spcPts val="996"/>
              </a:lnSpc>
              <a:spcBef>
                <a:spcPts val="407"/>
              </a:spcBef>
              <a:spcAft>
                <a:spcPts val="0"/>
              </a:spcAft>
            </a:pPr>
            <a:r>
              <a:rPr dirty="0" sz="1000">
                <a:solidFill>
                  <a:srgbClr val="000000"/>
                </a:solidFill>
                <a:latin typeface="KaiTi"/>
                <a:cs typeface="KaiTi"/>
              </a:rPr>
              <a:t>也不会因接收人收到、阅读或关注自媒体推送本报告中的内容而视其为客户。本公司或关联机构可能会持有报告中提</a:t>
            </a:r>
          </a:p>
          <a:p>
            <a:pPr marL="0" marR="0">
              <a:lnSpc>
                <a:spcPts val="996"/>
              </a:lnSpc>
              <a:spcBef>
                <a:spcPts val="408"/>
              </a:spcBef>
              <a:spcAft>
                <a:spcPts val="0"/>
              </a:spcAft>
            </a:pPr>
            <a:r>
              <a:rPr dirty="0" sz="1000">
                <a:solidFill>
                  <a:srgbClr val="000000"/>
                </a:solidFill>
                <a:latin typeface="KaiTi"/>
                <a:cs typeface="KaiTi"/>
              </a:rPr>
              <a:t>到的公司所发行的证券并进行交易，还可能为这些公司提供或争取提供投资银行或财务顾问服务。</a:t>
            </a:r>
          </a:p>
        </p:txBody>
      </p:sp>
      <p:sp>
        <p:nvSpPr>
          <p:cNvPr id="20" name="object 20"/>
          <p:cNvSpPr txBox="1"/>
          <p:nvPr/>
        </p:nvSpPr>
        <p:spPr>
          <a:xfrm>
            <a:off x="541019" y="7021964"/>
            <a:ext cx="6633283" cy="876300"/>
          </a:xfrm>
          <a:prstGeom prst="rect">
            <a:avLst/>
          </a:prstGeom>
        </p:spPr>
        <p:txBody>
          <a:bodyPr wrap="square" lIns="0" tIns="0" rIns="0" bIns="0" rtlCol="0" vert="horz">
            <a:spAutoFit/>
          </a:bodyPr>
          <a:lstStyle/>
          <a:p>
            <a:pPr marL="254508" marR="0">
              <a:lnSpc>
                <a:spcPts val="996"/>
              </a:lnSpc>
              <a:spcBef>
                <a:spcPts val="0"/>
              </a:spcBef>
              <a:spcAft>
                <a:spcPts val="0"/>
              </a:spcAft>
            </a:pPr>
            <a:r>
              <a:rPr dirty="0" sz="1000">
                <a:solidFill>
                  <a:srgbClr val="000000"/>
                </a:solidFill>
                <a:latin typeface="KaiTi"/>
                <a:cs typeface="KaiTi"/>
              </a:rPr>
              <a:t>本报告中的信息均来源于公开资料，本公司对这些信息的准确性、完整性或可靠性不作任何保证。本报告所载的</a:t>
            </a:r>
          </a:p>
          <a:p>
            <a:pPr marL="0" marR="0">
              <a:lnSpc>
                <a:spcPts val="996"/>
              </a:lnSpc>
              <a:spcBef>
                <a:spcPts val="408"/>
              </a:spcBef>
              <a:spcAft>
                <a:spcPts val="0"/>
              </a:spcAft>
            </a:pPr>
            <a:r>
              <a:rPr dirty="0" sz="1000">
                <a:solidFill>
                  <a:srgbClr val="000000"/>
                </a:solidFill>
                <a:latin typeface="KaiTi"/>
                <a:cs typeface="KaiTi"/>
              </a:rPr>
              <a:t>资料、意见及推测仅反映本公司于发布本报告当日的判断，本报告所指的证券或投资标的的价格、价值及投资收入可</a:t>
            </a:r>
          </a:p>
          <a:p>
            <a:pPr marL="0" marR="0">
              <a:lnSpc>
                <a:spcPts val="996"/>
              </a:lnSpc>
              <a:spcBef>
                <a:spcPts val="407"/>
              </a:spcBef>
              <a:spcAft>
                <a:spcPts val="0"/>
              </a:spcAft>
            </a:pPr>
            <a:r>
              <a:rPr dirty="0" sz="1000">
                <a:solidFill>
                  <a:srgbClr val="000000"/>
                </a:solidFill>
                <a:latin typeface="KaiTi"/>
                <a:cs typeface="KaiTi"/>
              </a:rPr>
              <a:t>升可跌，过往表现不应作为日后的表现依据。在不同时期，本公司可发出与本报告所载资料、意见及推测不一致的报</a:t>
            </a:r>
          </a:p>
          <a:p>
            <a:pPr marL="0" marR="0">
              <a:lnSpc>
                <a:spcPts val="996"/>
              </a:lnSpc>
              <a:spcBef>
                <a:spcPts val="395"/>
              </a:spcBef>
              <a:spcAft>
                <a:spcPts val="0"/>
              </a:spcAft>
            </a:pPr>
            <a:r>
              <a:rPr dirty="0" sz="1000">
                <a:solidFill>
                  <a:srgbClr val="000000"/>
                </a:solidFill>
                <a:latin typeface="KaiTi"/>
                <a:cs typeface="KaiTi"/>
              </a:rPr>
              <a:t>告，本公司不保证本报告所含信息保持在最新状态。同时，本公司对本报告所含信息可在不发出通知的情形下做出修</a:t>
            </a:r>
          </a:p>
          <a:p>
            <a:pPr marL="0" marR="0">
              <a:lnSpc>
                <a:spcPts val="996"/>
              </a:lnSpc>
              <a:spcBef>
                <a:spcPts val="408"/>
              </a:spcBef>
              <a:spcAft>
                <a:spcPts val="0"/>
              </a:spcAft>
            </a:pPr>
            <a:r>
              <a:rPr dirty="0" sz="1000">
                <a:solidFill>
                  <a:srgbClr val="000000"/>
                </a:solidFill>
                <a:latin typeface="KaiTi"/>
                <a:cs typeface="KaiTi"/>
              </a:rPr>
              <a:t>改，投资者应当自行关注相应的更新或修改。</a:t>
            </a:r>
          </a:p>
        </p:txBody>
      </p:sp>
      <p:sp>
        <p:nvSpPr>
          <p:cNvPr id="21" name="object 21"/>
          <p:cNvSpPr txBox="1"/>
          <p:nvPr/>
        </p:nvSpPr>
        <p:spPr>
          <a:xfrm>
            <a:off x="541019" y="8011040"/>
            <a:ext cx="6635722" cy="520065"/>
          </a:xfrm>
          <a:prstGeom prst="rect">
            <a:avLst/>
          </a:prstGeom>
        </p:spPr>
        <p:txBody>
          <a:bodyPr wrap="square" lIns="0" tIns="0" rIns="0" bIns="0" rtlCol="0" vert="horz">
            <a:spAutoFit/>
          </a:bodyPr>
          <a:lstStyle/>
          <a:p>
            <a:pPr marL="254508" marR="0">
              <a:lnSpc>
                <a:spcPts val="996"/>
              </a:lnSpc>
              <a:spcBef>
                <a:spcPts val="0"/>
              </a:spcBef>
              <a:spcAft>
                <a:spcPts val="0"/>
              </a:spcAft>
            </a:pPr>
            <a:r>
              <a:rPr dirty="0" sz="1000">
                <a:solidFill>
                  <a:srgbClr val="000000"/>
                </a:solidFill>
                <a:latin typeface="KaiTi"/>
                <a:cs typeface="KaiTi"/>
              </a:rPr>
              <a:t>本报告仅供参考之用，不构成出售或购买证券或其他投资标的要约或邀请。在任何情况下，本报告中的信息和意</a:t>
            </a:r>
          </a:p>
          <a:p>
            <a:pPr marL="0" marR="0">
              <a:lnSpc>
                <a:spcPts val="996"/>
              </a:lnSpc>
              <a:spcBef>
                <a:spcPts val="396"/>
              </a:spcBef>
              <a:spcAft>
                <a:spcPts val="0"/>
              </a:spcAft>
            </a:pPr>
            <a:r>
              <a:rPr dirty="0" sz="1000">
                <a:solidFill>
                  <a:srgbClr val="000000"/>
                </a:solidFill>
                <a:latin typeface="KaiTi"/>
                <a:cs typeface="KaiTi"/>
              </a:rPr>
              <a:t>见均不构成对任何个人的投资建议。投资者应结合自己的投资目标和财务状况自行判断是否采用本报告所载内容和信</a:t>
            </a:r>
          </a:p>
          <a:p>
            <a:pPr marL="0" marR="0">
              <a:lnSpc>
                <a:spcPts val="996"/>
              </a:lnSpc>
              <a:spcBef>
                <a:spcPts val="410"/>
              </a:spcBef>
              <a:spcAft>
                <a:spcPts val="0"/>
              </a:spcAft>
            </a:pPr>
            <a:r>
              <a:rPr dirty="0" sz="1000">
                <a:solidFill>
                  <a:srgbClr val="000000"/>
                </a:solidFill>
                <a:latin typeface="KaiTi"/>
                <a:cs typeface="KaiTi"/>
              </a:rPr>
              <a:t>息并自行承担风险，本公司及雇员对投资者使用本报告及其内容而造成的一切后果不承担任何法律责任。</a:t>
            </a:r>
          </a:p>
        </p:txBody>
      </p:sp>
      <p:sp>
        <p:nvSpPr>
          <p:cNvPr id="22" name="object 22"/>
          <p:cNvSpPr txBox="1"/>
          <p:nvPr/>
        </p:nvSpPr>
        <p:spPr>
          <a:xfrm>
            <a:off x="541019" y="8643881"/>
            <a:ext cx="6729982" cy="519684"/>
          </a:xfrm>
          <a:prstGeom prst="rect">
            <a:avLst/>
          </a:prstGeom>
        </p:spPr>
        <p:txBody>
          <a:bodyPr wrap="square" lIns="0" tIns="0" rIns="0" bIns="0" rtlCol="0" vert="horz">
            <a:spAutoFit/>
          </a:bodyPr>
          <a:lstStyle/>
          <a:p>
            <a:pPr marL="254508" marR="0">
              <a:lnSpc>
                <a:spcPts val="996"/>
              </a:lnSpc>
              <a:spcBef>
                <a:spcPts val="0"/>
              </a:spcBef>
              <a:spcAft>
                <a:spcPts val="0"/>
              </a:spcAft>
            </a:pPr>
            <a:r>
              <a:rPr dirty="0" sz="1000">
                <a:solidFill>
                  <a:srgbClr val="000000"/>
                </a:solidFill>
                <a:latin typeface="KaiTi"/>
                <a:cs typeface="KaiTi"/>
              </a:rPr>
              <a:t>本报告版权为西南证券所有，未经书面许可，任何机构和个人不得以任何形式翻版、复制和发布。如引用须注明</a:t>
            </a:r>
          </a:p>
          <a:p>
            <a:pPr marL="0" marR="0">
              <a:lnSpc>
                <a:spcPts val="996"/>
              </a:lnSpc>
              <a:spcBef>
                <a:spcPts val="395"/>
              </a:spcBef>
              <a:spcAft>
                <a:spcPts val="0"/>
              </a:spcAft>
            </a:pPr>
            <a:r>
              <a:rPr dirty="0" sz="1000" spc="-18">
                <a:solidFill>
                  <a:srgbClr val="000000"/>
                </a:solidFill>
                <a:latin typeface="KaiTi"/>
                <a:cs typeface="KaiTi"/>
              </a:rPr>
              <a:t>出处为“西南证券”，且不得对本报告进行有悖原意的引用、删节和修改。未经授权刊载或者转发本报告的，本公司将</a:t>
            </a:r>
          </a:p>
          <a:p>
            <a:pPr marL="0" marR="0">
              <a:lnSpc>
                <a:spcPts val="996"/>
              </a:lnSpc>
              <a:spcBef>
                <a:spcPts val="408"/>
              </a:spcBef>
              <a:spcAft>
                <a:spcPts val="0"/>
              </a:spcAft>
            </a:pPr>
            <a:r>
              <a:rPr dirty="0" sz="1000">
                <a:solidFill>
                  <a:srgbClr val="000000"/>
                </a:solidFill>
                <a:latin typeface="KaiTi"/>
                <a:cs typeface="KaiTi"/>
              </a:rPr>
              <a:t>保留向其追究法律责任的权利。</a:t>
            </a:r>
          </a:p>
        </p:txBody>
      </p:sp>
      <p:sp>
        <p:nvSpPr>
          <p:cNvPr id="23" name="object 23"/>
          <p:cNvSpPr txBox="1"/>
          <p:nvPr/>
        </p:nvSpPr>
        <p:spPr>
          <a:xfrm>
            <a:off x="541019" y="9930159"/>
            <a:ext cx="5722011" cy="186352"/>
          </a:xfrm>
          <a:prstGeom prst="rect">
            <a:avLst/>
          </a:prstGeom>
        </p:spPr>
        <p:txBody>
          <a:bodyPr wrap="square" lIns="0" tIns="0" rIns="0" bIns="0" rtlCol="0" vert="horz">
            <a:spAutoFit/>
          </a:bodyPr>
          <a:lstStyle/>
          <a:p>
            <a:pPr marL="0" marR="0">
              <a:lnSpc>
                <a:spcPts val="1167"/>
              </a:lnSpc>
              <a:spcBef>
                <a:spcPts val="0"/>
              </a:spcBef>
              <a:spcAft>
                <a:spcPts val="0"/>
              </a:spcAft>
            </a:pPr>
            <a:r>
              <a:rPr dirty="0" sz="1050">
                <a:solidFill>
                  <a:srgbClr val="c20b19"/>
                </a:solidFill>
                <a:latin typeface="KaiTi"/>
                <a:cs typeface="KaiTi"/>
              </a:rPr>
              <a:t>请务必阅读正文后的</a:t>
            </a:r>
            <a:r>
              <a:rPr dirty="0" sz="1150" spc="-57">
                <a:solidFill>
                  <a:srgbClr val="000000"/>
                </a:solidFill>
                <a:latin typeface="FangSong"/>
                <a:cs typeface="FangSong"/>
              </a:rPr>
              <a:t>w</a:t>
            </a:r>
            <a:r>
              <a:rPr dirty="0" sz="1050" spc="-982">
                <a:solidFill>
                  <a:srgbClr val="c20b19"/>
                </a:solidFill>
                <a:latin typeface="KaiTi"/>
                <a:cs typeface="KaiTi"/>
              </a:rPr>
              <a:t>重</a:t>
            </a:r>
            <a:r>
              <a:rPr dirty="0" sz="1150">
                <a:solidFill>
                  <a:srgbClr val="000000"/>
                </a:solidFill>
                <a:latin typeface="FangSong"/>
                <a:cs typeface="FangSong"/>
              </a:rPr>
              <a:t>ww</a:t>
            </a:r>
            <a:r>
              <a:rPr dirty="0" sz="1050" spc="-872">
                <a:solidFill>
                  <a:srgbClr val="c20b19"/>
                </a:solidFill>
                <a:latin typeface="KaiTi"/>
                <a:cs typeface="KaiTi"/>
              </a:rPr>
              <a:t>要</a:t>
            </a:r>
            <a:r>
              <a:rPr dirty="0" sz="1150">
                <a:solidFill>
                  <a:srgbClr val="000000"/>
                </a:solidFill>
                <a:latin typeface="FangSong"/>
                <a:cs typeface="FangSong"/>
              </a:rPr>
              <a:t>.</a:t>
            </a:r>
            <a:r>
              <a:rPr dirty="0" sz="1150" spc="-565">
                <a:solidFill>
                  <a:srgbClr val="000000"/>
                </a:solidFill>
                <a:latin typeface="FangSong"/>
                <a:cs typeface="FangSong"/>
              </a:rPr>
              <a:t> </a:t>
            </a:r>
            <a:r>
              <a:rPr dirty="0" sz="1150">
                <a:solidFill>
                  <a:srgbClr val="000000"/>
                </a:solidFill>
                <a:latin typeface="FangSong"/>
                <a:cs typeface="FangSong"/>
              </a:rPr>
              <a:t>b</a:t>
            </a:r>
            <a:r>
              <a:rPr dirty="0" sz="1050" spc="-748">
                <a:solidFill>
                  <a:srgbClr val="c20b19"/>
                </a:solidFill>
                <a:latin typeface="KaiTi"/>
                <a:cs typeface="KaiTi"/>
              </a:rPr>
              <a:t>声</a:t>
            </a:r>
            <a:r>
              <a:rPr dirty="0" sz="1150">
                <a:solidFill>
                  <a:srgbClr val="000000"/>
                </a:solidFill>
                <a:latin typeface="FangSong"/>
                <a:cs typeface="FangSong"/>
              </a:rPr>
              <a:t>ao</a:t>
            </a:r>
            <a:r>
              <a:rPr dirty="0" sz="1050" spc="-638">
                <a:solidFill>
                  <a:srgbClr val="c20b19"/>
                </a:solidFill>
                <a:latin typeface="KaiTi"/>
                <a:cs typeface="KaiTi"/>
              </a:rPr>
              <a:t>明</a:t>
            </a:r>
            <a:r>
              <a:rPr dirty="0" sz="1150">
                <a:solidFill>
                  <a:srgbClr val="000000"/>
                </a:solidFill>
                <a:latin typeface="FangSong"/>
                <a:cs typeface="FangSong"/>
              </a:rPr>
              <a:t>ga</a:t>
            </a:r>
            <a:r>
              <a:rPr dirty="0" sz="1050" spc="-526">
                <a:solidFill>
                  <a:srgbClr val="c20b19"/>
                </a:solidFill>
                <a:latin typeface="KaiTi"/>
                <a:cs typeface="KaiTi"/>
              </a:rPr>
              <a:t>部</a:t>
            </a:r>
            <a:r>
              <a:rPr dirty="0" sz="1150" spc="-54">
                <a:solidFill>
                  <a:srgbClr val="000000"/>
                </a:solidFill>
                <a:latin typeface="FangSong"/>
                <a:cs typeface="FangSong"/>
              </a:rPr>
              <a:t>o</a:t>
            </a:r>
            <a:r>
              <a:rPr dirty="0" sz="1050" spc="-986">
                <a:solidFill>
                  <a:srgbClr val="c20b19"/>
                </a:solidFill>
                <a:latin typeface="KaiTi"/>
                <a:cs typeface="KaiTi"/>
              </a:rPr>
              <a:t>分</a:t>
            </a:r>
            <a:r>
              <a:rPr dirty="0" sz="1150">
                <a:solidFill>
                  <a:srgbClr val="000000"/>
                </a:solidFill>
                <a:latin typeface="FangSong"/>
                <a:cs typeface="FangSong"/>
              </a:rPr>
              <a:t>ba.xyz</a:t>
            </a:r>
            <a:r>
              <a:rPr dirty="0" sz="1150">
                <a:solidFill>
                  <a:srgbClr val="000000"/>
                </a:solidFill>
                <a:latin typeface="FangSong"/>
                <a:cs typeface="FangSong"/>
              </a:rPr>
              <a:t> </a:t>
            </a:r>
            <a:r>
              <a:rPr dirty="0" sz="1150" spc="17">
                <a:solidFill>
                  <a:srgbClr val="000000"/>
                </a:solidFill>
                <a:latin typeface="FangSong"/>
                <a:cs typeface="FangSong"/>
              </a:rPr>
              <a:t>獨家收集</a:t>
            </a:r>
            <a:r>
              <a:rPr dirty="0" sz="1150">
                <a:solidFill>
                  <a:srgbClr val="000000"/>
                </a:solidFill>
                <a:latin typeface="FangSong"/>
                <a:cs typeface="FangSong"/>
              </a:rPr>
              <a:t> </a:t>
            </a:r>
            <a:r>
              <a:rPr dirty="0" sz="1150" spc="17">
                <a:solidFill>
                  <a:srgbClr val="000000"/>
                </a:solidFill>
                <a:latin typeface="FangSong"/>
                <a:cs typeface="FangSong"/>
              </a:rPr>
              <a:t>百萬報告</a:t>
            </a:r>
            <a:r>
              <a:rPr dirty="0" sz="1150">
                <a:solidFill>
                  <a:srgbClr val="000000"/>
                </a:solidFill>
                <a:latin typeface="FangSong"/>
                <a:cs typeface="FangSong"/>
              </a:rPr>
              <a:t> </a:t>
            </a:r>
            <a:r>
              <a:rPr dirty="0" sz="1150" spc="17">
                <a:solidFill>
                  <a:srgbClr val="000000"/>
                </a:solidFill>
                <a:latin typeface="FangSong"/>
                <a:cs typeface="FangSong"/>
              </a:rPr>
              <a:t>实时</a:t>
            </a:r>
            <a:r>
              <a:rPr dirty="0" sz="1150" spc="17">
                <a:solidFill>
                  <a:srgbClr val="000000"/>
                </a:solidFill>
                <a:latin typeface="FangSong"/>
                <a:cs typeface="FangSong"/>
              </a:rPr>
              <a:t>更新</a:t>
            </a:r>
            <a:r>
              <a:rPr dirty="0" sz="1150">
                <a:solidFill>
                  <a:srgbClr val="000000"/>
                </a:solidFill>
                <a:latin typeface="FangSong"/>
                <a:cs typeface="FangSong"/>
              </a:rPr>
              <a:t> </a:t>
            </a:r>
            <a:r>
              <a:rPr dirty="0" sz="1150" spc="17">
                <a:solidFill>
                  <a:srgbClr val="000000"/>
                </a:solidFill>
                <a:latin typeface="FangSong"/>
                <a:cs typeface="FangSong"/>
              </a:rPr>
              <a:t>日更千篇</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showMasterSp="0">
  <p:cSld>
    <p:spTree>
      <p:nvGrpSpPr>
        <p:cNvPr id="1" name=""/>
        <p:cNvGrpSpPr/>
        <p:nvPr/>
      </p:nvGrpSpPr>
      <p:grpSpPr>
        <a:xfrm>
          <a:off x="0" y="0"/>
          <a:ext cx="0" cy="0"/>
          <a:chOff x="0" y="0"/>
          <a:chExt cx="0" cy="0"/>
        </a:xfrm>
      </p:grpSpPr>
      <p:sp>
        <p:nvSpPr>
          <p:cNvPr id="1" name="object 1"/>
          <p:cNvSpPr/>
          <p:nvPr/>
        </p:nvSpPr>
        <p:spPr>
          <a:xfrm>
            <a:off x="0" y="436770"/>
            <a:ext cx="7556500" cy="9789904"/>
          </a:xfrm>
          <a:prstGeom prst="rect">
            <a:avLst/>
          </a:prstGeom>
          <a:blipFill>
            <a:blip cstate="print" r:embed="rId2"/>
            <a:stretch>
              <a:fillRect/>
            </a:stretch>
          </a:blipFill>
        </p:spPr>
        <p:txBody>
          <a:bodyPr wrap="square" lIns="0" tIns="0" rIns="0" bIns="0" rtlCol="0">
            <a:spAutoFit/>
          </a:bodyPr>
          <a:lstStyle/>
          <a:p/>
        </p:txBody>
      </p:sp>
      <p:sp>
        <p:nvSpPr>
          <p:cNvPr id="3" name="object 3"/>
          <p:cNvSpPr txBox="1"/>
          <p:nvPr/>
        </p:nvSpPr>
        <p:spPr>
          <a:xfrm>
            <a:off x="219947" y="455063"/>
            <a:ext cx="671264" cy="211054"/>
          </a:xfrm>
          <a:prstGeom prst="rect">
            <a:avLst/>
          </a:prstGeom>
        </p:spPr>
        <p:txBody>
          <a:bodyPr wrap="square" lIns="0" tIns="0" rIns="0" bIns="0" rtlCol="0" vert="horz">
            <a:spAutoFit/>
          </a:bodyPr>
          <a:lstStyle/>
          <a:p>
            <a:pPr marL="0" marR="0">
              <a:lnSpc>
                <a:spcPts val="1361"/>
              </a:lnSpc>
              <a:spcBef>
                <a:spcPts val="0"/>
              </a:spcBef>
              <a:spcAft>
                <a:spcPts val="0"/>
              </a:spcAft>
            </a:pPr>
            <a:r>
              <a:rPr dirty="0" sz="1350" spc="11">
                <a:solidFill>
                  <a:srgbClr val="000000"/>
                </a:solidFill>
                <a:latin typeface="FangSong"/>
                <a:cs typeface="FangSong"/>
              </a:rPr>
              <a:t>報告吧</a:t>
            </a:r>
          </a:p>
        </p:txBody>
      </p:sp>
      <p:sp>
        <p:nvSpPr>
          <p:cNvPr id="4" name="object 4"/>
          <p:cNvSpPr txBox="1"/>
          <p:nvPr/>
        </p:nvSpPr>
        <p:spPr>
          <a:xfrm>
            <a:off x="5239881" y="463686"/>
            <a:ext cx="2314337" cy="211054"/>
          </a:xfrm>
          <a:prstGeom prst="rect">
            <a:avLst/>
          </a:prstGeom>
        </p:spPr>
        <p:txBody>
          <a:bodyPr wrap="square" lIns="0" tIns="0" rIns="0" bIns="0" rtlCol="0" vert="horz">
            <a:spAutoFit/>
          </a:bodyPr>
          <a:lstStyle/>
          <a:p>
            <a:pPr marL="0" marR="0">
              <a:lnSpc>
                <a:spcPts val="1361"/>
              </a:lnSpc>
              <a:spcBef>
                <a:spcPts val="0"/>
              </a:spcBef>
              <a:spcAft>
                <a:spcPts val="0"/>
              </a:spcAft>
            </a:pPr>
            <a:r>
              <a:rPr dirty="0" sz="1350">
                <a:solidFill>
                  <a:srgbClr val="000000"/>
                </a:solidFill>
                <a:latin typeface="FangSong"/>
                <a:cs typeface="FangSong"/>
              </a:rPr>
              <a:t>www.baogaoba.xyz</a:t>
            </a:r>
            <a:r>
              <a:rPr dirty="0" sz="1350">
                <a:solidFill>
                  <a:srgbClr val="000000"/>
                </a:solidFill>
                <a:latin typeface="FangSong"/>
                <a:cs typeface="FangSong"/>
              </a:rPr>
              <a:t> </a:t>
            </a:r>
            <a:r>
              <a:rPr dirty="0" sz="1350" spc="11">
                <a:solidFill>
                  <a:srgbClr val="000000"/>
                </a:solidFill>
                <a:latin typeface="FangSong"/>
                <a:cs typeface="FangSong"/>
              </a:rPr>
              <a:t>免費分享</a:t>
            </a:r>
          </a:p>
        </p:txBody>
      </p:sp>
      <p:sp>
        <p:nvSpPr>
          <p:cNvPr id="5" name="object 5"/>
          <p:cNvSpPr txBox="1"/>
          <p:nvPr/>
        </p:nvSpPr>
        <p:spPr>
          <a:xfrm>
            <a:off x="5068189" y="661714"/>
            <a:ext cx="2106019" cy="179415"/>
          </a:xfrm>
          <a:prstGeom prst="rect">
            <a:avLst/>
          </a:prstGeom>
        </p:spPr>
        <p:txBody>
          <a:bodyPr wrap="square" lIns="0" tIns="0" rIns="0" bIns="0" rtlCol="0" vert="horz">
            <a:spAutoFit/>
          </a:bodyPr>
          <a:lstStyle/>
          <a:p>
            <a:pPr marL="0" marR="0">
              <a:lnSpc>
                <a:spcPts val="1112"/>
              </a:lnSpc>
              <a:spcBef>
                <a:spcPts val="0"/>
              </a:spcBef>
              <a:spcAft>
                <a:spcPts val="0"/>
              </a:spcAft>
            </a:pPr>
            <a:r>
              <a:rPr dirty="0" sz="1000">
                <a:solidFill>
                  <a:srgbClr val="000000"/>
                </a:solidFill>
                <a:latin typeface="KaiTi"/>
                <a:cs typeface="KaiTi"/>
              </a:rPr>
              <a:t>恒瑞医药（</a:t>
            </a:r>
            <a:r>
              <a:rPr dirty="0" sz="1000" b="1">
                <a:solidFill>
                  <a:srgbClr val="000000"/>
                </a:solidFill>
                <a:latin typeface="Arial"/>
                <a:cs typeface="Arial"/>
              </a:rPr>
              <a:t>600276</a:t>
            </a:r>
            <a:r>
              <a:rPr dirty="0" sz="1000">
                <a:solidFill>
                  <a:srgbClr val="000000"/>
                </a:solidFill>
                <a:latin typeface="KaiTi"/>
                <a:cs typeface="KaiTi"/>
              </a:rPr>
              <a:t>）动态跟踪报告</a:t>
            </a:r>
          </a:p>
        </p:txBody>
      </p:sp>
      <p:sp>
        <p:nvSpPr>
          <p:cNvPr id="6" name="object 6"/>
          <p:cNvSpPr txBox="1"/>
          <p:nvPr/>
        </p:nvSpPr>
        <p:spPr>
          <a:xfrm>
            <a:off x="541019" y="1320641"/>
            <a:ext cx="1681886" cy="190500"/>
          </a:xfrm>
          <a:prstGeom prst="rect">
            <a:avLst/>
          </a:prstGeom>
        </p:spPr>
        <p:txBody>
          <a:bodyPr wrap="square" lIns="0" tIns="0" rIns="0" bIns="0" rtlCol="0" vert="horz">
            <a:spAutoFit/>
          </a:bodyPr>
          <a:lstStyle/>
          <a:p>
            <a:pPr marL="0" marR="0">
              <a:lnSpc>
                <a:spcPts val="1200"/>
              </a:lnSpc>
              <a:spcBef>
                <a:spcPts val="0"/>
              </a:spcBef>
              <a:spcAft>
                <a:spcPts val="0"/>
              </a:spcAft>
            </a:pPr>
            <a:r>
              <a:rPr dirty="0" sz="1200">
                <a:solidFill>
                  <a:srgbClr val="c20b19"/>
                </a:solidFill>
                <a:latin typeface="KaiTi"/>
                <a:cs typeface="KaiTi"/>
              </a:rPr>
              <a:t>西南证券研究发展中心</a:t>
            </a:r>
          </a:p>
        </p:txBody>
      </p:sp>
      <p:sp>
        <p:nvSpPr>
          <p:cNvPr id="7" name="object 7"/>
          <p:cNvSpPr txBox="1"/>
          <p:nvPr/>
        </p:nvSpPr>
        <p:spPr>
          <a:xfrm>
            <a:off x="541019" y="1618297"/>
            <a:ext cx="420624" cy="172212"/>
          </a:xfrm>
          <a:prstGeom prst="rect">
            <a:avLst/>
          </a:prstGeom>
        </p:spPr>
        <p:txBody>
          <a:bodyPr wrap="square" lIns="0" tIns="0" rIns="0" bIns="0" rtlCol="0" vert="horz">
            <a:spAutoFit/>
          </a:bodyPr>
          <a:lstStyle/>
          <a:p>
            <a:pPr marL="0" marR="0">
              <a:lnSpc>
                <a:spcPts val="1056"/>
              </a:lnSpc>
              <a:spcBef>
                <a:spcPts val="0"/>
              </a:spcBef>
              <a:spcAft>
                <a:spcPts val="0"/>
              </a:spcAft>
            </a:pPr>
            <a:r>
              <a:rPr dirty="0" sz="1050">
                <a:solidFill>
                  <a:srgbClr val="000000"/>
                </a:solidFill>
                <a:latin typeface="KaiTi"/>
                <a:cs typeface="KaiTi"/>
              </a:rPr>
              <a:t>上海</a:t>
            </a:r>
          </a:p>
        </p:txBody>
      </p:sp>
      <p:sp>
        <p:nvSpPr>
          <p:cNvPr id="8" name="object 8"/>
          <p:cNvSpPr txBox="1"/>
          <p:nvPr/>
        </p:nvSpPr>
        <p:spPr>
          <a:xfrm>
            <a:off x="541019" y="1820208"/>
            <a:ext cx="3554602" cy="395822"/>
          </a:xfrm>
          <a:prstGeom prst="rect">
            <a:avLst/>
          </a:prstGeom>
        </p:spPr>
        <p:txBody>
          <a:bodyPr wrap="square" lIns="0" tIns="0" rIns="0" bIns="0" rtlCol="0" vert="horz">
            <a:spAutoFit/>
          </a:bodyPr>
          <a:lstStyle/>
          <a:p>
            <a:pPr marL="0" marR="0">
              <a:lnSpc>
                <a:spcPts val="1112"/>
              </a:lnSpc>
              <a:spcBef>
                <a:spcPts val="0"/>
              </a:spcBef>
              <a:spcAft>
                <a:spcPts val="0"/>
              </a:spcAft>
            </a:pPr>
            <a:r>
              <a:rPr dirty="0" sz="1000">
                <a:solidFill>
                  <a:srgbClr val="000000"/>
                </a:solidFill>
                <a:latin typeface="KaiTi"/>
                <a:cs typeface="KaiTi"/>
              </a:rPr>
              <a:t>地址：上海市浦东新区陆家嘴东路</a:t>
            </a:r>
            <a:r>
              <a:rPr dirty="0" sz="1000" spc="17">
                <a:solidFill>
                  <a:srgbClr val="000000"/>
                </a:solidFill>
                <a:latin typeface="Times New Roman"/>
                <a:cs typeface="Times New Roman"/>
              </a:rPr>
              <a:t> </a:t>
            </a:r>
            <a:r>
              <a:rPr dirty="0" sz="1000">
                <a:solidFill>
                  <a:srgbClr val="000000"/>
                </a:solidFill>
                <a:latin typeface="Arial"/>
                <a:cs typeface="Arial"/>
              </a:rPr>
              <a:t>166</a:t>
            </a:r>
            <a:r>
              <a:rPr dirty="0" sz="1000" spc="-23">
                <a:solidFill>
                  <a:srgbClr val="000000"/>
                </a:solidFill>
                <a:latin typeface="Arial"/>
                <a:cs typeface="Arial"/>
              </a:rPr>
              <a:t> </a:t>
            </a:r>
            <a:r>
              <a:rPr dirty="0" sz="1000">
                <a:solidFill>
                  <a:srgbClr val="000000"/>
                </a:solidFill>
                <a:latin typeface="KaiTi"/>
                <a:cs typeface="KaiTi"/>
              </a:rPr>
              <a:t>号中国保险大厦</a:t>
            </a:r>
            <a:r>
              <a:rPr dirty="0" sz="1000" spc="11">
                <a:solidFill>
                  <a:srgbClr val="000000"/>
                </a:solidFill>
                <a:latin typeface="Times New Roman"/>
                <a:cs typeface="Times New Roman"/>
              </a:rPr>
              <a:t> </a:t>
            </a:r>
            <a:r>
              <a:rPr dirty="0" sz="1000">
                <a:solidFill>
                  <a:srgbClr val="000000"/>
                </a:solidFill>
                <a:latin typeface="Arial"/>
                <a:cs typeface="Arial"/>
              </a:rPr>
              <a:t>20</a:t>
            </a:r>
            <a:r>
              <a:rPr dirty="0" sz="1000" spc="-25">
                <a:solidFill>
                  <a:srgbClr val="000000"/>
                </a:solidFill>
                <a:latin typeface="Arial"/>
                <a:cs typeface="Arial"/>
              </a:rPr>
              <a:t> </a:t>
            </a:r>
            <a:r>
              <a:rPr dirty="0" sz="1000">
                <a:solidFill>
                  <a:srgbClr val="000000"/>
                </a:solidFill>
                <a:latin typeface="KaiTi"/>
                <a:cs typeface="KaiTi"/>
              </a:rPr>
              <a:t>楼</a:t>
            </a:r>
          </a:p>
          <a:p>
            <a:pPr marL="0" marR="0">
              <a:lnSpc>
                <a:spcPts val="1112"/>
              </a:lnSpc>
              <a:spcBef>
                <a:spcPts val="591"/>
              </a:spcBef>
              <a:spcAft>
                <a:spcPts val="0"/>
              </a:spcAft>
            </a:pPr>
            <a:r>
              <a:rPr dirty="0" sz="1000">
                <a:solidFill>
                  <a:srgbClr val="000000"/>
                </a:solidFill>
                <a:latin typeface="KaiTi"/>
                <a:cs typeface="KaiTi"/>
              </a:rPr>
              <a:t>邮编：</a:t>
            </a:r>
            <a:r>
              <a:rPr dirty="0" sz="1000">
                <a:solidFill>
                  <a:srgbClr val="000000"/>
                </a:solidFill>
                <a:latin typeface="Arial"/>
                <a:cs typeface="Arial"/>
              </a:rPr>
              <a:t>200120</a:t>
            </a:r>
          </a:p>
        </p:txBody>
      </p:sp>
      <p:sp>
        <p:nvSpPr>
          <p:cNvPr id="9" name="object 9"/>
          <p:cNvSpPr txBox="1"/>
          <p:nvPr/>
        </p:nvSpPr>
        <p:spPr>
          <a:xfrm>
            <a:off x="541019" y="2317813"/>
            <a:ext cx="420624" cy="172212"/>
          </a:xfrm>
          <a:prstGeom prst="rect">
            <a:avLst/>
          </a:prstGeom>
        </p:spPr>
        <p:txBody>
          <a:bodyPr wrap="square" lIns="0" tIns="0" rIns="0" bIns="0" rtlCol="0" vert="horz">
            <a:spAutoFit/>
          </a:bodyPr>
          <a:lstStyle/>
          <a:p>
            <a:pPr marL="0" marR="0">
              <a:lnSpc>
                <a:spcPts val="1056"/>
              </a:lnSpc>
              <a:spcBef>
                <a:spcPts val="0"/>
              </a:spcBef>
              <a:spcAft>
                <a:spcPts val="0"/>
              </a:spcAft>
            </a:pPr>
            <a:r>
              <a:rPr dirty="0" sz="1050">
                <a:solidFill>
                  <a:srgbClr val="000000"/>
                </a:solidFill>
                <a:latin typeface="KaiTi"/>
                <a:cs typeface="KaiTi"/>
              </a:rPr>
              <a:t>北京</a:t>
            </a:r>
          </a:p>
        </p:txBody>
      </p:sp>
      <p:sp>
        <p:nvSpPr>
          <p:cNvPr id="10" name="object 10"/>
          <p:cNvSpPr txBox="1"/>
          <p:nvPr/>
        </p:nvSpPr>
        <p:spPr>
          <a:xfrm>
            <a:off x="541019" y="2519723"/>
            <a:ext cx="3504310" cy="395823"/>
          </a:xfrm>
          <a:prstGeom prst="rect">
            <a:avLst/>
          </a:prstGeom>
        </p:spPr>
        <p:txBody>
          <a:bodyPr wrap="square" lIns="0" tIns="0" rIns="0" bIns="0" rtlCol="0" vert="horz">
            <a:spAutoFit/>
          </a:bodyPr>
          <a:lstStyle/>
          <a:p>
            <a:pPr marL="0" marR="0">
              <a:lnSpc>
                <a:spcPts val="1112"/>
              </a:lnSpc>
              <a:spcBef>
                <a:spcPts val="0"/>
              </a:spcBef>
              <a:spcAft>
                <a:spcPts val="0"/>
              </a:spcAft>
            </a:pPr>
            <a:r>
              <a:rPr dirty="0" sz="1000">
                <a:solidFill>
                  <a:srgbClr val="000000"/>
                </a:solidFill>
                <a:latin typeface="KaiTi"/>
                <a:cs typeface="KaiTi"/>
              </a:rPr>
              <a:t>地址：北京市西城区金融大街</a:t>
            </a:r>
            <a:r>
              <a:rPr dirty="0" sz="1000" spc="17">
                <a:solidFill>
                  <a:srgbClr val="000000"/>
                </a:solidFill>
                <a:latin typeface="Times New Roman"/>
                <a:cs typeface="Times New Roman"/>
              </a:rPr>
              <a:t> </a:t>
            </a:r>
            <a:r>
              <a:rPr dirty="0" sz="1000">
                <a:solidFill>
                  <a:srgbClr val="000000"/>
                </a:solidFill>
                <a:latin typeface="Arial"/>
                <a:cs typeface="Arial"/>
              </a:rPr>
              <a:t>35</a:t>
            </a:r>
            <a:r>
              <a:rPr dirty="0" sz="1000" spc="-25">
                <a:solidFill>
                  <a:srgbClr val="000000"/>
                </a:solidFill>
                <a:latin typeface="Arial"/>
                <a:cs typeface="Arial"/>
              </a:rPr>
              <a:t> </a:t>
            </a:r>
            <a:r>
              <a:rPr dirty="0" sz="1000">
                <a:solidFill>
                  <a:srgbClr val="000000"/>
                </a:solidFill>
                <a:latin typeface="KaiTi"/>
                <a:cs typeface="KaiTi"/>
              </a:rPr>
              <a:t>号国际企业大厦</a:t>
            </a:r>
            <a:r>
              <a:rPr dirty="0" sz="1000" spc="15">
                <a:solidFill>
                  <a:srgbClr val="000000"/>
                </a:solidFill>
                <a:latin typeface="Times New Roman"/>
                <a:cs typeface="Times New Roman"/>
              </a:rPr>
              <a:t> </a:t>
            </a:r>
            <a:r>
              <a:rPr dirty="0" sz="1000">
                <a:solidFill>
                  <a:srgbClr val="000000"/>
                </a:solidFill>
                <a:latin typeface="Arial"/>
                <a:cs typeface="Arial"/>
              </a:rPr>
              <a:t>B</a:t>
            </a:r>
            <a:r>
              <a:rPr dirty="0" sz="1000" spc="-33">
                <a:solidFill>
                  <a:srgbClr val="000000"/>
                </a:solidFill>
                <a:latin typeface="Arial"/>
                <a:cs typeface="Arial"/>
              </a:rPr>
              <a:t> </a:t>
            </a:r>
            <a:r>
              <a:rPr dirty="0" sz="1000">
                <a:solidFill>
                  <a:srgbClr val="000000"/>
                </a:solidFill>
                <a:latin typeface="KaiTi"/>
                <a:cs typeface="KaiTi"/>
              </a:rPr>
              <a:t>座</a:t>
            </a:r>
            <a:r>
              <a:rPr dirty="0" sz="1000">
                <a:solidFill>
                  <a:srgbClr val="000000"/>
                </a:solidFill>
                <a:latin typeface="Times New Roman"/>
                <a:cs typeface="Times New Roman"/>
              </a:rPr>
              <a:t> </a:t>
            </a:r>
            <a:r>
              <a:rPr dirty="0" sz="1000">
                <a:solidFill>
                  <a:srgbClr val="000000"/>
                </a:solidFill>
                <a:latin typeface="Arial"/>
                <a:cs typeface="Arial"/>
              </a:rPr>
              <a:t>16</a:t>
            </a:r>
            <a:r>
              <a:rPr dirty="0" sz="1000" spc="-25">
                <a:solidFill>
                  <a:srgbClr val="000000"/>
                </a:solidFill>
                <a:latin typeface="Arial"/>
                <a:cs typeface="Arial"/>
              </a:rPr>
              <a:t> </a:t>
            </a:r>
            <a:r>
              <a:rPr dirty="0" sz="1000">
                <a:solidFill>
                  <a:srgbClr val="000000"/>
                </a:solidFill>
                <a:latin typeface="KaiTi"/>
                <a:cs typeface="KaiTi"/>
              </a:rPr>
              <a:t>楼</a:t>
            </a:r>
          </a:p>
          <a:p>
            <a:pPr marL="0" marR="0">
              <a:lnSpc>
                <a:spcPts val="1112"/>
              </a:lnSpc>
              <a:spcBef>
                <a:spcPts val="591"/>
              </a:spcBef>
              <a:spcAft>
                <a:spcPts val="0"/>
              </a:spcAft>
            </a:pPr>
            <a:r>
              <a:rPr dirty="0" sz="1000">
                <a:solidFill>
                  <a:srgbClr val="000000"/>
                </a:solidFill>
                <a:latin typeface="KaiTi"/>
                <a:cs typeface="KaiTi"/>
              </a:rPr>
              <a:t>邮编：</a:t>
            </a:r>
            <a:r>
              <a:rPr dirty="0" sz="1000">
                <a:solidFill>
                  <a:srgbClr val="000000"/>
                </a:solidFill>
                <a:latin typeface="Arial"/>
                <a:cs typeface="Arial"/>
              </a:rPr>
              <a:t>100033</a:t>
            </a:r>
          </a:p>
        </p:txBody>
      </p:sp>
      <p:sp>
        <p:nvSpPr>
          <p:cNvPr id="11" name="object 11"/>
          <p:cNvSpPr txBox="1"/>
          <p:nvPr/>
        </p:nvSpPr>
        <p:spPr>
          <a:xfrm>
            <a:off x="541019" y="3017329"/>
            <a:ext cx="420624" cy="172212"/>
          </a:xfrm>
          <a:prstGeom prst="rect">
            <a:avLst/>
          </a:prstGeom>
        </p:spPr>
        <p:txBody>
          <a:bodyPr wrap="square" lIns="0" tIns="0" rIns="0" bIns="0" rtlCol="0" vert="horz">
            <a:spAutoFit/>
          </a:bodyPr>
          <a:lstStyle/>
          <a:p>
            <a:pPr marL="0" marR="0">
              <a:lnSpc>
                <a:spcPts val="1056"/>
              </a:lnSpc>
              <a:spcBef>
                <a:spcPts val="0"/>
              </a:spcBef>
              <a:spcAft>
                <a:spcPts val="0"/>
              </a:spcAft>
            </a:pPr>
            <a:r>
              <a:rPr dirty="0" sz="1050">
                <a:solidFill>
                  <a:srgbClr val="000000"/>
                </a:solidFill>
                <a:latin typeface="KaiTi"/>
                <a:cs typeface="KaiTi"/>
              </a:rPr>
              <a:t>重庆</a:t>
            </a:r>
          </a:p>
        </p:txBody>
      </p:sp>
      <p:sp>
        <p:nvSpPr>
          <p:cNvPr id="12" name="object 12"/>
          <p:cNvSpPr txBox="1"/>
          <p:nvPr/>
        </p:nvSpPr>
        <p:spPr>
          <a:xfrm>
            <a:off x="541019" y="3219240"/>
            <a:ext cx="2961766" cy="394299"/>
          </a:xfrm>
          <a:prstGeom prst="rect">
            <a:avLst/>
          </a:prstGeom>
        </p:spPr>
        <p:txBody>
          <a:bodyPr wrap="square" lIns="0" tIns="0" rIns="0" bIns="0" rtlCol="0" vert="horz">
            <a:spAutoFit/>
          </a:bodyPr>
          <a:lstStyle/>
          <a:p>
            <a:pPr marL="0" marR="0">
              <a:lnSpc>
                <a:spcPts val="1112"/>
              </a:lnSpc>
              <a:spcBef>
                <a:spcPts val="0"/>
              </a:spcBef>
              <a:spcAft>
                <a:spcPts val="0"/>
              </a:spcAft>
            </a:pPr>
            <a:r>
              <a:rPr dirty="0" sz="1000">
                <a:solidFill>
                  <a:srgbClr val="000000"/>
                </a:solidFill>
                <a:latin typeface="KaiTi"/>
                <a:cs typeface="KaiTi"/>
              </a:rPr>
              <a:t>地址：重庆市江北区桥北苑</a:t>
            </a:r>
            <a:r>
              <a:rPr dirty="0" sz="1000">
                <a:solidFill>
                  <a:srgbClr val="000000"/>
                </a:solidFill>
                <a:latin typeface="Times New Roman"/>
                <a:cs typeface="Times New Roman"/>
              </a:rPr>
              <a:t> </a:t>
            </a:r>
            <a:r>
              <a:rPr dirty="0" sz="1000">
                <a:solidFill>
                  <a:srgbClr val="000000"/>
                </a:solidFill>
                <a:latin typeface="Arial"/>
                <a:cs typeface="Arial"/>
              </a:rPr>
              <a:t>8</a:t>
            </a:r>
            <a:r>
              <a:rPr dirty="0" sz="1000" spc="-30">
                <a:solidFill>
                  <a:srgbClr val="000000"/>
                </a:solidFill>
                <a:latin typeface="Arial"/>
                <a:cs typeface="Arial"/>
              </a:rPr>
              <a:t> </a:t>
            </a:r>
            <a:r>
              <a:rPr dirty="0" sz="1000">
                <a:solidFill>
                  <a:srgbClr val="000000"/>
                </a:solidFill>
                <a:latin typeface="KaiTi"/>
                <a:cs typeface="KaiTi"/>
              </a:rPr>
              <a:t>号西南证券大厦</a:t>
            </a:r>
            <a:r>
              <a:rPr dirty="0" sz="1000" spc="15">
                <a:solidFill>
                  <a:srgbClr val="000000"/>
                </a:solidFill>
                <a:latin typeface="Times New Roman"/>
                <a:cs typeface="Times New Roman"/>
              </a:rPr>
              <a:t> </a:t>
            </a:r>
            <a:r>
              <a:rPr dirty="0" sz="1000">
                <a:solidFill>
                  <a:srgbClr val="000000"/>
                </a:solidFill>
                <a:latin typeface="Arial"/>
                <a:cs typeface="Arial"/>
              </a:rPr>
              <a:t>3</a:t>
            </a:r>
            <a:r>
              <a:rPr dirty="0" sz="1000" spc="-30">
                <a:solidFill>
                  <a:srgbClr val="000000"/>
                </a:solidFill>
                <a:latin typeface="Arial"/>
                <a:cs typeface="Arial"/>
              </a:rPr>
              <a:t> </a:t>
            </a:r>
            <a:r>
              <a:rPr dirty="0" sz="1000">
                <a:solidFill>
                  <a:srgbClr val="000000"/>
                </a:solidFill>
                <a:latin typeface="KaiTi"/>
                <a:cs typeface="KaiTi"/>
              </a:rPr>
              <a:t>楼</a:t>
            </a:r>
          </a:p>
          <a:p>
            <a:pPr marL="0" marR="0">
              <a:lnSpc>
                <a:spcPts val="1112"/>
              </a:lnSpc>
              <a:spcBef>
                <a:spcPts val="579"/>
              </a:spcBef>
              <a:spcAft>
                <a:spcPts val="0"/>
              </a:spcAft>
            </a:pPr>
            <a:r>
              <a:rPr dirty="0" sz="1000">
                <a:solidFill>
                  <a:srgbClr val="000000"/>
                </a:solidFill>
                <a:latin typeface="KaiTi"/>
                <a:cs typeface="KaiTi"/>
              </a:rPr>
              <a:t>邮编：</a:t>
            </a:r>
            <a:r>
              <a:rPr dirty="0" sz="1000">
                <a:solidFill>
                  <a:srgbClr val="000000"/>
                </a:solidFill>
                <a:latin typeface="Arial"/>
                <a:cs typeface="Arial"/>
              </a:rPr>
              <a:t>400023</a:t>
            </a:r>
          </a:p>
        </p:txBody>
      </p:sp>
      <p:sp>
        <p:nvSpPr>
          <p:cNvPr id="13" name="object 13"/>
          <p:cNvSpPr txBox="1"/>
          <p:nvPr/>
        </p:nvSpPr>
        <p:spPr>
          <a:xfrm>
            <a:off x="541019" y="3715702"/>
            <a:ext cx="420624" cy="172212"/>
          </a:xfrm>
          <a:prstGeom prst="rect">
            <a:avLst/>
          </a:prstGeom>
        </p:spPr>
        <p:txBody>
          <a:bodyPr wrap="square" lIns="0" tIns="0" rIns="0" bIns="0" rtlCol="0" vert="horz">
            <a:spAutoFit/>
          </a:bodyPr>
          <a:lstStyle/>
          <a:p>
            <a:pPr marL="0" marR="0">
              <a:lnSpc>
                <a:spcPts val="1056"/>
              </a:lnSpc>
              <a:spcBef>
                <a:spcPts val="0"/>
              </a:spcBef>
              <a:spcAft>
                <a:spcPts val="0"/>
              </a:spcAft>
            </a:pPr>
            <a:r>
              <a:rPr dirty="0" sz="1050">
                <a:solidFill>
                  <a:srgbClr val="000000"/>
                </a:solidFill>
                <a:latin typeface="KaiTi"/>
                <a:cs typeface="KaiTi"/>
              </a:rPr>
              <a:t>深圳</a:t>
            </a:r>
          </a:p>
        </p:txBody>
      </p:sp>
      <p:sp>
        <p:nvSpPr>
          <p:cNvPr id="14" name="object 14"/>
          <p:cNvSpPr txBox="1"/>
          <p:nvPr/>
        </p:nvSpPr>
        <p:spPr>
          <a:xfrm>
            <a:off x="541019" y="3919137"/>
            <a:ext cx="3045586" cy="394299"/>
          </a:xfrm>
          <a:prstGeom prst="rect">
            <a:avLst/>
          </a:prstGeom>
        </p:spPr>
        <p:txBody>
          <a:bodyPr wrap="square" lIns="0" tIns="0" rIns="0" bIns="0" rtlCol="0" vert="horz">
            <a:spAutoFit/>
          </a:bodyPr>
          <a:lstStyle/>
          <a:p>
            <a:pPr marL="0" marR="0">
              <a:lnSpc>
                <a:spcPts val="1112"/>
              </a:lnSpc>
              <a:spcBef>
                <a:spcPts val="0"/>
              </a:spcBef>
              <a:spcAft>
                <a:spcPts val="0"/>
              </a:spcAft>
            </a:pPr>
            <a:r>
              <a:rPr dirty="0" sz="1000">
                <a:solidFill>
                  <a:srgbClr val="000000"/>
                </a:solidFill>
                <a:latin typeface="KaiTi"/>
                <a:cs typeface="KaiTi"/>
              </a:rPr>
              <a:t>地址：深圳市福田区深南大道</a:t>
            </a:r>
            <a:r>
              <a:rPr dirty="0" sz="1000" spc="11">
                <a:solidFill>
                  <a:srgbClr val="000000"/>
                </a:solidFill>
                <a:latin typeface="Times New Roman"/>
                <a:cs typeface="Times New Roman"/>
              </a:rPr>
              <a:t> </a:t>
            </a:r>
            <a:r>
              <a:rPr dirty="0" sz="1000">
                <a:solidFill>
                  <a:srgbClr val="000000"/>
                </a:solidFill>
                <a:latin typeface="Arial"/>
                <a:cs typeface="Arial"/>
              </a:rPr>
              <a:t>6023</a:t>
            </a:r>
            <a:r>
              <a:rPr dirty="0" sz="1000" spc="-23">
                <a:solidFill>
                  <a:srgbClr val="000000"/>
                </a:solidFill>
                <a:latin typeface="Arial"/>
                <a:cs typeface="Arial"/>
              </a:rPr>
              <a:t> </a:t>
            </a:r>
            <a:r>
              <a:rPr dirty="0" sz="1000">
                <a:solidFill>
                  <a:srgbClr val="000000"/>
                </a:solidFill>
                <a:latin typeface="KaiTi"/>
                <a:cs typeface="KaiTi"/>
              </a:rPr>
              <a:t>号创建大厦</a:t>
            </a:r>
            <a:r>
              <a:rPr dirty="0" sz="1000" spc="10">
                <a:solidFill>
                  <a:srgbClr val="000000"/>
                </a:solidFill>
                <a:latin typeface="Times New Roman"/>
                <a:cs typeface="Times New Roman"/>
              </a:rPr>
              <a:t> </a:t>
            </a:r>
            <a:r>
              <a:rPr dirty="0" sz="1000">
                <a:solidFill>
                  <a:srgbClr val="000000"/>
                </a:solidFill>
                <a:latin typeface="Arial"/>
                <a:cs typeface="Arial"/>
              </a:rPr>
              <a:t>4</a:t>
            </a:r>
            <a:r>
              <a:rPr dirty="0" sz="1000" spc="-41">
                <a:solidFill>
                  <a:srgbClr val="000000"/>
                </a:solidFill>
                <a:latin typeface="Arial"/>
                <a:cs typeface="Arial"/>
              </a:rPr>
              <a:t> </a:t>
            </a:r>
            <a:r>
              <a:rPr dirty="0" sz="1000">
                <a:solidFill>
                  <a:srgbClr val="000000"/>
                </a:solidFill>
                <a:latin typeface="KaiTi"/>
                <a:cs typeface="KaiTi"/>
              </a:rPr>
              <a:t>楼</a:t>
            </a:r>
          </a:p>
          <a:p>
            <a:pPr marL="0" marR="0">
              <a:lnSpc>
                <a:spcPts val="1112"/>
              </a:lnSpc>
              <a:spcBef>
                <a:spcPts val="579"/>
              </a:spcBef>
              <a:spcAft>
                <a:spcPts val="0"/>
              </a:spcAft>
            </a:pPr>
            <a:r>
              <a:rPr dirty="0" sz="1000">
                <a:solidFill>
                  <a:srgbClr val="000000"/>
                </a:solidFill>
                <a:latin typeface="KaiTi"/>
                <a:cs typeface="KaiTi"/>
              </a:rPr>
              <a:t>邮编：</a:t>
            </a:r>
            <a:r>
              <a:rPr dirty="0" sz="1000">
                <a:solidFill>
                  <a:srgbClr val="000000"/>
                </a:solidFill>
                <a:latin typeface="Arial"/>
                <a:cs typeface="Arial"/>
              </a:rPr>
              <a:t>518040</a:t>
            </a:r>
          </a:p>
        </p:txBody>
      </p:sp>
      <p:sp>
        <p:nvSpPr>
          <p:cNvPr id="15" name="object 15"/>
          <p:cNvSpPr txBox="1"/>
          <p:nvPr/>
        </p:nvSpPr>
        <p:spPr>
          <a:xfrm>
            <a:off x="541019" y="4600670"/>
            <a:ext cx="1681886" cy="190500"/>
          </a:xfrm>
          <a:prstGeom prst="rect">
            <a:avLst/>
          </a:prstGeom>
        </p:spPr>
        <p:txBody>
          <a:bodyPr wrap="square" lIns="0" tIns="0" rIns="0" bIns="0" rtlCol="0" vert="horz">
            <a:spAutoFit/>
          </a:bodyPr>
          <a:lstStyle/>
          <a:p>
            <a:pPr marL="0" marR="0">
              <a:lnSpc>
                <a:spcPts val="1200"/>
              </a:lnSpc>
              <a:spcBef>
                <a:spcPts val="0"/>
              </a:spcBef>
              <a:spcAft>
                <a:spcPts val="0"/>
              </a:spcAft>
            </a:pPr>
            <a:r>
              <a:rPr dirty="0" sz="1200">
                <a:solidFill>
                  <a:srgbClr val="c20b19"/>
                </a:solidFill>
                <a:latin typeface="KaiTi"/>
                <a:cs typeface="KaiTi"/>
              </a:rPr>
              <a:t>西南证券机构销售团队</a:t>
            </a:r>
          </a:p>
        </p:txBody>
      </p:sp>
      <p:sp>
        <p:nvSpPr>
          <p:cNvPr id="16" name="object 16"/>
          <p:cNvSpPr txBox="1"/>
          <p:nvPr/>
        </p:nvSpPr>
        <p:spPr>
          <a:xfrm>
            <a:off x="684276" y="4883538"/>
            <a:ext cx="406907" cy="1008888"/>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区域</a:t>
            </a:r>
          </a:p>
          <a:p>
            <a:pPr marL="0" marR="0">
              <a:lnSpc>
                <a:spcPts val="996"/>
              </a:lnSpc>
              <a:spcBef>
                <a:spcPts val="5602"/>
              </a:spcBef>
              <a:spcAft>
                <a:spcPts val="0"/>
              </a:spcAft>
            </a:pPr>
            <a:r>
              <a:rPr dirty="0" sz="1000">
                <a:solidFill>
                  <a:srgbClr val="000000"/>
                </a:solidFill>
                <a:latin typeface="KaiTi"/>
                <a:cs typeface="KaiTi"/>
              </a:rPr>
              <a:t>上海</a:t>
            </a:r>
          </a:p>
        </p:txBody>
      </p:sp>
      <p:sp>
        <p:nvSpPr>
          <p:cNvPr id="17" name="object 17"/>
          <p:cNvSpPr txBox="1"/>
          <p:nvPr/>
        </p:nvSpPr>
        <p:spPr>
          <a:xfrm>
            <a:off x="1448053" y="4883538"/>
            <a:ext cx="406908" cy="164592"/>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姓名</a:t>
            </a:r>
          </a:p>
        </p:txBody>
      </p:sp>
      <p:sp>
        <p:nvSpPr>
          <p:cNvPr id="18" name="object 18"/>
          <p:cNvSpPr txBox="1"/>
          <p:nvPr/>
        </p:nvSpPr>
        <p:spPr>
          <a:xfrm>
            <a:off x="2528951" y="4883538"/>
            <a:ext cx="406908" cy="164592"/>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职务</a:t>
            </a:r>
          </a:p>
        </p:txBody>
      </p:sp>
      <p:sp>
        <p:nvSpPr>
          <p:cNvPr id="19" name="object 19"/>
          <p:cNvSpPr txBox="1"/>
          <p:nvPr/>
        </p:nvSpPr>
        <p:spPr>
          <a:xfrm>
            <a:off x="3697859" y="4883538"/>
            <a:ext cx="406907" cy="164592"/>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座机</a:t>
            </a:r>
          </a:p>
        </p:txBody>
      </p:sp>
      <p:sp>
        <p:nvSpPr>
          <p:cNvPr id="20" name="object 20"/>
          <p:cNvSpPr txBox="1"/>
          <p:nvPr/>
        </p:nvSpPr>
        <p:spPr>
          <a:xfrm>
            <a:off x="4868545" y="4883538"/>
            <a:ext cx="406907" cy="164592"/>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手机</a:t>
            </a:r>
          </a:p>
        </p:txBody>
      </p:sp>
      <p:sp>
        <p:nvSpPr>
          <p:cNvPr id="21" name="object 21"/>
          <p:cNvSpPr txBox="1"/>
          <p:nvPr/>
        </p:nvSpPr>
        <p:spPr>
          <a:xfrm>
            <a:off x="6170421" y="4883538"/>
            <a:ext cx="406907" cy="164592"/>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邮箱</a:t>
            </a:r>
          </a:p>
        </p:txBody>
      </p:sp>
      <p:sp>
        <p:nvSpPr>
          <p:cNvPr id="22" name="object 22"/>
          <p:cNvSpPr txBox="1"/>
          <p:nvPr/>
        </p:nvSpPr>
        <p:spPr>
          <a:xfrm>
            <a:off x="1385569" y="5142618"/>
            <a:ext cx="533267" cy="1807718"/>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蒋诗烽</a:t>
            </a:r>
          </a:p>
          <a:p>
            <a:pPr marL="0" marR="0">
              <a:lnSpc>
                <a:spcPts val="996"/>
              </a:lnSpc>
              <a:spcBef>
                <a:spcPts val="802"/>
              </a:spcBef>
              <a:spcAft>
                <a:spcPts val="0"/>
              </a:spcAft>
            </a:pPr>
            <a:r>
              <a:rPr dirty="0" sz="1000">
                <a:solidFill>
                  <a:srgbClr val="000000"/>
                </a:solidFill>
                <a:latin typeface="KaiTi"/>
                <a:cs typeface="KaiTi"/>
              </a:rPr>
              <a:t>黄丽娟</a:t>
            </a:r>
          </a:p>
          <a:p>
            <a:pPr marL="0" marR="0">
              <a:lnSpc>
                <a:spcPts val="996"/>
              </a:lnSpc>
              <a:spcBef>
                <a:spcPts val="889"/>
              </a:spcBef>
              <a:spcAft>
                <a:spcPts val="0"/>
              </a:spcAft>
            </a:pPr>
            <a:r>
              <a:rPr dirty="0" sz="1000">
                <a:solidFill>
                  <a:srgbClr val="000000"/>
                </a:solidFill>
                <a:latin typeface="KaiTi"/>
                <a:cs typeface="KaiTi"/>
              </a:rPr>
              <a:t>邵亚杰</a:t>
            </a:r>
          </a:p>
          <a:p>
            <a:pPr marL="0" marR="0">
              <a:lnSpc>
                <a:spcPts val="996"/>
              </a:lnSpc>
              <a:spcBef>
                <a:spcPts val="802"/>
              </a:spcBef>
              <a:spcAft>
                <a:spcPts val="0"/>
              </a:spcAft>
            </a:pPr>
            <a:r>
              <a:rPr dirty="0" sz="1000">
                <a:solidFill>
                  <a:srgbClr val="000000"/>
                </a:solidFill>
                <a:latin typeface="KaiTi"/>
                <a:cs typeface="KaiTi"/>
              </a:rPr>
              <a:t>张方毅</a:t>
            </a:r>
          </a:p>
          <a:p>
            <a:pPr marL="0" marR="0">
              <a:lnSpc>
                <a:spcPts val="996"/>
              </a:lnSpc>
              <a:spcBef>
                <a:spcPts val="854"/>
              </a:spcBef>
              <a:spcAft>
                <a:spcPts val="0"/>
              </a:spcAft>
            </a:pPr>
            <a:r>
              <a:rPr dirty="0" sz="1000">
                <a:solidFill>
                  <a:srgbClr val="000000"/>
                </a:solidFill>
                <a:latin typeface="KaiTi"/>
                <a:cs typeface="KaiTi"/>
              </a:rPr>
              <a:t>汪文沁</a:t>
            </a:r>
          </a:p>
          <a:p>
            <a:pPr marL="0" marR="0">
              <a:lnSpc>
                <a:spcPts val="996"/>
              </a:lnSpc>
              <a:spcBef>
                <a:spcPts val="802"/>
              </a:spcBef>
              <a:spcAft>
                <a:spcPts val="0"/>
              </a:spcAft>
            </a:pPr>
            <a:r>
              <a:rPr dirty="0" sz="1000">
                <a:solidFill>
                  <a:srgbClr val="000000"/>
                </a:solidFill>
                <a:latin typeface="KaiTi"/>
                <a:cs typeface="KaiTi"/>
              </a:rPr>
              <a:t>王慧芳</a:t>
            </a:r>
          </a:p>
          <a:p>
            <a:pPr marL="0" marR="0">
              <a:lnSpc>
                <a:spcPts val="996"/>
              </a:lnSpc>
              <a:spcBef>
                <a:spcPts val="876"/>
              </a:spcBef>
              <a:spcAft>
                <a:spcPts val="0"/>
              </a:spcAft>
            </a:pPr>
            <a:r>
              <a:rPr dirty="0" sz="1000">
                <a:solidFill>
                  <a:srgbClr val="000000"/>
                </a:solidFill>
                <a:latin typeface="KaiTi"/>
                <a:cs typeface="KaiTi"/>
              </a:rPr>
              <a:t>蒋诗烽</a:t>
            </a:r>
          </a:p>
          <a:p>
            <a:pPr marL="62483" marR="0">
              <a:lnSpc>
                <a:spcPts val="996"/>
              </a:lnSpc>
              <a:spcBef>
                <a:spcPts val="839"/>
              </a:spcBef>
              <a:spcAft>
                <a:spcPts val="0"/>
              </a:spcAft>
            </a:pPr>
            <a:r>
              <a:rPr dirty="0" sz="1000">
                <a:solidFill>
                  <a:srgbClr val="000000"/>
                </a:solidFill>
                <a:latin typeface="KaiTi"/>
                <a:cs typeface="KaiTi"/>
              </a:rPr>
              <a:t>路剑</a:t>
            </a:r>
          </a:p>
        </p:txBody>
      </p:sp>
      <p:sp>
        <p:nvSpPr>
          <p:cNvPr id="23" name="object 23"/>
          <p:cNvSpPr txBox="1"/>
          <p:nvPr/>
        </p:nvSpPr>
        <p:spPr>
          <a:xfrm>
            <a:off x="2275585" y="5142618"/>
            <a:ext cx="914135" cy="399288"/>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地区销售总监</a:t>
            </a:r>
          </a:p>
          <a:p>
            <a:pPr marL="126492" marR="0">
              <a:lnSpc>
                <a:spcPts val="996"/>
              </a:lnSpc>
              <a:spcBef>
                <a:spcPts val="802"/>
              </a:spcBef>
              <a:spcAft>
                <a:spcPts val="0"/>
              </a:spcAft>
            </a:pPr>
            <a:r>
              <a:rPr dirty="0" sz="1000">
                <a:solidFill>
                  <a:srgbClr val="000000"/>
                </a:solidFill>
                <a:latin typeface="KaiTi"/>
                <a:cs typeface="KaiTi"/>
              </a:rPr>
              <a:t>机构销售</a:t>
            </a:r>
          </a:p>
        </p:txBody>
      </p:sp>
      <p:sp>
        <p:nvSpPr>
          <p:cNvPr id="24" name="object 24"/>
          <p:cNvSpPr txBox="1"/>
          <p:nvPr/>
        </p:nvSpPr>
        <p:spPr>
          <a:xfrm>
            <a:off x="3425063" y="5143278"/>
            <a:ext cx="954613" cy="3453697"/>
          </a:xfrm>
          <a:prstGeom prst="rect">
            <a:avLst/>
          </a:prstGeom>
        </p:spPr>
        <p:txBody>
          <a:bodyPr wrap="square" lIns="0" tIns="0" rIns="0" bIns="0" rtlCol="0" vert="horz">
            <a:spAutoFit/>
          </a:bodyPr>
          <a:lstStyle/>
          <a:p>
            <a:pPr marL="32003" marR="0">
              <a:lnSpc>
                <a:spcPts val="1005"/>
              </a:lnSpc>
              <a:spcBef>
                <a:spcPts val="0"/>
              </a:spcBef>
              <a:spcAft>
                <a:spcPts val="0"/>
              </a:spcAft>
            </a:pPr>
            <a:r>
              <a:rPr dirty="0" sz="900">
                <a:solidFill>
                  <a:srgbClr val="000000"/>
                </a:solidFill>
                <a:latin typeface="Arial"/>
                <a:cs typeface="Arial"/>
              </a:rPr>
              <a:t>021-68415309</a:t>
            </a:r>
          </a:p>
          <a:p>
            <a:pPr marL="36576" marR="0">
              <a:lnSpc>
                <a:spcPts val="1005"/>
              </a:lnSpc>
              <a:spcBef>
                <a:spcPts val="892"/>
              </a:spcBef>
              <a:spcAft>
                <a:spcPts val="0"/>
              </a:spcAft>
            </a:pPr>
            <a:r>
              <a:rPr dirty="0" sz="900">
                <a:solidFill>
                  <a:srgbClr val="000000"/>
                </a:solidFill>
                <a:latin typeface="Arial"/>
                <a:cs typeface="Arial"/>
              </a:rPr>
              <a:t>021-68411030</a:t>
            </a:r>
          </a:p>
          <a:p>
            <a:pPr marL="50291" marR="0">
              <a:lnSpc>
                <a:spcPts val="1005"/>
              </a:lnSpc>
              <a:spcBef>
                <a:spcPts val="830"/>
              </a:spcBef>
              <a:spcAft>
                <a:spcPts val="0"/>
              </a:spcAft>
            </a:pPr>
            <a:r>
              <a:rPr dirty="0" sz="900">
                <a:solidFill>
                  <a:srgbClr val="000000"/>
                </a:solidFill>
                <a:latin typeface="Arial"/>
                <a:cs typeface="Arial"/>
              </a:rPr>
              <a:t>02168416206</a:t>
            </a:r>
          </a:p>
          <a:p>
            <a:pPr marL="32003" marR="0">
              <a:lnSpc>
                <a:spcPts val="1005"/>
              </a:lnSpc>
              <a:spcBef>
                <a:spcPts val="842"/>
              </a:spcBef>
              <a:spcAft>
                <a:spcPts val="0"/>
              </a:spcAft>
            </a:pPr>
            <a:r>
              <a:rPr dirty="0" sz="900">
                <a:solidFill>
                  <a:srgbClr val="000000"/>
                </a:solidFill>
                <a:latin typeface="Arial"/>
                <a:cs typeface="Arial"/>
              </a:rPr>
              <a:t>021-68413959</a:t>
            </a:r>
          </a:p>
          <a:p>
            <a:pPr marL="32003" marR="0">
              <a:lnSpc>
                <a:spcPts val="1005"/>
              </a:lnSpc>
              <a:spcBef>
                <a:spcPts val="894"/>
              </a:spcBef>
              <a:spcAft>
                <a:spcPts val="0"/>
              </a:spcAft>
            </a:pPr>
            <a:r>
              <a:rPr dirty="0" sz="900">
                <a:solidFill>
                  <a:srgbClr val="000000"/>
                </a:solidFill>
                <a:latin typeface="Arial"/>
                <a:cs typeface="Arial"/>
              </a:rPr>
              <a:t>021-68415380</a:t>
            </a:r>
          </a:p>
          <a:p>
            <a:pPr marL="32003" marR="0">
              <a:lnSpc>
                <a:spcPts val="1005"/>
              </a:lnSpc>
              <a:spcBef>
                <a:spcPts val="842"/>
              </a:spcBef>
              <a:spcAft>
                <a:spcPts val="0"/>
              </a:spcAft>
            </a:pPr>
            <a:r>
              <a:rPr dirty="0" sz="900">
                <a:solidFill>
                  <a:srgbClr val="000000"/>
                </a:solidFill>
                <a:latin typeface="Arial"/>
                <a:cs typeface="Arial"/>
              </a:rPr>
              <a:t>021-68415861</a:t>
            </a:r>
          </a:p>
          <a:p>
            <a:pPr marL="32003" marR="0">
              <a:lnSpc>
                <a:spcPts val="1005"/>
              </a:lnSpc>
              <a:spcBef>
                <a:spcPts val="866"/>
              </a:spcBef>
              <a:spcAft>
                <a:spcPts val="0"/>
              </a:spcAft>
            </a:pPr>
            <a:r>
              <a:rPr dirty="0" sz="900">
                <a:solidFill>
                  <a:srgbClr val="000000"/>
                </a:solidFill>
                <a:latin typeface="Arial"/>
                <a:cs typeface="Arial"/>
              </a:rPr>
              <a:t>021-68415309</a:t>
            </a:r>
          </a:p>
          <a:p>
            <a:pPr marL="32003" marR="0">
              <a:lnSpc>
                <a:spcPts val="1005"/>
              </a:lnSpc>
              <a:spcBef>
                <a:spcPts val="830"/>
              </a:spcBef>
              <a:spcAft>
                <a:spcPts val="0"/>
              </a:spcAft>
            </a:pPr>
            <a:r>
              <a:rPr dirty="0" sz="900">
                <a:solidFill>
                  <a:srgbClr val="000000"/>
                </a:solidFill>
                <a:latin typeface="Arial"/>
                <a:cs typeface="Arial"/>
              </a:rPr>
              <a:t>010-57758566</a:t>
            </a:r>
          </a:p>
          <a:p>
            <a:pPr marL="50291" marR="0">
              <a:lnSpc>
                <a:spcPts val="1005"/>
              </a:lnSpc>
              <a:spcBef>
                <a:spcPts val="892"/>
              </a:spcBef>
              <a:spcAft>
                <a:spcPts val="0"/>
              </a:spcAft>
            </a:pPr>
            <a:r>
              <a:rPr dirty="0" sz="900">
                <a:solidFill>
                  <a:srgbClr val="000000"/>
                </a:solidFill>
                <a:latin typeface="Arial"/>
                <a:cs typeface="Arial"/>
              </a:rPr>
              <a:t>18610030717</a:t>
            </a:r>
          </a:p>
          <a:p>
            <a:pPr marL="32003" marR="0">
              <a:lnSpc>
                <a:spcPts val="1005"/>
              </a:lnSpc>
              <a:spcBef>
                <a:spcPts val="842"/>
              </a:spcBef>
              <a:spcAft>
                <a:spcPts val="0"/>
              </a:spcAft>
            </a:pPr>
            <a:r>
              <a:rPr dirty="0" sz="900">
                <a:solidFill>
                  <a:srgbClr val="000000"/>
                </a:solidFill>
                <a:latin typeface="Arial"/>
                <a:cs typeface="Arial"/>
              </a:rPr>
              <a:t>010-57758619</a:t>
            </a:r>
          </a:p>
          <a:p>
            <a:pPr marL="54864" marR="0">
              <a:lnSpc>
                <a:spcPts val="1005"/>
              </a:lnSpc>
              <a:spcBef>
                <a:spcPts val="892"/>
              </a:spcBef>
              <a:spcAft>
                <a:spcPts val="0"/>
              </a:spcAft>
            </a:pPr>
            <a:r>
              <a:rPr dirty="0" sz="900">
                <a:solidFill>
                  <a:srgbClr val="000000"/>
                </a:solidFill>
                <a:latin typeface="Arial"/>
                <a:cs typeface="Arial"/>
              </a:rPr>
              <a:t>18911542702</a:t>
            </a:r>
          </a:p>
          <a:p>
            <a:pPr marL="0" marR="0">
              <a:lnSpc>
                <a:spcPts val="1005"/>
              </a:lnSpc>
              <a:spcBef>
                <a:spcPts val="804"/>
              </a:spcBef>
              <a:spcAft>
                <a:spcPts val="0"/>
              </a:spcAft>
            </a:pPr>
            <a:r>
              <a:rPr dirty="0" sz="900">
                <a:solidFill>
                  <a:srgbClr val="000000"/>
                </a:solidFill>
                <a:latin typeface="Arial"/>
                <a:cs typeface="Arial"/>
              </a:rPr>
              <a:t>0755-26673231</a:t>
            </a:r>
          </a:p>
          <a:p>
            <a:pPr marL="0" marR="0">
              <a:lnSpc>
                <a:spcPts val="1005"/>
              </a:lnSpc>
              <a:spcBef>
                <a:spcPts val="892"/>
              </a:spcBef>
              <a:spcAft>
                <a:spcPts val="0"/>
              </a:spcAft>
            </a:pPr>
            <a:r>
              <a:rPr dirty="0" sz="900">
                <a:solidFill>
                  <a:srgbClr val="000000"/>
                </a:solidFill>
                <a:latin typeface="Arial"/>
                <a:cs typeface="Arial"/>
              </a:rPr>
              <a:t>0755-26671517</a:t>
            </a:r>
          </a:p>
          <a:p>
            <a:pPr marL="0" marR="0">
              <a:lnSpc>
                <a:spcPts val="1005"/>
              </a:lnSpc>
              <a:spcBef>
                <a:spcPts val="842"/>
              </a:spcBef>
              <a:spcAft>
                <a:spcPts val="0"/>
              </a:spcAft>
            </a:pPr>
            <a:r>
              <a:rPr dirty="0" sz="900">
                <a:solidFill>
                  <a:srgbClr val="000000"/>
                </a:solidFill>
                <a:latin typeface="Arial"/>
                <a:cs typeface="Arial"/>
              </a:rPr>
              <a:t>0755-26820395</a:t>
            </a:r>
          </a:p>
          <a:p>
            <a:pPr marL="50291" marR="0">
              <a:lnSpc>
                <a:spcPts val="1005"/>
              </a:lnSpc>
              <a:spcBef>
                <a:spcPts val="895"/>
              </a:spcBef>
              <a:spcAft>
                <a:spcPts val="0"/>
              </a:spcAft>
            </a:pPr>
            <a:r>
              <a:rPr dirty="0" sz="900">
                <a:solidFill>
                  <a:srgbClr val="000000"/>
                </a:solidFill>
                <a:latin typeface="Arial"/>
                <a:cs typeface="Arial"/>
              </a:rPr>
              <a:t>15521010968</a:t>
            </a:r>
          </a:p>
        </p:txBody>
      </p:sp>
      <p:sp>
        <p:nvSpPr>
          <p:cNvPr id="25" name="object 25"/>
          <p:cNvSpPr txBox="1"/>
          <p:nvPr/>
        </p:nvSpPr>
        <p:spPr>
          <a:xfrm>
            <a:off x="4646040" y="5143278"/>
            <a:ext cx="852162" cy="3453697"/>
          </a:xfrm>
          <a:prstGeom prst="rect">
            <a:avLst/>
          </a:prstGeom>
        </p:spPr>
        <p:txBody>
          <a:bodyPr wrap="square" lIns="0" tIns="0" rIns="0" bIns="0" rtlCol="0" vert="horz">
            <a:spAutoFit/>
          </a:bodyPr>
          <a:lstStyle/>
          <a:p>
            <a:pPr marL="0" marR="0">
              <a:lnSpc>
                <a:spcPts val="1005"/>
              </a:lnSpc>
              <a:spcBef>
                <a:spcPts val="0"/>
              </a:spcBef>
              <a:spcAft>
                <a:spcPts val="0"/>
              </a:spcAft>
            </a:pPr>
            <a:r>
              <a:rPr dirty="0" sz="900">
                <a:solidFill>
                  <a:srgbClr val="000000"/>
                </a:solidFill>
                <a:latin typeface="Arial"/>
                <a:cs typeface="Arial"/>
              </a:rPr>
              <a:t>18621310081</a:t>
            </a:r>
          </a:p>
          <a:p>
            <a:pPr marL="0" marR="0">
              <a:lnSpc>
                <a:spcPts val="1005"/>
              </a:lnSpc>
              <a:spcBef>
                <a:spcPts val="892"/>
              </a:spcBef>
              <a:spcAft>
                <a:spcPts val="0"/>
              </a:spcAft>
            </a:pPr>
            <a:r>
              <a:rPr dirty="0" sz="900">
                <a:solidFill>
                  <a:srgbClr val="000000"/>
                </a:solidFill>
                <a:latin typeface="Arial"/>
                <a:cs typeface="Arial"/>
              </a:rPr>
              <a:t>15900516330</a:t>
            </a:r>
          </a:p>
          <a:p>
            <a:pPr marL="4572" marR="0">
              <a:lnSpc>
                <a:spcPts val="1005"/>
              </a:lnSpc>
              <a:spcBef>
                <a:spcPts val="830"/>
              </a:spcBef>
              <a:spcAft>
                <a:spcPts val="0"/>
              </a:spcAft>
            </a:pPr>
            <a:r>
              <a:rPr dirty="0" sz="900">
                <a:solidFill>
                  <a:srgbClr val="000000"/>
                </a:solidFill>
                <a:latin typeface="Arial"/>
                <a:cs typeface="Arial"/>
              </a:rPr>
              <a:t>15067116612</a:t>
            </a:r>
          </a:p>
          <a:p>
            <a:pPr marL="0" marR="0">
              <a:lnSpc>
                <a:spcPts val="1005"/>
              </a:lnSpc>
              <a:spcBef>
                <a:spcPts val="842"/>
              </a:spcBef>
              <a:spcAft>
                <a:spcPts val="0"/>
              </a:spcAft>
            </a:pPr>
            <a:r>
              <a:rPr dirty="0" sz="900">
                <a:solidFill>
                  <a:srgbClr val="000000"/>
                </a:solidFill>
                <a:latin typeface="Arial"/>
                <a:cs typeface="Arial"/>
              </a:rPr>
              <a:t>15821376156</a:t>
            </a:r>
          </a:p>
          <a:p>
            <a:pPr marL="0" marR="0">
              <a:lnSpc>
                <a:spcPts val="1005"/>
              </a:lnSpc>
              <a:spcBef>
                <a:spcPts val="894"/>
              </a:spcBef>
              <a:spcAft>
                <a:spcPts val="0"/>
              </a:spcAft>
            </a:pPr>
            <a:r>
              <a:rPr dirty="0" sz="900">
                <a:solidFill>
                  <a:srgbClr val="000000"/>
                </a:solidFill>
                <a:latin typeface="Arial"/>
                <a:cs typeface="Arial"/>
              </a:rPr>
              <a:t>15201796002</a:t>
            </a:r>
          </a:p>
          <a:p>
            <a:pPr marL="0" marR="0">
              <a:lnSpc>
                <a:spcPts val="1005"/>
              </a:lnSpc>
              <a:spcBef>
                <a:spcPts val="842"/>
              </a:spcBef>
              <a:spcAft>
                <a:spcPts val="0"/>
              </a:spcAft>
            </a:pPr>
            <a:r>
              <a:rPr dirty="0" sz="900">
                <a:solidFill>
                  <a:srgbClr val="000000"/>
                </a:solidFill>
                <a:latin typeface="Arial"/>
                <a:cs typeface="Arial"/>
              </a:rPr>
              <a:t>17321300873</a:t>
            </a:r>
          </a:p>
          <a:p>
            <a:pPr marL="0" marR="0">
              <a:lnSpc>
                <a:spcPts val="1005"/>
              </a:lnSpc>
              <a:spcBef>
                <a:spcPts val="866"/>
              </a:spcBef>
              <a:spcAft>
                <a:spcPts val="0"/>
              </a:spcAft>
            </a:pPr>
            <a:r>
              <a:rPr dirty="0" sz="900">
                <a:solidFill>
                  <a:srgbClr val="000000"/>
                </a:solidFill>
                <a:latin typeface="Arial"/>
                <a:cs typeface="Arial"/>
              </a:rPr>
              <a:t>18621310081</a:t>
            </a:r>
          </a:p>
          <a:p>
            <a:pPr marL="0" marR="0">
              <a:lnSpc>
                <a:spcPts val="1005"/>
              </a:lnSpc>
              <a:spcBef>
                <a:spcPts val="830"/>
              </a:spcBef>
              <a:spcAft>
                <a:spcPts val="0"/>
              </a:spcAft>
            </a:pPr>
            <a:r>
              <a:rPr dirty="0" sz="900">
                <a:solidFill>
                  <a:srgbClr val="000000"/>
                </a:solidFill>
                <a:latin typeface="Arial"/>
                <a:cs typeface="Arial"/>
              </a:rPr>
              <a:t>18500869149</a:t>
            </a:r>
          </a:p>
          <a:p>
            <a:pPr marL="0" marR="0">
              <a:lnSpc>
                <a:spcPts val="1005"/>
              </a:lnSpc>
              <a:spcBef>
                <a:spcPts val="892"/>
              </a:spcBef>
              <a:spcAft>
                <a:spcPts val="0"/>
              </a:spcAft>
            </a:pPr>
            <a:r>
              <a:rPr dirty="0" sz="900">
                <a:solidFill>
                  <a:srgbClr val="000000"/>
                </a:solidFill>
                <a:latin typeface="Arial"/>
                <a:cs typeface="Arial"/>
              </a:rPr>
              <a:t>18610030717</a:t>
            </a:r>
          </a:p>
          <a:p>
            <a:pPr marL="0" marR="0">
              <a:lnSpc>
                <a:spcPts val="1005"/>
              </a:lnSpc>
              <a:spcBef>
                <a:spcPts val="842"/>
              </a:spcBef>
              <a:spcAft>
                <a:spcPts val="0"/>
              </a:spcAft>
            </a:pPr>
            <a:r>
              <a:rPr dirty="0" sz="900">
                <a:solidFill>
                  <a:srgbClr val="000000"/>
                </a:solidFill>
                <a:latin typeface="Arial"/>
                <a:cs typeface="Arial"/>
              </a:rPr>
              <a:t>17710335169</a:t>
            </a:r>
          </a:p>
          <a:p>
            <a:pPr marL="4572" marR="0">
              <a:lnSpc>
                <a:spcPts val="1005"/>
              </a:lnSpc>
              <a:spcBef>
                <a:spcPts val="892"/>
              </a:spcBef>
              <a:spcAft>
                <a:spcPts val="0"/>
              </a:spcAft>
            </a:pPr>
            <a:r>
              <a:rPr dirty="0" sz="900">
                <a:solidFill>
                  <a:srgbClr val="000000"/>
                </a:solidFill>
                <a:latin typeface="Arial"/>
                <a:cs typeface="Arial"/>
              </a:rPr>
              <a:t>18911542702</a:t>
            </a:r>
          </a:p>
          <a:p>
            <a:pPr marL="0" marR="0">
              <a:lnSpc>
                <a:spcPts val="1005"/>
              </a:lnSpc>
              <a:spcBef>
                <a:spcPts val="804"/>
              </a:spcBef>
              <a:spcAft>
                <a:spcPts val="0"/>
              </a:spcAft>
            </a:pPr>
            <a:r>
              <a:rPr dirty="0" sz="900">
                <a:solidFill>
                  <a:srgbClr val="000000"/>
                </a:solidFill>
                <a:latin typeface="Arial"/>
                <a:cs typeface="Arial"/>
              </a:rPr>
              <a:t>13530267171</a:t>
            </a:r>
          </a:p>
          <a:p>
            <a:pPr marL="0" marR="0">
              <a:lnSpc>
                <a:spcPts val="1005"/>
              </a:lnSpc>
              <a:spcBef>
                <a:spcPts val="892"/>
              </a:spcBef>
              <a:spcAft>
                <a:spcPts val="0"/>
              </a:spcAft>
            </a:pPr>
            <a:r>
              <a:rPr dirty="0" sz="900">
                <a:solidFill>
                  <a:srgbClr val="000000"/>
                </a:solidFill>
                <a:latin typeface="Arial"/>
                <a:cs typeface="Arial"/>
              </a:rPr>
              <a:t>13480920685</a:t>
            </a:r>
          </a:p>
          <a:p>
            <a:pPr marL="0" marR="0">
              <a:lnSpc>
                <a:spcPts val="1005"/>
              </a:lnSpc>
              <a:spcBef>
                <a:spcPts val="842"/>
              </a:spcBef>
              <a:spcAft>
                <a:spcPts val="0"/>
              </a:spcAft>
            </a:pPr>
            <a:r>
              <a:rPr dirty="0" sz="900">
                <a:solidFill>
                  <a:srgbClr val="000000"/>
                </a:solidFill>
                <a:latin typeface="Arial"/>
                <a:cs typeface="Arial"/>
              </a:rPr>
              <a:t>13510223581</a:t>
            </a:r>
          </a:p>
          <a:p>
            <a:pPr marL="0" marR="0">
              <a:lnSpc>
                <a:spcPts val="1005"/>
              </a:lnSpc>
              <a:spcBef>
                <a:spcPts val="895"/>
              </a:spcBef>
              <a:spcAft>
                <a:spcPts val="0"/>
              </a:spcAft>
            </a:pPr>
            <a:r>
              <a:rPr dirty="0" sz="900">
                <a:solidFill>
                  <a:srgbClr val="000000"/>
                </a:solidFill>
                <a:latin typeface="Arial"/>
                <a:cs typeface="Arial"/>
              </a:rPr>
              <a:t>15521010968</a:t>
            </a:r>
          </a:p>
        </p:txBody>
      </p:sp>
      <p:sp>
        <p:nvSpPr>
          <p:cNvPr id="26" name="object 26"/>
          <p:cNvSpPr txBox="1"/>
          <p:nvPr/>
        </p:nvSpPr>
        <p:spPr>
          <a:xfrm>
            <a:off x="5854572" y="5143278"/>
            <a:ext cx="1036941" cy="400490"/>
          </a:xfrm>
          <a:prstGeom prst="rect">
            <a:avLst/>
          </a:prstGeom>
        </p:spPr>
        <p:txBody>
          <a:bodyPr wrap="square" lIns="0" tIns="0" rIns="0" bIns="0" rtlCol="0" vert="horz">
            <a:spAutoFit/>
          </a:bodyPr>
          <a:lstStyle/>
          <a:p>
            <a:pPr marL="0" marR="0">
              <a:lnSpc>
                <a:spcPts val="1005"/>
              </a:lnSpc>
              <a:spcBef>
                <a:spcPts val="0"/>
              </a:spcBef>
              <a:spcAft>
                <a:spcPts val="0"/>
              </a:spcAft>
            </a:pPr>
            <a:r>
              <a:rPr dirty="0" sz="900">
                <a:solidFill>
                  <a:srgbClr val="000000"/>
                </a:solidFill>
                <a:latin typeface="Arial"/>
                <a:cs typeface="Arial"/>
              </a:rPr>
              <a:t>jsf@swsc.com.cn</a:t>
            </a:r>
          </a:p>
          <a:p>
            <a:pPr marL="0" marR="0">
              <a:lnSpc>
                <a:spcPts val="1005"/>
              </a:lnSpc>
              <a:spcBef>
                <a:spcPts val="892"/>
              </a:spcBef>
              <a:spcAft>
                <a:spcPts val="0"/>
              </a:spcAft>
            </a:pPr>
            <a:r>
              <a:rPr dirty="0" sz="900">
                <a:solidFill>
                  <a:srgbClr val="000000"/>
                </a:solidFill>
                <a:latin typeface="Arial"/>
                <a:cs typeface="Arial"/>
              </a:rPr>
              <a:t>hlj@swsc.com.cn</a:t>
            </a:r>
          </a:p>
        </p:txBody>
      </p:sp>
      <p:sp>
        <p:nvSpPr>
          <p:cNvPr id="27" name="object 27"/>
          <p:cNvSpPr txBox="1"/>
          <p:nvPr/>
        </p:nvSpPr>
        <p:spPr>
          <a:xfrm>
            <a:off x="2402077" y="5610486"/>
            <a:ext cx="659759" cy="164592"/>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机构销售</a:t>
            </a:r>
          </a:p>
        </p:txBody>
      </p:sp>
      <p:sp>
        <p:nvSpPr>
          <p:cNvPr id="28" name="object 28"/>
          <p:cNvSpPr txBox="1"/>
          <p:nvPr/>
        </p:nvSpPr>
        <p:spPr>
          <a:xfrm>
            <a:off x="5798184" y="5611146"/>
            <a:ext cx="1151241" cy="1107880"/>
          </a:xfrm>
          <a:prstGeom prst="rect">
            <a:avLst/>
          </a:prstGeom>
        </p:spPr>
        <p:txBody>
          <a:bodyPr wrap="square" lIns="0" tIns="0" rIns="0" bIns="0" rtlCol="0" vert="horz">
            <a:spAutoFit/>
          </a:bodyPr>
          <a:lstStyle/>
          <a:p>
            <a:pPr marL="44196" marR="0">
              <a:lnSpc>
                <a:spcPts val="1005"/>
              </a:lnSpc>
              <a:spcBef>
                <a:spcPts val="0"/>
              </a:spcBef>
              <a:spcAft>
                <a:spcPts val="0"/>
              </a:spcAft>
            </a:pPr>
            <a:r>
              <a:rPr dirty="0" sz="900">
                <a:solidFill>
                  <a:srgbClr val="000000"/>
                </a:solidFill>
                <a:latin typeface="Arial"/>
                <a:cs typeface="Arial"/>
              </a:rPr>
              <a:t>syj@swsc.com.cn</a:t>
            </a:r>
          </a:p>
          <a:p>
            <a:pPr marL="27432" marR="0">
              <a:lnSpc>
                <a:spcPts val="1005"/>
              </a:lnSpc>
              <a:spcBef>
                <a:spcPts val="892"/>
              </a:spcBef>
              <a:spcAft>
                <a:spcPts val="0"/>
              </a:spcAft>
            </a:pPr>
            <a:r>
              <a:rPr dirty="0" sz="900">
                <a:solidFill>
                  <a:srgbClr val="000000"/>
                </a:solidFill>
                <a:latin typeface="Arial"/>
                <a:cs typeface="Arial"/>
              </a:rPr>
              <a:t>zfyi@swsc.com.cn</a:t>
            </a:r>
          </a:p>
          <a:p>
            <a:pPr marL="0" marR="0">
              <a:lnSpc>
                <a:spcPts val="1005"/>
              </a:lnSpc>
              <a:spcBef>
                <a:spcPts val="844"/>
              </a:spcBef>
              <a:spcAft>
                <a:spcPts val="0"/>
              </a:spcAft>
            </a:pPr>
            <a:r>
              <a:rPr dirty="0" sz="900">
                <a:solidFill>
                  <a:srgbClr val="000000"/>
                </a:solidFill>
                <a:latin typeface="Arial"/>
                <a:cs typeface="Arial"/>
              </a:rPr>
              <a:t>wwq@swsc.com.cn</a:t>
            </a:r>
          </a:p>
          <a:p>
            <a:pPr marL="24384" marR="0">
              <a:lnSpc>
                <a:spcPts val="1005"/>
              </a:lnSpc>
              <a:spcBef>
                <a:spcPts val="892"/>
              </a:spcBef>
              <a:spcAft>
                <a:spcPts val="0"/>
              </a:spcAft>
            </a:pPr>
            <a:r>
              <a:rPr dirty="0" sz="900">
                <a:solidFill>
                  <a:srgbClr val="000000"/>
                </a:solidFill>
                <a:latin typeface="Arial"/>
                <a:cs typeface="Arial"/>
              </a:rPr>
              <a:t>whf@swsc.com.cn</a:t>
            </a:r>
          </a:p>
          <a:p>
            <a:pPr marL="56388" marR="0">
              <a:lnSpc>
                <a:spcPts val="1005"/>
              </a:lnSpc>
              <a:spcBef>
                <a:spcPts val="816"/>
              </a:spcBef>
              <a:spcAft>
                <a:spcPts val="0"/>
              </a:spcAft>
            </a:pPr>
            <a:r>
              <a:rPr dirty="0" sz="900">
                <a:solidFill>
                  <a:srgbClr val="000000"/>
                </a:solidFill>
                <a:latin typeface="Arial"/>
                <a:cs typeface="Arial"/>
              </a:rPr>
              <a:t>jsf@swsc.com.cn</a:t>
            </a:r>
          </a:p>
        </p:txBody>
      </p:sp>
      <p:sp>
        <p:nvSpPr>
          <p:cNvPr id="29" name="object 29"/>
          <p:cNvSpPr txBox="1"/>
          <p:nvPr/>
        </p:nvSpPr>
        <p:spPr>
          <a:xfrm>
            <a:off x="2402077" y="5845182"/>
            <a:ext cx="659759" cy="164592"/>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机构销售</a:t>
            </a:r>
          </a:p>
        </p:txBody>
      </p:sp>
      <p:sp>
        <p:nvSpPr>
          <p:cNvPr id="30" name="object 30"/>
          <p:cNvSpPr txBox="1"/>
          <p:nvPr/>
        </p:nvSpPr>
        <p:spPr>
          <a:xfrm>
            <a:off x="2402077" y="6080132"/>
            <a:ext cx="659759" cy="164592"/>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机构销售</a:t>
            </a:r>
          </a:p>
        </p:txBody>
      </p:sp>
      <p:sp>
        <p:nvSpPr>
          <p:cNvPr id="31" name="object 31"/>
          <p:cNvSpPr txBox="1"/>
          <p:nvPr/>
        </p:nvSpPr>
        <p:spPr>
          <a:xfrm>
            <a:off x="2402077" y="6314828"/>
            <a:ext cx="659759" cy="164592"/>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机构销售</a:t>
            </a:r>
          </a:p>
        </p:txBody>
      </p:sp>
      <p:sp>
        <p:nvSpPr>
          <p:cNvPr id="32" name="object 32"/>
          <p:cNvSpPr txBox="1"/>
          <p:nvPr/>
        </p:nvSpPr>
        <p:spPr>
          <a:xfrm>
            <a:off x="2275585" y="6552572"/>
            <a:ext cx="914135" cy="397764"/>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地区销售总监</a:t>
            </a:r>
          </a:p>
          <a:p>
            <a:pPr marL="126492" marR="0">
              <a:lnSpc>
                <a:spcPts val="996"/>
              </a:lnSpc>
              <a:spcBef>
                <a:spcPts val="839"/>
              </a:spcBef>
              <a:spcAft>
                <a:spcPts val="0"/>
              </a:spcAft>
            </a:pPr>
            <a:r>
              <a:rPr dirty="0" sz="1000">
                <a:solidFill>
                  <a:srgbClr val="000000"/>
                </a:solidFill>
                <a:latin typeface="KaiTi"/>
                <a:cs typeface="KaiTi"/>
              </a:rPr>
              <a:t>机构销售</a:t>
            </a:r>
          </a:p>
        </p:txBody>
      </p:sp>
      <p:sp>
        <p:nvSpPr>
          <p:cNvPr id="33" name="object 33"/>
          <p:cNvSpPr txBox="1"/>
          <p:nvPr/>
        </p:nvSpPr>
        <p:spPr>
          <a:xfrm>
            <a:off x="5682360" y="6786404"/>
            <a:ext cx="1380685" cy="1810571"/>
          </a:xfrm>
          <a:prstGeom prst="rect">
            <a:avLst/>
          </a:prstGeom>
        </p:spPr>
        <p:txBody>
          <a:bodyPr wrap="square" lIns="0" tIns="0" rIns="0" bIns="0" rtlCol="0" vert="horz">
            <a:spAutoFit/>
          </a:bodyPr>
          <a:lstStyle/>
          <a:p>
            <a:pPr marL="96011" marR="0">
              <a:lnSpc>
                <a:spcPts val="1005"/>
              </a:lnSpc>
              <a:spcBef>
                <a:spcPts val="0"/>
              </a:spcBef>
              <a:spcAft>
                <a:spcPts val="0"/>
              </a:spcAft>
            </a:pPr>
            <a:r>
              <a:rPr dirty="0" sz="900">
                <a:solidFill>
                  <a:srgbClr val="000000"/>
                </a:solidFill>
                <a:latin typeface="Arial"/>
                <a:cs typeface="Arial"/>
              </a:rPr>
              <a:t>lujian@swsc.com.cn</a:t>
            </a:r>
          </a:p>
          <a:p>
            <a:pPr marL="140208" marR="0">
              <a:lnSpc>
                <a:spcPts val="1005"/>
              </a:lnSpc>
              <a:spcBef>
                <a:spcPts val="892"/>
              </a:spcBef>
              <a:spcAft>
                <a:spcPts val="0"/>
              </a:spcAft>
            </a:pPr>
            <a:r>
              <a:rPr dirty="0" sz="900">
                <a:solidFill>
                  <a:srgbClr val="000000"/>
                </a:solidFill>
                <a:latin typeface="Arial"/>
                <a:cs typeface="Arial"/>
              </a:rPr>
              <a:t>cqc@swsc.com.cn</a:t>
            </a:r>
          </a:p>
          <a:p>
            <a:pPr marL="115823" marR="0">
              <a:lnSpc>
                <a:spcPts val="1005"/>
              </a:lnSpc>
              <a:spcBef>
                <a:spcPts val="842"/>
              </a:spcBef>
              <a:spcAft>
                <a:spcPts val="0"/>
              </a:spcAft>
            </a:pPr>
            <a:r>
              <a:rPr dirty="0" sz="900">
                <a:solidFill>
                  <a:srgbClr val="000000"/>
                </a:solidFill>
                <a:latin typeface="Arial"/>
                <a:cs typeface="Arial"/>
              </a:rPr>
              <a:t>liuzy@swsc.com.cn</a:t>
            </a:r>
          </a:p>
          <a:p>
            <a:pPr marL="156972" marR="0">
              <a:lnSpc>
                <a:spcPts val="1005"/>
              </a:lnSpc>
              <a:spcBef>
                <a:spcPts val="842"/>
              </a:spcBef>
              <a:spcAft>
                <a:spcPts val="0"/>
              </a:spcAft>
            </a:pPr>
            <a:r>
              <a:rPr dirty="0" sz="900">
                <a:solidFill>
                  <a:srgbClr val="000000"/>
                </a:solidFill>
                <a:latin typeface="Arial"/>
                <a:cs typeface="Arial"/>
              </a:rPr>
              <a:t>jqz@swsc.com.cn</a:t>
            </a:r>
          </a:p>
          <a:p>
            <a:pPr marL="57911" marR="0">
              <a:lnSpc>
                <a:spcPts val="1005"/>
              </a:lnSpc>
              <a:spcBef>
                <a:spcPts val="854"/>
              </a:spcBef>
              <a:spcAft>
                <a:spcPts val="0"/>
              </a:spcAft>
            </a:pPr>
            <a:r>
              <a:rPr dirty="0" sz="900">
                <a:solidFill>
                  <a:srgbClr val="000000"/>
                </a:solidFill>
                <a:latin typeface="Arial"/>
                <a:cs typeface="Arial"/>
              </a:rPr>
              <a:t>zhangt@swsc.com.cn</a:t>
            </a:r>
          </a:p>
          <a:p>
            <a:pPr marL="146304" marR="0">
              <a:lnSpc>
                <a:spcPts val="1005"/>
              </a:lnSpc>
              <a:spcBef>
                <a:spcPts val="892"/>
              </a:spcBef>
              <a:spcAft>
                <a:spcPts val="0"/>
              </a:spcAft>
            </a:pPr>
            <a:r>
              <a:rPr dirty="0" sz="900">
                <a:solidFill>
                  <a:srgbClr val="000000"/>
                </a:solidFill>
                <a:latin typeface="Arial"/>
                <a:cs typeface="Arial"/>
              </a:rPr>
              <a:t>wxj@swsc.com.cn</a:t>
            </a:r>
          </a:p>
          <a:p>
            <a:pPr marL="160020" marR="0">
              <a:lnSpc>
                <a:spcPts val="1005"/>
              </a:lnSpc>
              <a:spcBef>
                <a:spcPts val="842"/>
              </a:spcBef>
              <a:spcAft>
                <a:spcPts val="0"/>
              </a:spcAft>
            </a:pPr>
            <a:r>
              <a:rPr dirty="0" sz="900">
                <a:solidFill>
                  <a:srgbClr val="000000"/>
                </a:solidFill>
                <a:latin typeface="Arial"/>
                <a:cs typeface="Arial"/>
              </a:rPr>
              <a:t>yyl@swsc.com.cn</a:t>
            </a:r>
          </a:p>
          <a:p>
            <a:pPr marL="0" marR="0">
              <a:lnSpc>
                <a:spcPts val="1005"/>
              </a:lnSpc>
              <a:spcBef>
                <a:spcPts val="895"/>
              </a:spcBef>
              <a:spcAft>
                <a:spcPts val="0"/>
              </a:spcAft>
            </a:pPr>
            <a:r>
              <a:rPr dirty="0" sz="900">
                <a:solidFill>
                  <a:srgbClr val="000000"/>
                </a:solidFill>
                <a:latin typeface="Arial"/>
                <a:cs typeface="Arial"/>
              </a:rPr>
              <a:t>chenxiao@swsc.com.cn</a:t>
            </a:r>
          </a:p>
        </p:txBody>
      </p:sp>
      <p:sp>
        <p:nvSpPr>
          <p:cNvPr id="34" name="object 34"/>
          <p:cNvSpPr txBox="1"/>
          <p:nvPr/>
        </p:nvSpPr>
        <p:spPr>
          <a:xfrm>
            <a:off x="684276" y="7020440"/>
            <a:ext cx="406907" cy="1222248"/>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北京</a:t>
            </a:r>
          </a:p>
          <a:p>
            <a:pPr marL="0" marR="0">
              <a:lnSpc>
                <a:spcPts val="996"/>
              </a:lnSpc>
              <a:spcBef>
                <a:spcPts val="7332"/>
              </a:spcBef>
              <a:spcAft>
                <a:spcPts val="0"/>
              </a:spcAft>
            </a:pPr>
            <a:r>
              <a:rPr dirty="0" sz="1000">
                <a:solidFill>
                  <a:srgbClr val="000000"/>
                </a:solidFill>
                <a:latin typeface="KaiTi"/>
                <a:cs typeface="KaiTi"/>
              </a:rPr>
              <a:t>广深</a:t>
            </a:r>
          </a:p>
        </p:txBody>
      </p:sp>
      <p:sp>
        <p:nvSpPr>
          <p:cNvPr id="35" name="object 35"/>
          <p:cNvSpPr txBox="1"/>
          <p:nvPr/>
        </p:nvSpPr>
        <p:spPr>
          <a:xfrm>
            <a:off x="1385569" y="7020440"/>
            <a:ext cx="533267" cy="870205"/>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陈乔楚</a:t>
            </a:r>
          </a:p>
          <a:p>
            <a:pPr marL="0" marR="0">
              <a:lnSpc>
                <a:spcPts val="996"/>
              </a:lnSpc>
              <a:spcBef>
                <a:spcPts val="801"/>
              </a:spcBef>
              <a:spcAft>
                <a:spcPts val="0"/>
              </a:spcAft>
            </a:pPr>
            <a:r>
              <a:rPr dirty="0" sz="1000">
                <a:solidFill>
                  <a:srgbClr val="000000"/>
                </a:solidFill>
                <a:latin typeface="KaiTi"/>
                <a:cs typeface="KaiTi"/>
              </a:rPr>
              <a:t>刘致莹</a:t>
            </a:r>
          </a:p>
          <a:p>
            <a:pPr marL="0" marR="0">
              <a:lnSpc>
                <a:spcPts val="996"/>
              </a:lnSpc>
              <a:spcBef>
                <a:spcPts val="852"/>
              </a:spcBef>
              <a:spcAft>
                <a:spcPts val="0"/>
              </a:spcAft>
            </a:pPr>
            <a:r>
              <a:rPr dirty="0" sz="1000">
                <a:solidFill>
                  <a:srgbClr val="000000"/>
                </a:solidFill>
                <a:latin typeface="KaiTi"/>
                <a:cs typeface="KaiTi"/>
              </a:rPr>
              <a:t>贾乔真</a:t>
            </a:r>
          </a:p>
          <a:p>
            <a:pPr marL="62483" marR="0">
              <a:lnSpc>
                <a:spcPts val="996"/>
              </a:lnSpc>
              <a:spcBef>
                <a:spcPts val="864"/>
              </a:spcBef>
              <a:spcAft>
                <a:spcPts val="0"/>
              </a:spcAft>
            </a:pPr>
            <a:r>
              <a:rPr dirty="0" sz="1000">
                <a:solidFill>
                  <a:srgbClr val="000000"/>
                </a:solidFill>
                <a:latin typeface="KaiTi"/>
                <a:cs typeface="KaiTi"/>
              </a:rPr>
              <a:t>张婷</a:t>
            </a:r>
          </a:p>
        </p:txBody>
      </p:sp>
      <p:sp>
        <p:nvSpPr>
          <p:cNvPr id="36" name="object 36"/>
          <p:cNvSpPr txBox="1"/>
          <p:nvPr/>
        </p:nvSpPr>
        <p:spPr>
          <a:xfrm>
            <a:off x="2402077" y="7020440"/>
            <a:ext cx="659759" cy="164592"/>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机构销售</a:t>
            </a:r>
          </a:p>
        </p:txBody>
      </p:sp>
      <p:sp>
        <p:nvSpPr>
          <p:cNvPr id="37" name="object 37"/>
          <p:cNvSpPr txBox="1"/>
          <p:nvPr/>
        </p:nvSpPr>
        <p:spPr>
          <a:xfrm>
            <a:off x="2402077" y="7255136"/>
            <a:ext cx="659759" cy="164592"/>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机构销售</a:t>
            </a:r>
          </a:p>
        </p:txBody>
      </p:sp>
      <p:sp>
        <p:nvSpPr>
          <p:cNvPr id="38" name="object 38"/>
          <p:cNvSpPr txBox="1"/>
          <p:nvPr/>
        </p:nvSpPr>
        <p:spPr>
          <a:xfrm>
            <a:off x="2402077" y="7489832"/>
            <a:ext cx="659759" cy="164592"/>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机构销售</a:t>
            </a:r>
          </a:p>
        </p:txBody>
      </p:sp>
      <p:sp>
        <p:nvSpPr>
          <p:cNvPr id="39" name="object 39"/>
          <p:cNvSpPr txBox="1"/>
          <p:nvPr/>
        </p:nvSpPr>
        <p:spPr>
          <a:xfrm>
            <a:off x="2275585" y="7726053"/>
            <a:ext cx="914135" cy="399288"/>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地区销售总监</a:t>
            </a:r>
          </a:p>
          <a:p>
            <a:pPr marL="126492" marR="0">
              <a:lnSpc>
                <a:spcPts val="996"/>
              </a:lnSpc>
              <a:spcBef>
                <a:spcPts val="801"/>
              </a:spcBef>
              <a:spcAft>
                <a:spcPts val="0"/>
              </a:spcAft>
            </a:pPr>
            <a:r>
              <a:rPr dirty="0" sz="1000">
                <a:solidFill>
                  <a:srgbClr val="000000"/>
                </a:solidFill>
                <a:latin typeface="KaiTi"/>
                <a:cs typeface="KaiTi"/>
              </a:rPr>
              <a:t>机构销售</a:t>
            </a:r>
          </a:p>
        </p:txBody>
      </p:sp>
      <p:sp>
        <p:nvSpPr>
          <p:cNvPr id="40" name="object 40"/>
          <p:cNvSpPr txBox="1"/>
          <p:nvPr/>
        </p:nvSpPr>
        <p:spPr>
          <a:xfrm>
            <a:off x="1195120" y="7960748"/>
            <a:ext cx="914134" cy="634365"/>
          </a:xfrm>
          <a:prstGeom prst="rect">
            <a:avLst/>
          </a:prstGeom>
        </p:spPr>
        <p:txBody>
          <a:bodyPr wrap="square" lIns="0" tIns="0" rIns="0" bIns="0" rtlCol="0" vert="horz">
            <a:spAutoFit/>
          </a:bodyPr>
          <a:lstStyle/>
          <a:p>
            <a:pPr marL="190449" marR="0">
              <a:lnSpc>
                <a:spcPts val="996"/>
              </a:lnSpc>
              <a:spcBef>
                <a:spcPts val="0"/>
              </a:spcBef>
              <a:spcAft>
                <a:spcPts val="0"/>
              </a:spcAft>
            </a:pPr>
            <a:r>
              <a:rPr dirty="0" sz="1000">
                <a:solidFill>
                  <a:srgbClr val="000000"/>
                </a:solidFill>
                <a:latin typeface="KaiTi"/>
                <a:cs typeface="KaiTi"/>
              </a:rPr>
              <a:t>王湘杰</a:t>
            </a:r>
          </a:p>
          <a:p>
            <a:pPr marL="190449" marR="0">
              <a:lnSpc>
                <a:spcPts val="996"/>
              </a:lnSpc>
              <a:spcBef>
                <a:spcPts val="801"/>
              </a:spcBef>
              <a:spcAft>
                <a:spcPts val="0"/>
              </a:spcAft>
            </a:pPr>
            <a:r>
              <a:rPr dirty="0" sz="1000">
                <a:solidFill>
                  <a:srgbClr val="000000"/>
                </a:solidFill>
                <a:latin typeface="KaiTi"/>
                <a:cs typeface="KaiTi"/>
              </a:rPr>
              <a:t>余燕伶</a:t>
            </a:r>
          </a:p>
          <a:p>
            <a:pPr marL="0" marR="0">
              <a:lnSpc>
                <a:spcPts val="996"/>
              </a:lnSpc>
              <a:spcBef>
                <a:spcPts val="854"/>
              </a:spcBef>
              <a:spcAft>
                <a:spcPts val="0"/>
              </a:spcAft>
            </a:pPr>
            <a:r>
              <a:rPr dirty="0" sz="1000">
                <a:solidFill>
                  <a:srgbClr val="000000"/>
                </a:solidFill>
                <a:latin typeface="KaiTi"/>
                <a:cs typeface="KaiTi"/>
              </a:rPr>
              <a:t>陈霄（广州）</a:t>
            </a:r>
          </a:p>
        </p:txBody>
      </p:sp>
      <p:sp>
        <p:nvSpPr>
          <p:cNvPr id="41" name="object 41"/>
          <p:cNvSpPr txBox="1"/>
          <p:nvPr/>
        </p:nvSpPr>
        <p:spPr>
          <a:xfrm>
            <a:off x="2402077" y="8195444"/>
            <a:ext cx="659759" cy="164592"/>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机构销售</a:t>
            </a:r>
          </a:p>
        </p:txBody>
      </p:sp>
      <p:sp>
        <p:nvSpPr>
          <p:cNvPr id="42" name="object 42"/>
          <p:cNvSpPr txBox="1"/>
          <p:nvPr/>
        </p:nvSpPr>
        <p:spPr>
          <a:xfrm>
            <a:off x="2402077" y="8430521"/>
            <a:ext cx="659759" cy="164592"/>
          </a:xfrm>
          <a:prstGeom prst="rect">
            <a:avLst/>
          </a:prstGeom>
        </p:spPr>
        <p:txBody>
          <a:bodyPr wrap="square" lIns="0" tIns="0" rIns="0" bIns="0" rtlCol="0" vert="horz">
            <a:spAutoFit/>
          </a:bodyPr>
          <a:lstStyle/>
          <a:p>
            <a:pPr marL="0" marR="0">
              <a:lnSpc>
                <a:spcPts val="996"/>
              </a:lnSpc>
              <a:spcBef>
                <a:spcPts val="0"/>
              </a:spcBef>
              <a:spcAft>
                <a:spcPts val="0"/>
              </a:spcAft>
            </a:pPr>
            <a:r>
              <a:rPr dirty="0" sz="1000">
                <a:solidFill>
                  <a:srgbClr val="000000"/>
                </a:solidFill>
                <a:latin typeface="KaiTi"/>
                <a:cs typeface="KaiTi"/>
              </a:rPr>
              <a:t>机构销售</a:t>
            </a:r>
          </a:p>
        </p:txBody>
      </p:sp>
      <p:sp>
        <p:nvSpPr>
          <p:cNvPr id="43" name="object 43"/>
          <p:cNvSpPr txBox="1"/>
          <p:nvPr/>
        </p:nvSpPr>
        <p:spPr>
          <a:xfrm>
            <a:off x="541019" y="9930159"/>
            <a:ext cx="5722011" cy="186352"/>
          </a:xfrm>
          <a:prstGeom prst="rect">
            <a:avLst/>
          </a:prstGeom>
        </p:spPr>
        <p:txBody>
          <a:bodyPr wrap="square" lIns="0" tIns="0" rIns="0" bIns="0" rtlCol="0" vert="horz">
            <a:spAutoFit/>
          </a:bodyPr>
          <a:lstStyle/>
          <a:p>
            <a:pPr marL="0" marR="0">
              <a:lnSpc>
                <a:spcPts val="1167"/>
              </a:lnSpc>
              <a:spcBef>
                <a:spcPts val="0"/>
              </a:spcBef>
              <a:spcAft>
                <a:spcPts val="0"/>
              </a:spcAft>
            </a:pPr>
            <a:r>
              <a:rPr dirty="0" sz="1050">
                <a:solidFill>
                  <a:srgbClr val="c20b19"/>
                </a:solidFill>
                <a:latin typeface="KaiTi"/>
                <a:cs typeface="KaiTi"/>
              </a:rPr>
              <a:t>请务必阅读正文后的</a:t>
            </a:r>
            <a:r>
              <a:rPr dirty="0" sz="1150" spc="-57">
                <a:solidFill>
                  <a:srgbClr val="000000"/>
                </a:solidFill>
                <a:latin typeface="FangSong"/>
                <a:cs typeface="FangSong"/>
              </a:rPr>
              <a:t>w</a:t>
            </a:r>
            <a:r>
              <a:rPr dirty="0" sz="1050" spc="-982">
                <a:solidFill>
                  <a:srgbClr val="c20b19"/>
                </a:solidFill>
                <a:latin typeface="KaiTi"/>
                <a:cs typeface="KaiTi"/>
              </a:rPr>
              <a:t>重</a:t>
            </a:r>
            <a:r>
              <a:rPr dirty="0" sz="1150">
                <a:solidFill>
                  <a:srgbClr val="000000"/>
                </a:solidFill>
                <a:latin typeface="FangSong"/>
                <a:cs typeface="FangSong"/>
              </a:rPr>
              <a:t>ww</a:t>
            </a:r>
            <a:r>
              <a:rPr dirty="0" sz="1050" spc="-872">
                <a:solidFill>
                  <a:srgbClr val="c20b19"/>
                </a:solidFill>
                <a:latin typeface="KaiTi"/>
                <a:cs typeface="KaiTi"/>
              </a:rPr>
              <a:t>要</a:t>
            </a:r>
            <a:r>
              <a:rPr dirty="0" sz="1150">
                <a:solidFill>
                  <a:srgbClr val="000000"/>
                </a:solidFill>
                <a:latin typeface="FangSong"/>
                <a:cs typeface="FangSong"/>
              </a:rPr>
              <a:t>.</a:t>
            </a:r>
            <a:r>
              <a:rPr dirty="0" sz="1150" spc="-565">
                <a:solidFill>
                  <a:srgbClr val="000000"/>
                </a:solidFill>
                <a:latin typeface="FangSong"/>
                <a:cs typeface="FangSong"/>
              </a:rPr>
              <a:t> </a:t>
            </a:r>
            <a:r>
              <a:rPr dirty="0" sz="1150">
                <a:solidFill>
                  <a:srgbClr val="000000"/>
                </a:solidFill>
                <a:latin typeface="FangSong"/>
                <a:cs typeface="FangSong"/>
              </a:rPr>
              <a:t>b</a:t>
            </a:r>
            <a:r>
              <a:rPr dirty="0" sz="1050" spc="-748">
                <a:solidFill>
                  <a:srgbClr val="c20b19"/>
                </a:solidFill>
                <a:latin typeface="KaiTi"/>
                <a:cs typeface="KaiTi"/>
              </a:rPr>
              <a:t>声</a:t>
            </a:r>
            <a:r>
              <a:rPr dirty="0" sz="1150">
                <a:solidFill>
                  <a:srgbClr val="000000"/>
                </a:solidFill>
                <a:latin typeface="FangSong"/>
                <a:cs typeface="FangSong"/>
              </a:rPr>
              <a:t>ao</a:t>
            </a:r>
            <a:r>
              <a:rPr dirty="0" sz="1050" spc="-638">
                <a:solidFill>
                  <a:srgbClr val="c20b19"/>
                </a:solidFill>
                <a:latin typeface="KaiTi"/>
                <a:cs typeface="KaiTi"/>
              </a:rPr>
              <a:t>明</a:t>
            </a:r>
            <a:r>
              <a:rPr dirty="0" sz="1150">
                <a:solidFill>
                  <a:srgbClr val="000000"/>
                </a:solidFill>
                <a:latin typeface="FangSong"/>
                <a:cs typeface="FangSong"/>
              </a:rPr>
              <a:t>ga</a:t>
            </a:r>
            <a:r>
              <a:rPr dirty="0" sz="1050" spc="-526">
                <a:solidFill>
                  <a:srgbClr val="c20b19"/>
                </a:solidFill>
                <a:latin typeface="KaiTi"/>
                <a:cs typeface="KaiTi"/>
              </a:rPr>
              <a:t>部</a:t>
            </a:r>
            <a:r>
              <a:rPr dirty="0" sz="1150" spc="-54">
                <a:solidFill>
                  <a:srgbClr val="000000"/>
                </a:solidFill>
                <a:latin typeface="FangSong"/>
                <a:cs typeface="FangSong"/>
              </a:rPr>
              <a:t>o</a:t>
            </a:r>
            <a:r>
              <a:rPr dirty="0" sz="1050" spc="-986">
                <a:solidFill>
                  <a:srgbClr val="c20b19"/>
                </a:solidFill>
                <a:latin typeface="KaiTi"/>
                <a:cs typeface="KaiTi"/>
              </a:rPr>
              <a:t>分</a:t>
            </a:r>
            <a:r>
              <a:rPr dirty="0" sz="1150">
                <a:solidFill>
                  <a:srgbClr val="000000"/>
                </a:solidFill>
                <a:latin typeface="FangSong"/>
                <a:cs typeface="FangSong"/>
              </a:rPr>
              <a:t>ba.xyz</a:t>
            </a:r>
            <a:r>
              <a:rPr dirty="0" sz="1150">
                <a:solidFill>
                  <a:srgbClr val="000000"/>
                </a:solidFill>
                <a:latin typeface="FangSong"/>
                <a:cs typeface="FangSong"/>
              </a:rPr>
              <a:t> </a:t>
            </a:r>
            <a:r>
              <a:rPr dirty="0" sz="1150" spc="17">
                <a:solidFill>
                  <a:srgbClr val="000000"/>
                </a:solidFill>
                <a:latin typeface="FangSong"/>
                <a:cs typeface="FangSong"/>
              </a:rPr>
              <a:t>獨家收集</a:t>
            </a:r>
            <a:r>
              <a:rPr dirty="0" sz="1150">
                <a:solidFill>
                  <a:srgbClr val="000000"/>
                </a:solidFill>
                <a:latin typeface="FangSong"/>
                <a:cs typeface="FangSong"/>
              </a:rPr>
              <a:t> </a:t>
            </a:r>
            <a:r>
              <a:rPr dirty="0" sz="1150" spc="17">
                <a:solidFill>
                  <a:srgbClr val="000000"/>
                </a:solidFill>
                <a:latin typeface="FangSong"/>
                <a:cs typeface="FangSong"/>
              </a:rPr>
              <a:t>百萬報告</a:t>
            </a:r>
            <a:r>
              <a:rPr dirty="0" sz="1150">
                <a:solidFill>
                  <a:srgbClr val="000000"/>
                </a:solidFill>
                <a:latin typeface="FangSong"/>
                <a:cs typeface="FangSong"/>
              </a:rPr>
              <a:t> </a:t>
            </a:r>
            <a:r>
              <a:rPr dirty="0" sz="1150" spc="17">
                <a:solidFill>
                  <a:srgbClr val="000000"/>
                </a:solidFill>
                <a:latin typeface="FangSong"/>
                <a:cs typeface="FangSong"/>
              </a:rPr>
              <a:t>实时</a:t>
            </a:r>
            <a:r>
              <a:rPr dirty="0" sz="1150" spc="17">
                <a:solidFill>
                  <a:srgbClr val="000000"/>
                </a:solidFill>
                <a:latin typeface="FangSong"/>
                <a:cs typeface="FangSong"/>
              </a:rPr>
              <a:t>更新</a:t>
            </a:r>
            <a:r>
              <a:rPr dirty="0" sz="1150">
                <a:solidFill>
                  <a:srgbClr val="000000"/>
                </a:solidFill>
                <a:latin typeface="FangSong"/>
                <a:cs typeface="FangSong"/>
              </a:rPr>
              <a:t> </a:t>
            </a:r>
            <a:r>
              <a:rPr dirty="0" sz="1150" spc="17">
                <a:solidFill>
                  <a:srgbClr val="000000"/>
                </a:solidFill>
                <a:latin typeface="FangSong"/>
                <a:cs typeface="FangSong"/>
              </a:rPr>
              <a:t>日更千篇</a:t>
            </a: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Administrator</dc:creator>
  <cp:lastModifiedBy>Administrator</cp:lastModifiedBy>
  <cp:revision>1</cp:revision>
  <dcterms:modified xsi:type="dcterms:W3CDTF">2020-08-31T23:45:17+08:00</dcterms:modified>
</cp:coreProperties>
</file>