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officeDocument" Target="ppt/presentation.xml" /></Relationships>
</file>

<file path=ppt/presentation.xml><?xml version="1.0" encoding="utf-8"?>
<p:presentation xmlns:p="http://schemas.openxmlformats.org/presentationml/2006/main" xmlns:a="http://schemas.openxmlformats.org/drawingml/2006/main" xmlns:r="http://schemas.openxmlformats.org/officeDocument/2006/relationships" embedTrueTypeFonts="1" saveSubsetFonts="1">
  <p:sldMasterIdLst>
    <p:sldMasterId id="2147483648" r:id="rId5"/>
  </p:sldMasterIdLst>
  <p:sldIdLst>
    <p:sldId id="256" r:id="rId6"/>
    <p:sldId id="257" r:id="rId7"/>
    <p:sldId id="258" r:id="rId8"/>
  </p:sldIdLst>
  <p:sldSz cx="7556500" cy="10680700"/>
  <p:notesSz cx="7556500" cy="10680700"/>
  <p:embeddedFontLst>
    <p:embeddedFont>
      <p:font typeface="UBFKTH+FZLanTingHei-R-GBK"/>
      <p:regular r:id="rId9"/>
    </p:embeddedFont>
    <p:embeddedFont>
      <p:font typeface="WCDVJB+DengXian Regular"/>
      <p:regular r:id="rId10"/>
    </p:embeddedFont>
    <p:embeddedFont>
      <p:font typeface="IEJVMP+FZLanTingHei-R-GBK"/>
      <p:regular r:id="rId1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presProps" Target="presProps.xml" /><Relationship Id="rId10" Type="http://schemas.openxmlformats.org/officeDocument/2006/relationships/font" Target="fonts/font2.fntdata" /><Relationship Id="rId11" Type="http://schemas.openxmlformats.org/officeDocument/2006/relationships/font" Target="fonts/font3.fntdata" /><Relationship Id="rId2" Type="http://schemas.openxmlformats.org/officeDocument/2006/relationships/tableStyles" Target="tableStyle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slideMaster" Target="slideMasters/slide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font" Target="fonts/font1.fntdata"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27.02.2014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В‹#В›</a:t>
            </a:fld>
          </a:p>
        </p:txBody>
      </p:sp>
    </p:spTree>
  </p:cSld>
  <p:clrMap folHlink="folHlink" hlink="hlink" accent1="accent1" accent2="accent2" accent3="accent3" accent4="accent4" accent5="accent5" accent6="accent6" tx2="dk2" bg2="lt2" tx1="dk1" bg1="lt1"/>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s>
</file>

<file path=ppt/slides/slide1.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166751"/>
            <a:ext cx="7556500" cy="10450448"/>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19947" y="455063"/>
            <a:ext cx="671264"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spc="11">
                <a:solidFill>
                  <a:srgbClr val="000000"/>
                </a:solidFill>
                <a:latin typeface="FangSong"/>
                <a:cs typeface="FangSong"/>
              </a:rPr>
              <a:t>報告吧</a:t>
            </a:r>
          </a:p>
        </p:txBody>
      </p:sp>
      <p:sp>
        <p:nvSpPr>
          <p:cNvPr id="4" name="object 4"/>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5" name="object 5"/>
          <p:cNvSpPr txBox="1"/>
          <p:nvPr/>
        </p:nvSpPr>
        <p:spPr>
          <a:xfrm>
            <a:off x="612648" y="479764"/>
            <a:ext cx="1572717" cy="214163"/>
          </a:xfrm>
          <a:prstGeom prst="rect">
            <a:avLst/>
          </a:prstGeom>
        </p:spPr>
        <p:txBody>
          <a:bodyPr wrap="square" lIns="0" tIns="0" rIns="0" bIns="0" rtlCol="0" vert="horz">
            <a:spAutoFit/>
          </a:bodyPr>
          <a:lstStyle/>
          <a:p>
            <a:pPr marL="0" marR="0">
              <a:lnSpc>
                <a:spcPts val="1373"/>
              </a:lnSpc>
              <a:spcBef>
                <a:spcPts val="0"/>
              </a:spcBef>
              <a:spcAft>
                <a:spcPts val="0"/>
              </a:spcAft>
            </a:pPr>
            <a:r>
              <a:rPr dirty="0" sz="1200">
                <a:solidFill>
                  <a:srgbClr val="4d4d4f"/>
                </a:solidFill>
                <a:latin typeface="UBFKTH+FZLanTingHei-R-GBK"/>
                <a:cs typeface="UBFKTH+FZLanTingHei-R-GBK"/>
              </a:rPr>
              <a:t>公司报告</a:t>
            </a:r>
            <a:r>
              <a:rPr dirty="0" sz="1200" spc="302">
                <a:solidFill>
                  <a:srgbClr val="4d4d4f"/>
                </a:solidFill>
                <a:latin typeface="Times New Roman"/>
                <a:cs typeface="Times New Roman"/>
              </a:rPr>
              <a:t> </a:t>
            </a:r>
            <a:r>
              <a:rPr dirty="0" sz="1200" b="1">
                <a:solidFill>
                  <a:srgbClr val="4d4d4f"/>
                </a:solidFill>
                <a:latin typeface="Arial"/>
                <a:cs typeface="Arial"/>
              </a:rPr>
              <a:t>|</a:t>
            </a:r>
            <a:r>
              <a:rPr dirty="0" sz="1200" spc="254" b="1">
                <a:solidFill>
                  <a:srgbClr val="4d4d4f"/>
                </a:solidFill>
                <a:latin typeface="Arial"/>
                <a:cs typeface="Arial"/>
              </a:rPr>
              <a:t> </a:t>
            </a:r>
            <a:r>
              <a:rPr dirty="0" sz="1200">
                <a:solidFill>
                  <a:srgbClr val="4d4d4f"/>
                </a:solidFill>
                <a:latin typeface="UBFKTH+FZLanTingHei-R-GBK"/>
                <a:cs typeface="UBFKTH+FZLanTingHei-R-GBK"/>
              </a:rPr>
              <a:t>公司点评</a:t>
            </a:r>
          </a:p>
        </p:txBody>
      </p:sp>
      <p:sp>
        <p:nvSpPr>
          <p:cNvPr id="6" name="object 6"/>
          <p:cNvSpPr txBox="1"/>
          <p:nvPr/>
        </p:nvSpPr>
        <p:spPr>
          <a:xfrm>
            <a:off x="681227" y="865074"/>
            <a:ext cx="2486279" cy="357300"/>
          </a:xfrm>
          <a:prstGeom prst="rect">
            <a:avLst/>
          </a:prstGeom>
        </p:spPr>
        <p:txBody>
          <a:bodyPr wrap="square" lIns="0" tIns="0" rIns="0" bIns="0" rtlCol="0" vert="horz">
            <a:spAutoFit/>
          </a:bodyPr>
          <a:lstStyle/>
          <a:p>
            <a:pPr marL="0" marR="0">
              <a:lnSpc>
                <a:spcPts val="2513"/>
              </a:lnSpc>
              <a:spcBef>
                <a:spcPts val="0"/>
              </a:spcBef>
              <a:spcAft>
                <a:spcPts val="0"/>
              </a:spcAft>
            </a:pPr>
            <a:r>
              <a:rPr dirty="0" sz="2200">
                <a:solidFill>
                  <a:srgbClr val="4d4d4f"/>
                </a:solidFill>
                <a:latin typeface="UBFKTH+FZLanTingHei-R-GBK"/>
                <a:cs typeface="UBFKTH+FZLanTingHei-R-GBK"/>
              </a:rPr>
              <a:t>九芝堂（</a:t>
            </a:r>
            <a:r>
              <a:rPr dirty="0" sz="2200" b="1">
                <a:solidFill>
                  <a:srgbClr val="4d4d4f"/>
                </a:solidFill>
                <a:latin typeface="DengXian"/>
                <a:cs typeface="DengXian"/>
              </a:rPr>
              <a:t>000989</a:t>
            </a:r>
            <a:r>
              <a:rPr dirty="0" sz="2200">
                <a:solidFill>
                  <a:srgbClr val="4d4d4f"/>
                </a:solidFill>
                <a:latin typeface="UBFKTH+FZLanTingHei-R-GBK"/>
                <a:cs typeface="UBFKTH+FZLanTingHei-R-GBK"/>
              </a:rPr>
              <a:t>）</a:t>
            </a:r>
          </a:p>
        </p:txBody>
      </p:sp>
      <p:sp>
        <p:nvSpPr>
          <p:cNvPr id="7" name="object 7"/>
          <p:cNvSpPr txBox="1"/>
          <p:nvPr/>
        </p:nvSpPr>
        <p:spPr>
          <a:xfrm>
            <a:off x="6130797" y="882529"/>
            <a:ext cx="917182" cy="1828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证券研究报告</a:t>
            </a:r>
          </a:p>
        </p:txBody>
      </p:sp>
      <p:sp>
        <p:nvSpPr>
          <p:cNvPr id="8" name="object 8"/>
          <p:cNvSpPr txBox="1"/>
          <p:nvPr/>
        </p:nvSpPr>
        <p:spPr>
          <a:xfrm>
            <a:off x="5790946" y="1061091"/>
            <a:ext cx="1255776" cy="1828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b="1">
                <a:solidFill>
                  <a:srgbClr val="4d4d4f"/>
                </a:solidFill>
                <a:latin typeface="DengXian"/>
                <a:cs typeface="DengXian"/>
              </a:rPr>
              <a:t>2018</a:t>
            </a:r>
            <a:r>
              <a:rPr dirty="0" sz="1000" spc="-23" b="1">
                <a:solidFill>
                  <a:srgbClr val="4d4d4f"/>
                </a:solidFill>
                <a:latin typeface="DengXian"/>
                <a:cs typeface="DengXian"/>
              </a:rPr>
              <a:t> </a:t>
            </a:r>
            <a:r>
              <a:rPr dirty="0" sz="1000">
                <a:solidFill>
                  <a:srgbClr val="4d4d4f"/>
                </a:solidFill>
                <a:latin typeface="UBFKTH+FZLanTingHei-R-GBK"/>
                <a:cs typeface="UBFKTH+FZLanTingHei-R-GBK"/>
              </a:rPr>
              <a:t>年</a:t>
            </a:r>
            <a:r>
              <a:rPr dirty="0" sz="1000" spc="10">
                <a:solidFill>
                  <a:srgbClr val="4d4d4f"/>
                </a:solidFill>
                <a:latin typeface="Times New Roman"/>
                <a:cs typeface="Times New Roman"/>
              </a:rPr>
              <a:t> </a:t>
            </a:r>
            <a:r>
              <a:rPr dirty="0" sz="1000" b="1">
                <a:solidFill>
                  <a:srgbClr val="4d4d4f"/>
                </a:solidFill>
                <a:latin typeface="DengXian"/>
                <a:cs typeface="DengXian"/>
              </a:rPr>
              <a:t>12</a:t>
            </a:r>
            <a:r>
              <a:rPr dirty="0" sz="1000" spc="-23" b="1">
                <a:solidFill>
                  <a:srgbClr val="4d4d4f"/>
                </a:solidFill>
                <a:latin typeface="DengXian"/>
                <a:cs typeface="DengXian"/>
              </a:rPr>
              <a:t> </a:t>
            </a:r>
            <a:r>
              <a:rPr dirty="0" sz="1000">
                <a:solidFill>
                  <a:srgbClr val="4d4d4f"/>
                </a:solidFill>
                <a:latin typeface="UBFKTH+FZLanTingHei-R-GBK"/>
                <a:cs typeface="UBFKTH+FZLanTingHei-R-GBK"/>
              </a:rPr>
              <a:t>月</a:t>
            </a:r>
            <a:r>
              <a:rPr dirty="0" sz="1000" spc="10">
                <a:solidFill>
                  <a:srgbClr val="4d4d4f"/>
                </a:solidFill>
                <a:latin typeface="Times New Roman"/>
                <a:cs typeface="Times New Roman"/>
              </a:rPr>
              <a:t> </a:t>
            </a:r>
            <a:r>
              <a:rPr dirty="0" sz="1000" b="1">
                <a:solidFill>
                  <a:srgbClr val="4d4d4f"/>
                </a:solidFill>
                <a:latin typeface="DengXian"/>
                <a:cs typeface="DengXian"/>
              </a:rPr>
              <a:t>08</a:t>
            </a:r>
            <a:r>
              <a:rPr dirty="0" sz="1000" spc="-23" b="1">
                <a:solidFill>
                  <a:srgbClr val="4d4d4f"/>
                </a:solidFill>
                <a:latin typeface="DengXian"/>
                <a:cs typeface="DengXian"/>
              </a:rPr>
              <a:t> </a:t>
            </a:r>
            <a:r>
              <a:rPr dirty="0" sz="1000">
                <a:solidFill>
                  <a:srgbClr val="4d4d4f"/>
                </a:solidFill>
                <a:latin typeface="UBFKTH+FZLanTingHei-R-GBK"/>
                <a:cs typeface="UBFKTH+FZLanTingHei-R-GBK"/>
              </a:rPr>
              <a:t>日</a:t>
            </a:r>
          </a:p>
        </p:txBody>
      </p:sp>
      <p:sp>
        <p:nvSpPr>
          <p:cNvPr id="9" name="object 9"/>
          <p:cNvSpPr txBox="1"/>
          <p:nvPr/>
        </p:nvSpPr>
        <p:spPr>
          <a:xfrm>
            <a:off x="4958460" y="1256400"/>
            <a:ext cx="6111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投资评级</a:t>
            </a:r>
          </a:p>
        </p:txBody>
      </p:sp>
      <p:sp>
        <p:nvSpPr>
          <p:cNvPr id="10" name="object 10"/>
          <p:cNvSpPr txBox="1"/>
          <p:nvPr/>
        </p:nvSpPr>
        <p:spPr>
          <a:xfrm>
            <a:off x="681227" y="1404883"/>
            <a:ext cx="3901499" cy="242179"/>
          </a:xfrm>
          <a:prstGeom prst="rect">
            <a:avLst/>
          </a:prstGeom>
        </p:spPr>
        <p:txBody>
          <a:bodyPr wrap="square" lIns="0" tIns="0" rIns="0" bIns="0" rtlCol="0" vert="horz">
            <a:spAutoFit/>
          </a:bodyPr>
          <a:lstStyle/>
          <a:p>
            <a:pPr marL="0" marR="0">
              <a:lnSpc>
                <a:spcPts val="1606"/>
              </a:lnSpc>
              <a:spcBef>
                <a:spcPts val="0"/>
              </a:spcBef>
              <a:spcAft>
                <a:spcPts val="0"/>
              </a:spcAft>
            </a:pPr>
            <a:r>
              <a:rPr dirty="0" sz="1400">
                <a:solidFill>
                  <a:srgbClr val="4d4d4f"/>
                </a:solidFill>
                <a:latin typeface="UBFKTH+FZLanTingHei-R-GBK"/>
                <a:cs typeface="UBFKTH+FZLanTingHei-R-GBK"/>
              </a:rPr>
              <a:t>获国内临床试验许可，糖尿病新药研发更进一步</a:t>
            </a:r>
          </a:p>
        </p:txBody>
      </p:sp>
      <p:sp>
        <p:nvSpPr>
          <p:cNvPr id="11" name="object 11"/>
          <p:cNvSpPr txBox="1"/>
          <p:nvPr/>
        </p:nvSpPr>
        <p:spPr>
          <a:xfrm>
            <a:off x="4958460" y="1440805"/>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行业</a:t>
            </a:r>
          </a:p>
        </p:txBody>
      </p:sp>
      <p:sp>
        <p:nvSpPr>
          <p:cNvPr id="12" name="object 12"/>
          <p:cNvSpPr txBox="1"/>
          <p:nvPr/>
        </p:nvSpPr>
        <p:spPr>
          <a:xfrm>
            <a:off x="5967729" y="1439577"/>
            <a:ext cx="1068324" cy="528287"/>
          </a:xfrm>
          <a:prstGeom prst="rect">
            <a:avLst/>
          </a:prstGeom>
        </p:spPr>
        <p:txBody>
          <a:bodyPr wrap="square" lIns="0" tIns="0" rIns="0" bIns="0" rtlCol="0" vert="horz">
            <a:spAutoFit/>
          </a:bodyPr>
          <a:lstStyle/>
          <a:p>
            <a:pPr marL="196596" marR="0">
              <a:lnSpc>
                <a:spcPts val="1030"/>
              </a:lnSpc>
              <a:spcBef>
                <a:spcPts val="0"/>
              </a:spcBef>
              <a:spcAft>
                <a:spcPts val="0"/>
              </a:spcAft>
            </a:pPr>
            <a:r>
              <a:rPr dirty="0" sz="900">
                <a:solidFill>
                  <a:srgbClr val="4d4d4f"/>
                </a:solidFill>
                <a:latin typeface="UBFKTH+FZLanTingHei-R-GBK"/>
                <a:cs typeface="UBFKTH+FZLanTingHei-R-GBK"/>
              </a:rPr>
              <a:t>医药生物</a:t>
            </a:r>
            <a:r>
              <a:rPr dirty="0" sz="900">
                <a:solidFill>
                  <a:srgbClr val="4d4d4f"/>
                </a:solidFill>
                <a:latin typeface="Arial"/>
                <a:cs typeface="Arial"/>
              </a:rPr>
              <a:t>/</a:t>
            </a:r>
            <a:r>
              <a:rPr dirty="0" sz="900">
                <a:solidFill>
                  <a:srgbClr val="4d4d4f"/>
                </a:solidFill>
                <a:latin typeface="UBFKTH+FZLanTingHei-R-GBK"/>
                <a:cs typeface="UBFKTH+FZLanTingHei-R-GBK"/>
              </a:rPr>
              <a:t>中药</a:t>
            </a:r>
          </a:p>
          <a:p>
            <a:pPr marL="0" marR="0">
              <a:lnSpc>
                <a:spcPts val="1030"/>
              </a:lnSpc>
              <a:spcBef>
                <a:spcPts val="373"/>
              </a:spcBef>
              <a:spcAft>
                <a:spcPts val="0"/>
              </a:spcAft>
            </a:pPr>
            <a:r>
              <a:rPr dirty="0" sz="900">
                <a:solidFill>
                  <a:srgbClr val="4d4d4f"/>
                </a:solidFill>
                <a:latin typeface="UBFKTH+FZLanTingHei-R-GBK"/>
                <a:cs typeface="UBFKTH+FZLanTingHei-R-GBK"/>
              </a:rPr>
              <a:t>增持（维持评级）</a:t>
            </a:r>
          </a:p>
          <a:p>
            <a:pPr marL="505967" marR="0">
              <a:lnSpc>
                <a:spcPts val="1030"/>
              </a:lnSpc>
              <a:spcBef>
                <a:spcPts val="435"/>
              </a:spcBef>
              <a:spcAft>
                <a:spcPts val="0"/>
              </a:spcAft>
            </a:pPr>
            <a:r>
              <a:rPr dirty="0" sz="900">
                <a:solidFill>
                  <a:srgbClr val="4d4d4f"/>
                </a:solidFill>
                <a:latin typeface="WCDVJB+DengXian Regular"/>
                <a:cs typeface="WCDVJB+DengXian Regular"/>
              </a:rPr>
              <a:t>11.30</a:t>
            </a:r>
            <a:r>
              <a:rPr dirty="0" sz="900">
                <a:solidFill>
                  <a:srgbClr val="4d4d4f"/>
                </a:solidFill>
                <a:latin typeface="WCDVJB+DengXian Regular"/>
                <a:cs typeface="WCDVJB+DengXian Regular"/>
              </a:rPr>
              <a:t> </a:t>
            </a:r>
            <a:r>
              <a:rPr dirty="0" sz="900">
                <a:solidFill>
                  <a:srgbClr val="4d4d4f"/>
                </a:solidFill>
                <a:latin typeface="UBFKTH+FZLanTingHei-R-GBK"/>
                <a:cs typeface="UBFKTH+FZLanTingHei-R-GBK"/>
              </a:rPr>
              <a:t>元</a:t>
            </a:r>
          </a:p>
        </p:txBody>
      </p:sp>
      <p:sp>
        <p:nvSpPr>
          <p:cNvPr id="13" name="object 13"/>
          <p:cNvSpPr txBox="1"/>
          <p:nvPr/>
        </p:nvSpPr>
        <p:spPr>
          <a:xfrm>
            <a:off x="4958460" y="1616361"/>
            <a:ext cx="703935" cy="349980"/>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b="1">
                <a:solidFill>
                  <a:srgbClr val="4d4d4f"/>
                </a:solidFill>
                <a:latin typeface="Arial"/>
                <a:cs typeface="Arial"/>
              </a:rPr>
              <a:t>6</a:t>
            </a:r>
            <a:r>
              <a:rPr dirty="0" sz="900" spc="-18" b="1">
                <a:solidFill>
                  <a:srgbClr val="4d4d4f"/>
                </a:solidFill>
                <a:latin typeface="Arial"/>
                <a:cs typeface="Arial"/>
              </a:rPr>
              <a:t> </a:t>
            </a:r>
            <a:r>
              <a:rPr dirty="0" sz="900">
                <a:solidFill>
                  <a:srgbClr val="4d4d4f"/>
                </a:solidFill>
                <a:latin typeface="UBFKTH+FZLanTingHei-R-GBK"/>
                <a:cs typeface="UBFKTH+FZLanTingHei-R-GBK"/>
              </a:rPr>
              <a:t>个月评级</a:t>
            </a:r>
          </a:p>
          <a:p>
            <a:pPr marL="0" marR="0">
              <a:lnSpc>
                <a:spcPts val="1030"/>
              </a:lnSpc>
              <a:spcBef>
                <a:spcPts val="385"/>
              </a:spcBef>
              <a:spcAft>
                <a:spcPts val="0"/>
              </a:spcAft>
            </a:pPr>
            <a:r>
              <a:rPr dirty="0" sz="900">
                <a:solidFill>
                  <a:srgbClr val="4d4d4f"/>
                </a:solidFill>
                <a:latin typeface="UBFKTH+FZLanTingHei-R-GBK"/>
                <a:cs typeface="UBFKTH+FZLanTingHei-R-GBK"/>
              </a:rPr>
              <a:t>当前价格</a:t>
            </a:r>
          </a:p>
        </p:txBody>
      </p:sp>
      <p:sp>
        <p:nvSpPr>
          <p:cNvPr id="14" name="object 14"/>
          <p:cNvSpPr txBox="1"/>
          <p:nvPr/>
        </p:nvSpPr>
        <p:spPr>
          <a:xfrm>
            <a:off x="697991" y="1839855"/>
            <a:ext cx="4218353" cy="1828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事件：九芝堂旗下的科信美德于近日收到国家药品监督管理局核准签发的</a:t>
            </a:r>
          </a:p>
        </p:txBody>
      </p:sp>
      <p:sp>
        <p:nvSpPr>
          <p:cNvPr id="15" name="object 15"/>
          <p:cNvSpPr txBox="1"/>
          <p:nvPr/>
        </p:nvSpPr>
        <p:spPr>
          <a:xfrm>
            <a:off x="697991" y="1977252"/>
            <a:ext cx="4871592" cy="200223"/>
          </a:xfrm>
          <a:prstGeom prst="rect">
            <a:avLst/>
          </a:prstGeom>
        </p:spPr>
        <p:txBody>
          <a:bodyPr wrap="square" lIns="0" tIns="0" rIns="0" bIns="0" rtlCol="0" vert="horz">
            <a:spAutoFit/>
          </a:bodyPr>
          <a:lstStyle/>
          <a:p>
            <a:pPr marL="0" marR="0">
              <a:lnSpc>
                <a:spcPts val="1215"/>
              </a:lnSpc>
              <a:spcBef>
                <a:spcPts val="0"/>
              </a:spcBef>
              <a:spcAft>
                <a:spcPts val="0"/>
              </a:spcAft>
            </a:pPr>
            <a:r>
              <a:rPr dirty="0" sz="1000" spc="-31">
                <a:solidFill>
                  <a:srgbClr val="4d4d4f"/>
                </a:solidFill>
                <a:latin typeface="UBFKTH+FZLanTingHei-R-GBK"/>
                <a:cs typeface="UBFKTH+FZLanTingHei-R-GBK"/>
              </a:rPr>
              <a:t>《临床试验通知书》，审批认为</a:t>
            </a:r>
            <a:r>
              <a:rPr dirty="0" sz="1000" spc="46">
                <a:solidFill>
                  <a:srgbClr val="4d4d4f"/>
                </a:solidFill>
                <a:latin typeface="Times New Roman"/>
                <a:cs typeface="Times New Roman"/>
              </a:rPr>
              <a:t> </a:t>
            </a:r>
            <a:r>
              <a:rPr dirty="0" sz="1000" b="1">
                <a:solidFill>
                  <a:srgbClr val="4d4d4f"/>
                </a:solidFill>
                <a:latin typeface="Calibri"/>
                <a:cs typeface="Calibri"/>
              </a:rPr>
              <a:t>REMD-477</a:t>
            </a:r>
            <a:r>
              <a:rPr dirty="0" sz="1000" spc="25" b="1">
                <a:solidFill>
                  <a:srgbClr val="4d4d4f"/>
                </a:solidFill>
                <a:latin typeface="Calibri"/>
                <a:cs typeface="Calibri"/>
              </a:rPr>
              <a:t> </a:t>
            </a:r>
            <a:r>
              <a:rPr dirty="0" sz="1000">
                <a:solidFill>
                  <a:srgbClr val="4d4d4f"/>
                </a:solidFill>
                <a:latin typeface="UBFKTH+FZLanTingHei-R-GBK"/>
                <a:cs typeface="UBFKTH+FZLanTingHei-R-GBK"/>
              </a:rPr>
              <a:t>符合我国药品注册的有关要求，</a:t>
            </a:r>
            <a:r>
              <a:rPr dirty="0" sz="1000" spc="794">
                <a:solidFill>
                  <a:srgbClr val="4d4d4f"/>
                </a:solidFill>
                <a:latin typeface="Times New Roman"/>
                <a:cs typeface="Times New Roman"/>
              </a:rPr>
              <a:t> </a:t>
            </a:r>
            <a:r>
              <a:rPr dirty="0" sz="900">
                <a:solidFill>
                  <a:srgbClr val="4d4d4f"/>
                </a:solidFill>
                <a:latin typeface="UBFKTH+FZLanTingHei-R-GBK"/>
                <a:cs typeface="UBFKTH+FZLanTingHei-R-GBK"/>
              </a:rPr>
              <a:t>目标价格</a:t>
            </a:r>
          </a:p>
        </p:txBody>
      </p:sp>
      <p:sp>
        <p:nvSpPr>
          <p:cNvPr id="16" name="object 16"/>
          <p:cNvSpPr txBox="1"/>
          <p:nvPr/>
        </p:nvSpPr>
        <p:spPr>
          <a:xfrm>
            <a:off x="6533133" y="1977252"/>
            <a:ext cx="50292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WCDVJB+DengXian Regular"/>
                <a:cs typeface="WCDVJB+DengXian Regular"/>
              </a:rPr>
              <a:t>13.2</a:t>
            </a:r>
            <a:r>
              <a:rPr dirty="0" sz="900" spc="-10">
                <a:solidFill>
                  <a:srgbClr val="4d4d4f"/>
                </a:solidFill>
                <a:latin typeface="WCDVJB+DengXian Regular"/>
                <a:cs typeface="WCDVJB+DengXian Regular"/>
              </a:rPr>
              <a:t> </a:t>
            </a:r>
            <a:r>
              <a:rPr dirty="0" sz="900">
                <a:solidFill>
                  <a:srgbClr val="4d4d4f"/>
                </a:solidFill>
                <a:latin typeface="UBFKTH+FZLanTingHei-R-GBK"/>
                <a:cs typeface="UBFKTH+FZLanTingHei-R-GBK"/>
              </a:rPr>
              <a:t>元</a:t>
            </a:r>
          </a:p>
        </p:txBody>
      </p:sp>
      <p:sp>
        <p:nvSpPr>
          <p:cNvPr id="17" name="object 17"/>
          <p:cNvSpPr txBox="1"/>
          <p:nvPr/>
        </p:nvSpPr>
        <p:spPr>
          <a:xfrm>
            <a:off x="697991" y="2144655"/>
            <a:ext cx="1553551" cy="1828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批准本品开展临床试验。</a:t>
            </a:r>
          </a:p>
        </p:txBody>
      </p:sp>
      <p:sp>
        <p:nvSpPr>
          <p:cNvPr id="18" name="object 18"/>
          <p:cNvSpPr txBox="1"/>
          <p:nvPr/>
        </p:nvSpPr>
        <p:spPr>
          <a:xfrm>
            <a:off x="4961509" y="2282052"/>
            <a:ext cx="6111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基本数据</a:t>
            </a:r>
          </a:p>
        </p:txBody>
      </p:sp>
      <p:sp>
        <p:nvSpPr>
          <p:cNvPr id="19" name="object 19"/>
          <p:cNvSpPr txBox="1"/>
          <p:nvPr/>
        </p:nvSpPr>
        <p:spPr>
          <a:xfrm>
            <a:off x="697991" y="2388827"/>
            <a:ext cx="3798856" cy="192509"/>
          </a:xfrm>
          <a:prstGeom prst="rect">
            <a:avLst/>
          </a:prstGeom>
        </p:spPr>
        <p:txBody>
          <a:bodyPr wrap="square" lIns="0" tIns="0" rIns="0" bIns="0" rtlCol="0" vert="horz">
            <a:spAutoFit/>
          </a:bodyPr>
          <a:lstStyle/>
          <a:p>
            <a:pPr marL="0" marR="0">
              <a:lnSpc>
                <a:spcPts val="1215"/>
              </a:lnSpc>
              <a:spcBef>
                <a:spcPts val="0"/>
              </a:spcBef>
              <a:spcAft>
                <a:spcPts val="0"/>
              </a:spcAft>
            </a:pPr>
            <a:r>
              <a:rPr dirty="0" sz="1000" b="1">
                <a:solidFill>
                  <a:srgbClr val="4d4d4f"/>
                </a:solidFill>
                <a:latin typeface="Calibri"/>
                <a:cs typeface="Calibri"/>
              </a:rPr>
              <a:t>REMD-477</a:t>
            </a:r>
            <a:r>
              <a:rPr dirty="0" sz="1000" spc="23" b="1">
                <a:solidFill>
                  <a:srgbClr val="4d4d4f"/>
                </a:solidFill>
                <a:latin typeface="Calibri"/>
                <a:cs typeface="Calibri"/>
              </a:rPr>
              <a:t> </a:t>
            </a:r>
            <a:r>
              <a:rPr dirty="0" sz="1000">
                <a:solidFill>
                  <a:srgbClr val="4d4d4f"/>
                </a:solidFill>
                <a:latin typeface="UBFKTH+FZLanTingHei-R-GBK"/>
                <a:cs typeface="UBFKTH+FZLanTingHei-R-GBK"/>
              </a:rPr>
              <a:t>获国家药监局审批许可，糖尿病新药国内临床试验开启</a:t>
            </a:r>
          </a:p>
        </p:txBody>
      </p:sp>
      <p:sp>
        <p:nvSpPr>
          <p:cNvPr id="20" name="object 20"/>
          <p:cNvSpPr txBox="1"/>
          <p:nvPr/>
        </p:nvSpPr>
        <p:spPr>
          <a:xfrm>
            <a:off x="4944745" y="2477124"/>
            <a:ext cx="112189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WCDVJB+DengXian Regular"/>
                <a:cs typeface="WCDVJB+DengXian Regular"/>
              </a:rPr>
              <a:t>A</a:t>
            </a:r>
            <a:r>
              <a:rPr dirty="0" sz="900" spc="-15">
                <a:solidFill>
                  <a:srgbClr val="4d4d4f"/>
                </a:solidFill>
                <a:latin typeface="WCDVJB+DengXian Regular"/>
                <a:cs typeface="WCDVJB+DengXian Regular"/>
              </a:rPr>
              <a:t> </a:t>
            </a:r>
            <a:r>
              <a:rPr dirty="0" sz="900">
                <a:solidFill>
                  <a:srgbClr val="4d4d4f"/>
                </a:solidFill>
                <a:latin typeface="UBFKTH+FZLanTingHei-R-GBK"/>
                <a:cs typeface="UBFKTH+FZLanTingHei-R-GBK"/>
              </a:rPr>
              <a:t>股总股本</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百万股</a:t>
            </a:r>
            <a:r>
              <a:rPr dirty="0" sz="900">
                <a:solidFill>
                  <a:srgbClr val="4d4d4f"/>
                </a:solidFill>
                <a:latin typeface="WCDVJB+DengXian Regular"/>
                <a:cs typeface="WCDVJB+DengXian Regular"/>
              </a:rPr>
              <a:t>)</a:t>
            </a:r>
          </a:p>
        </p:txBody>
      </p:sp>
      <p:sp>
        <p:nvSpPr>
          <p:cNvPr id="21" name="object 21"/>
          <p:cNvSpPr txBox="1"/>
          <p:nvPr/>
        </p:nvSpPr>
        <p:spPr>
          <a:xfrm>
            <a:off x="6546850" y="2486779"/>
            <a:ext cx="478825"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869.35</a:t>
            </a:r>
          </a:p>
        </p:txBody>
      </p:sp>
      <p:sp>
        <p:nvSpPr>
          <p:cNvPr id="22" name="object 22"/>
          <p:cNvSpPr txBox="1"/>
          <p:nvPr/>
        </p:nvSpPr>
        <p:spPr>
          <a:xfrm>
            <a:off x="697991" y="2548515"/>
            <a:ext cx="5368644" cy="4876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WCDVJB+DengXian Regular"/>
                <a:cs typeface="WCDVJB+DengXian Regular"/>
              </a:rPr>
              <a:t>2018</a:t>
            </a:r>
            <a:r>
              <a:rPr dirty="0" sz="1000" spc="-20">
                <a:solidFill>
                  <a:srgbClr val="4d4d4f"/>
                </a:solidFill>
                <a:latin typeface="WCDVJB+DengXian Regular"/>
                <a:cs typeface="WCDVJB+DengXian Regular"/>
              </a:rPr>
              <a:t> </a:t>
            </a:r>
            <a:r>
              <a:rPr dirty="0" sz="1000">
                <a:solidFill>
                  <a:srgbClr val="4d4d4f"/>
                </a:solidFill>
                <a:latin typeface="UBFKTH+FZLanTingHei-R-GBK"/>
                <a:cs typeface="UBFKTH+FZLanTingHei-R-GBK"/>
              </a:rPr>
              <a:t>年</a:t>
            </a:r>
            <a:r>
              <a:rPr dirty="0" sz="1000">
                <a:solidFill>
                  <a:srgbClr val="4d4d4f"/>
                </a:solidFill>
                <a:latin typeface="Times New Roman"/>
                <a:cs typeface="Times New Roman"/>
              </a:rPr>
              <a:t> </a:t>
            </a:r>
            <a:r>
              <a:rPr dirty="0" sz="1000">
                <a:solidFill>
                  <a:srgbClr val="4d4d4f"/>
                </a:solidFill>
                <a:latin typeface="WCDVJB+DengXian Regular"/>
                <a:cs typeface="WCDVJB+DengXian Regular"/>
              </a:rPr>
              <a:t>11</a:t>
            </a:r>
            <a:r>
              <a:rPr dirty="0" sz="1000" spc="-21">
                <a:solidFill>
                  <a:srgbClr val="4d4d4f"/>
                </a:solidFill>
                <a:latin typeface="WCDVJB+DengXian Regular"/>
                <a:cs typeface="WCDVJB+DengXian Regular"/>
              </a:rPr>
              <a:t> </a:t>
            </a:r>
            <a:r>
              <a:rPr dirty="0" sz="1000">
                <a:solidFill>
                  <a:srgbClr val="4d4d4f"/>
                </a:solidFill>
                <a:latin typeface="UBFKTH+FZLanTingHei-R-GBK"/>
                <a:cs typeface="UBFKTH+FZLanTingHei-R-GBK"/>
              </a:rPr>
              <a:t>月</a:t>
            </a:r>
            <a:r>
              <a:rPr dirty="0" sz="1000">
                <a:solidFill>
                  <a:srgbClr val="4d4d4f"/>
                </a:solidFill>
                <a:latin typeface="Times New Roman"/>
                <a:cs typeface="Times New Roman"/>
              </a:rPr>
              <a:t> </a:t>
            </a:r>
            <a:r>
              <a:rPr dirty="0" sz="1000">
                <a:solidFill>
                  <a:srgbClr val="4d4d4f"/>
                </a:solidFill>
                <a:latin typeface="WCDVJB+DengXian Regular"/>
                <a:cs typeface="WCDVJB+DengXian Regular"/>
              </a:rPr>
              <a:t>29</a:t>
            </a:r>
            <a:r>
              <a:rPr dirty="0" sz="1000" spc="-21">
                <a:solidFill>
                  <a:srgbClr val="4d4d4f"/>
                </a:solidFill>
                <a:latin typeface="WCDVJB+DengXian Regular"/>
                <a:cs typeface="WCDVJB+DengXian Regular"/>
              </a:rPr>
              <a:t> </a:t>
            </a:r>
            <a:r>
              <a:rPr dirty="0" sz="1000">
                <a:solidFill>
                  <a:srgbClr val="4d4d4f"/>
                </a:solidFill>
                <a:latin typeface="UBFKTH+FZLanTingHei-R-GBK"/>
                <a:cs typeface="UBFKTH+FZLanTingHei-R-GBK"/>
              </a:rPr>
              <a:t>日，</a:t>
            </a:r>
            <a:r>
              <a:rPr dirty="0" sz="1000">
                <a:solidFill>
                  <a:srgbClr val="4d4d4f"/>
                </a:solidFill>
                <a:latin typeface="WCDVJB+DengXian Regular"/>
                <a:cs typeface="WCDVJB+DengXian Regular"/>
              </a:rPr>
              <a:t>REMD-477</a:t>
            </a:r>
            <a:r>
              <a:rPr dirty="0" sz="1000" spc="-18">
                <a:solidFill>
                  <a:srgbClr val="4d4d4f"/>
                </a:solidFill>
                <a:latin typeface="WCDVJB+DengXian Regular"/>
                <a:cs typeface="WCDVJB+DengXian Regular"/>
              </a:rPr>
              <a:t> </a:t>
            </a:r>
            <a:r>
              <a:rPr dirty="0" sz="1000">
                <a:solidFill>
                  <a:srgbClr val="4d4d4f"/>
                </a:solidFill>
                <a:latin typeface="UBFKTH+FZLanTingHei-R-GBK"/>
                <a:cs typeface="UBFKTH+FZLanTingHei-R-GBK"/>
              </a:rPr>
              <a:t>药品获得国家药品监督管理局核准签发的</a:t>
            </a:r>
          </a:p>
          <a:p>
            <a:pPr marL="0" marR="0">
              <a:lnSpc>
                <a:spcPts val="1139"/>
              </a:lnSpc>
              <a:spcBef>
                <a:spcPts val="60"/>
              </a:spcBef>
              <a:spcAft>
                <a:spcPts val="0"/>
              </a:spcAft>
            </a:pPr>
            <a:r>
              <a:rPr dirty="0" sz="1000" spc="10">
                <a:solidFill>
                  <a:srgbClr val="4d4d4f"/>
                </a:solidFill>
                <a:latin typeface="UBFKTH+FZLanTingHei-R-GBK"/>
                <a:cs typeface="UBFKTH+FZLanTingHei-R-GBK"/>
              </a:rPr>
              <a:t>《临床试验通知书》，该药品的适应症为糖尿病。我们认为，</a:t>
            </a:r>
            <a:r>
              <a:rPr dirty="0" sz="1000">
                <a:solidFill>
                  <a:srgbClr val="4d4d4f"/>
                </a:solidFill>
                <a:latin typeface="WCDVJB+DengXian Regular"/>
                <a:cs typeface="WCDVJB+DengXian Regular"/>
              </a:rPr>
              <a:t>REMD-477</a:t>
            </a:r>
          </a:p>
          <a:p>
            <a:pPr marL="0" marR="0">
              <a:lnSpc>
                <a:spcPts val="1139"/>
              </a:lnSpc>
              <a:spcBef>
                <a:spcPts val="50"/>
              </a:spcBef>
              <a:spcAft>
                <a:spcPts val="0"/>
              </a:spcAft>
            </a:pPr>
            <a:r>
              <a:rPr dirty="0" sz="1000">
                <a:solidFill>
                  <a:srgbClr val="4d4d4f"/>
                </a:solidFill>
                <a:latin typeface="UBFKTH+FZLanTingHei-R-GBK"/>
                <a:cs typeface="UBFKTH+FZLanTingHei-R-GBK"/>
              </a:rPr>
              <a:t>获得临床试验审批体现国家药监局对该药物一定程度的认可和支持；此次</a:t>
            </a:r>
            <a:r>
              <a:rPr dirty="0" sz="1000" spc="1169">
                <a:solidFill>
                  <a:srgbClr val="4d4d4f"/>
                </a:solidFill>
                <a:latin typeface="Times New Roman"/>
                <a:cs typeface="Times New Roman"/>
              </a:rPr>
              <a:t> </a:t>
            </a:r>
            <a:r>
              <a:rPr dirty="0" sz="900">
                <a:solidFill>
                  <a:srgbClr val="4d4d4f"/>
                </a:solidFill>
                <a:latin typeface="WCDVJB+DengXian Regular"/>
                <a:cs typeface="WCDVJB+DengXian Regular"/>
              </a:rPr>
              <a:t>A</a:t>
            </a:r>
            <a:r>
              <a:rPr dirty="0" sz="900" spc="-15">
                <a:solidFill>
                  <a:srgbClr val="4d4d4f"/>
                </a:solidFill>
                <a:latin typeface="WCDVJB+DengXian Regular"/>
                <a:cs typeface="WCDVJB+DengXian Regular"/>
              </a:rPr>
              <a:t> </a:t>
            </a:r>
            <a:r>
              <a:rPr dirty="0" sz="900">
                <a:solidFill>
                  <a:srgbClr val="4d4d4f"/>
                </a:solidFill>
                <a:latin typeface="UBFKTH+FZLanTingHei-R-GBK"/>
                <a:cs typeface="UBFKTH+FZLanTingHei-R-GBK"/>
              </a:rPr>
              <a:t>股总市值</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百万元</a:t>
            </a:r>
            <a:r>
              <a:rPr dirty="0" sz="900">
                <a:solidFill>
                  <a:srgbClr val="4d4d4f"/>
                </a:solidFill>
                <a:latin typeface="WCDVJB+DengXian Regular"/>
                <a:cs typeface="WCDVJB+DengXian Regular"/>
              </a:rPr>
              <a:t>)</a:t>
            </a:r>
          </a:p>
        </p:txBody>
      </p:sp>
      <p:sp>
        <p:nvSpPr>
          <p:cNvPr id="23" name="object 23"/>
          <p:cNvSpPr txBox="1"/>
          <p:nvPr/>
        </p:nvSpPr>
        <p:spPr>
          <a:xfrm>
            <a:off x="4944745" y="2655433"/>
            <a:ext cx="1252955"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流通</a:t>
            </a:r>
            <a:r>
              <a:rPr dirty="0" sz="900" spc="-44">
                <a:solidFill>
                  <a:srgbClr val="4d4d4f"/>
                </a:solidFill>
                <a:latin typeface="Times New Roman"/>
                <a:cs typeface="Times New Roman"/>
              </a:rPr>
              <a:t> </a:t>
            </a:r>
            <a:r>
              <a:rPr dirty="0" sz="900">
                <a:solidFill>
                  <a:srgbClr val="4d4d4f"/>
                </a:solidFill>
                <a:latin typeface="WCDVJB+DengXian Regular"/>
                <a:cs typeface="WCDVJB+DengXian Regular"/>
              </a:rPr>
              <a:t>A</a:t>
            </a:r>
            <a:r>
              <a:rPr dirty="0" sz="900" spc="-62">
                <a:solidFill>
                  <a:srgbClr val="4d4d4f"/>
                </a:solidFill>
                <a:latin typeface="WCDVJB+DengXian Regular"/>
                <a:cs typeface="WCDVJB+DengXian Regular"/>
              </a:rPr>
              <a:t> </a:t>
            </a:r>
            <a:r>
              <a:rPr dirty="0" sz="900">
                <a:solidFill>
                  <a:srgbClr val="4d4d4f"/>
                </a:solidFill>
                <a:latin typeface="UBFKTH+FZLanTingHei-R-GBK"/>
                <a:cs typeface="UBFKTH+FZLanTingHei-R-GBK"/>
              </a:rPr>
              <a:t>股股本</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百万股</a:t>
            </a:r>
            <a:r>
              <a:rPr dirty="0" sz="900">
                <a:solidFill>
                  <a:srgbClr val="4d4d4f"/>
                </a:solidFill>
                <a:latin typeface="WCDVJB+DengXian Regular"/>
                <a:cs typeface="WCDVJB+DengXian Regular"/>
              </a:rPr>
              <a:t>)</a:t>
            </a:r>
          </a:p>
        </p:txBody>
      </p:sp>
      <p:sp>
        <p:nvSpPr>
          <p:cNvPr id="24" name="object 24"/>
          <p:cNvSpPr txBox="1"/>
          <p:nvPr/>
        </p:nvSpPr>
        <p:spPr>
          <a:xfrm>
            <a:off x="6461505" y="2665088"/>
            <a:ext cx="564320" cy="690599"/>
          </a:xfrm>
          <a:prstGeom prst="rect">
            <a:avLst/>
          </a:prstGeom>
        </p:spPr>
        <p:txBody>
          <a:bodyPr wrap="square" lIns="0" tIns="0" rIns="0" bIns="0" rtlCol="0" vert="horz">
            <a:spAutoFit/>
          </a:bodyPr>
          <a:lstStyle/>
          <a:p>
            <a:pPr marL="85344" marR="0">
              <a:lnSpc>
                <a:spcPts val="937"/>
              </a:lnSpc>
              <a:spcBef>
                <a:spcPts val="0"/>
              </a:spcBef>
              <a:spcAft>
                <a:spcPts val="0"/>
              </a:spcAft>
            </a:pPr>
            <a:r>
              <a:rPr dirty="0" sz="900">
                <a:solidFill>
                  <a:srgbClr val="4d4d4f"/>
                </a:solidFill>
                <a:latin typeface="WCDVJB+DengXian Regular"/>
                <a:cs typeface="WCDVJB+DengXian Regular"/>
              </a:rPr>
              <a:t>420.16</a:t>
            </a:r>
          </a:p>
          <a:p>
            <a:pPr marL="0" marR="0">
              <a:lnSpc>
                <a:spcPts val="937"/>
              </a:lnSpc>
              <a:spcBef>
                <a:spcPts val="454"/>
              </a:spcBef>
              <a:spcAft>
                <a:spcPts val="0"/>
              </a:spcAft>
            </a:pPr>
            <a:r>
              <a:rPr dirty="0" sz="900">
                <a:solidFill>
                  <a:srgbClr val="4d4d4f"/>
                </a:solidFill>
                <a:latin typeface="WCDVJB+DengXian Regular"/>
                <a:cs typeface="WCDVJB+DengXian Regular"/>
              </a:rPr>
              <a:t>9,823.70</a:t>
            </a:r>
          </a:p>
          <a:p>
            <a:pPr marL="0" marR="0">
              <a:lnSpc>
                <a:spcPts val="937"/>
              </a:lnSpc>
              <a:spcBef>
                <a:spcPts val="466"/>
              </a:spcBef>
              <a:spcAft>
                <a:spcPts val="0"/>
              </a:spcAft>
            </a:pPr>
            <a:r>
              <a:rPr dirty="0" sz="900">
                <a:solidFill>
                  <a:srgbClr val="4d4d4f"/>
                </a:solidFill>
                <a:latin typeface="WCDVJB+DengXian Regular"/>
                <a:cs typeface="WCDVJB+DengXian Regular"/>
              </a:rPr>
              <a:t>4,747.77</a:t>
            </a:r>
          </a:p>
          <a:p>
            <a:pPr marL="205739" marR="0">
              <a:lnSpc>
                <a:spcPts val="937"/>
              </a:lnSpc>
              <a:spcBef>
                <a:spcPts val="466"/>
              </a:spcBef>
              <a:spcAft>
                <a:spcPts val="0"/>
              </a:spcAft>
            </a:pPr>
            <a:r>
              <a:rPr dirty="0" sz="900">
                <a:solidFill>
                  <a:srgbClr val="4d4d4f"/>
                </a:solidFill>
                <a:latin typeface="WCDVJB+DengXian Regular"/>
                <a:cs typeface="WCDVJB+DengXian Regular"/>
              </a:rPr>
              <a:t>5.17</a:t>
            </a:r>
          </a:p>
        </p:txBody>
      </p:sp>
      <p:sp>
        <p:nvSpPr>
          <p:cNvPr id="25" name="object 25"/>
          <p:cNvSpPr txBox="1"/>
          <p:nvPr/>
        </p:nvSpPr>
        <p:spPr>
          <a:xfrm>
            <a:off x="697991" y="3005715"/>
            <a:ext cx="4216841" cy="48805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获批临床试验也意味着公司糖尿病药物可以开启在国内进行临床试验，节</a:t>
            </a:r>
          </a:p>
          <a:p>
            <a:pPr marL="0" marR="0">
              <a:lnSpc>
                <a:spcPts val="1139"/>
              </a:lnSpc>
              <a:spcBef>
                <a:spcPts val="60"/>
              </a:spcBef>
              <a:spcAft>
                <a:spcPts val="0"/>
              </a:spcAft>
            </a:pPr>
            <a:r>
              <a:rPr dirty="0" sz="1000">
                <a:solidFill>
                  <a:srgbClr val="4d4d4f"/>
                </a:solidFill>
                <a:latin typeface="UBFKTH+FZLanTingHei-R-GBK"/>
                <a:cs typeface="UBFKTH+FZLanTingHei-R-GBK"/>
              </a:rPr>
              <a:t>省了公司在糖尿病创新药研发和试验方面的时间成本，一定程度上降低了</a:t>
            </a:r>
          </a:p>
          <a:p>
            <a:pPr marL="0" marR="0">
              <a:lnSpc>
                <a:spcPts val="1139"/>
              </a:lnSpc>
              <a:spcBef>
                <a:spcPts val="63"/>
              </a:spcBef>
              <a:spcAft>
                <a:spcPts val="0"/>
              </a:spcAft>
            </a:pPr>
            <a:r>
              <a:rPr dirty="0" sz="1000">
                <a:solidFill>
                  <a:srgbClr val="4d4d4f"/>
                </a:solidFill>
                <a:latin typeface="UBFKTH+FZLanTingHei-R-GBK"/>
                <a:cs typeface="UBFKTH+FZLanTingHei-R-GBK"/>
              </a:rPr>
              <a:t>在国内市场推出该药物的不确定性。</a:t>
            </a:r>
          </a:p>
        </p:txBody>
      </p:sp>
      <p:sp>
        <p:nvSpPr>
          <p:cNvPr id="26" name="object 26"/>
          <p:cNvSpPr txBox="1"/>
          <p:nvPr/>
        </p:nvSpPr>
        <p:spPr>
          <a:xfrm>
            <a:off x="4944745" y="3010524"/>
            <a:ext cx="1252955"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流通</a:t>
            </a:r>
            <a:r>
              <a:rPr dirty="0" sz="900" spc="-44">
                <a:solidFill>
                  <a:srgbClr val="4d4d4f"/>
                </a:solidFill>
                <a:latin typeface="Times New Roman"/>
                <a:cs typeface="Times New Roman"/>
              </a:rPr>
              <a:t> </a:t>
            </a:r>
            <a:r>
              <a:rPr dirty="0" sz="900">
                <a:solidFill>
                  <a:srgbClr val="4d4d4f"/>
                </a:solidFill>
                <a:latin typeface="WCDVJB+DengXian Regular"/>
                <a:cs typeface="WCDVJB+DengXian Regular"/>
              </a:rPr>
              <a:t>A</a:t>
            </a:r>
            <a:r>
              <a:rPr dirty="0" sz="900" spc="-62">
                <a:solidFill>
                  <a:srgbClr val="4d4d4f"/>
                </a:solidFill>
                <a:latin typeface="WCDVJB+DengXian Regular"/>
                <a:cs typeface="WCDVJB+DengXian Regular"/>
              </a:rPr>
              <a:t> </a:t>
            </a:r>
            <a:r>
              <a:rPr dirty="0" sz="900">
                <a:solidFill>
                  <a:srgbClr val="4d4d4f"/>
                </a:solidFill>
                <a:latin typeface="UBFKTH+FZLanTingHei-R-GBK"/>
                <a:cs typeface="UBFKTH+FZLanTingHei-R-GBK"/>
              </a:rPr>
              <a:t>股市值</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百万元</a:t>
            </a:r>
            <a:r>
              <a:rPr dirty="0" sz="900">
                <a:solidFill>
                  <a:srgbClr val="4d4d4f"/>
                </a:solidFill>
                <a:latin typeface="WCDVJB+DengXian Regular"/>
                <a:cs typeface="WCDVJB+DengXian Regular"/>
              </a:rPr>
              <a:t>)</a:t>
            </a:r>
          </a:p>
        </p:txBody>
      </p:sp>
      <p:sp>
        <p:nvSpPr>
          <p:cNvPr id="27" name="object 27"/>
          <p:cNvSpPr txBox="1"/>
          <p:nvPr/>
        </p:nvSpPr>
        <p:spPr>
          <a:xfrm>
            <a:off x="4944745" y="3188833"/>
            <a:ext cx="90548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每股净资产</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元</a:t>
            </a:r>
            <a:r>
              <a:rPr dirty="0" sz="900">
                <a:solidFill>
                  <a:srgbClr val="4d4d4f"/>
                </a:solidFill>
                <a:latin typeface="WCDVJB+DengXian Regular"/>
                <a:cs typeface="WCDVJB+DengXian Regular"/>
              </a:rPr>
              <a:t>)</a:t>
            </a:r>
          </a:p>
        </p:txBody>
      </p:sp>
      <p:sp>
        <p:nvSpPr>
          <p:cNvPr id="28" name="object 28"/>
          <p:cNvSpPr txBox="1"/>
          <p:nvPr/>
        </p:nvSpPr>
        <p:spPr>
          <a:xfrm>
            <a:off x="4944745" y="3365998"/>
            <a:ext cx="8486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资产负债率</a:t>
            </a:r>
            <a:r>
              <a:rPr dirty="0" sz="900">
                <a:solidFill>
                  <a:srgbClr val="4d4d4f"/>
                </a:solidFill>
                <a:latin typeface="WCDVJB+DengXian Regular"/>
                <a:cs typeface="WCDVJB+DengXian Regular"/>
              </a:rPr>
              <a:t>(%)</a:t>
            </a:r>
          </a:p>
        </p:txBody>
      </p:sp>
      <p:sp>
        <p:nvSpPr>
          <p:cNvPr id="29" name="object 29"/>
          <p:cNvSpPr txBox="1"/>
          <p:nvPr/>
        </p:nvSpPr>
        <p:spPr>
          <a:xfrm>
            <a:off x="6606285" y="3375653"/>
            <a:ext cx="419389"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21.47</a:t>
            </a:r>
          </a:p>
        </p:txBody>
      </p:sp>
      <p:sp>
        <p:nvSpPr>
          <p:cNvPr id="30" name="object 30"/>
          <p:cNvSpPr txBox="1"/>
          <p:nvPr/>
        </p:nvSpPr>
        <p:spPr>
          <a:xfrm>
            <a:off x="697991" y="3555067"/>
            <a:ext cx="4326636" cy="1561762"/>
          </a:xfrm>
          <a:prstGeom prst="rect">
            <a:avLst/>
          </a:prstGeom>
        </p:spPr>
        <p:txBody>
          <a:bodyPr wrap="square" lIns="0" tIns="0" rIns="0" bIns="0" rtlCol="0" vert="horz">
            <a:spAutoFit/>
          </a:bodyPr>
          <a:lstStyle/>
          <a:p>
            <a:pPr marL="0" marR="0">
              <a:lnSpc>
                <a:spcPts val="1215"/>
              </a:lnSpc>
              <a:spcBef>
                <a:spcPts val="0"/>
              </a:spcBef>
              <a:spcAft>
                <a:spcPts val="0"/>
              </a:spcAft>
            </a:pPr>
            <a:r>
              <a:rPr dirty="0" sz="1000" b="1">
                <a:solidFill>
                  <a:srgbClr val="4d4d4f"/>
                </a:solidFill>
                <a:latin typeface="Calibri"/>
                <a:cs typeface="Calibri"/>
              </a:rPr>
              <a:t>REMD-477</a:t>
            </a:r>
            <a:r>
              <a:rPr dirty="0" sz="1000" spc="23" b="1">
                <a:solidFill>
                  <a:srgbClr val="4d4d4f"/>
                </a:solidFill>
                <a:latin typeface="Calibri"/>
                <a:cs typeface="Calibri"/>
              </a:rPr>
              <a:t> </a:t>
            </a:r>
            <a:r>
              <a:rPr dirty="0" sz="1000">
                <a:solidFill>
                  <a:srgbClr val="4d4d4f"/>
                </a:solidFill>
                <a:latin typeface="UBFKTH+FZLanTingHei-R-GBK"/>
                <a:cs typeface="UBFKTH+FZLanTingHei-R-GBK"/>
              </a:rPr>
              <a:t>有望挑战胰岛素地位，科信美德拥有其所有专利和商业权益</a:t>
            </a:r>
          </a:p>
          <a:p>
            <a:pPr marL="0" marR="0">
              <a:lnSpc>
                <a:spcPts val="1139"/>
              </a:lnSpc>
              <a:spcBef>
                <a:spcPts val="91"/>
              </a:spcBef>
              <a:spcAft>
                <a:spcPts val="0"/>
              </a:spcAft>
            </a:pPr>
            <a:r>
              <a:rPr dirty="0" sz="1000">
                <a:solidFill>
                  <a:srgbClr val="4d4d4f"/>
                </a:solidFill>
                <a:latin typeface="WCDVJB+DengXian Regular"/>
                <a:cs typeface="WCDVJB+DengXian Regular"/>
              </a:rPr>
              <a:t>REMD-477</a:t>
            </a:r>
            <a:r>
              <a:rPr dirty="0" sz="1000" spc="-69">
                <a:solidFill>
                  <a:srgbClr val="4d4d4f"/>
                </a:solidFill>
                <a:latin typeface="WCDVJB+DengXian Regular"/>
                <a:cs typeface="WCDVJB+DengXian Regular"/>
              </a:rPr>
              <a:t> </a:t>
            </a:r>
            <a:r>
              <a:rPr dirty="0" sz="1000">
                <a:solidFill>
                  <a:srgbClr val="4d4d4f"/>
                </a:solidFill>
                <a:latin typeface="UBFKTH+FZLanTingHei-R-GBK"/>
                <a:cs typeface="UBFKTH+FZLanTingHei-R-GBK"/>
              </a:rPr>
              <a:t>是美国</a:t>
            </a:r>
            <a:r>
              <a:rPr dirty="0" sz="1000" spc="-46">
                <a:solidFill>
                  <a:srgbClr val="4d4d4f"/>
                </a:solidFill>
                <a:latin typeface="Times New Roman"/>
                <a:cs typeface="Times New Roman"/>
              </a:rPr>
              <a:t> </a:t>
            </a:r>
            <a:r>
              <a:rPr dirty="0" sz="1000">
                <a:solidFill>
                  <a:srgbClr val="4d4d4f"/>
                </a:solidFill>
                <a:latin typeface="WCDVJB+DengXian Regular"/>
                <a:cs typeface="WCDVJB+DengXian Regular"/>
              </a:rPr>
              <a:t>REMD</a:t>
            </a:r>
            <a:r>
              <a:rPr dirty="0" sz="1000" spc="-10">
                <a:solidFill>
                  <a:srgbClr val="4d4d4f"/>
                </a:solidFill>
                <a:latin typeface="WCDVJB+DengXian Regular"/>
                <a:cs typeface="WCDVJB+DengXian Regular"/>
              </a:rPr>
              <a:t> </a:t>
            </a:r>
            <a:r>
              <a:rPr dirty="0" sz="1000">
                <a:solidFill>
                  <a:srgbClr val="4d4d4f"/>
                </a:solidFill>
                <a:latin typeface="WCDVJB+DengXian Regular"/>
                <a:cs typeface="WCDVJB+DengXian Regular"/>
              </a:rPr>
              <a:t>Biotherapeutics</a:t>
            </a:r>
            <a:r>
              <a:rPr dirty="0" sz="1000" spc="-50">
                <a:solidFill>
                  <a:srgbClr val="4d4d4f"/>
                </a:solidFill>
                <a:latin typeface="WCDVJB+DengXian Regular"/>
                <a:cs typeface="WCDVJB+DengXian Regular"/>
              </a:rPr>
              <a:t> </a:t>
            </a:r>
            <a:r>
              <a:rPr dirty="0" sz="1000">
                <a:solidFill>
                  <a:srgbClr val="4d4d4f"/>
                </a:solidFill>
                <a:latin typeface="UBFKTH+FZLanTingHei-R-GBK"/>
                <a:cs typeface="UBFKTH+FZLanTingHei-R-GBK"/>
              </a:rPr>
              <a:t>公司重要的在研项目，</a:t>
            </a:r>
            <a:r>
              <a:rPr dirty="0" sz="1000">
                <a:solidFill>
                  <a:srgbClr val="4d4d4f"/>
                </a:solidFill>
                <a:latin typeface="WCDVJB+DengXian Regular"/>
                <a:cs typeface="WCDVJB+DengXian Regular"/>
              </a:rPr>
              <a:t>REMD-477</a:t>
            </a:r>
          </a:p>
          <a:p>
            <a:pPr marL="0" marR="0">
              <a:lnSpc>
                <a:spcPts val="1139"/>
              </a:lnSpc>
              <a:spcBef>
                <a:spcPts val="60"/>
              </a:spcBef>
              <a:spcAft>
                <a:spcPts val="0"/>
              </a:spcAft>
            </a:pPr>
            <a:r>
              <a:rPr dirty="0" sz="1000" spc="33">
                <a:solidFill>
                  <a:srgbClr val="4d4d4f"/>
                </a:solidFill>
                <a:latin typeface="UBFKTH+FZLanTingHei-R-GBK"/>
                <a:cs typeface="UBFKTH+FZLanTingHei-R-GBK"/>
              </a:rPr>
              <a:t>分子是世界首例开发的针对胰高血糖素受体的全人源单克隆抗体临床分</a:t>
            </a:r>
          </a:p>
          <a:p>
            <a:pPr marL="0" marR="0">
              <a:lnSpc>
                <a:spcPts val="1139"/>
              </a:lnSpc>
              <a:spcBef>
                <a:spcPts val="60"/>
              </a:spcBef>
              <a:spcAft>
                <a:spcPts val="0"/>
              </a:spcAft>
            </a:pPr>
            <a:r>
              <a:rPr dirty="0" sz="1000" spc="-50">
                <a:solidFill>
                  <a:srgbClr val="4d4d4f"/>
                </a:solidFill>
                <a:latin typeface="UBFKTH+FZLanTingHei-R-GBK"/>
                <a:cs typeface="UBFKTH+FZLanTingHei-R-GBK"/>
              </a:rPr>
              <a:t>子。该药物在美国针对</a:t>
            </a:r>
            <a:r>
              <a:rPr dirty="0" sz="1000" spc="47">
                <a:solidFill>
                  <a:srgbClr val="4d4d4f"/>
                </a:solidFill>
                <a:latin typeface="Times New Roman"/>
                <a:cs typeface="Times New Roman"/>
              </a:rPr>
              <a:t> </a:t>
            </a:r>
            <a:r>
              <a:rPr dirty="0" sz="1000">
                <a:solidFill>
                  <a:srgbClr val="4d4d4f"/>
                </a:solidFill>
                <a:latin typeface="WCDVJB+DengXian Regular"/>
                <a:cs typeface="WCDVJB+DengXian Regular"/>
              </a:rPr>
              <a:t>1</a:t>
            </a:r>
            <a:r>
              <a:rPr dirty="0" sz="1000" spc="-20">
                <a:solidFill>
                  <a:srgbClr val="4d4d4f"/>
                </a:solidFill>
                <a:latin typeface="WCDVJB+DengXian Regular"/>
                <a:cs typeface="WCDVJB+DengXian Regular"/>
              </a:rPr>
              <a:t> </a:t>
            </a:r>
            <a:r>
              <a:rPr dirty="0" sz="1000">
                <a:solidFill>
                  <a:srgbClr val="4d4d4f"/>
                </a:solidFill>
                <a:latin typeface="UBFKTH+FZLanTingHei-R-GBK"/>
                <a:cs typeface="UBFKTH+FZLanTingHei-R-GBK"/>
              </a:rPr>
              <a:t>型糖尿病的一期试验显示病人接受单次注射以后，</a:t>
            </a:r>
          </a:p>
          <a:p>
            <a:pPr marL="0" marR="0">
              <a:lnSpc>
                <a:spcPts val="1139"/>
              </a:lnSpc>
              <a:spcBef>
                <a:spcPts val="60"/>
              </a:spcBef>
              <a:spcAft>
                <a:spcPts val="0"/>
              </a:spcAft>
            </a:pPr>
            <a:r>
              <a:rPr dirty="0" sz="1000">
                <a:solidFill>
                  <a:srgbClr val="4d4d4f"/>
                </a:solidFill>
                <a:latin typeface="UBFKTH+FZLanTingHei-R-GBK"/>
                <a:cs typeface="UBFKTH+FZLanTingHei-R-GBK"/>
              </a:rPr>
              <a:t>不但显著减少胰岛素剂量，同时也降低了病人的血糖水平。同时该药物的</a:t>
            </a:r>
          </a:p>
          <a:p>
            <a:pPr marL="0" marR="0">
              <a:lnSpc>
                <a:spcPts val="1139"/>
              </a:lnSpc>
              <a:spcBef>
                <a:spcPts val="60"/>
              </a:spcBef>
              <a:spcAft>
                <a:spcPts val="0"/>
              </a:spcAft>
            </a:pPr>
            <a:r>
              <a:rPr dirty="0" sz="1000">
                <a:solidFill>
                  <a:srgbClr val="4d4d4f"/>
                </a:solidFill>
                <a:latin typeface="UBFKTH+FZLanTingHei-R-GBK"/>
                <a:cs typeface="UBFKTH+FZLanTingHei-R-GBK"/>
              </a:rPr>
              <a:t>治疗可以达到每周或每月</a:t>
            </a:r>
            <a:r>
              <a:rPr dirty="0" sz="1000">
                <a:solidFill>
                  <a:srgbClr val="4d4d4f"/>
                </a:solidFill>
                <a:latin typeface="Times New Roman"/>
                <a:cs typeface="Times New Roman"/>
              </a:rPr>
              <a:t> </a:t>
            </a:r>
            <a:r>
              <a:rPr dirty="0" sz="1000">
                <a:solidFill>
                  <a:srgbClr val="4d4d4f"/>
                </a:solidFill>
                <a:latin typeface="WCDVJB+DengXian Regular"/>
                <a:cs typeface="WCDVJB+DengXian Regular"/>
              </a:rPr>
              <a:t>1</a:t>
            </a:r>
            <a:r>
              <a:rPr dirty="0" sz="1000" spc="-20">
                <a:solidFill>
                  <a:srgbClr val="4d4d4f"/>
                </a:solidFill>
                <a:latin typeface="WCDVJB+DengXian Regular"/>
                <a:cs typeface="WCDVJB+DengXian Regular"/>
              </a:rPr>
              <a:t> </a:t>
            </a:r>
            <a:r>
              <a:rPr dirty="0" sz="1000" spc="-46">
                <a:solidFill>
                  <a:srgbClr val="4d4d4f"/>
                </a:solidFill>
                <a:latin typeface="UBFKTH+FZLanTingHei-R-GBK"/>
                <a:cs typeface="UBFKTH+FZLanTingHei-R-GBK"/>
              </a:rPr>
              <a:t>次用药，为糖尿病患者治疗提供极大便利性（目</a:t>
            </a:r>
          </a:p>
          <a:p>
            <a:pPr marL="0" marR="0">
              <a:lnSpc>
                <a:spcPts val="1139"/>
              </a:lnSpc>
              <a:spcBef>
                <a:spcPts val="60"/>
              </a:spcBef>
              <a:spcAft>
                <a:spcPts val="0"/>
              </a:spcAft>
            </a:pPr>
            <a:r>
              <a:rPr dirty="0" sz="1000" spc="-30">
                <a:solidFill>
                  <a:srgbClr val="4d4d4f"/>
                </a:solidFill>
                <a:latin typeface="UBFKTH+FZLanTingHei-R-GBK"/>
                <a:cs typeface="UBFKTH+FZLanTingHei-R-GBK"/>
              </a:rPr>
              <a:t>前糖尿病患者注射胰岛素的频次多为每天用药），因此该药物存在颠覆胰岛</a:t>
            </a:r>
          </a:p>
          <a:p>
            <a:pPr marL="0" marR="0">
              <a:lnSpc>
                <a:spcPts val="1139"/>
              </a:lnSpc>
              <a:spcBef>
                <a:spcPts val="60"/>
              </a:spcBef>
              <a:spcAft>
                <a:spcPts val="0"/>
              </a:spcAft>
            </a:pPr>
            <a:r>
              <a:rPr dirty="0" sz="1000">
                <a:solidFill>
                  <a:srgbClr val="4d4d4f"/>
                </a:solidFill>
                <a:latin typeface="UBFKTH+FZLanTingHei-R-GBK"/>
                <a:cs typeface="UBFKTH+FZLanTingHei-R-GBK"/>
              </a:rPr>
              <a:t>素地位的潜力。根据公司公告，北京科信美德生物医药科技有限公司拥有</a:t>
            </a:r>
          </a:p>
          <a:p>
            <a:pPr marL="0" marR="0">
              <a:lnSpc>
                <a:spcPts val="1139"/>
              </a:lnSpc>
              <a:spcBef>
                <a:spcPts val="60"/>
              </a:spcBef>
              <a:spcAft>
                <a:spcPts val="0"/>
              </a:spcAft>
            </a:pPr>
            <a:r>
              <a:rPr dirty="0" sz="1000">
                <a:solidFill>
                  <a:srgbClr val="4d4d4f"/>
                </a:solidFill>
                <a:latin typeface="WCDVJB+DengXian Regular"/>
                <a:cs typeface="WCDVJB+DengXian Regular"/>
              </a:rPr>
              <a:t>REMD-477</a:t>
            </a:r>
            <a:r>
              <a:rPr dirty="0" sz="1000" spc="229">
                <a:solidFill>
                  <a:srgbClr val="4d4d4f"/>
                </a:solidFill>
                <a:latin typeface="WCDVJB+DengXian Regular"/>
                <a:cs typeface="WCDVJB+DengXian Regular"/>
              </a:rPr>
              <a:t> </a:t>
            </a:r>
            <a:r>
              <a:rPr dirty="0" sz="1000">
                <a:solidFill>
                  <a:srgbClr val="4d4d4f"/>
                </a:solidFill>
                <a:latin typeface="UBFKTH+FZLanTingHei-R-GBK"/>
                <a:cs typeface="UBFKTH+FZLanTingHei-R-GBK"/>
              </a:rPr>
              <a:t>分子的所有适应症的全球专利和商业权益，公司持有科信美德</a:t>
            </a:r>
          </a:p>
          <a:p>
            <a:pPr marL="0" marR="0">
              <a:lnSpc>
                <a:spcPts val="1139"/>
              </a:lnSpc>
              <a:spcBef>
                <a:spcPts val="60"/>
              </a:spcBef>
              <a:spcAft>
                <a:spcPts val="0"/>
              </a:spcAft>
            </a:pPr>
            <a:r>
              <a:rPr dirty="0" sz="1000">
                <a:solidFill>
                  <a:srgbClr val="4d4d4f"/>
                </a:solidFill>
                <a:latin typeface="WCDVJB+DengXian Regular"/>
                <a:cs typeface="WCDVJB+DengXian Regular"/>
              </a:rPr>
              <a:t>5.8%</a:t>
            </a:r>
            <a:r>
              <a:rPr dirty="0" sz="1000">
                <a:solidFill>
                  <a:srgbClr val="4d4d4f"/>
                </a:solidFill>
                <a:latin typeface="UBFKTH+FZLanTingHei-R-GBK"/>
                <a:cs typeface="UBFKTH+FZLanTingHei-R-GBK"/>
              </a:rPr>
              <a:t>的股权，</a:t>
            </a:r>
            <a:r>
              <a:rPr dirty="0" sz="1000">
                <a:solidFill>
                  <a:srgbClr val="4d4d4f"/>
                </a:solidFill>
                <a:latin typeface="WCDVJB+DengXian Regular"/>
                <a:cs typeface="WCDVJB+DengXian Regular"/>
              </a:rPr>
              <a:t>REMD-477</a:t>
            </a:r>
            <a:r>
              <a:rPr dirty="0" sz="1000" spc="-20">
                <a:solidFill>
                  <a:srgbClr val="4d4d4f"/>
                </a:solidFill>
                <a:latin typeface="WCDVJB+DengXian Regular"/>
                <a:cs typeface="WCDVJB+DengXian Regular"/>
              </a:rPr>
              <a:t> </a:t>
            </a:r>
            <a:r>
              <a:rPr dirty="0" sz="1000">
                <a:solidFill>
                  <a:srgbClr val="4d4d4f"/>
                </a:solidFill>
                <a:latin typeface="UBFKTH+FZLanTingHei-R-GBK"/>
                <a:cs typeface="UBFKTH+FZLanTingHei-R-GBK"/>
              </a:rPr>
              <a:t>一旦获得成功，公司将从中受益。</a:t>
            </a:r>
          </a:p>
        </p:txBody>
      </p:sp>
      <p:sp>
        <p:nvSpPr>
          <p:cNvPr id="31" name="object 31"/>
          <p:cNvSpPr txBox="1"/>
          <p:nvPr/>
        </p:nvSpPr>
        <p:spPr>
          <a:xfrm>
            <a:off x="4944745" y="3544306"/>
            <a:ext cx="1176755"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一年内最高</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最低</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元</a:t>
            </a:r>
            <a:r>
              <a:rPr dirty="0" sz="900">
                <a:solidFill>
                  <a:srgbClr val="4d4d4f"/>
                </a:solidFill>
                <a:latin typeface="WCDVJB+DengXian Regular"/>
                <a:cs typeface="WCDVJB+DengXian Regular"/>
              </a:rPr>
              <a:t>)</a:t>
            </a:r>
          </a:p>
        </p:txBody>
      </p:sp>
      <p:sp>
        <p:nvSpPr>
          <p:cNvPr id="32" name="object 32"/>
          <p:cNvSpPr txBox="1"/>
          <p:nvPr/>
        </p:nvSpPr>
        <p:spPr>
          <a:xfrm>
            <a:off x="6357873" y="3553961"/>
            <a:ext cx="667305"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23.50/9.01</a:t>
            </a:r>
          </a:p>
        </p:txBody>
      </p:sp>
      <p:sp>
        <p:nvSpPr>
          <p:cNvPr id="33" name="object 33"/>
          <p:cNvSpPr txBox="1"/>
          <p:nvPr/>
        </p:nvSpPr>
        <p:spPr>
          <a:xfrm>
            <a:off x="4958460" y="3864346"/>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作者</a:t>
            </a:r>
          </a:p>
        </p:txBody>
      </p:sp>
      <p:sp>
        <p:nvSpPr>
          <p:cNvPr id="34" name="object 34"/>
          <p:cNvSpPr txBox="1"/>
          <p:nvPr/>
        </p:nvSpPr>
        <p:spPr>
          <a:xfrm>
            <a:off x="4966080" y="4067037"/>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吴立</a:t>
            </a:r>
          </a:p>
        </p:txBody>
      </p:sp>
      <p:sp>
        <p:nvSpPr>
          <p:cNvPr id="35" name="object 35"/>
          <p:cNvSpPr txBox="1"/>
          <p:nvPr/>
        </p:nvSpPr>
        <p:spPr>
          <a:xfrm>
            <a:off x="5940297" y="4077063"/>
            <a:ext cx="477012"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分析师</a:t>
            </a:r>
          </a:p>
        </p:txBody>
      </p:sp>
      <p:sp>
        <p:nvSpPr>
          <p:cNvPr id="36" name="object 36"/>
          <p:cNvSpPr txBox="1"/>
          <p:nvPr/>
        </p:nvSpPr>
        <p:spPr>
          <a:xfrm>
            <a:off x="4966080" y="4204436"/>
            <a:ext cx="1816826" cy="267420"/>
          </a:xfrm>
          <a:prstGeom prst="rect">
            <a:avLst/>
          </a:prstGeom>
        </p:spPr>
        <p:txBody>
          <a:bodyPr wrap="square" lIns="0" tIns="0" rIns="0" bIns="0" rtlCol="0" vert="horz">
            <a:spAutoFit/>
          </a:bodyPr>
          <a:lstStyle/>
          <a:p>
            <a:pPr marL="0" marR="0">
              <a:lnSpc>
                <a:spcPts val="920"/>
              </a:lnSpc>
              <a:spcBef>
                <a:spcPts val="0"/>
              </a:spcBef>
              <a:spcAft>
                <a:spcPts val="0"/>
              </a:spcAft>
            </a:pPr>
            <a:r>
              <a:rPr dirty="0" sz="800">
                <a:solidFill>
                  <a:srgbClr val="4d4d4f"/>
                </a:solidFill>
                <a:latin typeface="WCDVJB+DengXian Regular"/>
                <a:cs typeface="WCDVJB+DengXian Regular"/>
              </a:rPr>
              <a:t>SAC</a:t>
            </a:r>
            <a:r>
              <a:rPr dirty="0" sz="800" spc="-20">
                <a:solidFill>
                  <a:srgbClr val="4d4d4f"/>
                </a:solidFill>
                <a:latin typeface="WCDVJB+DengXian Regular"/>
                <a:cs typeface="WCDVJB+DengXian Regular"/>
              </a:rPr>
              <a:t> </a:t>
            </a:r>
            <a:r>
              <a:rPr dirty="0" sz="800">
                <a:solidFill>
                  <a:srgbClr val="4d4d4f"/>
                </a:solidFill>
                <a:latin typeface="UBFKTH+FZLanTingHei-R-GBK"/>
                <a:cs typeface="UBFKTH+FZLanTingHei-R-GBK"/>
              </a:rPr>
              <a:t>执业证书编号：</a:t>
            </a:r>
            <a:r>
              <a:rPr dirty="0" sz="800">
                <a:solidFill>
                  <a:srgbClr val="4d4d4f"/>
                </a:solidFill>
                <a:latin typeface="WCDVJB+DengXian Regular"/>
                <a:cs typeface="WCDVJB+DengXian Regular"/>
              </a:rPr>
              <a:t>S1110517010002</a:t>
            </a:r>
          </a:p>
          <a:p>
            <a:pPr marL="0" marR="0">
              <a:lnSpc>
                <a:spcPts val="837"/>
              </a:lnSpc>
              <a:spcBef>
                <a:spcPts val="97"/>
              </a:spcBef>
              <a:spcAft>
                <a:spcPts val="0"/>
              </a:spcAft>
            </a:pPr>
            <a:r>
              <a:rPr dirty="0" sz="800">
                <a:solidFill>
                  <a:srgbClr val="4d4d4f"/>
                </a:solidFill>
                <a:latin typeface="WCDVJB+DengXian Regular"/>
                <a:cs typeface="WCDVJB+DengXian Regular"/>
              </a:rPr>
              <a:t>wuli1@tfzq.com</a:t>
            </a:r>
          </a:p>
        </p:txBody>
      </p:sp>
      <p:sp>
        <p:nvSpPr>
          <p:cNvPr id="37" name="object 37"/>
          <p:cNvSpPr txBox="1"/>
          <p:nvPr/>
        </p:nvSpPr>
        <p:spPr>
          <a:xfrm>
            <a:off x="4966080" y="4472421"/>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郑薇</a:t>
            </a:r>
          </a:p>
        </p:txBody>
      </p:sp>
      <p:sp>
        <p:nvSpPr>
          <p:cNvPr id="38" name="object 38"/>
          <p:cNvSpPr txBox="1"/>
          <p:nvPr/>
        </p:nvSpPr>
        <p:spPr>
          <a:xfrm>
            <a:off x="5940297" y="4483971"/>
            <a:ext cx="477012"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分析师</a:t>
            </a:r>
          </a:p>
        </p:txBody>
      </p:sp>
      <p:sp>
        <p:nvSpPr>
          <p:cNvPr id="39" name="object 39"/>
          <p:cNvSpPr txBox="1"/>
          <p:nvPr/>
        </p:nvSpPr>
        <p:spPr>
          <a:xfrm>
            <a:off x="4966080" y="4611344"/>
            <a:ext cx="1816826" cy="267420"/>
          </a:xfrm>
          <a:prstGeom prst="rect">
            <a:avLst/>
          </a:prstGeom>
        </p:spPr>
        <p:txBody>
          <a:bodyPr wrap="square" lIns="0" tIns="0" rIns="0" bIns="0" rtlCol="0" vert="horz">
            <a:spAutoFit/>
          </a:bodyPr>
          <a:lstStyle/>
          <a:p>
            <a:pPr marL="0" marR="0">
              <a:lnSpc>
                <a:spcPts val="920"/>
              </a:lnSpc>
              <a:spcBef>
                <a:spcPts val="0"/>
              </a:spcBef>
              <a:spcAft>
                <a:spcPts val="0"/>
              </a:spcAft>
            </a:pPr>
            <a:r>
              <a:rPr dirty="0" sz="800">
                <a:solidFill>
                  <a:srgbClr val="4d4d4f"/>
                </a:solidFill>
                <a:latin typeface="WCDVJB+DengXian Regular"/>
                <a:cs typeface="WCDVJB+DengXian Regular"/>
              </a:rPr>
              <a:t>SAC</a:t>
            </a:r>
            <a:r>
              <a:rPr dirty="0" sz="800" spc="-20">
                <a:solidFill>
                  <a:srgbClr val="4d4d4f"/>
                </a:solidFill>
                <a:latin typeface="WCDVJB+DengXian Regular"/>
                <a:cs typeface="WCDVJB+DengXian Regular"/>
              </a:rPr>
              <a:t> </a:t>
            </a:r>
            <a:r>
              <a:rPr dirty="0" sz="800">
                <a:solidFill>
                  <a:srgbClr val="4d4d4f"/>
                </a:solidFill>
                <a:latin typeface="UBFKTH+FZLanTingHei-R-GBK"/>
                <a:cs typeface="UBFKTH+FZLanTingHei-R-GBK"/>
              </a:rPr>
              <a:t>执业证书编号：</a:t>
            </a:r>
            <a:r>
              <a:rPr dirty="0" sz="800">
                <a:solidFill>
                  <a:srgbClr val="4d4d4f"/>
                </a:solidFill>
                <a:latin typeface="WCDVJB+DengXian Regular"/>
                <a:cs typeface="WCDVJB+DengXian Regular"/>
              </a:rPr>
              <a:t>S1110517110003</a:t>
            </a:r>
          </a:p>
          <a:p>
            <a:pPr marL="0" marR="0">
              <a:lnSpc>
                <a:spcPts val="837"/>
              </a:lnSpc>
              <a:spcBef>
                <a:spcPts val="97"/>
              </a:spcBef>
              <a:spcAft>
                <a:spcPts val="0"/>
              </a:spcAft>
            </a:pPr>
            <a:r>
              <a:rPr dirty="0" sz="800">
                <a:solidFill>
                  <a:srgbClr val="4d4d4f"/>
                </a:solidFill>
                <a:latin typeface="WCDVJB+DengXian Regular"/>
                <a:cs typeface="WCDVJB+DengXian Regular"/>
              </a:rPr>
              <a:t>zhengwei@tfzq.com</a:t>
            </a:r>
          </a:p>
        </p:txBody>
      </p:sp>
      <p:sp>
        <p:nvSpPr>
          <p:cNvPr id="40" name="object 40"/>
          <p:cNvSpPr txBox="1"/>
          <p:nvPr/>
        </p:nvSpPr>
        <p:spPr>
          <a:xfrm>
            <a:off x="4966080" y="4879330"/>
            <a:ext cx="4966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杨烨辉</a:t>
            </a:r>
          </a:p>
        </p:txBody>
      </p:sp>
      <p:sp>
        <p:nvSpPr>
          <p:cNvPr id="41" name="object 41"/>
          <p:cNvSpPr txBox="1"/>
          <p:nvPr/>
        </p:nvSpPr>
        <p:spPr>
          <a:xfrm>
            <a:off x="5940297" y="4890879"/>
            <a:ext cx="477012"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分析师</a:t>
            </a:r>
          </a:p>
        </p:txBody>
      </p:sp>
      <p:sp>
        <p:nvSpPr>
          <p:cNvPr id="42" name="object 42"/>
          <p:cNvSpPr txBox="1"/>
          <p:nvPr/>
        </p:nvSpPr>
        <p:spPr>
          <a:xfrm>
            <a:off x="4966080" y="5018252"/>
            <a:ext cx="1816826" cy="154965"/>
          </a:xfrm>
          <a:prstGeom prst="rect">
            <a:avLst/>
          </a:prstGeom>
        </p:spPr>
        <p:txBody>
          <a:bodyPr wrap="square" lIns="0" tIns="0" rIns="0" bIns="0" rtlCol="0" vert="horz">
            <a:spAutoFit/>
          </a:bodyPr>
          <a:lstStyle/>
          <a:p>
            <a:pPr marL="0" marR="0">
              <a:lnSpc>
                <a:spcPts val="920"/>
              </a:lnSpc>
              <a:spcBef>
                <a:spcPts val="0"/>
              </a:spcBef>
              <a:spcAft>
                <a:spcPts val="0"/>
              </a:spcAft>
            </a:pPr>
            <a:r>
              <a:rPr dirty="0" sz="800">
                <a:solidFill>
                  <a:srgbClr val="4d4d4f"/>
                </a:solidFill>
                <a:latin typeface="WCDVJB+DengXian Regular"/>
                <a:cs typeface="WCDVJB+DengXian Regular"/>
              </a:rPr>
              <a:t>SAC</a:t>
            </a:r>
            <a:r>
              <a:rPr dirty="0" sz="800" spc="-20">
                <a:solidFill>
                  <a:srgbClr val="4d4d4f"/>
                </a:solidFill>
                <a:latin typeface="WCDVJB+DengXian Regular"/>
                <a:cs typeface="WCDVJB+DengXian Regular"/>
              </a:rPr>
              <a:t> </a:t>
            </a:r>
            <a:r>
              <a:rPr dirty="0" sz="800">
                <a:solidFill>
                  <a:srgbClr val="4d4d4f"/>
                </a:solidFill>
                <a:latin typeface="UBFKTH+FZLanTingHei-R-GBK"/>
                <a:cs typeface="UBFKTH+FZLanTingHei-R-GBK"/>
              </a:rPr>
              <a:t>执业证书编号：</a:t>
            </a:r>
            <a:r>
              <a:rPr dirty="0" sz="800">
                <a:solidFill>
                  <a:srgbClr val="4d4d4f"/>
                </a:solidFill>
                <a:latin typeface="WCDVJB+DengXian Regular"/>
                <a:cs typeface="WCDVJB+DengXian Regular"/>
              </a:rPr>
              <a:t>S1110516080003</a:t>
            </a:r>
          </a:p>
        </p:txBody>
      </p:sp>
      <p:sp>
        <p:nvSpPr>
          <p:cNvPr id="43" name="object 43"/>
          <p:cNvSpPr txBox="1"/>
          <p:nvPr/>
        </p:nvSpPr>
        <p:spPr>
          <a:xfrm>
            <a:off x="4966080" y="5141177"/>
            <a:ext cx="1079598" cy="144495"/>
          </a:xfrm>
          <a:prstGeom prst="rect">
            <a:avLst/>
          </a:prstGeom>
        </p:spPr>
        <p:txBody>
          <a:bodyPr wrap="square" lIns="0" tIns="0" rIns="0" bIns="0" rtlCol="0" vert="horz">
            <a:spAutoFit/>
          </a:bodyPr>
          <a:lstStyle/>
          <a:p>
            <a:pPr marL="0" marR="0">
              <a:lnSpc>
                <a:spcPts val="837"/>
              </a:lnSpc>
              <a:spcBef>
                <a:spcPts val="0"/>
              </a:spcBef>
              <a:spcAft>
                <a:spcPts val="0"/>
              </a:spcAft>
            </a:pPr>
            <a:r>
              <a:rPr dirty="0" sz="800">
                <a:solidFill>
                  <a:srgbClr val="4d4d4f"/>
                </a:solidFill>
                <a:latin typeface="WCDVJB+DengXian Regular"/>
                <a:cs typeface="WCDVJB+DengXian Regular"/>
              </a:rPr>
              <a:t>yangyehui@tfzq.com</a:t>
            </a:r>
          </a:p>
        </p:txBody>
      </p:sp>
      <p:sp>
        <p:nvSpPr>
          <p:cNvPr id="44" name="object 44"/>
          <p:cNvSpPr txBox="1"/>
          <p:nvPr/>
        </p:nvSpPr>
        <p:spPr>
          <a:xfrm>
            <a:off x="697991" y="5185415"/>
            <a:ext cx="4326636" cy="1554727"/>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医保控费等因素下公司短期业绩承压，建议关注公司在创新药方面的动向</a:t>
            </a:r>
          </a:p>
          <a:p>
            <a:pPr marL="0" marR="0">
              <a:lnSpc>
                <a:spcPts val="1139"/>
              </a:lnSpc>
              <a:spcBef>
                <a:spcPts val="60"/>
              </a:spcBef>
              <a:spcAft>
                <a:spcPts val="0"/>
              </a:spcAft>
            </a:pPr>
            <a:r>
              <a:rPr dirty="0" sz="1000" spc="-15">
                <a:solidFill>
                  <a:srgbClr val="4d4d4f"/>
                </a:solidFill>
                <a:latin typeface="UBFKTH+FZLanTingHei-R-GBK"/>
                <a:cs typeface="UBFKTH+FZLanTingHei-R-GBK"/>
              </a:rPr>
              <a:t>受新版医保目录和辅助用药目录限制、医保控费、“两票制”等因素影响，</a:t>
            </a:r>
          </a:p>
          <a:p>
            <a:pPr marL="0" marR="0">
              <a:lnSpc>
                <a:spcPts val="1139"/>
              </a:lnSpc>
              <a:spcBef>
                <a:spcPts val="60"/>
              </a:spcBef>
              <a:spcAft>
                <a:spcPts val="0"/>
              </a:spcAft>
            </a:pPr>
            <a:r>
              <a:rPr dirty="0" sz="1000">
                <a:solidFill>
                  <a:srgbClr val="4d4d4f"/>
                </a:solidFill>
                <a:latin typeface="UBFKTH+FZLanTingHei-R-GBK"/>
                <a:cs typeface="UBFKTH+FZLanTingHei-R-GBK"/>
              </a:rPr>
              <a:t>公司处方药（特别是中药注射剂疏血通）销量有所下降，导致公司业绩承</a:t>
            </a:r>
          </a:p>
          <a:p>
            <a:pPr marL="0" marR="0">
              <a:lnSpc>
                <a:spcPts val="1139"/>
              </a:lnSpc>
              <a:spcBef>
                <a:spcPts val="62"/>
              </a:spcBef>
              <a:spcAft>
                <a:spcPts val="0"/>
              </a:spcAft>
            </a:pPr>
            <a:r>
              <a:rPr dirty="0" sz="1000">
                <a:solidFill>
                  <a:srgbClr val="4d4d4f"/>
                </a:solidFill>
                <a:latin typeface="UBFKTH+FZLanTingHei-R-GBK"/>
                <a:cs typeface="UBFKTH+FZLanTingHei-R-GBK"/>
              </a:rPr>
              <a:t>压，</a:t>
            </a:r>
            <a:r>
              <a:rPr dirty="0" sz="1000">
                <a:solidFill>
                  <a:srgbClr val="4d4d4f"/>
                </a:solidFill>
                <a:latin typeface="WCDVJB+DengXian Regular"/>
                <a:cs typeface="WCDVJB+DengXian Regular"/>
              </a:rPr>
              <a:t>2018</a:t>
            </a:r>
            <a:r>
              <a:rPr dirty="0" sz="1000" spc="50">
                <a:solidFill>
                  <a:srgbClr val="4d4d4f"/>
                </a:solidFill>
                <a:latin typeface="WCDVJB+DengXian Regular"/>
                <a:cs typeface="WCDVJB+DengXian Regular"/>
              </a:rPr>
              <a:t> </a:t>
            </a:r>
            <a:r>
              <a:rPr dirty="0" sz="1000">
                <a:solidFill>
                  <a:srgbClr val="4d4d4f"/>
                </a:solidFill>
                <a:latin typeface="UBFKTH+FZLanTingHei-R-GBK"/>
                <a:cs typeface="UBFKTH+FZLanTingHei-R-GBK"/>
              </a:rPr>
              <a:t>年前三季度，公司实现营业收入</a:t>
            </a:r>
            <a:r>
              <a:rPr dirty="0" sz="1000" spc="76">
                <a:solidFill>
                  <a:srgbClr val="4d4d4f"/>
                </a:solidFill>
                <a:latin typeface="Times New Roman"/>
                <a:cs typeface="Times New Roman"/>
              </a:rPr>
              <a:t> </a:t>
            </a:r>
            <a:r>
              <a:rPr dirty="0" sz="1000">
                <a:solidFill>
                  <a:srgbClr val="4d4d4f"/>
                </a:solidFill>
                <a:latin typeface="WCDVJB+DengXian Regular"/>
                <a:cs typeface="WCDVJB+DengXian Regular"/>
              </a:rPr>
              <a:t>25.48</a:t>
            </a:r>
            <a:r>
              <a:rPr dirty="0" sz="1000" spc="51">
                <a:solidFill>
                  <a:srgbClr val="4d4d4f"/>
                </a:solidFill>
                <a:latin typeface="WCDVJB+DengXian Regular"/>
                <a:cs typeface="WCDVJB+DengXian Regular"/>
              </a:rPr>
              <a:t> </a:t>
            </a:r>
            <a:r>
              <a:rPr dirty="0" sz="1000">
                <a:solidFill>
                  <a:srgbClr val="4d4d4f"/>
                </a:solidFill>
                <a:latin typeface="UBFKTH+FZLanTingHei-R-GBK"/>
                <a:cs typeface="UBFKTH+FZLanTingHei-R-GBK"/>
              </a:rPr>
              <a:t>亿元，同比下降</a:t>
            </a:r>
            <a:r>
              <a:rPr dirty="0" sz="1000" spc="74">
                <a:solidFill>
                  <a:srgbClr val="4d4d4f"/>
                </a:solidFill>
                <a:latin typeface="Times New Roman"/>
                <a:cs typeface="Times New Roman"/>
              </a:rPr>
              <a:t> </a:t>
            </a:r>
            <a:r>
              <a:rPr dirty="0" sz="1000">
                <a:solidFill>
                  <a:srgbClr val="4d4d4f"/>
                </a:solidFill>
                <a:latin typeface="WCDVJB+DengXian Regular"/>
                <a:cs typeface="WCDVJB+DengXian Regular"/>
              </a:rPr>
              <a:t>7.38%</a:t>
            </a:r>
            <a:r>
              <a:rPr dirty="0" sz="1000">
                <a:solidFill>
                  <a:srgbClr val="4d4d4f"/>
                </a:solidFill>
                <a:latin typeface="UBFKTH+FZLanTingHei-R-GBK"/>
                <a:cs typeface="UBFKTH+FZLanTingHei-R-GBK"/>
              </a:rPr>
              <a:t>；</a:t>
            </a:r>
          </a:p>
          <a:p>
            <a:pPr marL="0" marR="0">
              <a:lnSpc>
                <a:spcPts val="1139"/>
              </a:lnSpc>
              <a:spcBef>
                <a:spcPts val="60"/>
              </a:spcBef>
              <a:spcAft>
                <a:spcPts val="0"/>
              </a:spcAft>
            </a:pPr>
            <a:r>
              <a:rPr dirty="0" sz="1000">
                <a:solidFill>
                  <a:srgbClr val="4d4d4f"/>
                </a:solidFill>
                <a:latin typeface="UBFKTH+FZLanTingHei-R-GBK"/>
                <a:cs typeface="UBFKTH+FZLanTingHei-R-GBK"/>
              </a:rPr>
              <a:t>归母净利润</a:t>
            </a:r>
            <a:r>
              <a:rPr dirty="0" sz="1000">
                <a:solidFill>
                  <a:srgbClr val="4d4d4f"/>
                </a:solidFill>
                <a:latin typeface="Times New Roman"/>
                <a:cs typeface="Times New Roman"/>
              </a:rPr>
              <a:t> </a:t>
            </a:r>
            <a:r>
              <a:rPr dirty="0" sz="1000">
                <a:solidFill>
                  <a:srgbClr val="4d4d4f"/>
                </a:solidFill>
                <a:latin typeface="WCDVJB+DengXian Regular"/>
                <a:cs typeface="WCDVJB+DengXian Regular"/>
              </a:rPr>
              <a:t>3.34</a:t>
            </a:r>
            <a:r>
              <a:rPr dirty="0" sz="1000" spc="-18">
                <a:solidFill>
                  <a:srgbClr val="4d4d4f"/>
                </a:solidFill>
                <a:latin typeface="WCDVJB+DengXian Regular"/>
                <a:cs typeface="WCDVJB+DengXian Regular"/>
              </a:rPr>
              <a:t> </a:t>
            </a:r>
            <a:r>
              <a:rPr dirty="0" sz="1000" spc="-23">
                <a:solidFill>
                  <a:srgbClr val="4d4d4f"/>
                </a:solidFill>
                <a:latin typeface="UBFKTH+FZLanTingHei-R-GBK"/>
                <a:cs typeface="UBFKTH+FZLanTingHei-R-GBK"/>
              </a:rPr>
              <a:t>亿元，同比下降</a:t>
            </a:r>
            <a:r>
              <a:rPr dirty="0" sz="1000" spc="28">
                <a:solidFill>
                  <a:srgbClr val="4d4d4f"/>
                </a:solidFill>
                <a:latin typeface="Times New Roman"/>
                <a:cs typeface="Times New Roman"/>
              </a:rPr>
              <a:t> </a:t>
            </a:r>
            <a:r>
              <a:rPr dirty="0" sz="1000">
                <a:solidFill>
                  <a:srgbClr val="4d4d4f"/>
                </a:solidFill>
                <a:latin typeface="WCDVJB+DengXian Regular"/>
                <a:cs typeface="WCDVJB+DengXian Regular"/>
              </a:rPr>
              <a:t>35.08%</a:t>
            </a:r>
            <a:r>
              <a:rPr dirty="0" sz="1000" spc="-12">
                <a:solidFill>
                  <a:srgbClr val="4d4d4f"/>
                </a:solidFill>
                <a:latin typeface="UBFKTH+FZLanTingHei-R-GBK"/>
                <a:cs typeface="UBFKTH+FZLanTingHei-R-GBK"/>
              </a:rPr>
              <a:t>，未来再评价工作的展开有望扭转</a:t>
            </a:r>
          </a:p>
          <a:p>
            <a:pPr marL="0" marR="0">
              <a:lnSpc>
                <a:spcPts val="1139"/>
              </a:lnSpc>
              <a:spcBef>
                <a:spcPts val="60"/>
              </a:spcBef>
              <a:spcAft>
                <a:spcPts val="0"/>
              </a:spcAft>
            </a:pPr>
            <a:r>
              <a:rPr dirty="0" sz="1000">
                <a:solidFill>
                  <a:srgbClr val="4d4d4f"/>
                </a:solidFill>
                <a:latin typeface="UBFKTH+FZLanTingHei-R-GBK"/>
                <a:cs typeface="UBFKTH+FZLanTingHei-R-GBK"/>
              </a:rPr>
              <a:t>这一局面。虽然公司传统业务处于低谷，创新药业务方面进展较快。除了</a:t>
            </a:r>
          </a:p>
          <a:p>
            <a:pPr marL="0" marR="0">
              <a:lnSpc>
                <a:spcPts val="1139"/>
              </a:lnSpc>
              <a:spcBef>
                <a:spcPts val="60"/>
              </a:spcBef>
              <a:spcAft>
                <a:spcPts val="0"/>
              </a:spcAft>
            </a:pPr>
            <a:r>
              <a:rPr dirty="0" sz="1000">
                <a:solidFill>
                  <a:srgbClr val="4d4d4f"/>
                </a:solidFill>
                <a:latin typeface="UBFKTH+FZLanTingHei-R-GBK"/>
                <a:cs typeface="UBFKTH+FZLanTingHei-R-GBK"/>
              </a:rPr>
              <a:t>糖尿病药物布局之外，公司的投资基金投资的美国</a:t>
            </a:r>
            <a:r>
              <a:rPr dirty="0" sz="1000" spc="34">
                <a:solidFill>
                  <a:srgbClr val="4d4d4f"/>
                </a:solidFill>
                <a:latin typeface="Times New Roman"/>
                <a:cs typeface="Times New Roman"/>
              </a:rPr>
              <a:t> </a:t>
            </a:r>
            <a:r>
              <a:rPr dirty="0" sz="1000">
                <a:solidFill>
                  <a:srgbClr val="4d4d4f"/>
                </a:solidFill>
                <a:latin typeface="WCDVJB+DengXian Regular"/>
                <a:cs typeface="WCDVJB+DengXian Regular"/>
              </a:rPr>
              <a:t>Stemedica</a:t>
            </a:r>
            <a:r>
              <a:rPr dirty="0" sz="1000" spc="23">
                <a:solidFill>
                  <a:srgbClr val="4d4d4f"/>
                </a:solidFill>
                <a:latin typeface="WCDVJB+DengXian Regular"/>
                <a:cs typeface="WCDVJB+DengXian Regular"/>
              </a:rPr>
              <a:t> </a:t>
            </a:r>
            <a:r>
              <a:rPr dirty="0" sz="1000">
                <a:solidFill>
                  <a:srgbClr val="4d4d4f"/>
                </a:solidFill>
                <a:latin typeface="UBFKTH+FZLanTingHei-R-GBK"/>
                <a:cs typeface="UBFKTH+FZLanTingHei-R-GBK"/>
              </a:rPr>
              <a:t>在干细胞方</a:t>
            </a:r>
          </a:p>
          <a:p>
            <a:pPr marL="0" marR="0">
              <a:lnSpc>
                <a:spcPts val="1139"/>
              </a:lnSpc>
              <a:spcBef>
                <a:spcPts val="60"/>
              </a:spcBef>
              <a:spcAft>
                <a:spcPts val="0"/>
              </a:spcAft>
            </a:pPr>
            <a:r>
              <a:rPr dirty="0" sz="1000">
                <a:solidFill>
                  <a:srgbClr val="4d4d4f"/>
                </a:solidFill>
                <a:latin typeface="UBFKTH+FZLanTingHei-R-GBK"/>
                <a:cs typeface="UBFKTH+FZLanTingHei-R-GBK"/>
              </a:rPr>
              <a:t>面研究领先，公司旗下的九芝堂美科（北京）与北京天坛医院合作推进干</a:t>
            </a:r>
          </a:p>
          <a:p>
            <a:pPr marL="0" marR="0">
              <a:lnSpc>
                <a:spcPts val="1139"/>
              </a:lnSpc>
              <a:spcBef>
                <a:spcPts val="60"/>
              </a:spcBef>
              <a:spcAft>
                <a:spcPts val="0"/>
              </a:spcAft>
            </a:pPr>
            <a:r>
              <a:rPr dirty="0" sz="1000">
                <a:solidFill>
                  <a:srgbClr val="4d4d4f"/>
                </a:solidFill>
                <a:latin typeface="UBFKTH+FZLanTingHei-R-GBK"/>
                <a:cs typeface="UBFKTH+FZLanTingHei-R-GBK"/>
              </a:rPr>
              <a:t>细胞临床前研究工作。糖尿病和干细胞药物市场前景广阔，公司对此类药</a:t>
            </a:r>
          </a:p>
          <a:p>
            <a:pPr marL="0" marR="0">
              <a:lnSpc>
                <a:spcPts val="1139"/>
              </a:lnSpc>
              <a:spcBef>
                <a:spcPts val="60"/>
              </a:spcBef>
              <a:spcAft>
                <a:spcPts val="0"/>
              </a:spcAft>
            </a:pPr>
            <a:r>
              <a:rPr dirty="0" sz="1000">
                <a:solidFill>
                  <a:srgbClr val="4d4d4f"/>
                </a:solidFill>
                <a:latin typeface="UBFKTH+FZLanTingHei-R-GBK"/>
                <a:cs typeface="UBFKTH+FZLanTingHei-R-GBK"/>
              </a:rPr>
              <a:t>物的布局有望为公司提供新的业绩增长点，扭转传统业务颓势。</a:t>
            </a:r>
          </a:p>
        </p:txBody>
      </p:sp>
      <p:sp>
        <p:nvSpPr>
          <p:cNvPr id="45" name="object 45"/>
          <p:cNvSpPr txBox="1"/>
          <p:nvPr/>
        </p:nvSpPr>
        <p:spPr>
          <a:xfrm>
            <a:off x="4966080" y="5286238"/>
            <a:ext cx="4966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潘海洋</a:t>
            </a:r>
          </a:p>
        </p:txBody>
      </p:sp>
      <p:sp>
        <p:nvSpPr>
          <p:cNvPr id="46" name="object 46"/>
          <p:cNvSpPr txBox="1"/>
          <p:nvPr/>
        </p:nvSpPr>
        <p:spPr>
          <a:xfrm>
            <a:off x="5940297" y="5296263"/>
            <a:ext cx="477012"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分析师</a:t>
            </a:r>
          </a:p>
        </p:txBody>
      </p:sp>
      <p:sp>
        <p:nvSpPr>
          <p:cNvPr id="47" name="object 47"/>
          <p:cNvSpPr txBox="1"/>
          <p:nvPr/>
        </p:nvSpPr>
        <p:spPr>
          <a:xfrm>
            <a:off x="4966080" y="5423636"/>
            <a:ext cx="1816826" cy="267420"/>
          </a:xfrm>
          <a:prstGeom prst="rect">
            <a:avLst/>
          </a:prstGeom>
        </p:spPr>
        <p:txBody>
          <a:bodyPr wrap="square" lIns="0" tIns="0" rIns="0" bIns="0" rtlCol="0" vert="horz">
            <a:spAutoFit/>
          </a:bodyPr>
          <a:lstStyle/>
          <a:p>
            <a:pPr marL="0" marR="0">
              <a:lnSpc>
                <a:spcPts val="920"/>
              </a:lnSpc>
              <a:spcBef>
                <a:spcPts val="0"/>
              </a:spcBef>
              <a:spcAft>
                <a:spcPts val="0"/>
              </a:spcAft>
            </a:pPr>
            <a:r>
              <a:rPr dirty="0" sz="800">
                <a:solidFill>
                  <a:srgbClr val="4d4d4f"/>
                </a:solidFill>
                <a:latin typeface="WCDVJB+DengXian Regular"/>
                <a:cs typeface="WCDVJB+DengXian Regular"/>
              </a:rPr>
              <a:t>SAC</a:t>
            </a:r>
            <a:r>
              <a:rPr dirty="0" sz="800" spc="-20">
                <a:solidFill>
                  <a:srgbClr val="4d4d4f"/>
                </a:solidFill>
                <a:latin typeface="WCDVJB+DengXian Regular"/>
                <a:cs typeface="WCDVJB+DengXian Regular"/>
              </a:rPr>
              <a:t> </a:t>
            </a:r>
            <a:r>
              <a:rPr dirty="0" sz="800">
                <a:solidFill>
                  <a:srgbClr val="4d4d4f"/>
                </a:solidFill>
                <a:latin typeface="UBFKTH+FZLanTingHei-R-GBK"/>
                <a:cs typeface="UBFKTH+FZLanTingHei-R-GBK"/>
              </a:rPr>
              <a:t>执业证书编号：</a:t>
            </a:r>
            <a:r>
              <a:rPr dirty="0" sz="800">
                <a:solidFill>
                  <a:srgbClr val="4d4d4f"/>
                </a:solidFill>
                <a:latin typeface="WCDVJB+DengXian Regular"/>
                <a:cs typeface="WCDVJB+DengXian Regular"/>
              </a:rPr>
              <a:t>S1110517080006</a:t>
            </a:r>
          </a:p>
          <a:p>
            <a:pPr marL="0" marR="0">
              <a:lnSpc>
                <a:spcPts val="837"/>
              </a:lnSpc>
              <a:spcBef>
                <a:spcPts val="97"/>
              </a:spcBef>
              <a:spcAft>
                <a:spcPts val="0"/>
              </a:spcAft>
            </a:pPr>
            <a:r>
              <a:rPr dirty="0" sz="800">
                <a:solidFill>
                  <a:srgbClr val="4d4d4f"/>
                </a:solidFill>
                <a:latin typeface="WCDVJB+DengXian Regular"/>
                <a:cs typeface="WCDVJB+DengXian Regular"/>
              </a:rPr>
              <a:t>panhaiyang@tfzq.com</a:t>
            </a:r>
          </a:p>
        </p:txBody>
      </p:sp>
      <p:sp>
        <p:nvSpPr>
          <p:cNvPr id="48" name="object 48"/>
          <p:cNvSpPr txBox="1"/>
          <p:nvPr/>
        </p:nvSpPr>
        <p:spPr>
          <a:xfrm>
            <a:off x="4966080" y="5691876"/>
            <a:ext cx="968765" cy="292043"/>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林逸丹</a:t>
            </a:r>
          </a:p>
          <a:p>
            <a:pPr marL="0" marR="0">
              <a:lnSpc>
                <a:spcPts val="837"/>
              </a:lnSpc>
              <a:spcBef>
                <a:spcPts val="181"/>
              </a:spcBef>
              <a:spcAft>
                <a:spcPts val="0"/>
              </a:spcAft>
            </a:pPr>
            <a:r>
              <a:rPr dirty="0" sz="800">
                <a:solidFill>
                  <a:srgbClr val="4d4d4f"/>
                </a:solidFill>
                <a:latin typeface="WCDVJB+DengXian Regular"/>
                <a:cs typeface="WCDVJB+DengXian Regular"/>
              </a:rPr>
              <a:t>linyidan@tfzq.com</a:t>
            </a:r>
          </a:p>
        </p:txBody>
      </p:sp>
      <p:sp>
        <p:nvSpPr>
          <p:cNvPr id="49" name="object 49"/>
          <p:cNvSpPr txBox="1"/>
          <p:nvPr/>
        </p:nvSpPr>
        <p:spPr>
          <a:xfrm>
            <a:off x="5940297" y="5703425"/>
            <a:ext cx="477012"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联系人</a:t>
            </a:r>
          </a:p>
        </p:txBody>
      </p:sp>
      <p:sp>
        <p:nvSpPr>
          <p:cNvPr id="50" name="object 50"/>
          <p:cNvSpPr txBox="1"/>
          <p:nvPr/>
        </p:nvSpPr>
        <p:spPr>
          <a:xfrm>
            <a:off x="4941696" y="6149076"/>
            <a:ext cx="611124"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股价走势</a:t>
            </a:r>
          </a:p>
        </p:txBody>
      </p:sp>
      <p:sp>
        <p:nvSpPr>
          <p:cNvPr id="51" name="object 51"/>
          <p:cNvSpPr txBox="1"/>
          <p:nvPr/>
        </p:nvSpPr>
        <p:spPr>
          <a:xfrm>
            <a:off x="5363590" y="6408471"/>
            <a:ext cx="39852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九芝堂</a:t>
            </a:r>
          </a:p>
        </p:txBody>
      </p:sp>
      <p:sp>
        <p:nvSpPr>
          <p:cNvPr id="52" name="object 52"/>
          <p:cNvSpPr txBox="1"/>
          <p:nvPr/>
        </p:nvSpPr>
        <p:spPr>
          <a:xfrm>
            <a:off x="5937503" y="6408471"/>
            <a:ext cx="310134"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中药</a:t>
            </a:r>
          </a:p>
        </p:txBody>
      </p:sp>
      <p:sp>
        <p:nvSpPr>
          <p:cNvPr id="53" name="object 53"/>
          <p:cNvSpPr txBox="1"/>
          <p:nvPr/>
        </p:nvSpPr>
        <p:spPr>
          <a:xfrm>
            <a:off x="6422771" y="6408471"/>
            <a:ext cx="451193"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沪深</a:t>
            </a:r>
            <a:r>
              <a:rPr dirty="0" sz="700">
                <a:solidFill>
                  <a:srgbClr val="4d4d4f"/>
                </a:solidFill>
                <a:latin typeface="WCDVJB+DengXian Regular"/>
                <a:cs typeface="WCDVJB+DengXian Regular"/>
              </a:rPr>
              <a:t>300</a:t>
            </a:r>
          </a:p>
        </p:txBody>
      </p:sp>
      <p:sp>
        <p:nvSpPr>
          <p:cNvPr id="54" name="object 54"/>
          <p:cNvSpPr txBox="1"/>
          <p:nvPr/>
        </p:nvSpPr>
        <p:spPr>
          <a:xfrm>
            <a:off x="5058155" y="6630568"/>
            <a:ext cx="272034" cy="263045"/>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18%</a:t>
            </a:r>
          </a:p>
          <a:p>
            <a:pPr marL="46990" marR="0">
              <a:lnSpc>
                <a:spcPts val="725"/>
              </a:lnSpc>
              <a:spcBef>
                <a:spcPts val="370"/>
              </a:spcBef>
              <a:spcAft>
                <a:spcPts val="0"/>
              </a:spcAft>
            </a:pPr>
            <a:r>
              <a:rPr dirty="0" sz="700">
                <a:solidFill>
                  <a:srgbClr val="4d4d4f"/>
                </a:solidFill>
                <a:latin typeface="WCDVJB+DengXian Regular"/>
                <a:cs typeface="WCDVJB+DengXian Regular"/>
              </a:rPr>
              <a:t>7%</a:t>
            </a:r>
          </a:p>
        </p:txBody>
      </p:sp>
      <p:sp>
        <p:nvSpPr>
          <p:cNvPr id="55" name="object 55"/>
          <p:cNvSpPr txBox="1"/>
          <p:nvPr/>
        </p:nvSpPr>
        <p:spPr>
          <a:xfrm>
            <a:off x="697991" y="6862069"/>
            <a:ext cx="4220579" cy="792474"/>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投资建议：鉴于公司在创新药领域的业务尚处于初期阶段，本次盈利预测</a:t>
            </a:r>
          </a:p>
          <a:p>
            <a:pPr marL="0" marR="0">
              <a:lnSpc>
                <a:spcPts val="1139"/>
              </a:lnSpc>
              <a:spcBef>
                <a:spcPts val="60"/>
              </a:spcBef>
              <a:spcAft>
                <a:spcPts val="0"/>
              </a:spcAft>
            </a:pPr>
            <a:r>
              <a:rPr dirty="0" sz="1000">
                <a:solidFill>
                  <a:srgbClr val="4d4d4f"/>
                </a:solidFill>
                <a:latin typeface="UBFKTH+FZLanTingHei-R-GBK"/>
                <a:cs typeface="UBFKTH+FZLanTingHei-R-GBK"/>
              </a:rPr>
              <a:t>基于公司已有业务。预计公司</a:t>
            </a:r>
            <a:r>
              <a:rPr dirty="0" sz="1000" spc="163">
                <a:solidFill>
                  <a:srgbClr val="4d4d4f"/>
                </a:solidFill>
                <a:latin typeface="Times New Roman"/>
                <a:cs typeface="Times New Roman"/>
              </a:rPr>
              <a:t> </a:t>
            </a:r>
            <a:r>
              <a:rPr dirty="0" sz="1000">
                <a:solidFill>
                  <a:srgbClr val="4d4d4f"/>
                </a:solidFill>
                <a:latin typeface="WCDVJB+DengXian Regular"/>
                <a:cs typeface="WCDVJB+DengXian Regular"/>
              </a:rPr>
              <a:t>2018-20</a:t>
            </a:r>
            <a:r>
              <a:rPr dirty="0" sz="1000" spc="134">
                <a:solidFill>
                  <a:srgbClr val="4d4d4f"/>
                </a:solidFill>
                <a:latin typeface="WCDVJB+DengXian Regular"/>
                <a:cs typeface="WCDVJB+DengXian Regular"/>
              </a:rPr>
              <a:t> </a:t>
            </a:r>
            <a:r>
              <a:rPr dirty="0" sz="1000">
                <a:solidFill>
                  <a:srgbClr val="4d4d4f"/>
                </a:solidFill>
                <a:latin typeface="UBFKTH+FZLanTingHei-R-GBK"/>
                <a:cs typeface="UBFKTH+FZLanTingHei-R-GBK"/>
              </a:rPr>
              <a:t>年实现归母净利润</a:t>
            </a:r>
            <a:r>
              <a:rPr dirty="0" sz="1000" spc="157">
                <a:solidFill>
                  <a:srgbClr val="4d4d4f"/>
                </a:solidFill>
                <a:latin typeface="Times New Roman"/>
                <a:cs typeface="Times New Roman"/>
              </a:rPr>
              <a:t> </a:t>
            </a:r>
            <a:r>
              <a:rPr dirty="0" sz="1000">
                <a:solidFill>
                  <a:srgbClr val="4d4d4f"/>
                </a:solidFill>
                <a:latin typeface="WCDVJB+DengXian Regular"/>
                <a:cs typeface="WCDVJB+DengXian Regular"/>
              </a:rPr>
              <a:t>4.16/5.18/5.89</a:t>
            </a:r>
          </a:p>
          <a:p>
            <a:pPr marL="0" marR="0">
              <a:lnSpc>
                <a:spcPts val="1139"/>
              </a:lnSpc>
              <a:spcBef>
                <a:spcPts val="60"/>
              </a:spcBef>
              <a:spcAft>
                <a:spcPts val="0"/>
              </a:spcAft>
            </a:pPr>
            <a:r>
              <a:rPr dirty="0" sz="1000">
                <a:solidFill>
                  <a:srgbClr val="4d4d4f"/>
                </a:solidFill>
                <a:latin typeface="UBFKTH+FZLanTingHei-R-GBK"/>
                <a:cs typeface="UBFKTH+FZLanTingHei-R-GBK"/>
              </a:rPr>
              <a:t>亿元，对应</a:t>
            </a:r>
            <a:r>
              <a:rPr dirty="0" sz="1000" spc="74">
                <a:solidFill>
                  <a:srgbClr val="4d4d4f"/>
                </a:solidFill>
                <a:latin typeface="Times New Roman"/>
                <a:cs typeface="Times New Roman"/>
              </a:rPr>
              <a:t> </a:t>
            </a:r>
            <a:r>
              <a:rPr dirty="0" sz="1000">
                <a:solidFill>
                  <a:srgbClr val="4d4d4f"/>
                </a:solidFill>
                <a:latin typeface="WCDVJB+DengXian Regular"/>
                <a:cs typeface="WCDVJB+DengXian Regular"/>
              </a:rPr>
              <a:t>EPS</a:t>
            </a:r>
            <a:r>
              <a:rPr dirty="0" sz="1000" spc="62">
                <a:solidFill>
                  <a:srgbClr val="4d4d4f"/>
                </a:solidFill>
                <a:latin typeface="WCDVJB+DengXian Regular"/>
                <a:cs typeface="WCDVJB+DengXian Regular"/>
              </a:rPr>
              <a:t> </a:t>
            </a:r>
            <a:r>
              <a:rPr dirty="0" sz="1000">
                <a:solidFill>
                  <a:srgbClr val="4d4d4f"/>
                </a:solidFill>
                <a:latin typeface="UBFKTH+FZLanTingHei-R-GBK"/>
                <a:cs typeface="UBFKTH+FZLanTingHei-R-GBK"/>
              </a:rPr>
              <a:t>为</a:t>
            </a:r>
            <a:r>
              <a:rPr dirty="0" sz="1000" spc="69">
                <a:solidFill>
                  <a:srgbClr val="4d4d4f"/>
                </a:solidFill>
                <a:latin typeface="Times New Roman"/>
                <a:cs typeface="Times New Roman"/>
              </a:rPr>
              <a:t> </a:t>
            </a:r>
            <a:r>
              <a:rPr dirty="0" sz="1000">
                <a:solidFill>
                  <a:srgbClr val="4d4d4f"/>
                </a:solidFill>
                <a:latin typeface="WCDVJB+DengXian Regular"/>
                <a:cs typeface="WCDVJB+DengXian Regular"/>
              </a:rPr>
              <a:t>0.48/0.60/0.68</a:t>
            </a:r>
            <a:r>
              <a:rPr dirty="0" sz="1000" spc="56">
                <a:solidFill>
                  <a:srgbClr val="4d4d4f"/>
                </a:solidFill>
                <a:latin typeface="WCDVJB+DengXian Regular"/>
                <a:cs typeface="WCDVJB+DengXian Regular"/>
              </a:rPr>
              <a:t> </a:t>
            </a:r>
            <a:r>
              <a:rPr dirty="0" sz="1000">
                <a:solidFill>
                  <a:srgbClr val="4d4d4f"/>
                </a:solidFill>
                <a:latin typeface="UBFKTH+FZLanTingHei-R-GBK"/>
                <a:cs typeface="UBFKTH+FZLanTingHei-R-GBK"/>
              </a:rPr>
              <a:t>元。考虑公司注射剂产品有望在再评价</a:t>
            </a:r>
          </a:p>
          <a:p>
            <a:pPr marL="0" marR="0">
              <a:lnSpc>
                <a:spcPts val="1139"/>
              </a:lnSpc>
              <a:spcBef>
                <a:spcPts val="60"/>
              </a:spcBef>
              <a:spcAft>
                <a:spcPts val="0"/>
              </a:spcAft>
            </a:pPr>
            <a:r>
              <a:rPr dirty="0" sz="1000">
                <a:solidFill>
                  <a:srgbClr val="4d4d4f"/>
                </a:solidFill>
                <a:latin typeface="UBFKTH+FZLanTingHei-R-GBK"/>
                <a:cs typeface="UBFKTH+FZLanTingHei-R-GBK"/>
              </a:rPr>
              <a:t>中脱颖而出，新兴医疗业务布局领先，给予公司</a:t>
            </a:r>
            <a:r>
              <a:rPr dirty="0" sz="1000" spc="11">
                <a:solidFill>
                  <a:srgbClr val="4d4d4f"/>
                </a:solidFill>
                <a:latin typeface="Times New Roman"/>
                <a:cs typeface="Times New Roman"/>
              </a:rPr>
              <a:t> </a:t>
            </a:r>
            <a:r>
              <a:rPr dirty="0" sz="1000">
                <a:solidFill>
                  <a:srgbClr val="4d4d4f"/>
                </a:solidFill>
                <a:latin typeface="WCDVJB+DengXian Regular"/>
                <a:cs typeface="WCDVJB+DengXian Regular"/>
              </a:rPr>
              <a:t>19</a:t>
            </a:r>
            <a:r>
              <a:rPr dirty="0" sz="1000" spc="-21">
                <a:solidFill>
                  <a:srgbClr val="4d4d4f"/>
                </a:solidFill>
                <a:latin typeface="WCDVJB+DengXian Regular"/>
                <a:cs typeface="WCDVJB+DengXian Regular"/>
              </a:rPr>
              <a:t> </a:t>
            </a:r>
            <a:r>
              <a:rPr dirty="0" sz="1000">
                <a:solidFill>
                  <a:srgbClr val="4d4d4f"/>
                </a:solidFill>
                <a:latin typeface="UBFKTH+FZLanTingHei-R-GBK"/>
                <a:cs typeface="UBFKTH+FZLanTingHei-R-GBK"/>
              </a:rPr>
              <a:t>年</a:t>
            </a:r>
            <a:r>
              <a:rPr dirty="0" sz="1000" spc="10">
                <a:solidFill>
                  <a:srgbClr val="4d4d4f"/>
                </a:solidFill>
                <a:latin typeface="Times New Roman"/>
                <a:cs typeface="Times New Roman"/>
              </a:rPr>
              <a:t> </a:t>
            </a:r>
            <a:r>
              <a:rPr dirty="0" sz="1000">
                <a:solidFill>
                  <a:srgbClr val="4d4d4f"/>
                </a:solidFill>
                <a:latin typeface="WCDVJB+DengXian Regular"/>
                <a:cs typeface="WCDVJB+DengXian Regular"/>
              </a:rPr>
              <a:t>22</a:t>
            </a:r>
            <a:r>
              <a:rPr dirty="0" sz="1000" spc="-21">
                <a:solidFill>
                  <a:srgbClr val="4d4d4f"/>
                </a:solidFill>
                <a:latin typeface="WCDVJB+DengXian Regular"/>
                <a:cs typeface="WCDVJB+DengXian Regular"/>
              </a:rPr>
              <a:t> </a:t>
            </a:r>
            <a:r>
              <a:rPr dirty="0" sz="1000">
                <a:solidFill>
                  <a:srgbClr val="4d4d4f"/>
                </a:solidFill>
                <a:latin typeface="UBFKTH+FZLanTingHei-R-GBK"/>
                <a:cs typeface="UBFKTH+FZLanTingHei-R-GBK"/>
              </a:rPr>
              <a:t>倍估值，目标价</a:t>
            </a:r>
          </a:p>
          <a:p>
            <a:pPr marL="0" marR="0">
              <a:lnSpc>
                <a:spcPts val="1139"/>
              </a:lnSpc>
              <a:spcBef>
                <a:spcPts val="60"/>
              </a:spcBef>
              <a:spcAft>
                <a:spcPts val="0"/>
              </a:spcAft>
            </a:pPr>
            <a:r>
              <a:rPr dirty="0" sz="1000">
                <a:solidFill>
                  <a:srgbClr val="4d4d4f"/>
                </a:solidFill>
                <a:latin typeface="WCDVJB+DengXian Regular"/>
                <a:cs typeface="WCDVJB+DengXian Regular"/>
              </a:rPr>
              <a:t>13.2</a:t>
            </a:r>
            <a:r>
              <a:rPr dirty="0" sz="1000" spc="-18">
                <a:solidFill>
                  <a:srgbClr val="4d4d4f"/>
                </a:solidFill>
                <a:latin typeface="WCDVJB+DengXian Regular"/>
                <a:cs typeface="WCDVJB+DengXian Regular"/>
              </a:rPr>
              <a:t> </a:t>
            </a:r>
            <a:r>
              <a:rPr dirty="0" sz="1000" spc="-18">
                <a:solidFill>
                  <a:srgbClr val="4d4d4f"/>
                </a:solidFill>
                <a:latin typeface="UBFKTH+FZLanTingHei-R-GBK"/>
                <a:cs typeface="UBFKTH+FZLanTingHei-R-GBK"/>
              </a:rPr>
              <a:t>元，“增持”评级。建议密切关注公司糖尿病药物的研发情况。</a:t>
            </a:r>
          </a:p>
        </p:txBody>
      </p:sp>
      <p:sp>
        <p:nvSpPr>
          <p:cNvPr id="56" name="object 56"/>
          <p:cNvSpPr txBox="1"/>
          <p:nvPr/>
        </p:nvSpPr>
        <p:spPr>
          <a:xfrm>
            <a:off x="5060569" y="6896633"/>
            <a:ext cx="26885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-4%</a:t>
            </a:r>
          </a:p>
        </p:txBody>
      </p:sp>
      <p:sp>
        <p:nvSpPr>
          <p:cNvPr id="57" name="object 57"/>
          <p:cNvSpPr txBox="1"/>
          <p:nvPr/>
        </p:nvSpPr>
        <p:spPr>
          <a:xfrm>
            <a:off x="5013705" y="7029475"/>
            <a:ext cx="315967" cy="52923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-15%</a:t>
            </a:r>
          </a:p>
          <a:p>
            <a:pPr marL="0" marR="0">
              <a:lnSpc>
                <a:spcPts val="725"/>
              </a:lnSpc>
              <a:spcBef>
                <a:spcPts val="373"/>
              </a:spcBef>
              <a:spcAft>
                <a:spcPts val="0"/>
              </a:spcAft>
            </a:pPr>
            <a:r>
              <a:rPr dirty="0" sz="700">
                <a:solidFill>
                  <a:srgbClr val="4d4d4f"/>
                </a:solidFill>
                <a:latin typeface="WCDVJB+DengXian Regular"/>
                <a:cs typeface="WCDVJB+DengXian Regular"/>
              </a:rPr>
              <a:t>-26%</a:t>
            </a:r>
          </a:p>
          <a:p>
            <a:pPr marL="0" marR="0">
              <a:lnSpc>
                <a:spcPts val="725"/>
              </a:lnSpc>
              <a:spcBef>
                <a:spcPts val="321"/>
              </a:spcBef>
              <a:spcAft>
                <a:spcPts val="0"/>
              </a:spcAft>
            </a:pPr>
            <a:r>
              <a:rPr dirty="0" sz="700">
                <a:solidFill>
                  <a:srgbClr val="4d4d4f"/>
                </a:solidFill>
                <a:latin typeface="WCDVJB+DengXian Regular"/>
                <a:cs typeface="WCDVJB+DengXian Regular"/>
              </a:rPr>
              <a:t>-37%</a:t>
            </a:r>
          </a:p>
          <a:p>
            <a:pPr marL="0" marR="0">
              <a:lnSpc>
                <a:spcPts val="725"/>
              </a:lnSpc>
              <a:spcBef>
                <a:spcPts val="370"/>
              </a:spcBef>
              <a:spcAft>
                <a:spcPts val="0"/>
              </a:spcAft>
            </a:pPr>
            <a:r>
              <a:rPr dirty="0" sz="700">
                <a:solidFill>
                  <a:srgbClr val="4d4d4f"/>
                </a:solidFill>
                <a:latin typeface="WCDVJB+DengXian Regular"/>
                <a:cs typeface="WCDVJB+DengXian Regular"/>
              </a:rPr>
              <a:t>-48%</a:t>
            </a:r>
          </a:p>
        </p:txBody>
      </p:sp>
      <p:sp>
        <p:nvSpPr>
          <p:cNvPr id="58" name="object 58"/>
          <p:cNvSpPr txBox="1"/>
          <p:nvPr/>
        </p:nvSpPr>
        <p:spPr>
          <a:xfrm>
            <a:off x="5128895" y="7517887"/>
            <a:ext cx="393562" cy="117499"/>
          </a:xfrm>
          <a:prstGeom prst="rect">
            <a:avLst/>
          </a:prstGeom>
        </p:spPr>
        <p:txBody>
          <a:bodyPr wrap="square" lIns="0" tIns="0" rIns="0" bIns="0" rtlCol="0" vert="horz">
            <a:spAutoFit/>
          </a:bodyPr>
          <a:lstStyle/>
          <a:p>
            <a:pPr marL="0" marR="0">
              <a:lnSpc>
                <a:spcPts val="625"/>
              </a:lnSpc>
              <a:spcBef>
                <a:spcPts val="0"/>
              </a:spcBef>
              <a:spcAft>
                <a:spcPts val="0"/>
              </a:spcAft>
            </a:pPr>
            <a:r>
              <a:rPr dirty="0" sz="600">
                <a:solidFill>
                  <a:srgbClr val="4d4d4f"/>
                </a:solidFill>
                <a:latin typeface="WCDVJB+DengXian Regular"/>
                <a:cs typeface="WCDVJB+DengXian Regular"/>
              </a:rPr>
              <a:t>2017-12</a:t>
            </a:r>
          </a:p>
        </p:txBody>
      </p:sp>
      <p:sp>
        <p:nvSpPr>
          <p:cNvPr id="59" name="object 59"/>
          <p:cNvSpPr txBox="1"/>
          <p:nvPr/>
        </p:nvSpPr>
        <p:spPr>
          <a:xfrm>
            <a:off x="5582158" y="7517887"/>
            <a:ext cx="393562" cy="117499"/>
          </a:xfrm>
          <a:prstGeom prst="rect">
            <a:avLst/>
          </a:prstGeom>
        </p:spPr>
        <p:txBody>
          <a:bodyPr wrap="square" lIns="0" tIns="0" rIns="0" bIns="0" rtlCol="0" vert="horz">
            <a:spAutoFit/>
          </a:bodyPr>
          <a:lstStyle/>
          <a:p>
            <a:pPr marL="0" marR="0">
              <a:lnSpc>
                <a:spcPts val="625"/>
              </a:lnSpc>
              <a:spcBef>
                <a:spcPts val="0"/>
              </a:spcBef>
              <a:spcAft>
                <a:spcPts val="0"/>
              </a:spcAft>
            </a:pPr>
            <a:r>
              <a:rPr dirty="0" sz="600">
                <a:solidFill>
                  <a:srgbClr val="4d4d4f"/>
                </a:solidFill>
                <a:latin typeface="WCDVJB+DengXian Regular"/>
                <a:cs typeface="WCDVJB+DengXian Regular"/>
              </a:rPr>
              <a:t>2018-04</a:t>
            </a:r>
          </a:p>
        </p:txBody>
      </p:sp>
      <p:sp>
        <p:nvSpPr>
          <p:cNvPr id="60" name="object 60"/>
          <p:cNvSpPr txBox="1"/>
          <p:nvPr/>
        </p:nvSpPr>
        <p:spPr>
          <a:xfrm>
            <a:off x="6038722" y="7517887"/>
            <a:ext cx="393562" cy="117499"/>
          </a:xfrm>
          <a:prstGeom prst="rect">
            <a:avLst/>
          </a:prstGeom>
        </p:spPr>
        <p:txBody>
          <a:bodyPr wrap="square" lIns="0" tIns="0" rIns="0" bIns="0" rtlCol="0" vert="horz">
            <a:spAutoFit/>
          </a:bodyPr>
          <a:lstStyle/>
          <a:p>
            <a:pPr marL="0" marR="0">
              <a:lnSpc>
                <a:spcPts val="625"/>
              </a:lnSpc>
              <a:spcBef>
                <a:spcPts val="0"/>
              </a:spcBef>
              <a:spcAft>
                <a:spcPts val="0"/>
              </a:spcAft>
            </a:pPr>
            <a:r>
              <a:rPr dirty="0" sz="600">
                <a:solidFill>
                  <a:srgbClr val="4d4d4f"/>
                </a:solidFill>
                <a:latin typeface="WCDVJB+DengXian Regular"/>
                <a:cs typeface="WCDVJB+DengXian Regular"/>
              </a:rPr>
              <a:t>2018-08</a:t>
            </a:r>
          </a:p>
        </p:txBody>
      </p:sp>
      <p:sp>
        <p:nvSpPr>
          <p:cNvPr id="61" name="object 61"/>
          <p:cNvSpPr txBox="1"/>
          <p:nvPr/>
        </p:nvSpPr>
        <p:spPr>
          <a:xfrm>
            <a:off x="4947792" y="7705395"/>
            <a:ext cx="93181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资料来源：贝格数据</a:t>
            </a:r>
          </a:p>
        </p:txBody>
      </p:sp>
      <p:sp>
        <p:nvSpPr>
          <p:cNvPr id="62" name="object 62"/>
          <p:cNvSpPr txBox="1"/>
          <p:nvPr/>
        </p:nvSpPr>
        <p:spPr>
          <a:xfrm>
            <a:off x="697991" y="7776469"/>
            <a:ext cx="4232904" cy="335655"/>
          </a:xfrm>
          <a:prstGeom prst="rect">
            <a:avLst/>
          </a:prstGeom>
        </p:spPr>
        <p:txBody>
          <a:bodyPr wrap="square" lIns="0" tIns="0" rIns="0" bIns="0" rtlCol="0" vert="horz">
            <a:spAutoFit/>
          </a:bodyPr>
          <a:lstStyle/>
          <a:p>
            <a:pPr marL="0" marR="0">
              <a:lnSpc>
                <a:spcPts val="1139"/>
              </a:lnSpc>
              <a:spcBef>
                <a:spcPts val="0"/>
              </a:spcBef>
              <a:spcAft>
                <a:spcPts val="0"/>
              </a:spcAft>
            </a:pPr>
            <a:r>
              <a:rPr dirty="0" sz="1000">
                <a:solidFill>
                  <a:srgbClr val="4d4d4f"/>
                </a:solidFill>
                <a:latin typeface="UBFKTH+FZLanTingHei-R-GBK"/>
                <a:cs typeface="UBFKTH+FZLanTingHei-R-GBK"/>
              </a:rPr>
              <a:t>风险提示：临床试验进度及结果不及预期，未来产品市场竞争形势复杂，</a:t>
            </a:r>
          </a:p>
          <a:p>
            <a:pPr marL="0" marR="0">
              <a:lnSpc>
                <a:spcPts val="1139"/>
              </a:lnSpc>
              <a:spcBef>
                <a:spcPts val="63"/>
              </a:spcBef>
              <a:spcAft>
                <a:spcPts val="0"/>
              </a:spcAft>
            </a:pPr>
            <a:r>
              <a:rPr dirty="0" sz="1000">
                <a:solidFill>
                  <a:srgbClr val="4d4d4f"/>
                </a:solidFill>
                <a:latin typeface="UBFKTH+FZLanTingHei-R-GBK"/>
                <a:cs typeface="UBFKTH+FZLanTingHei-R-GBK"/>
              </a:rPr>
              <a:t>医保控费，再评价开展不及预期。</a:t>
            </a:r>
          </a:p>
        </p:txBody>
      </p:sp>
      <p:sp>
        <p:nvSpPr>
          <p:cNvPr id="63" name="object 63"/>
          <p:cNvSpPr txBox="1"/>
          <p:nvPr/>
        </p:nvSpPr>
        <p:spPr>
          <a:xfrm>
            <a:off x="4966080" y="7972161"/>
            <a:ext cx="6109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相关报告</a:t>
            </a:r>
          </a:p>
        </p:txBody>
      </p:sp>
      <p:sp>
        <p:nvSpPr>
          <p:cNvPr id="64" name="object 64"/>
          <p:cNvSpPr txBox="1"/>
          <p:nvPr/>
        </p:nvSpPr>
        <p:spPr>
          <a:xfrm>
            <a:off x="4966080" y="8158088"/>
            <a:ext cx="2120056" cy="3213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WCDVJB+DengXian Regular"/>
                <a:cs typeface="WCDVJB+DengXian Regular"/>
              </a:rPr>
              <a:t>1</a:t>
            </a:r>
            <a:r>
              <a:rPr dirty="0" sz="900" spc="226">
                <a:solidFill>
                  <a:srgbClr val="4d4d4f"/>
                </a:solidFill>
                <a:latin typeface="WCDVJB+DengXian Regular"/>
                <a:cs typeface="WCDVJB+DengXian Regular"/>
              </a:rPr>
              <a:t> </a:t>
            </a:r>
            <a:r>
              <a:rPr dirty="0" sz="900" spc="18">
                <a:solidFill>
                  <a:srgbClr val="4d4d4f"/>
                </a:solidFill>
                <a:latin typeface="UBFKTH+FZLanTingHei-R-GBK"/>
                <a:cs typeface="UBFKTH+FZLanTingHei-R-GBK"/>
              </a:rPr>
              <a:t>《九芝堂</a:t>
            </a:r>
            <a:r>
              <a:rPr dirty="0" sz="900" spc="20">
                <a:solidFill>
                  <a:srgbClr val="4d4d4f"/>
                </a:solidFill>
                <a:latin typeface="WCDVJB+DengXian Regular"/>
                <a:cs typeface="WCDVJB+DengXian Regular"/>
              </a:rPr>
              <a:t>-</a:t>
            </a:r>
            <a:r>
              <a:rPr dirty="0" sz="900" spc="20">
                <a:solidFill>
                  <a:srgbClr val="4d4d4f"/>
                </a:solidFill>
                <a:latin typeface="UBFKTH+FZLanTingHei-R-GBK"/>
                <a:cs typeface="UBFKTH+FZLanTingHei-R-GBK"/>
              </a:rPr>
              <a:t>公司点评</a:t>
            </a:r>
            <a:r>
              <a:rPr dirty="0" sz="900" spc="18">
                <a:solidFill>
                  <a:srgbClr val="4d4d4f"/>
                </a:solidFill>
                <a:latin typeface="WCDVJB+DengXian Regular"/>
                <a:cs typeface="WCDVJB+DengXian Regular"/>
              </a:rPr>
              <a:t>:</a:t>
            </a:r>
            <a:r>
              <a:rPr dirty="0" sz="900" spc="18">
                <a:solidFill>
                  <a:srgbClr val="4d4d4f"/>
                </a:solidFill>
                <a:latin typeface="UBFKTH+FZLanTingHei-R-GBK"/>
                <a:cs typeface="UBFKTH+FZLanTingHei-R-GBK"/>
              </a:rPr>
              <a:t>携手北京天坛医</a:t>
            </a:r>
          </a:p>
          <a:p>
            <a:pPr marL="0" marR="0">
              <a:lnSpc>
                <a:spcPts val="1030"/>
              </a:lnSpc>
              <a:spcBef>
                <a:spcPts val="169"/>
              </a:spcBef>
              <a:spcAft>
                <a:spcPts val="0"/>
              </a:spcAft>
            </a:pPr>
            <a:r>
              <a:rPr dirty="0" sz="900" spc="-23">
                <a:solidFill>
                  <a:srgbClr val="4d4d4f"/>
                </a:solidFill>
                <a:latin typeface="UBFKTH+FZLanTingHei-R-GBK"/>
                <a:cs typeface="UBFKTH+FZLanTingHei-R-GBK"/>
              </a:rPr>
              <a:t>院，干细胞研究大步推进》</a:t>
            </a:r>
            <a:r>
              <a:rPr dirty="0" sz="900" spc="-18">
                <a:solidFill>
                  <a:srgbClr val="4d4d4f"/>
                </a:solidFill>
                <a:latin typeface="Times New Roman"/>
                <a:cs typeface="Times New Roman"/>
              </a:rPr>
              <a:t> </a:t>
            </a:r>
            <a:r>
              <a:rPr dirty="0" sz="900">
                <a:solidFill>
                  <a:srgbClr val="4d4d4f"/>
                </a:solidFill>
                <a:latin typeface="WCDVJB+DengXian Regular"/>
                <a:cs typeface="WCDVJB+DengXian Regular"/>
              </a:rPr>
              <a:t>2018-11-13</a:t>
            </a:r>
          </a:p>
        </p:txBody>
      </p:sp>
      <p:sp>
        <p:nvSpPr>
          <p:cNvPr id="65" name="object 65"/>
          <p:cNvSpPr txBox="1"/>
          <p:nvPr/>
        </p:nvSpPr>
        <p:spPr>
          <a:xfrm>
            <a:off x="716280" y="8204690"/>
            <a:ext cx="973017" cy="480458"/>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ffffff"/>
                </a:solidFill>
                <a:latin typeface="UBFKTH+FZLanTingHei-R-GBK"/>
                <a:cs typeface="UBFKTH+FZLanTingHei-R-GBK"/>
              </a:rPr>
              <a:t>财务数据和估值</a:t>
            </a:r>
          </a:p>
          <a:p>
            <a:pPr marL="0" marR="0">
              <a:lnSpc>
                <a:spcPts val="975"/>
              </a:lnSpc>
              <a:spcBef>
                <a:spcPts val="332"/>
              </a:spcBef>
              <a:spcAft>
                <a:spcPts val="0"/>
              </a:spcAft>
            </a:pPr>
            <a:r>
              <a:rPr dirty="0" sz="850">
                <a:solidFill>
                  <a:srgbClr val="4d4d4f"/>
                </a:solidFill>
                <a:latin typeface="UBFKTH+FZLanTingHei-R-GBK"/>
                <a:cs typeface="UBFKTH+FZLanTingHei-R-GBK"/>
              </a:rPr>
              <a:t>营业收入</a:t>
            </a:r>
            <a:r>
              <a:rPr dirty="0" sz="850">
                <a:solidFill>
                  <a:srgbClr val="4d4d4f"/>
                </a:solidFill>
                <a:latin typeface="WCDVJB+DengXian Regular"/>
                <a:cs typeface="WCDVJB+DengXian Regular"/>
              </a:rPr>
              <a:t>(</a:t>
            </a:r>
            <a:r>
              <a:rPr dirty="0" sz="850">
                <a:solidFill>
                  <a:srgbClr val="4d4d4f"/>
                </a:solidFill>
                <a:latin typeface="UBFKTH+FZLanTingHei-R-GBK"/>
                <a:cs typeface="UBFKTH+FZLanTingHei-R-GBK"/>
              </a:rPr>
              <a:t>百万元</a:t>
            </a:r>
            <a:r>
              <a:rPr dirty="0" sz="850">
                <a:solidFill>
                  <a:srgbClr val="4d4d4f"/>
                </a:solidFill>
                <a:latin typeface="WCDVJB+DengXian Regular"/>
                <a:cs typeface="WCDVJB+DengXian Regular"/>
              </a:rPr>
              <a:t>)</a:t>
            </a:r>
          </a:p>
          <a:p>
            <a:pPr marL="0" marR="0">
              <a:lnSpc>
                <a:spcPts val="975"/>
              </a:lnSpc>
              <a:spcBef>
                <a:spcPts val="224"/>
              </a:spcBef>
              <a:spcAft>
                <a:spcPts val="0"/>
              </a:spcAft>
            </a:pPr>
            <a:r>
              <a:rPr dirty="0" sz="850">
                <a:solidFill>
                  <a:srgbClr val="4d4d4f"/>
                </a:solidFill>
                <a:latin typeface="UBFKTH+FZLanTingHei-R-GBK"/>
                <a:cs typeface="UBFKTH+FZLanTingHei-R-GBK"/>
              </a:rPr>
              <a:t>增长率</a:t>
            </a:r>
            <a:r>
              <a:rPr dirty="0" sz="850">
                <a:solidFill>
                  <a:srgbClr val="4d4d4f"/>
                </a:solidFill>
                <a:latin typeface="WCDVJB+DengXian Regular"/>
                <a:cs typeface="WCDVJB+DengXian Regular"/>
              </a:rPr>
              <a:t>(%)</a:t>
            </a:r>
          </a:p>
        </p:txBody>
      </p:sp>
      <p:sp>
        <p:nvSpPr>
          <p:cNvPr id="66" name="object 66"/>
          <p:cNvSpPr txBox="1"/>
          <p:nvPr/>
        </p:nvSpPr>
        <p:spPr>
          <a:xfrm>
            <a:off x="1861057" y="8213831"/>
            <a:ext cx="541892" cy="1078962"/>
          </a:xfrm>
          <a:prstGeom prst="rect">
            <a:avLst/>
          </a:prstGeom>
        </p:spPr>
        <p:txBody>
          <a:bodyPr wrap="square" lIns="0" tIns="0" rIns="0" bIns="0" rtlCol="0" vert="horz">
            <a:spAutoFit/>
          </a:bodyPr>
          <a:lstStyle/>
          <a:p>
            <a:pPr marL="149352" marR="0">
              <a:lnSpc>
                <a:spcPts val="887"/>
              </a:lnSpc>
              <a:spcBef>
                <a:spcPts val="0"/>
              </a:spcBef>
              <a:spcAft>
                <a:spcPts val="0"/>
              </a:spcAft>
            </a:pPr>
            <a:r>
              <a:rPr dirty="0" sz="850" b="1">
                <a:solidFill>
                  <a:srgbClr val="ffffff"/>
                </a:solidFill>
                <a:latin typeface="DengXian"/>
                <a:cs typeface="DengXian"/>
              </a:rPr>
              <a:t>2016</a:t>
            </a:r>
          </a:p>
          <a:p>
            <a:pPr marL="0" marR="0">
              <a:lnSpc>
                <a:spcPts val="887"/>
              </a:lnSpc>
              <a:spcBef>
                <a:spcPts val="420"/>
              </a:spcBef>
              <a:spcAft>
                <a:spcPts val="0"/>
              </a:spcAft>
            </a:pPr>
            <a:r>
              <a:rPr dirty="0" sz="850">
                <a:solidFill>
                  <a:srgbClr val="4d4d4f"/>
                </a:solidFill>
                <a:latin typeface="WCDVJB+DengXian Regular"/>
                <a:cs typeface="WCDVJB+DengXian Regular"/>
              </a:rPr>
              <a:t>2,673.80</a:t>
            </a:r>
          </a:p>
          <a:p>
            <a:pPr marL="80772" marR="0">
              <a:lnSpc>
                <a:spcPts val="887"/>
              </a:lnSpc>
              <a:spcBef>
                <a:spcPts val="312"/>
              </a:spcBef>
              <a:spcAft>
                <a:spcPts val="0"/>
              </a:spcAft>
            </a:pPr>
            <a:r>
              <a:rPr dirty="0" sz="850">
                <a:solidFill>
                  <a:srgbClr val="4d4d4f"/>
                </a:solidFill>
                <a:latin typeface="WCDVJB+DengXian Regular"/>
                <a:cs typeface="WCDVJB+DengXian Regular"/>
              </a:rPr>
              <a:t>206.80</a:t>
            </a:r>
          </a:p>
          <a:p>
            <a:pPr marL="80772" marR="0">
              <a:lnSpc>
                <a:spcPts val="887"/>
              </a:lnSpc>
              <a:spcBef>
                <a:spcPts val="312"/>
              </a:spcBef>
              <a:spcAft>
                <a:spcPts val="0"/>
              </a:spcAft>
            </a:pPr>
            <a:r>
              <a:rPr dirty="0" sz="850">
                <a:solidFill>
                  <a:srgbClr val="4d4d4f"/>
                </a:solidFill>
                <a:latin typeface="WCDVJB+DengXian Regular"/>
                <a:cs typeface="WCDVJB+DengXian Regular"/>
              </a:rPr>
              <a:t>797.46</a:t>
            </a:r>
          </a:p>
          <a:p>
            <a:pPr marL="80772" marR="0">
              <a:lnSpc>
                <a:spcPts val="887"/>
              </a:lnSpc>
              <a:spcBef>
                <a:spcPts val="312"/>
              </a:spcBef>
              <a:spcAft>
                <a:spcPts val="0"/>
              </a:spcAft>
            </a:pPr>
            <a:r>
              <a:rPr dirty="0" sz="850">
                <a:solidFill>
                  <a:srgbClr val="4d4d4f"/>
                </a:solidFill>
                <a:latin typeface="WCDVJB+DengXian Regular"/>
                <a:cs typeface="WCDVJB+DengXian Regular"/>
              </a:rPr>
              <a:t>651.81</a:t>
            </a:r>
          </a:p>
          <a:p>
            <a:pPr marL="137160" marR="0">
              <a:lnSpc>
                <a:spcPts val="887"/>
              </a:lnSpc>
              <a:spcBef>
                <a:spcPts val="312"/>
              </a:spcBef>
              <a:spcAft>
                <a:spcPts val="0"/>
              </a:spcAft>
            </a:pPr>
            <a:r>
              <a:rPr dirty="0" sz="850">
                <a:solidFill>
                  <a:srgbClr val="4d4d4f"/>
                </a:solidFill>
                <a:latin typeface="WCDVJB+DengXian Regular"/>
                <a:cs typeface="WCDVJB+DengXian Regular"/>
              </a:rPr>
              <a:t>38.38</a:t>
            </a:r>
          </a:p>
          <a:p>
            <a:pPr marL="195072" marR="0">
              <a:lnSpc>
                <a:spcPts val="887"/>
              </a:lnSpc>
              <a:spcBef>
                <a:spcPts val="312"/>
              </a:spcBef>
              <a:spcAft>
                <a:spcPts val="0"/>
              </a:spcAft>
            </a:pPr>
            <a:r>
              <a:rPr dirty="0" sz="850">
                <a:solidFill>
                  <a:srgbClr val="4d4d4f"/>
                </a:solidFill>
                <a:latin typeface="WCDVJB+DengXian Regular"/>
                <a:cs typeface="WCDVJB+DengXian Regular"/>
              </a:rPr>
              <a:t>0.75</a:t>
            </a:r>
          </a:p>
        </p:txBody>
      </p:sp>
      <p:sp>
        <p:nvSpPr>
          <p:cNvPr id="67" name="object 67"/>
          <p:cNvSpPr txBox="1"/>
          <p:nvPr/>
        </p:nvSpPr>
        <p:spPr>
          <a:xfrm>
            <a:off x="2484754" y="8213831"/>
            <a:ext cx="541892" cy="1078962"/>
          </a:xfrm>
          <a:prstGeom prst="rect">
            <a:avLst/>
          </a:prstGeom>
        </p:spPr>
        <p:txBody>
          <a:bodyPr wrap="square" lIns="0" tIns="0" rIns="0" bIns="0" rtlCol="0" vert="horz">
            <a:spAutoFit/>
          </a:bodyPr>
          <a:lstStyle/>
          <a:p>
            <a:pPr marL="149352" marR="0">
              <a:lnSpc>
                <a:spcPts val="887"/>
              </a:lnSpc>
              <a:spcBef>
                <a:spcPts val="0"/>
              </a:spcBef>
              <a:spcAft>
                <a:spcPts val="0"/>
              </a:spcAft>
            </a:pPr>
            <a:r>
              <a:rPr dirty="0" sz="850" b="1">
                <a:solidFill>
                  <a:srgbClr val="ffffff"/>
                </a:solidFill>
                <a:latin typeface="DengXian"/>
                <a:cs typeface="DengXian"/>
              </a:rPr>
              <a:t>2017</a:t>
            </a:r>
          </a:p>
          <a:p>
            <a:pPr marL="0" marR="0">
              <a:lnSpc>
                <a:spcPts val="887"/>
              </a:lnSpc>
              <a:spcBef>
                <a:spcPts val="420"/>
              </a:spcBef>
              <a:spcAft>
                <a:spcPts val="0"/>
              </a:spcAft>
            </a:pPr>
            <a:r>
              <a:rPr dirty="0" sz="850">
                <a:solidFill>
                  <a:srgbClr val="4d4d4f"/>
                </a:solidFill>
                <a:latin typeface="WCDVJB+DengXian Regular"/>
                <a:cs typeface="WCDVJB+DengXian Regular"/>
              </a:rPr>
              <a:t>3,836.57</a:t>
            </a:r>
          </a:p>
          <a:p>
            <a:pPr marL="137160" marR="0">
              <a:lnSpc>
                <a:spcPts val="887"/>
              </a:lnSpc>
              <a:spcBef>
                <a:spcPts val="312"/>
              </a:spcBef>
              <a:spcAft>
                <a:spcPts val="0"/>
              </a:spcAft>
            </a:pPr>
            <a:r>
              <a:rPr dirty="0" sz="850">
                <a:solidFill>
                  <a:srgbClr val="4d4d4f"/>
                </a:solidFill>
                <a:latin typeface="WCDVJB+DengXian Regular"/>
                <a:cs typeface="WCDVJB+DengXian Regular"/>
              </a:rPr>
              <a:t>43.49</a:t>
            </a:r>
          </a:p>
          <a:p>
            <a:pPr marL="80772" marR="0">
              <a:lnSpc>
                <a:spcPts val="887"/>
              </a:lnSpc>
              <a:spcBef>
                <a:spcPts val="312"/>
              </a:spcBef>
              <a:spcAft>
                <a:spcPts val="0"/>
              </a:spcAft>
            </a:pPr>
            <a:r>
              <a:rPr dirty="0" sz="850">
                <a:solidFill>
                  <a:srgbClr val="4d4d4f"/>
                </a:solidFill>
                <a:latin typeface="WCDVJB+DengXian Regular"/>
                <a:cs typeface="WCDVJB+DengXian Regular"/>
              </a:rPr>
              <a:t>860.54</a:t>
            </a:r>
          </a:p>
          <a:p>
            <a:pPr marL="80772" marR="0">
              <a:lnSpc>
                <a:spcPts val="887"/>
              </a:lnSpc>
              <a:spcBef>
                <a:spcPts val="312"/>
              </a:spcBef>
              <a:spcAft>
                <a:spcPts val="0"/>
              </a:spcAft>
            </a:pPr>
            <a:r>
              <a:rPr dirty="0" sz="850">
                <a:solidFill>
                  <a:srgbClr val="4d4d4f"/>
                </a:solidFill>
                <a:latin typeface="WCDVJB+DengXian Regular"/>
                <a:cs typeface="WCDVJB+DengXian Regular"/>
              </a:rPr>
              <a:t>721.42</a:t>
            </a:r>
          </a:p>
          <a:p>
            <a:pPr marL="137160" marR="0">
              <a:lnSpc>
                <a:spcPts val="887"/>
              </a:lnSpc>
              <a:spcBef>
                <a:spcPts val="312"/>
              </a:spcBef>
              <a:spcAft>
                <a:spcPts val="0"/>
              </a:spcAft>
            </a:pPr>
            <a:r>
              <a:rPr dirty="0" sz="850">
                <a:solidFill>
                  <a:srgbClr val="4d4d4f"/>
                </a:solidFill>
                <a:latin typeface="WCDVJB+DengXian Regular"/>
                <a:cs typeface="WCDVJB+DengXian Regular"/>
              </a:rPr>
              <a:t>10.68</a:t>
            </a:r>
          </a:p>
          <a:p>
            <a:pPr marL="195072" marR="0">
              <a:lnSpc>
                <a:spcPts val="887"/>
              </a:lnSpc>
              <a:spcBef>
                <a:spcPts val="312"/>
              </a:spcBef>
              <a:spcAft>
                <a:spcPts val="0"/>
              </a:spcAft>
            </a:pPr>
            <a:r>
              <a:rPr dirty="0" sz="850">
                <a:solidFill>
                  <a:srgbClr val="4d4d4f"/>
                </a:solidFill>
                <a:latin typeface="WCDVJB+DengXian Regular"/>
                <a:cs typeface="WCDVJB+DengXian Regular"/>
              </a:rPr>
              <a:t>0.83</a:t>
            </a:r>
          </a:p>
        </p:txBody>
      </p:sp>
      <p:sp>
        <p:nvSpPr>
          <p:cNvPr id="68" name="object 68"/>
          <p:cNvSpPr txBox="1"/>
          <p:nvPr/>
        </p:nvSpPr>
        <p:spPr>
          <a:xfrm>
            <a:off x="3108070" y="8213831"/>
            <a:ext cx="541892" cy="1078962"/>
          </a:xfrm>
          <a:prstGeom prst="rect">
            <a:avLst/>
          </a:prstGeom>
        </p:spPr>
        <p:txBody>
          <a:bodyPr wrap="square" lIns="0" tIns="0" rIns="0" bIns="0" rtlCol="0" vert="horz">
            <a:spAutoFit/>
          </a:bodyPr>
          <a:lstStyle/>
          <a:p>
            <a:pPr marL="92964" marR="0">
              <a:lnSpc>
                <a:spcPts val="887"/>
              </a:lnSpc>
              <a:spcBef>
                <a:spcPts val="0"/>
              </a:spcBef>
              <a:spcAft>
                <a:spcPts val="0"/>
              </a:spcAft>
            </a:pPr>
            <a:r>
              <a:rPr dirty="0" sz="850" b="1">
                <a:solidFill>
                  <a:srgbClr val="ffffff"/>
                </a:solidFill>
                <a:latin typeface="DengXian"/>
                <a:cs typeface="DengXian"/>
              </a:rPr>
              <a:t>2018E</a:t>
            </a:r>
          </a:p>
          <a:p>
            <a:pPr marL="0" marR="0">
              <a:lnSpc>
                <a:spcPts val="887"/>
              </a:lnSpc>
              <a:spcBef>
                <a:spcPts val="420"/>
              </a:spcBef>
              <a:spcAft>
                <a:spcPts val="0"/>
              </a:spcAft>
            </a:pPr>
            <a:r>
              <a:rPr dirty="0" sz="850">
                <a:solidFill>
                  <a:srgbClr val="4d4d4f"/>
                </a:solidFill>
                <a:latin typeface="WCDVJB+DengXian Regular"/>
                <a:cs typeface="WCDVJB+DengXian Regular"/>
              </a:rPr>
              <a:t>3,438.67</a:t>
            </a:r>
          </a:p>
          <a:p>
            <a:pPr marL="74676" marR="0">
              <a:lnSpc>
                <a:spcPts val="887"/>
              </a:lnSpc>
              <a:spcBef>
                <a:spcPts val="312"/>
              </a:spcBef>
              <a:spcAft>
                <a:spcPts val="0"/>
              </a:spcAft>
            </a:pPr>
            <a:r>
              <a:rPr dirty="0" sz="850">
                <a:solidFill>
                  <a:srgbClr val="4d4d4f"/>
                </a:solidFill>
                <a:latin typeface="WCDVJB+DengXian Regular"/>
                <a:cs typeface="WCDVJB+DengXian Regular"/>
              </a:rPr>
              <a:t>(10.37)</a:t>
            </a:r>
          </a:p>
          <a:p>
            <a:pPr marL="80772" marR="0">
              <a:lnSpc>
                <a:spcPts val="887"/>
              </a:lnSpc>
              <a:spcBef>
                <a:spcPts val="312"/>
              </a:spcBef>
              <a:spcAft>
                <a:spcPts val="0"/>
              </a:spcAft>
            </a:pPr>
            <a:r>
              <a:rPr dirty="0" sz="850">
                <a:solidFill>
                  <a:srgbClr val="4d4d4f"/>
                </a:solidFill>
                <a:latin typeface="WCDVJB+DengXian Regular"/>
                <a:cs typeface="WCDVJB+DengXian Regular"/>
              </a:rPr>
              <a:t>541.49</a:t>
            </a:r>
          </a:p>
          <a:p>
            <a:pPr marL="80772" marR="0">
              <a:lnSpc>
                <a:spcPts val="887"/>
              </a:lnSpc>
              <a:spcBef>
                <a:spcPts val="312"/>
              </a:spcBef>
              <a:spcAft>
                <a:spcPts val="0"/>
              </a:spcAft>
            </a:pPr>
            <a:r>
              <a:rPr dirty="0" sz="850">
                <a:solidFill>
                  <a:srgbClr val="4d4d4f"/>
                </a:solidFill>
                <a:latin typeface="WCDVJB+DengXian Regular"/>
                <a:cs typeface="WCDVJB+DengXian Regular"/>
              </a:rPr>
              <a:t>416.07</a:t>
            </a:r>
          </a:p>
          <a:p>
            <a:pPr marL="74676" marR="0">
              <a:lnSpc>
                <a:spcPts val="887"/>
              </a:lnSpc>
              <a:spcBef>
                <a:spcPts val="312"/>
              </a:spcBef>
              <a:spcAft>
                <a:spcPts val="0"/>
              </a:spcAft>
            </a:pPr>
            <a:r>
              <a:rPr dirty="0" sz="850">
                <a:solidFill>
                  <a:srgbClr val="4d4d4f"/>
                </a:solidFill>
                <a:latin typeface="WCDVJB+DengXian Regular"/>
                <a:cs typeface="WCDVJB+DengXian Regular"/>
              </a:rPr>
              <a:t>(42.33)</a:t>
            </a:r>
          </a:p>
          <a:p>
            <a:pPr marL="195072" marR="0">
              <a:lnSpc>
                <a:spcPts val="887"/>
              </a:lnSpc>
              <a:spcBef>
                <a:spcPts val="312"/>
              </a:spcBef>
              <a:spcAft>
                <a:spcPts val="0"/>
              </a:spcAft>
            </a:pPr>
            <a:r>
              <a:rPr dirty="0" sz="850">
                <a:solidFill>
                  <a:srgbClr val="4d4d4f"/>
                </a:solidFill>
                <a:latin typeface="WCDVJB+DengXian Regular"/>
                <a:cs typeface="WCDVJB+DengXian Regular"/>
              </a:rPr>
              <a:t>0.48</a:t>
            </a:r>
          </a:p>
        </p:txBody>
      </p:sp>
      <p:sp>
        <p:nvSpPr>
          <p:cNvPr id="69" name="object 69"/>
          <p:cNvSpPr txBox="1"/>
          <p:nvPr/>
        </p:nvSpPr>
        <p:spPr>
          <a:xfrm>
            <a:off x="3732910" y="8213831"/>
            <a:ext cx="541892" cy="469362"/>
          </a:xfrm>
          <a:prstGeom prst="rect">
            <a:avLst/>
          </a:prstGeom>
        </p:spPr>
        <p:txBody>
          <a:bodyPr wrap="square" lIns="0" tIns="0" rIns="0" bIns="0" rtlCol="0" vert="horz">
            <a:spAutoFit/>
          </a:bodyPr>
          <a:lstStyle/>
          <a:p>
            <a:pPr marL="92964" marR="0">
              <a:lnSpc>
                <a:spcPts val="887"/>
              </a:lnSpc>
              <a:spcBef>
                <a:spcPts val="0"/>
              </a:spcBef>
              <a:spcAft>
                <a:spcPts val="0"/>
              </a:spcAft>
            </a:pPr>
            <a:r>
              <a:rPr dirty="0" sz="850" b="1">
                <a:solidFill>
                  <a:srgbClr val="ffffff"/>
                </a:solidFill>
                <a:latin typeface="DengXian"/>
                <a:cs typeface="DengXian"/>
              </a:rPr>
              <a:t>2019E</a:t>
            </a:r>
          </a:p>
          <a:p>
            <a:pPr marL="0" marR="0">
              <a:lnSpc>
                <a:spcPts val="887"/>
              </a:lnSpc>
              <a:spcBef>
                <a:spcPts val="420"/>
              </a:spcBef>
              <a:spcAft>
                <a:spcPts val="0"/>
              </a:spcAft>
            </a:pPr>
            <a:r>
              <a:rPr dirty="0" sz="850">
                <a:solidFill>
                  <a:srgbClr val="4d4d4f"/>
                </a:solidFill>
                <a:latin typeface="WCDVJB+DengXian Regular"/>
                <a:cs typeface="WCDVJB+DengXian Regular"/>
              </a:rPr>
              <a:t>3,591.12</a:t>
            </a:r>
          </a:p>
          <a:p>
            <a:pPr marL="195072" marR="0">
              <a:lnSpc>
                <a:spcPts val="887"/>
              </a:lnSpc>
              <a:spcBef>
                <a:spcPts val="312"/>
              </a:spcBef>
              <a:spcAft>
                <a:spcPts val="0"/>
              </a:spcAft>
            </a:pPr>
            <a:r>
              <a:rPr dirty="0" sz="850">
                <a:solidFill>
                  <a:srgbClr val="4d4d4f"/>
                </a:solidFill>
                <a:latin typeface="WCDVJB+DengXian Regular"/>
                <a:cs typeface="WCDVJB+DengXian Regular"/>
              </a:rPr>
              <a:t>4.43</a:t>
            </a:r>
          </a:p>
        </p:txBody>
      </p:sp>
      <p:sp>
        <p:nvSpPr>
          <p:cNvPr id="70" name="object 70"/>
          <p:cNvSpPr txBox="1"/>
          <p:nvPr/>
        </p:nvSpPr>
        <p:spPr>
          <a:xfrm>
            <a:off x="4356480" y="8213831"/>
            <a:ext cx="541892" cy="469362"/>
          </a:xfrm>
          <a:prstGeom prst="rect">
            <a:avLst/>
          </a:prstGeom>
        </p:spPr>
        <p:txBody>
          <a:bodyPr wrap="square" lIns="0" tIns="0" rIns="0" bIns="0" rtlCol="0" vert="horz">
            <a:spAutoFit/>
          </a:bodyPr>
          <a:lstStyle/>
          <a:p>
            <a:pPr marL="92964" marR="0">
              <a:lnSpc>
                <a:spcPts val="887"/>
              </a:lnSpc>
              <a:spcBef>
                <a:spcPts val="0"/>
              </a:spcBef>
              <a:spcAft>
                <a:spcPts val="0"/>
              </a:spcAft>
            </a:pPr>
            <a:r>
              <a:rPr dirty="0" sz="850" b="1">
                <a:solidFill>
                  <a:srgbClr val="ffffff"/>
                </a:solidFill>
                <a:latin typeface="DengXian"/>
                <a:cs typeface="DengXian"/>
              </a:rPr>
              <a:t>2020E</a:t>
            </a:r>
          </a:p>
          <a:p>
            <a:pPr marL="0" marR="0">
              <a:lnSpc>
                <a:spcPts val="887"/>
              </a:lnSpc>
              <a:spcBef>
                <a:spcPts val="420"/>
              </a:spcBef>
              <a:spcAft>
                <a:spcPts val="0"/>
              </a:spcAft>
            </a:pPr>
            <a:r>
              <a:rPr dirty="0" sz="850">
                <a:solidFill>
                  <a:srgbClr val="4d4d4f"/>
                </a:solidFill>
                <a:latin typeface="WCDVJB+DengXian Regular"/>
                <a:cs typeface="WCDVJB+DengXian Regular"/>
              </a:rPr>
              <a:t>3,755.58</a:t>
            </a:r>
          </a:p>
          <a:p>
            <a:pPr marL="195072" marR="0">
              <a:lnSpc>
                <a:spcPts val="887"/>
              </a:lnSpc>
              <a:spcBef>
                <a:spcPts val="312"/>
              </a:spcBef>
              <a:spcAft>
                <a:spcPts val="0"/>
              </a:spcAft>
            </a:pPr>
            <a:r>
              <a:rPr dirty="0" sz="850">
                <a:solidFill>
                  <a:srgbClr val="4d4d4f"/>
                </a:solidFill>
                <a:latin typeface="WCDVJB+DengXian Regular"/>
                <a:cs typeface="WCDVJB+DengXian Regular"/>
              </a:rPr>
              <a:t>4.58</a:t>
            </a:r>
          </a:p>
        </p:txBody>
      </p:sp>
      <p:sp>
        <p:nvSpPr>
          <p:cNvPr id="71" name="object 71"/>
          <p:cNvSpPr txBox="1"/>
          <p:nvPr/>
        </p:nvSpPr>
        <p:spPr>
          <a:xfrm>
            <a:off x="716280" y="8675606"/>
            <a:ext cx="881033" cy="4667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WCDVJB+DengXian Regular"/>
                <a:cs typeface="WCDVJB+DengXian Regular"/>
              </a:rPr>
              <a:t>EBITDA(</a:t>
            </a:r>
            <a:r>
              <a:rPr dirty="0" sz="850">
                <a:solidFill>
                  <a:srgbClr val="4d4d4f"/>
                </a:solidFill>
                <a:latin typeface="UBFKTH+FZLanTingHei-R-GBK"/>
                <a:cs typeface="UBFKTH+FZLanTingHei-R-GBK"/>
              </a:rPr>
              <a:t>百万元</a:t>
            </a:r>
            <a:r>
              <a:rPr dirty="0" sz="850">
                <a:solidFill>
                  <a:srgbClr val="4d4d4f"/>
                </a:solidFill>
                <a:latin typeface="WCDVJB+DengXian Regular"/>
                <a:cs typeface="WCDVJB+DengXian Regular"/>
              </a:rPr>
              <a:t>)</a:t>
            </a:r>
          </a:p>
          <a:p>
            <a:pPr marL="0" marR="0">
              <a:lnSpc>
                <a:spcPts val="975"/>
              </a:lnSpc>
              <a:spcBef>
                <a:spcPts val="224"/>
              </a:spcBef>
              <a:spcAft>
                <a:spcPts val="0"/>
              </a:spcAft>
            </a:pPr>
            <a:r>
              <a:rPr dirty="0" sz="850">
                <a:solidFill>
                  <a:srgbClr val="4d4d4f"/>
                </a:solidFill>
                <a:latin typeface="UBFKTH+FZLanTingHei-R-GBK"/>
                <a:cs typeface="UBFKTH+FZLanTingHei-R-GBK"/>
              </a:rPr>
              <a:t>净利润</a:t>
            </a:r>
            <a:r>
              <a:rPr dirty="0" sz="850">
                <a:solidFill>
                  <a:srgbClr val="4d4d4f"/>
                </a:solidFill>
                <a:latin typeface="WCDVJB+DengXian Regular"/>
                <a:cs typeface="WCDVJB+DengXian Regular"/>
              </a:rPr>
              <a:t>(</a:t>
            </a:r>
            <a:r>
              <a:rPr dirty="0" sz="850">
                <a:solidFill>
                  <a:srgbClr val="4d4d4f"/>
                </a:solidFill>
                <a:latin typeface="UBFKTH+FZLanTingHei-R-GBK"/>
                <a:cs typeface="UBFKTH+FZLanTingHei-R-GBK"/>
              </a:rPr>
              <a:t>百万元</a:t>
            </a:r>
            <a:r>
              <a:rPr dirty="0" sz="850">
                <a:solidFill>
                  <a:srgbClr val="4d4d4f"/>
                </a:solidFill>
                <a:latin typeface="WCDVJB+DengXian Regular"/>
                <a:cs typeface="WCDVJB+DengXian Regular"/>
              </a:rPr>
              <a:t>)</a:t>
            </a:r>
          </a:p>
          <a:p>
            <a:pPr marL="0" marR="0">
              <a:lnSpc>
                <a:spcPts val="975"/>
              </a:lnSpc>
              <a:spcBef>
                <a:spcPts val="224"/>
              </a:spcBef>
              <a:spcAft>
                <a:spcPts val="0"/>
              </a:spcAft>
            </a:pPr>
            <a:r>
              <a:rPr dirty="0" sz="850">
                <a:solidFill>
                  <a:srgbClr val="4d4d4f"/>
                </a:solidFill>
                <a:latin typeface="UBFKTH+FZLanTingHei-R-GBK"/>
                <a:cs typeface="UBFKTH+FZLanTingHei-R-GBK"/>
              </a:rPr>
              <a:t>增长率</a:t>
            </a:r>
            <a:r>
              <a:rPr dirty="0" sz="850">
                <a:solidFill>
                  <a:srgbClr val="4d4d4f"/>
                </a:solidFill>
                <a:latin typeface="WCDVJB+DengXian Regular"/>
                <a:cs typeface="WCDVJB+DengXian Regular"/>
              </a:rPr>
              <a:t>(%)</a:t>
            </a:r>
          </a:p>
        </p:txBody>
      </p:sp>
      <p:sp>
        <p:nvSpPr>
          <p:cNvPr id="72" name="object 72"/>
          <p:cNvSpPr txBox="1"/>
          <p:nvPr/>
        </p:nvSpPr>
        <p:spPr>
          <a:xfrm>
            <a:off x="3813683" y="8684746"/>
            <a:ext cx="461161" cy="6080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650.44</a:t>
            </a:r>
          </a:p>
          <a:p>
            <a:pPr marL="0" marR="0">
              <a:lnSpc>
                <a:spcPts val="887"/>
              </a:lnSpc>
              <a:spcBef>
                <a:spcPts val="312"/>
              </a:spcBef>
              <a:spcAft>
                <a:spcPts val="0"/>
              </a:spcAft>
            </a:pPr>
            <a:r>
              <a:rPr dirty="0" sz="850">
                <a:solidFill>
                  <a:srgbClr val="4d4d4f"/>
                </a:solidFill>
                <a:latin typeface="WCDVJB+DengXian Regular"/>
                <a:cs typeface="WCDVJB+DengXian Regular"/>
              </a:rPr>
              <a:t>517.70</a:t>
            </a:r>
          </a:p>
          <a:p>
            <a:pPr marL="56388" marR="0">
              <a:lnSpc>
                <a:spcPts val="887"/>
              </a:lnSpc>
              <a:spcBef>
                <a:spcPts val="312"/>
              </a:spcBef>
              <a:spcAft>
                <a:spcPts val="0"/>
              </a:spcAft>
            </a:pPr>
            <a:r>
              <a:rPr dirty="0" sz="850">
                <a:solidFill>
                  <a:srgbClr val="4d4d4f"/>
                </a:solidFill>
                <a:latin typeface="WCDVJB+DengXian Regular"/>
                <a:cs typeface="WCDVJB+DengXian Regular"/>
              </a:rPr>
              <a:t>24.43</a:t>
            </a:r>
          </a:p>
          <a:p>
            <a:pPr marL="114300" marR="0">
              <a:lnSpc>
                <a:spcPts val="887"/>
              </a:lnSpc>
              <a:spcBef>
                <a:spcPts val="312"/>
              </a:spcBef>
              <a:spcAft>
                <a:spcPts val="0"/>
              </a:spcAft>
            </a:pPr>
            <a:r>
              <a:rPr dirty="0" sz="850">
                <a:solidFill>
                  <a:srgbClr val="4d4d4f"/>
                </a:solidFill>
                <a:latin typeface="WCDVJB+DengXian Regular"/>
                <a:cs typeface="WCDVJB+DengXian Regular"/>
              </a:rPr>
              <a:t>0.60</a:t>
            </a:r>
          </a:p>
        </p:txBody>
      </p:sp>
      <p:sp>
        <p:nvSpPr>
          <p:cNvPr id="73" name="object 73"/>
          <p:cNvSpPr txBox="1"/>
          <p:nvPr/>
        </p:nvSpPr>
        <p:spPr>
          <a:xfrm>
            <a:off x="4437253" y="8684746"/>
            <a:ext cx="461161" cy="6080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729.74</a:t>
            </a:r>
          </a:p>
          <a:p>
            <a:pPr marL="0" marR="0">
              <a:lnSpc>
                <a:spcPts val="887"/>
              </a:lnSpc>
              <a:spcBef>
                <a:spcPts val="312"/>
              </a:spcBef>
              <a:spcAft>
                <a:spcPts val="0"/>
              </a:spcAft>
            </a:pPr>
            <a:r>
              <a:rPr dirty="0" sz="850">
                <a:solidFill>
                  <a:srgbClr val="4d4d4f"/>
                </a:solidFill>
                <a:latin typeface="WCDVJB+DengXian Regular"/>
                <a:cs typeface="WCDVJB+DengXian Regular"/>
              </a:rPr>
              <a:t>588.95</a:t>
            </a:r>
          </a:p>
          <a:p>
            <a:pPr marL="56387" marR="0">
              <a:lnSpc>
                <a:spcPts val="887"/>
              </a:lnSpc>
              <a:spcBef>
                <a:spcPts val="312"/>
              </a:spcBef>
              <a:spcAft>
                <a:spcPts val="0"/>
              </a:spcAft>
            </a:pPr>
            <a:r>
              <a:rPr dirty="0" sz="850">
                <a:solidFill>
                  <a:srgbClr val="4d4d4f"/>
                </a:solidFill>
                <a:latin typeface="WCDVJB+DengXian Regular"/>
                <a:cs typeface="WCDVJB+DengXian Regular"/>
              </a:rPr>
              <a:t>13.76</a:t>
            </a:r>
          </a:p>
          <a:p>
            <a:pPr marL="114300" marR="0">
              <a:lnSpc>
                <a:spcPts val="887"/>
              </a:lnSpc>
              <a:spcBef>
                <a:spcPts val="312"/>
              </a:spcBef>
              <a:spcAft>
                <a:spcPts val="0"/>
              </a:spcAft>
            </a:pPr>
            <a:r>
              <a:rPr dirty="0" sz="850">
                <a:solidFill>
                  <a:srgbClr val="4d4d4f"/>
                </a:solidFill>
                <a:latin typeface="WCDVJB+DengXian Regular"/>
                <a:cs typeface="WCDVJB+DengXian Regular"/>
              </a:rPr>
              <a:t>0.68</a:t>
            </a:r>
          </a:p>
        </p:txBody>
      </p:sp>
      <p:sp>
        <p:nvSpPr>
          <p:cNvPr id="74" name="object 74"/>
          <p:cNvSpPr txBox="1"/>
          <p:nvPr/>
        </p:nvSpPr>
        <p:spPr>
          <a:xfrm>
            <a:off x="716280" y="9132806"/>
            <a:ext cx="643023" cy="161942"/>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WCDVJB+DengXian Regular"/>
                <a:cs typeface="WCDVJB+DengXian Regular"/>
              </a:rPr>
              <a:t>EPS(</a:t>
            </a:r>
            <a:r>
              <a:rPr dirty="0" sz="850" spc="-10">
                <a:solidFill>
                  <a:srgbClr val="4d4d4f"/>
                </a:solidFill>
                <a:latin typeface="UBFKTH+FZLanTingHei-R-GBK"/>
                <a:cs typeface="UBFKTH+FZLanTingHei-R-GBK"/>
              </a:rPr>
              <a:t>元</a:t>
            </a:r>
            <a:r>
              <a:rPr dirty="0" sz="850">
                <a:solidFill>
                  <a:srgbClr val="4d4d4f"/>
                </a:solidFill>
                <a:latin typeface="WCDVJB+DengXian Regular"/>
                <a:cs typeface="WCDVJB+DengXian Regular"/>
              </a:rPr>
              <a:t>/</a:t>
            </a:r>
            <a:r>
              <a:rPr dirty="0" sz="850">
                <a:solidFill>
                  <a:srgbClr val="4d4d4f"/>
                </a:solidFill>
                <a:latin typeface="UBFKTH+FZLanTingHei-R-GBK"/>
                <a:cs typeface="UBFKTH+FZLanTingHei-R-GBK"/>
              </a:rPr>
              <a:t>股</a:t>
            </a:r>
            <a:r>
              <a:rPr dirty="0" sz="850">
                <a:solidFill>
                  <a:srgbClr val="4d4d4f"/>
                </a:solidFill>
                <a:latin typeface="WCDVJB+DengXian Regular"/>
                <a:cs typeface="WCDVJB+DengXian Regular"/>
              </a:rPr>
              <a:t>)</a:t>
            </a:r>
          </a:p>
        </p:txBody>
      </p:sp>
      <p:sp>
        <p:nvSpPr>
          <p:cNvPr id="75" name="object 75"/>
          <p:cNvSpPr txBox="1"/>
          <p:nvPr/>
        </p:nvSpPr>
        <p:spPr>
          <a:xfrm>
            <a:off x="716280" y="9285206"/>
            <a:ext cx="701239" cy="617137"/>
          </a:xfrm>
          <a:prstGeom prst="rect">
            <a:avLst/>
          </a:prstGeom>
        </p:spPr>
        <p:txBody>
          <a:bodyPr wrap="square" lIns="0" tIns="0" rIns="0" bIns="0" rtlCol="0" vert="horz">
            <a:spAutoFit/>
          </a:bodyPr>
          <a:lstStyle/>
          <a:p>
            <a:pPr marL="0" marR="0">
              <a:lnSpc>
                <a:spcPts val="975"/>
              </a:lnSpc>
              <a:spcBef>
                <a:spcPts val="0"/>
              </a:spcBef>
              <a:spcAft>
                <a:spcPts val="0"/>
              </a:spcAft>
            </a:pPr>
            <a:r>
              <a:rPr dirty="0" sz="850">
                <a:solidFill>
                  <a:srgbClr val="4d4d4f"/>
                </a:solidFill>
                <a:latin typeface="UBFKTH+FZLanTingHei-R-GBK"/>
                <a:cs typeface="UBFKTH+FZLanTingHei-R-GBK"/>
              </a:rPr>
              <a:t>市盈率</a:t>
            </a:r>
            <a:r>
              <a:rPr dirty="0" sz="850">
                <a:solidFill>
                  <a:srgbClr val="4d4d4f"/>
                </a:solidFill>
                <a:latin typeface="WCDVJB+DengXian Regular"/>
                <a:cs typeface="WCDVJB+DengXian Regular"/>
              </a:rPr>
              <a:t>(P/E)</a:t>
            </a:r>
          </a:p>
          <a:p>
            <a:pPr marL="0" marR="0">
              <a:lnSpc>
                <a:spcPts val="975"/>
              </a:lnSpc>
              <a:spcBef>
                <a:spcPts val="224"/>
              </a:spcBef>
              <a:spcAft>
                <a:spcPts val="0"/>
              </a:spcAft>
            </a:pPr>
            <a:r>
              <a:rPr dirty="0" sz="850">
                <a:solidFill>
                  <a:srgbClr val="4d4d4f"/>
                </a:solidFill>
                <a:latin typeface="UBFKTH+FZLanTingHei-R-GBK"/>
                <a:cs typeface="UBFKTH+FZLanTingHei-R-GBK"/>
              </a:rPr>
              <a:t>市净率</a:t>
            </a:r>
            <a:r>
              <a:rPr dirty="0" sz="850">
                <a:solidFill>
                  <a:srgbClr val="4d4d4f"/>
                </a:solidFill>
                <a:latin typeface="WCDVJB+DengXian Regular"/>
                <a:cs typeface="WCDVJB+DengXian Regular"/>
              </a:rPr>
              <a:t>(P/B)</a:t>
            </a:r>
          </a:p>
          <a:p>
            <a:pPr marL="0" marR="0">
              <a:lnSpc>
                <a:spcPts val="975"/>
              </a:lnSpc>
              <a:spcBef>
                <a:spcPts val="224"/>
              </a:spcBef>
              <a:spcAft>
                <a:spcPts val="0"/>
              </a:spcAft>
            </a:pPr>
            <a:r>
              <a:rPr dirty="0" sz="850">
                <a:solidFill>
                  <a:srgbClr val="4d4d4f"/>
                </a:solidFill>
                <a:latin typeface="UBFKTH+FZLanTingHei-R-GBK"/>
                <a:cs typeface="UBFKTH+FZLanTingHei-R-GBK"/>
              </a:rPr>
              <a:t>市销率</a:t>
            </a:r>
            <a:r>
              <a:rPr dirty="0" sz="850">
                <a:solidFill>
                  <a:srgbClr val="4d4d4f"/>
                </a:solidFill>
                <a:latin typeface="WCDVJB+DengXian Regular"/>
                <a:cs typeface="WCDVJB+DengXian Regular"/>
              </a:rPr>
              <a:t>(P/S)</a:t>
            </a:r>
          </a:p>
          <a:p>
            <a:pPr marL="0" marR="0">
              <a:lnSpc>
                <a:spcPts val="887"/>
              </a:lnSpc>
              <a:spcBef>
                <a:spcPts val="296"/>
              </a:spcBef>
              <a:spcAft>
                <a:spcPts val="0"/>
              </a:spcAft>
            </a:pPr>
            <a:r>
              <a:rPr dirty="0" sz="850">
                <a:solidFill>
                  <a:srgbClr val="4d4d4f"/>
                </a:solidFill>
                <a:latin typeface="WCDVJB+DengXian Regular"/>
                <a:cs typeface="WCDVJB+DengXian Regular"/>
              </a:rPr>
              <a:t>EV/EBITDA</a:t>
            </a:r>
          </a:p>
        </p:txBody>
      </p:sp>
      <p:sp>
        <p:nvSpPr>
          <p:cNvPr id="76" name="object 76"/>
          <p:cNvSpPr txBox="1"/>
          <p:nvPr/>
        </p:nvSpPr>
        <p:spPr>
          <a:xfrm>
            <a:off x="1998217" y="9294346"/>
            <a:ext cx="404306" cy="303196"/>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15.07</a:t>
            </a:r>
          </a:p>
          <a:p>
            <a:pPr marL="57911" marR="0">
              <a:lnSpc>
                <a:spcPts val="887"/>
              </a:lnSpc>
              <a:spcBef>
                <a:spcPts val="311"/>
              </a:spcBef>
              <a:spcAft>
                <a:spcPts val="0"/>
              </a:spcAft>
            </a:pPr>
            <a:r>
              <a:rPr dirty="0" sz="850">
                <a:solidFill>
                  <a:srgbClr val="4d4d4f"/>
                </a:solidFill>
                <a:latin typeface="WCDVJB+DengXian Regular"/>
                <a:cs typeface="WCDVJB+DengXian Regular"/>
              </a:rPr>
              <a:t>2.37</a:t>
            </a:r>
          </a:p>
        </p:txBody>
      </p:sp>
      <p:sp>
        <p:nvSpPr>
          <p:cNvPr id="77" name="object 77"/>
          <p:cNvSpPr txBox="1"/>
          <p:nvPr/>
        </p:nvSpPr>
        <p:spPr>
          <a:xfrm>
            <a:off x="2621914" y="9294346"/>
            <a:ext cx="404306" cy="303196"/>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13.62</a:t>
            </a:r>
          </a:p>
          <a:p>
            <a:pPr marL="57911" marR="0">
              <a:lnSpc>
                <a:spcPts val="887"/>
              </a:lnSpc>
              <a:spcBef>
                <a:spcPts val="311"/>
              </a:spcBef>
              <a:spcAft>
                <a:spcPts val="0"/>
              </a:spcAft>
            </a:pPr>
            <a:r>
              <a:rPr dirty="0" sz="850">
                <a:solidFill>
                  <a:srgbClr val="4d4d4f"/>
                </a:solidFill>
                <a:latin typeface="WCDVJB+DengXian Regular"/>
                <a:cs typeface="WCDVJB+DengXian Regular"/>
              </a:rPr>
              <a:t>2.18</a:t>
            </a:r>
          </a:p>
        </p:txBody>
      </p:sp>
      <p:sp>
        <p:nvSpPr>
          <p:cNvPr id="78" name="object 78"/>
          <p:cNvSpPr txBox="1"/>
          <p:nvPr/>
        </p:nvSpPr>
        <p:spPr>
          <a:xfrm>
            <a:off x="3245230" y="9294346"/>
            <a:ext cx="404153"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23.61</a:t>
            </a:r>
          </a:p>
        </p:txBody>
      </p:sp>
      <p:sp>
        <p:nvSpPr>
          <p:cNvPr id="79" name="object 79"/>
          <p:cNvSpPr txBox="1"/>
          <p:nvPr/>
        </p:nvSpPr>
        <p:spPr>
          <a:xfrm>
            <a:off x="3870071" y="9294346"/>
            <a:ext cx="404306" cy="303196"/>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18.98</a:t>
            </a:r>
          </a:p>
          <a:p>
            <a:pPr marL="57911" marR="0">
              <a:lnSpc>
                <a:spcPts val="887"/>
              </a:lnSpc>
              <a:spcBef>
                <a:spcPts val="311"/>
              </a:spcBef>
              <a:spcAft>
                <a:spcPts val="0"/>
              </a:spcAft>
            </a:pPr>
            <a:r>
              <a:rPr dirty="0" sz="850">
                <a:solidFill>
                  <a:srgbClr val="4d4d4f"/>
                </a:solidFill>
                <a:latin typeface="WCDVJB+DengXian Regular"/>
                <a:cs typeface="WCDVJB+DengXian Regular"/>
              </a:rPr>
              <a:t>1.99</a:t>
            </a:r>
          </a:p>
        </p:txBody>
      </p:sp>
      <p:sp>
        <p:nvSpPr>
          <p:cNvPr id="80" name="object 80"/>
          <p:cNvSpPr txBox="1"/>
          <p:nvPr/>
        </p:nvSpPr>
        <p:spPr>
          <a:xfrm>
            <a:off x="4493640" y="9294346"/>
            <a:ext cx="404306" cy="303196"/>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16.68</a:t>
            </a:r>
          </a:p>
          <a:p>
            <a:pPr marL="57912" marR="0">
              <a:lnSpc>
                <a:spcPts val="887"/>
              </a:lnSpc>
              <a:spcBef>
                <a:spcPts val="311"/>
              </a:spcBef>
              <a:spcAft>
                <a:spcPts val="0"/>
              </a:spcAft>
            </a:pPr>
            <a:r>
              <a:rPr dirty="0" sz="850">
                <a:solidFill>
                  <a:srgbClr val="4d4d4f"/>
                </a:solidFill>
                <a:latin typeface="WCDVJB+DengXian Regular"/>
                <a:cs typeface="WCDVJB+DengXian Regular"/>
              </a:rPr>
              <a:t>1.88</a:t>
            </a:r>
          </a:p>
        </p:txBody>
      </p:sp>
      <p:sp>
        <p:nvSpPr>
          <p:cNvPr id="81" name="object 81"/>
          <p:cNvSpPr txBox="1"/>
          <p:nvPr/>
        </p:nvSpPr>
        <p:spPr>
          <a:xfrm>
            <a:off x="3303142" y="94466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2.09</a:t>
            </a:r>
          </a:p>
        </p:txBody>
      </p:sp>
      <p:sp>
        <p:nvSpPr>
          <p:cNvPr id="82" name="object 82"/>
          <p:cNvSpPr txBox="1"/>
          <p:nvPr/>
        </p:nvSpPr>
        <p:spPr>
          <a:xfrm>
            <a:off x="2056129" y="95990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3.67</a:t>
            </a:r>
          </a:p>
        </p:txBody>
      </p:sp>
      <p:sp>
        <p:nvSpPr>
          <p:cNvPr id="83" name="object 83"/>
          <p:cNvSpPr txBox="1"/>
          <p:nvPr/>
        </p:nvSpPr>
        <p:spPr>
          <a:xfrm>
            <a:off x="2679826" y="95990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2.56</a:t>
            </a:r>
          </a:p>
        </p:txBody>
      </p:sp>
      <p:sp>
        <p:nvSpPr>
          <p:cNvPr id="84" name="object 84"/>
          <p:cNvSpPr txBox="1"/>
          <p:nvPr/>
        </p:nvSpPr>
        <p:spPr>
          <a:xfrm>
            <a:off x="3303142" y="95990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2.86</a:t>
            </a:r>
          </a:p>
        </p:txBody>
      </p:sp>
      <p:sp>
        <p:nvSpPr>
          <p:cNvPr id="85" name="object 85"/>
          <p:cNvSpPr txBox="1"/>
          <p:nvPr/>
        </p:nvSpPr>
        <p:spPr>
          <a:xfrm>
            <a:off x="3927983" y="95990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2.74</a:t>
            </a:r>
          </a:p>
        </p:txBody>
      </p:sp>
      <p:sp>
        <p:nvSpPr>
          <p:cNvPr id="86" name="object 86"/>
          <p:cNvSpPr txBox="1"/>
          <p:nvPr/>
        </p:nvSpPr>
        <p:spPr>
          <a:xfrm>
            <a:off x="4551553" y="95990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2.62</a:t>
            </a:r>
          </a:p>
        </p:txBody>
      </p:sp>
      <p:sp>
        <p:nvSpPr>
          <p:cNvPr id="87" name="object 87"/>
          <p:cNvSpPr txBox="1"/>
          <p:nvPr/>
        </p:nvSpPr>
        <p:spPr>
          <a:xfrm>
            <a:off x="1998217" y="9751496"/>
            <a:ext cx="404153"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21.62</a:t>
            </a:r>
          </a:p>
        </p:txBody>
      </p:sp>
      <p:sp>
        <p:nvSpPr>
          <p:cNvPr id="88" name="object 88"/>
          <p:cNvSpPr txBox="1"/>
          <p:nvPr/>
        </p:nvSpPr>
        <p:spPr>
          <a:xfrm>
            <a:off x="2621914" y="9751496"/>
            <a:ext cx="404153"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17.45</a:t>
            </a:r>
          </a:p>
        </p:txBody>
      </p:sp>
      <p:sp>
        <p:nvSpPr>
          <p:cNvPr id="89" name="object 89"/>
          <p:cNvSpPr txBox="1"/>
          <p:nvPr/>
        </p:nvSpPr>
        <p:spPr>
          <a:xfrm>
            <a:off x="3245230" y="9751496"/>
            <a:ext cx="404153"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14.40</a:t>
            </a:r>
          </a:p>
        </p:txBody>
      </p:sp>
      <p:sp>
        <p:nvSpPr>
          <p:cNvPr id="90" name="object 90"/>
          <p:cNvSpPr txBox="1"/>
          <p:nvPr/>
        </p:nvSpPr>
        <p:spPr>
          <a:xfrm>
            <a:off x="3870071" y="9751496"/>
            <a:ext cx="404153"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11.86</a:t>
            </a:r>
          </a:p>
        </p:txBody>
      </p:sp>
      <p:sp>
        <p:nvSpPr>
          <p:cNvPr id="91" name="object 91"/>
          <p:cNvSpPr txBox="1"/>
          <p:nvPr/>
        </p:nvSpPr>
        <p:spPr>
          <a:xfrm>
            <a:off x="4551553" y="9751496"/>
            <a:ext cx="347146" cy="150847"/>
          </a:xfrm>
          <a:prstGeom prst="rect">
            <a:avLst/>
          </a:prstGeom>
        </p:spPr>
        <p:txBody>
          <a:bodyPr wrap="square" lIns="0" tIns="0" rIns="0" bIns="0" rtlCol="0" vert="horz">
            <a:spAutoFit/>
          </a:bodyPr>
          <a:lstStyle/>
          <a:p>
            <a:pPr marL="0" marR="0">
              <a:lnSpc>
                <a:spcPts val="887"/>
              </a:lnSpc>
              <a:spcBef>
                <a:spcPts val="0"/>
              </a:spcBef>
              <a:spcAft>
                <a:spcPts val="0"/>
              </a:spcAft>
            </a:pPr>
            <a:r>
              <a:rPr dirty="0" sz="850">
                <a:solidFill>
                  <a:srgbClr val="4d4d4f"/>
                </a:solidFill>
                <a:latin typeface="WCDVJB+DengXian Regular"/>
                <a:cs typeface="WCDVJB+DengXian Regular"/>
              </a:rPr>
              <a:t>9.88</a:t>
            </a:r>
          </a:p>
        </p:txBody>
      </p:sp>
      <p:sp>
        <p:nvSpPr>
          <p:cNvPr id="92" name="object 92"/>
          <p:cNvSpPr txBox="1"/>
          <p:nvPr/>
        </p:nvSpPr>
        <p:spPr>
          <a:xfrm>
            <a:off x="697991" y="9930159"/>
            <a:ext cx="4985351" cy="186353"/>
          </a:xfrm>
          <a:prstGeom prst="rect">
            <a:avLst/>
          </a:prstGeom>
        </p:spPr>
        <p:txBody>
          <a:bodyPr wrap="square" lIns="0" tIns="0" rIns="0" bIns="0" rtlCol="0" vert="horz">
            <a:spAutoFit/>
          </a:bodyPr>
          <a:lstStyle/>
          <a:p>
            <a:pPr marL="0" marR="0">
              <a:lnSpc>
                <a:spcPts val="1167"/>
              </a:lnSpc>
              <a:spcBef>
                <a:spcPts val="0"/>
              </a:spcBef>
              <a:spcAft>
                <a:spcPts val="0"/>
              </a:spcAft>
            </a:pPr>
            <a:r>
              <a:rPr dirty="0" sz="1050" baseline="28507">
                <a:solidFill>
                  <a:srgbClr val="4d4d4f"/>
                </a:solidFill>
                <a:latin typeface="UBFKTH+FZLanTingHei-R-GBK"/>
                <a:cs typeface="UBFKTH+FZLanTingHei-R-GBK"/>
              </a:rPr>
              <a:t>资料来源：</a:t>
            </a:r>
            <a:r>
              <a:rPr dirty="0" sz="1050" baseline="28507">
                <a:solidFill>
                  <a:srgbClr val="4d4d4f"/>
                </a:solidFill>
                <a:latin typeface="WCDVJB+DengXian Regular"/>
                <a:cs typeface="WCDVJB+DengXian Regular"/>
              </a:rPr>
              <a:t>wind</a:t>
            </a:r>
            <a:r>
              <a:rPr dirty="0" sz="2400" baseline="28507">
                <a:solidFill>
                  <a:srgbClr val="4d4d4f"/>
                </a:solidFill>
                <a:latin typeface="UBFKTH+FZLanTingHei-R-GBK"/>
                <a:cs typeface="UBFKTH+FZLanTingHei-R-GBK"/>
              </a:rPr>
              <a:t>，天风证</a:t>
            </a:r>
            <a:r>
              <a:rPr dirty="0" sz="1150" spc="-551">
                <a:solidFill>
                  <a:srgbClr val="000000"/>
                </a:solidFill>
                <a:latin typeface="FangSong"/>
                <a:cs typeface="FangSong"/>
              </a:rPr>
              <a:t>w</a:t>
            </a:r>
            <a:r>
              <a:rPr dirty="0" sz="2400" baseline="28507" spc="-139">
                <a:solidFill>
                  <a:srgbClr val="4d4d4f"/>
                </a:solidFill>
                <a:latin typeface="UBFKTH+FZLanTingHei-R-GBK"/>
                <a:cs typeface="UBFKTH+FZLanTingHei-R-GBK"/>
              </a:rPr>
              <a:t>券</a:t>
            </a:r>
            <a:r>
              <a:rPr dirty="0" sz="1150" spc="-438">
                <a:solidFill>
                  <a:srgbClr val="000000"/>
                </a:solidFill>
                <a:latin typeface="FangSong"/>
                <a:cs typeface="FangSong"/>
              </a:rPr>
              <a:t>w</a:t>
            </a:r>
            <a:r>
              <a:rPr dirty="0" sz="2400" baseline="28507" spc="-251">
                <a:solidFill>
                  <a:srgbClr val="4d4d4f"/>
                </a:solidFill>
                <a:latin typeface="UBFKTH+FZLanTingHei-R-GBK"/>
                <a:cs typeface="UBFKTH+FZLanTingHei-R-GBK"/>
              </a:rPr>
              <a:t>研</a:t>
            </a:r>
            <a:r>
              <a:rPr dirty="0" sz="1150" spc="-316">
                <a:solidFill>
                  <a:srgbClr val="000000"/>
                </a:solidFill>
                <a:latin typeface="FangSong"/>
                <a:cs typeface="FangSong"/>
              </a:rPr>
              <a:t>w</a:t>
            </a:r>
            <a:r>
              <a:rPr dirty="0" sz="1600" baseline="28507" spc="-375">
                <a:solidFill>
                  <a:srgbClr val="4d4d4f"/>
                </a:solidFill>
                <a:latin typeface="UBFKTH+FZLanTingHei-R-GBK"/>
                <a:cs typeface="UBFKTH+FZLanTingHei-R-GBK"/>
              </a:rPr>
              <a:t>究</a:t>
            </a:r>
            <a:r>
              <a:rPr dirty="0" sz="1150" spc="-202">
                <a:solidFill>
                  <a:srgbClr val="000000"/>
                </a:solidFill>
                <a:latin typeface="FangSong"/>
                <a:cs typeface="FangSong"/>
              </a:rPr>
              <a:t>.</a:t>
            </a:r>
            <a:r>
              <a:rPr dirty="0" sz="1600" baseline="28507" spc="-488">
                <a:solidFill>
                  <a:srgbClr val="4d4d4f"/>
                </a:solidFill>
                <a:latin typeface="UBFKTH+FZLanTingHei-R-GBK"/>
                <a:cs typeface="UBFKTH+FZLanTingHei-R-GBK"/>
              </a:rPr>
              <a:t>所</a:t>
            </a:r>
            <a:r>
              <a:rPr dirty="0" sz="1150">
                <a:solidFill>
                  <a:srgbClr val="000000"/>
                </a:solidFill>
                <a:latin typeface="FangSong"/>
                <a:cs typeface="FangSong"/>
              </a:rPr>
              <a:t>baogaoba.xyz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
        <p:nvSpPr>
          <p:cNvPr id="93" name="object 93"/>
          <p:cNvSpPr txBox="1"/>
          <p:nvPr/>
        </p:nvSpPr>
        <p:spPr>
          <a:xfrm>
            <a:off x="957376" y="10230983"/>
            <a:ext cx="23241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b4948"/>
                </a:solidFill>
                <a:latin typeface="UBFKTH+FZLanTingHei-R-GBK"/>
                <a:cs typeface="UBFKTH+FZLanTingHei-R-GBK"/>
              </a:rPr>
              <a:t>请务必阅读正文之后的信息披露和免责申明</a:t>
            </a:r>
          </a:p>
        </p:txBody>
      </p:sp>
      <p:sp>
        <p:nvSpPr>
          <p:cNvPr id="94" name="object 94"/>
          <p:cNvSpPr txBox="1"/>
          <p:nvPr/>
        </p:nvSpPr>
        <p:spPr>
          <a:xfrm>
            <a:off x="6854697" y="10240638"/>
            <a:ext cx="212619"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594359" y="10311891"/>
            <a:ext cx="6374637" cy="18288"/>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0" y="243585"/>
            <a:ext cx="7556500" cy="9983089"/>
          </a:xfrm>
          <a:prstGeom prst="rect">
            <a:avLst/>
          </a:prstGeom>
          <a:blipFill>
            <a:blip cstate="print" r:embed="rId3"/>
            <a:stretch>
              <a:fillRect/>
            </a:stretch>
          </a:blipFill>
        </p:spPr>
        <p:txBody>
          <a:bodyPr wrap="square" lIns="0" tIns="0" rIns="0" bIns="0" rtlCol="0">
            <a:spAutoFit/>
          </a:bodyPr>
          <a:lstStyle/>
          <a:p/>
        </p:txBody>
      </p:sp>
      <p:sp>
        <p:nvSpPr>
          <p:cNvPr id="4" name="object 4"/>
          <p:cNvSpPr txBox="1"/>
          <p:nvPr/>
        </p:nvSpPr>
        <p:spPr>
          <a:xfrm>
            <a:off x="219947" y="451474"/>
            <a:ext cx="1609004" cy="214643"/>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報告吧</a:t>
            </a:r>
            <a:r>
              <a:rPr dirty="0" sz="1350" baseline="29149">
                <a:solidFill>
                  <a:srgbClr val="4d4d4f"/>
                </a:solidFill>
                <a:latin typeface="UBFKTH+FZLanTingHei-R-GBK"/>
                <a:cs typeface="UBFKTH+FZLanTingHei-R-GBK"/>
              </a:rPr>
              <a:t>公司报告</a:t>
            </a:r>
            <a:r>
              <a:rPr dirty="0" sz="1350" baseline="29149" spc="118">
                <a:solidFill>
                  <a:srgbClr val="4d4d4f"/>
                </a:solidFill>
                <a:latin typeface="Times New Roman"/>
                <a:cs typeface="Times New Roman"/>
              </a:rPr>
              <a:t> </a:t>
            </a:r>
            <a:r>
              <a:rPr dirty="0" sz="1350" baseline="29149">
                <a:solidFill>
                  <a:srgbClr val="4d4d4f"/>
                </a:solidFill>
                <a:latin typeface="IEJVMP+FZLanTingHei-R-GBK"/>
                <a:cs typeface="IEJVMP+FZLanTingHei-R-GBK"/>
              </a:rPr>
              <a:t>|</a:t>
            </a:r>
            <a:r>
              <a:rPr dirty="0" sz="1350" baseline="29149" spc="203">
                <a:solidFill>
                  <a:srgbClr val="4d4d4f"/>
                </a:solidFill>
                <a:latin typeface="IEJVMP+FZLanTingHei-R-GBK"/>
                <a:cs typeface="IEJVMP+FZLanTingHei-R-GBK"/>
              </a:rPr>
              <a:t> </a:t>
            </a:r>
            <a:r>
              <a:rPr dirty="0" sz="1350" baseline="29149">
                <a:solidFill>
                  <a:srgbClr val="4d4d4f"/>
                </a:solidFill>
                <a:latin typeface="UBFKTH+FZLanTingHei-R-GBK"/>
                <a:cs typeface="UBFKTH+FZLanTingHei-R-GBK"/>
              </a:rPr>
              <a:t>公司点评</a:t>
            </a:r>
          </a:p>
        </p:txBody>
      </p:sp>
      <p:sp>
        <p:nvSpPr>
          <p:cNvPr id="5" name="object 5"/>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6" name="object 6"/>
          <p:cNvSpPr txBox="1"/>
          <p:nvPr/>
        </p:nvSpPr>
        <p:spPr>
          <a:xfrm>
            <a:off x="326136" y="903233"/>
            <a:ext cx="1223674" cy="242179"/>
          </a:xfrm>
          <a:prstGeom prst="rect">
            <a:avLst/>
          </a:prstGeom>
        </p:spPr>
        <p:txBody>
          <a:bodyPr wrap="square" lIns="0" tIns="0" rIns="0" bIns="0" rtlCol="0" vert="horz">
            <a:spAutoFit/>
          </a:bodyPr>
          <a:lstStyle/>
          <a:p>
            <a:pPr marL="0" marR="0">
              <a:lnSpc>
                <a:spcPts val="1606"/>
              </a:lnSpc>
              <a:spcBef>
                <a:spcPts val="0"/>
              </a:spcBef>
              <a:spcAft>
                <a:spcPts val="0"/>
              </a:spcAft>
            </a:pPr>
            <a:r>
              <a:rPr dirty="0" sz="1400">
                <a:solidFill>
                  <a:srgbClr val="f58220"/>
                </a:solidFill>
                <a:latin typeface="UBFKTH+FZLanTingHei-R-GBK"/>
                <a:cs typeface="UBFKTH+FZLanTingHei-R-GBK"/>
              </a:rPr>
              <a:t>财务预测摘要</a:t>
            </a:r>
          </a:p>
        </p:txBody>
      </p:sp>
      <p:sp>
        <p:nvSpPr>
          <p:cNvPr id="7" name="object 7"/>
          <p:cNvSpPr txBox="1"/>
          <p:nvPr/>
        </p:nvSpPr>
        <p:spPr>
          <a:xfrm>
            <a:off x="169163" y="1265860"/>
            <a:ext cx="908239"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资产负债表</a:t>
            </a:r>
            <a:r>
              <a:rPr dirty="0" sz="700" b="1">
                <a:solidFill>
                  <a:srgbClr val="4d4d4f"/>
                </a:solidFill>
                <a:latin typeface="DengXian"/>
                <a:cs typeface="DengXian"/>
              </a:rPr>
              <a:t>(</a:t>
            </a:r>
            <a:r>
              <a:rPr dirty="0" sz="700">
                <a:solidFill>
                  <a:srgbClr val="4d4d4f"/>
                </a:solidFill>
                <a:latin typeface="UBFKTH+FZLanTingHei-R-GBK"/>
                <a:cs typeface="UBFKTH+FZLanTingHei-R-GBK"/>
              </a:rPr>
              <a:t>百万元</a:t>
            </a:r>
            <a:r>
              <a:rPr dirty="0" sz="700" b="1">
                <a:solidFill>
                  <a:srgbClr val="4d4d4f"/>
                </a:solidFill>
                <a:latin typeface="DengXian"/>
                <a:cs typeface="DengXian"/>
              </a:rPr>
              <a:t>)</a:t>
            </a:r>
          </a:p>
        </p:txBody>
      </p:sp>
      <p:sp>
        <p:nvSpPr>
          <p:cNvPr id="8" name="object 8"/>
          <p:cNvSpPr txBox="1"/>
          <p:nvPr/>
        </p:nvSpPr>
        <p:spPr>
          <a:xfrm>
            <a:off x="1284986" y="1271803"/>
            <a:ext cx="33021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2016</a:t>
            </a:r>
          </a:p>
        </p:txBody>
      </p:sp>
      <p:sp>
        <p:nvSpPr>
          <p:cNvPr id="9" name="object 9"/>
          <p:cNvSpPr txBox="1"/>
          <p:nvPr/>
        </p:nvSpPr>
        <p:spPr>
          <a:xfrm>
            <a:off x="1826005" y="1271803"/>
            <a:ext cx="33021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2017</a:t>
            </a:r>
          </a:p>
        </p:txBody>
      </p:sp>
      <p:sp>
        <p:nvSpPr>
          <p:cNvPr id="10" name="object 10"/>
          <p:cNvSpPr txBox="1"/>
          <p:nvPr/>
        </p:nvSpPr>
        <p:spPr>
          <a:xfrm>
            <a:off x="2319782" y="1271803"/>
            <a:ext cx="37568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2018E</a:t>
            </a:r>
          </a:p>
        </p:txBody>
      </p:sp>
      <p:sp>
        <p:nvSpPr>
          <p:cNvPr id="11" name="object 11"/>
          <p:cNvSpPr txBox="1"/>
          <p:nvPr/>
        </p:nvSpPr>
        <p:spPr>
          <a:xfrm>
            <a:off x="2861182" y="1271803"/>
            <a:ext cx="37568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2019E</a:t>
            </a:r>
          </a:p>
        </p:txBody>
      </p:sp>
      <p:sp>
        <p:nvSpPr>
          <p:cNvPr id="12" name="object 12"/>
          <p:cNvSpPr txBox="1"/>
          <p:nvPr/>
        </p:nvSpPr>
        <p:spPr>
          <a:xfrm>
            <a:off x="3400678" y="1271803"/>
            <a:ext cx="37568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2020E</a:t>
            </a:r>
          </a:p>
        </p:txBody>
      </p:sp>
      <p:sp>
        <p:nvSpPr>
          <p:cNvPr id="13" name="object 13"/>
          <p:cNvSpPr txBox="1"/>
          <p:nvPr/>
        </p:nvSpPr>
        <p:spPr>
          <a:xfrm>
            <a:off x="3851783" y="1265860"/>
            <a:ext cx="729881" cy="308430"/>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利润表</a:t>
            </a:r>
            <a:r>
              <a:rPr dirty="0" sz="700" b="1">
                <a:solidFill>
                  <a:srgbClr val="4d4d4f"/>
                </a:solidFill>
                <a:latin typeface="DengXian"/>
                <a:cs typeface="DengXian"/>
              </a:rPr>
              <a:t>(</a:t>
            </a:r>
            <a:r>
              <a:rPr dirty="0" sz="700">
                <a:solidFill>
                  <a:srgbClr val="4d4d4f"/>
                </a:solidFill>
                <a:latin typeface="UBFKTH+FZLanTingHei-R-GBK"/>
                <a:cs typeface="UBFKTH+FZLanTingHei-R-GBK"/>
              </a:rPr>
              <a:t>百万元</a:t>
            </a:r>
            <a:r>
              <a:rPr dirty="0" sz="700" b="1">
                <a:solidFill>
                  <a:srgbClr val="4d4d4f"/>
                </a:solidFill>
                <a:latin typeface="DengXian"/>
                <a:cs typeface="DengXian"/>
              </a:rPr>
              <a:t>)</a:t>
            </a:r>
          </a:p>
          <a:p>
            <a:pPr marL="0" marR="0">
              <a:lnSpc>
                <a:spcPts val="796"/>
              </a:lnSpc>
              <a:spcBef>
                <a:spcPts val="535"/>
              </a:spcBef>
              <a:spcAft>
                <a:spcPts val="0"/>
              </a:spcAft>
            </a:pPr>
            <a:r>
              <a:rPr dirty="0" sz="700">
                <a:solidFill>
                  <a:srgbClr val="4d4d4f"/>
                </a:solidFill>
                <a:latin typeface="UBFKTH+FZLanTingHei-R-GBK"/>
                <a:cs typeface="UBFKTH+FZLanTingHei-R-GBK"/>
              </a:rPr>
              <a:t>营业收入</a:t>
            </a:r>
          </a:p>
        </p:txBody>
      </p:sp>
      <p:sp>
        <p:nvSpPr>
          <p:cNvPr id="14" name="object 14"/>
          <p:cNvSpPr txBox="1"/>
          <p:nvPr/>
        </p:nvSpPr>
        <p:spPr>
          <a:xfrm>
            <a:off x="4891404" y="1271803"/>
            <a:ext cx="472034" cy="648363"/>
          </a:xfrm>
          <a:prstGeom prst="rect">
            <a:avLst/>
          </a:prstGeom>
        </p:spPr>
        <p:txBody>
          <a:bodyPr wrap="square" lIns="0" tIns="0" rIns="0" bIns="0" rtlCol="0" vert="horz">
            <a:spAutoFit/>
          </a:bodyPr>
          <a:lstStyle/>
          <a:p>
            <a:pPr marL="140208" marR="0">
              <a:lnSpc>
                <a:spcPts val="725"/>
              </a:lnSpc>
              <a:spcBef>
                <a:spcPts val="0"/>
              </a:spcBef>
              <a:spcAft>
                <a:spcPts val="0"/>
              </a:spcAft>
            </a:pPr>
            <a:r>
              <a:rPr dirty="0" sz="700" b="1">
                <a:solidFill>
                  <a:srgbClr val="4d4d4f"/>
                </a:solidFill>
                <a:latin typeface="DengXian"/>
                <a:cs typeface="DengXian"/>
              </a:rPr>
              <a:t>2016</a:t>
            </a:r>
          </a:p>
          <a:p>
            <a:pPr marL="0" marR="0">
              <a:lnSpc>
                <a:spcPts val="725"/>
              </a:lnSpc>
              <a:spcBef>
                <a:spcPts val="656"/>
              </a:spcBef>
              <a:spcAft>
                <a:spcPts val="0"/>
              </a:spcAft>
            </a:pPr>
            <a:r>
              <a:rPr dirty="0" sz="700" b="1">
                <a:solidFill>
                  <a:srgbClr val="4d4d4f"/>
                </a:solidFill>
                <a:latin typeface="DengXian"/>
                <a:cs typeface="DengXian"/>
              </a:rPr>
              <a:t>2,673.80</a:t>
            </a:r>
          </a:p>
          <a:p>
            <a:pPr marL="18288" marR="0">
              <a:lnSpc>
                <a:spcPts val="725"/>
              </a:lnSpc>
              <a:spcBef>
                <a:spcPts val="690"/>
              </a:spcBef>
              <a:spcAft>
                <a:spcPts val="0"/>
              </a:spcAft>
            </a:pPr>
            <a:r>
              <a:rPr dirty="0" sz="700">
                <a:solidFill>
                  <a:srgbClr val="4d4d4f"/>
                </a:solidFill>
                <a:latin typeface="WCDVJB+DengXian Regular"/>
                <a:cs typeface="WCDVJB+DengXian Regular"/>
              </a:rPr>
              <a:t>1,072.82</a:t>
            </a:r>
          </a:p>
          <a:p>
            <a:pPr marL="131064" marR="0">
              <a:lnSpc>
                <a:spcPts val="725"/>
              </a:lnSpc>
              <a:spcBef>
                <a:spcPts val="606"/>
              </a:spcBef>
              <a:spcAft>
                <a:spcPts val="0"/>
              </a:spcAft>
            </a:pPr>
            <a:r>
              <a:rPr dirty="0" sz="700">
                <a:solidFill>
                  <a:srgbClr val="4d4d4f"/>
                </a:solidFill>
                <a:latin typeface="WCDVJB+DengXian Regular"/>
                <a:cs typeface="WCDVJB+DengXian Regular"/>
              </a:rPr>
              <a:t>41.48</a:t>
            </a:r>
          </a:p>
        </p:txBody>
      </p:sp>
      <p:sp>
        <p:nvSpPr>
          <p:cNvPr id="15" name="object 15"/>
          <p:cNvSpPr txBox="1"/>
          <p:nvPr/>
        </p:nvSpPr>
        <p:spPr>
          <a:xfrm>
            <a:off x="5430901" y="1271803"/>
            <a:ext cx="472034" cy="648363"/>
          </a:xfrm>
          <a:prstGeom prst="rect">
            <a:avLst/>
          </a:prstGeom>
        </p:spPr>
        <p:txBody>
          <a:bodyPr wrap="square" lIns="0" tIns="0" rIns="0" bIns="0" rtlCol="0" vert="horz">
            <a:spAutoFit/>
          </a:bodyPr>
          <a:lstStyle/>
          <a:p>
            <a:pPr marL="140208" marR="0">
              <a:lnSpc>
                <a:spcPts val="725"/>
              </a:lnSpc>
              <a:spcBef>
                <a:spcPts val="0"/>
              </a:spcBef>
              <a:spcAft>
                <a:spcPts val="0"/>
              </a:spcAft>
            </a:pPr>
            <a:r>
              <a:rPr dirty="0" sz="700" b="1">
                <a:solidFill>
                  <a:srgbClr val="4d4d4f"/>
                </a:solidFill>
                <a:latin typeface="DengXian"/>
                <a:cs typeface="DengXian"/>
              </a:rPr>
              <a:t>2017</a:t>
            </a:r>
          </a:p>
          <a:p>
            <a:pPr marL="0" marR="0">
              <a:lnSpc>
                <a:spcPts val="725"/>
              </a:lnSpc>
              <a:spcBef>
                <a:spcPts val="656"/>
              </a:spcBef>
              <a:spcAft>
                <a:spcPts val="0"/>
              </a:spcAft>
            </a:pPr>
            <a:r>
              <a:rPr dirty="0" sz="700" b="1">
                <a:solidFill>
                  <a:srgbClr val="4d4d4f"/>
                </a:solidFill>
                <a:latin typeface="DengXian"/>
                <a:cs typeface="DengXian"/>
              </a:rPr>
              <a:t>3,836.57</a:t>
            </a:r>
          </a:p>
          <a:p>
            <a:pPr marL="18288" marR="0">
              <a:lnSpc>
                <a:spcPts val="725"/>
              </a:lnSpc>
              <a:spcBef>
                <a:spcPts val="690"/>
              </a:spcBef>
              <a:spcAft>
                <a:spcPts val="0"/>
              </a:spcAft>
            </a:pPr>
            <a:r>
              <a:rPr dirty="0" sz="700">
                <a:solidFill>
                  <a:srgbClr val="4d4d4f"/>
                </a:solidFill>
                <a:latin typeface="WCDVJB+DengXian Regular"/>
                <a:cs typeface="WCDVJB+DengXian Regular"/>
              </a:rPr>
              <a:t>1,196.54</a:t>
            </a:r>
          </a:p>
          <a:p>
            <a:pPr marL="131064" marR="0">
              <a:lnSpc>
                <a:spcPts val="725"/>
              </a:lnSpc>
              <a:spcBef>
                <a:spcPts val="606"/>
              </a:spcBef>
              <a:spcAft>
                <a:spcPts val="0"/>
              </a:spcAft>
            </a:pPr>
            <a:r>
              <a:rPr dirty="0" sz="700">
                <a:solidFill>
                  <a:srgbClr val="4d4d4f"/>
                </a:solidFill>
                <a:latin typeface="WCDVJB+DengXian Regular"/>
                <a:cs typeface="WCDVJB+DengXian Regular"/>
              </a:rPr>
              <a:t>65.84</a:t>
            </a:r>
          </a:p>
        </p:txBody>
      </p:sp>
      <p:sp>
        <p:nvSpPr>
          <p:cNvPr id="16" name="object 16"/>
          <p:cNvSpPr txBox="1"/>
          <p:nvPr/>
        </p:nvSpPr>
        <p:spPr>
          <a:xfrm>
            <a:off x="5978397" y="1271803"/>
            <a:ext cx="472034" cy="648363"/>
          </a:xfrm>
          <a:prstGeom prst="rect">
            <a:avLst/>
          </a:prstGeom>
        </p:spPr>
        <p:txBody>
          <a:bodyPr wrap="square" lIns="0" tIns="0" rIns="0" bIns="0" rtlCol="0" vert="horz">
            <a:spAutoFit/>
          </a:bodyPr>
          <a:lstStyle/>
          <a:p>
            <a:pPr marL="94488" marR="0">
              <a:lnSpc>
                <a:spcPts val="725"/>
              </a:lnSpc>
              <a:spcBef>
                <a:spcPts val="0"/>
              </a:spcBef>
              <a:spcAft>
                <a:spcPts val="0"/>
              </a:spcAft>
            </a:pPr>
            <a:r>
              <a:rPr dirty="0" sz="700" b="1">
                <a:solidFill>
                  <a:srgbClr val="4d4d4f"/>
                </a:solidFill>
                <a:latin typeface="DengXian"/>
                <a:cs typeface="DengXian"/>
              </a:rPr>
              <a:t>2018E</a:t>
            </a:r>
          </a:p>
          <a:p>
            <a:pPr marL="0" marR="0">
              <a:lnSpc>
                <a:spcPts val="725"/>
              </a:lnSpc>
              <a:spcBef>
                <a:spcPts val="656"/>
              </a:spcBef>
              <a:spcAft>
                <a:spcPts val="0"/>
              </a:spcAft>
            </a:pPr>
            <a:r>
              <a:rPr dirty="0" sz="700" b="1">
                <a:solidFill>
                  <a:srgbClr val="4d4d4f"/>
                </a:solidFill>
                <a:latin typeface="DengXian"/>
                <a:cs typeface="DengXian"/>
              </a:rPr>
              <a:t>3,438.67</a:t>
            </a:r>
          </a:p>
          <a:p>
            <a:pPr marL="18288" marR="0">
              <a:lnSpc>
                <a:spcPts val="725"/>
              </a:lnSpc>
              <a:spcBef>
                <a:spcPts val="690"/>
              </a:spcBef>
              <a:spcAft>
                <a:spcPts val="0"/>
              </a:spcAft>
            </a:pPr>
            <a:r>
              <a:rPr dirty="0" sz="700">
                <a:solidFill>
                  <a:srgbClr val="4d4d4f"/>
                </a:solidFill>
                <a:latin typeface="WCDVJB+DengXian Regular"/>
                <a:cs typeface="WCDVJB+DengXian Regular"/>
              </a:rPr>
              <a:t>1,122.38</a:t>
            </a:r>
          </a:p>
          <a:p>
            <a:pPr marL="131064" marR="0">
              <a:lnSpc>
                <a:spcPts val="725"/>
              </a:lnSpc>
              <a:spcBef>
                <a:spcPts val="606"/>
              </a:spcBef>
              <a:spcAft>
                <a:spcPts val="0"/>
              </a:spcAft>
            </a:pPr>
            <a:r>
              <a:rPr dirty="0" sz="700">
                <a:solidFill>
                  <a:srgbClr val="4d4d4f"/>
                </a:solidFill>
                <a:latin typeface="WCDVJB+DengXian Regular"/>
                <a:cs typeface="WCDVJB+DengXian Regular"/>
              </a:rPr>
              <a:t>54.74</a:t>
            </a:r>
          </a:p>
        </p:txBody>
      </p:sp>
      <p:sp>
        <p:nvSpPr>
          <p:cNvPr id="17" name="object 17"/>
          <p:cNvSpPr txBox="1"/>
          <p:nvPr/>
        </p:nvSpPr>
        <p:spPr>
          <a:xfrm>
            <a:off x="6517893" y="1271803"/>
            <a:ext cx="472033" cy="648363"/>
          </a:xfrm>
          <a:prstGeom prst="rect">
            <a:avLst/>
          </a:prstGeom>
        </p:spPr>
        <p:txBody>
          <a:bodyPr wrap="square" lIns="0" tIns="0" rIns="0" bIns="0" rtlCol="0" vert="horz">
            <a:spAutoFit/>
          </a:bodyPr>
          <a:lstStyle/>
          <a:p>
            <a:pPr marL="94488" marR="0">
              <a:lnSpc>
                <a:spcPts val="725"/>
              </a:lnSpc>
              <a:spcBef>
                <a:spcPts val="0"/>
              </a:spcBef>
              <a:spcAft>
                <a:spcPts val="0"/>
              </a:spcAft>
            </a:pPr>
            <a:r>
              <a:rPr dirty="0" sz="700" b="1">
                <a:solidFill>
                  <a:srgbClr val="4d4d4f"/>
                </a:solidFill>
                <a:latin typeface="DengXian"/>
                <a:cs typeface="DengXian"/>
              </a:rPr>
              <a:t>2019E</a:t>
            </a:r>
          </a:p>
          <a:p>
            <a:pPr marL="0" marR="0">
              <a:lnSpc>
                <a:spcPts val="725"/>
              </a:lnSpc>
              <a:spcBef>
                <a:spcPts val="656"/>
              </a:spcBef>
              <a:spcAft>
                <a:spcPts val="0"/>
              </a:spcAft>
            </a:pPr>
            <a:r>
              <a:rPr dirty="0" sz="700" b="1">
                <a:solidFill>
                  <a:srgbClr val="4d4d4f"/>
                </a:solidFill>
                <a:latin typeface="DengXian"/>
                <a:cs typeface="DengXian"/>
              </a:rPr>
              <a:t>3,591.12</a:t>
            </a:r>
          </a:p>
          <a:p>
            <a:pPr marL="18288" marR="0">
              <a:lnSpc>
                <a:spcPts val="725"/>
              </a:lnSpc>
              <a:spcBef>
                <a:spcPts val="690"/>
              </a:spcBef>
              <a:spcAft>
                <a:spcPts val="0"/>
              </a:spcAft>
            </a:pPr>
            <a:r>
              <a:rPr dirty="0" sz="700">
                <a:solidFill>
                  <a:srgbClr val="4d4d4f"/>
                </a:solidFill>
                <a:latin typeface="WCDVJB+DengXian Regular"/>
                <a:cs typeface="WCDVJB+DengXian Regular"/>
              </a:rPr>
              <a:t>1,155.54</a:t>
            </a:r>
          </a:p>
          <a:p>
            <a:pPr marL="131064" marR="0">
              <a:lnSpc>
                <a:spcPts val="725"/>
              </a:lnSpc>
              <a:spcBef>
                <a:spcPts val="606"/>
              </a:spcBef>
              <a:spcAft>
                <a:spcPts val="0"/>
              </a:spcAft>
            </a:pPr>
            <a:r>
              <a:rPr dirty="0" sz="700">
                <a:solidFill>
                  <a:srgbClr val="4d4d4f"/>
                </a:solidFill>
                <a:latin typeface="WCDVJB+DengXian Regular"/>
                <a:cs typeface="WCDVJB+DengXian Regular"/>
              </a:rPr>
              <a:t>58.16</a:t>
            </a:r>
          </a:p>
        </p:txBody>
      </p:sp>
      <p:sp>
        <p:nvSpPr>
          <p:cNvPr id="18" name="object 18"/>
          <p:cNvSpPr txBox="1"/>
          <p:nvPr/>
        </p:nvSpPr>
        <p:spPr>
          <a:xfrm>
            <a:off x="7058914" y="1271803"/>
            <a:ext cx="472033" cy="648363"/>
          </a:xfrm>
          <a:prstGeom prst="rect">
            <a:avLst/>
          </a:prstGeom>
        </p:spPr>
        <p:txBody>
          <a:bodyPr wrap="square" lIns="0" tIns="0" rIns="0" bIns="0" rtlCol="0" vert="horz">
            <a:spAutoFit/>
          </a:bodyPr>
          <a:lstStyle/>
          <a:p>
            <a:pPr marL="94488" marR="0">
              <a:lnSpc>
                <a:spcPts val="725"/>
              </a:lnSpc>
              <a:spcBef>
                <a:spcPts val="0"/>
              </a:spcBef>
              <a:spcAft>
                <a:spcPts val="0"/>
              </a:spcAft>
            </a:pPr>
            <a:r>
              <a:rPr dirty="0" sz="700" b="1">
                <a:solidFill>
                  <a:srgbClr val="4d4d4f"/>
                </a:solidFill>
                <a:latin typeface="DengXian"/>
                <a:cs typeface="DengXian"/>
              </a:rPr>
              <a:t>2020E</a:t>
            </a:r>
          </a:p>
          <a:p>
            <a:pPr marL="0" marR="0">
              <a:lnSpc>
                <a:spcPts val="725"/>
              </a:lnSpc>
              <a:spcBef>
                <a:spcPts val="656"/>
              </a:spcBef>
              <a:spcAft>
                <a:spcPts val="0"/>
              </a:spcAft>
            </a:pPr>
            <a:r>
              <a:rPr dirty="0" sz="700" b="1">
                <a:solidFill>
                  <a:srgbClr val="4d4d4f"/>
                </a:solidFill>
                <a:latin typeface="DengXian"/>
                <a:cs typeface="DengXian"/>
              </a:rPr>
              <a:t>3,755.58</a:t>
            </a:r>
          </a:p>
          <a:p>
            <a:pPr marL="18288" marR="0">
              <a:lnSpc>
                <a:spcPts val="725"/>
              </a:lnSpc>
              <a:spcBef>
                <a:spcPts val="690"/>
              </a:spcBef>
              <a:spcAft>
                <a:spcPts val="0"/>
              </a:spcAft>
            </a:pPr>
            <a:r>
              <a:rPr dirty="0" sz="700">
                <a:solidFill>
                  <a:srgbClr val="4d4d4f"/>
                </a:solidFill>
                <a:latin typeface="WCDVJB+DengXian Regular"/>
                <a:cs typeface="WCDVJB+DengXian Regular"/>
              </a:rPr>
              <a:t>1,192.03</a:t>
            </a:r>
          </a:p>
          <a:p>
            <a:pPr marL="131064" marR="0">
              <a:lnSpc>
                <a:spcPts val="725"/>
              </a:lnSpc>
              <a:spcBef>
                <a:spcPts val="606"/>
              </a:spcBef>
              <a:spcAft>
                <a:spcPts val="0"/>
              </a:spcAft>
            </a:pPr>
            <a:r>
              <a:rPr dirty="0" sz="700">
                <a:solidFill>
                  <a:srgbClr val="4d4d4f"/>
                </a:solidFill>
                <a:latin typeface="WCDVJB+DengXian Regular"/>
                <a:cs typeface="WCDVJB+DengXian Regular"/>
              </a:rPr>
              <a:t>61.69</a:t>
            </a:r>
          </a:p>
        </p:txBody>
      </p:sp>
      <p:sp>
        <p:nvSpPr>
          <p:cNvPr id="19" name="object 19"/>
          <p:cNvSpPr txBox="1"/>
          <p:nvPr/>
        </p:nvSpPr>
        <p:spPr>
          <a:xfrm>
            <a:off x="169163" y="1435024"/>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货币资金</a:t>
            </a:r>
          </a:p>
        </p:txBody>
      </p:sp>
      <p:sp>
        <p:nvSpPr>
          <p:cNvPr id="20" name="object 20"/>
          <p:cNvSpPr txBox="1"/>
          <p:nvPr/>
        </p:nvSpPr>
        <p:spPr>
          <a:xfrm>
            <a:off x="1163116" y="1440966"/>
            <a:ext cx="453492"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1,557.79</a:t>
            </a:r>
          </a:p>
        </p:txBody>
      </p:sp>
      <p:sp>
        <p:nvSpPr>
          <p:cNvPr id="21" name="object 21"/>
          <p:cNvSpPr txBox="1"/>
          <p:nvPr/>
        </p:nvSpPr>
        <p:spPr>
          <a:xfrm>
            <a:off x="1771142" y="1440966"/>
            <a:ext cx="3866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839.67</a:t>
            </a:r>
          </a:p>
        </p:txBody>
      </p:sp>
      <p:sp>
        <p:nvSpPr>
          <p:cNvPr id="22" name="object 22"/>
          <p:cNvSpPr txBox="1"/>
          <p:nvPr/>
        </p:nvSpPr>
        <p:spPr>
          <a:xfrm>
            <a:off x="2243582" y="1440966"/>
            <a:ext cx="45349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1,740.88</a:t>
            </a:r>
          </a:p>
        </p:txBody>
      </p:sp>
      <p:sp>
        <p:nvSpPr>
          <p:cNvPr id="23" name="object 23"/>
          <p:cNvSpPr txBox="1"/>
          <p:nvPr/>
        </p:nvSpPr>
        <p:spPr>
          <a:xfrm>
            <a:off x="2784982" y="1440966"/>
            <a:ext cx="45349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1,835.03</a:t>
            </a:r>
          </a:p>
        </p:txBody>
      </p:sp>
      <p:sp>
        <p:nvSpPr>
          <p:cNvPr id="24" name="object 24"/>
          <p:cNvSpPr txBox="1"/>
          <p:nvPr/>
        </p:nvSpPr>
        <p:spPr>
          <a:xfrm>
            <a:off x="3324478" y="1440966"/>
            <a:ext cx="45349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2,347.50</a:t>
            </a:r>
          </a:p>
        </p:txBody>
      </p:sp>
      <p:sp>
        <p:nvSpPr>
          <p:cNvPr id="25" name="object 25"/>
          <p:cNvSpPr txBox="1"/>
          <p:nvPr/>
        </p:nvSpPr>
        <p:spPr>
          <a:xfrm>
            <a:off x="169163" y="1614856"/>
            <a:ext cx="486918" cy="477595"/>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应收账款</a:t>
            </a:r>
          </a:p>
          <a:p>
            <a:pPr marL="0" marR="0">
              <a:lnSpc>
                <a:spcPts val="796"/>
              </a:lnSpc>
              <a:spcBef>
                <a:spcPts val="535"/>
              </a:spcBef>
              <a:spcAft>
                <a:spcPts val="0"/>
              </a:spcAft>
            </a:pPr>
            <a:r>
              <a:rPr dirty="0" sz="700">
                <a:solidFill>
                  <a:srgbClr val="4d4d4f"/>
                </a:solidFill>
                <a:latin typeface="UBFKTH+FZLanTingHei-R-GBK"/>
                <a:cs typeface="UBFKTH+FZLanTingHei-R-GBK"/>
              </a:rPr>
              <a:t>预付账款</a:t>
            </a:r>
          </a:p>
          <a:p>
            <a:pPr marL="0" marR="0">
              <a:lnSpc>
                <a:spcPts val="796"/>
              </a:lnSpc>
              <a:spcBef>
                <a:spcPts val="585"/>
              </a:spcBef>
              <a:spcAft>
                <a:spcPts val="0"/>
              </a:spcAft>
            </a:pPr>
            <a:r>
              <a:rPr dirty="0" sz="700">
                <a:solidFill>
                  <a:srgbClr val="4d4d4f"/>
                </a:solidFill>
                <a:latin typeface="UBFKTH+FZLanTingHei-R-GBK"/>
                <a:cs typeface="UBFKTH+FZLanTingHei-R-GBK"/>
              </a:rPr>
              <a:t>存货</a:t>
            </a:r>
          </a:p>
        </p:txBody>
      </p:sp>
      <p:sp>
        <p:nvSpPr>
          <p:cNvPr id="26" name="object 26"/>
          <p:cNvSpPr txBox="1"/>
          <p:nvPr/>
        </p:nvSpPr>
        <p:spPr>
          <a:xfrm>
            <a:off x="1230172" y="1620799"/>
            <a:ext cx="386668"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224.42</a:t>
            </a:r>
          </a:p>
          <a:p>
            <a:pPr marL="45669" marR="0">
              <a:lnSpc>
                <a:spcPts val="725"/>
              </a:lnSpc>
              <a:spcBef>
                <a:spcPts val="656"/>
              </a:spcBef>
              <a:spcAft>
                <a:spcPts val="0"/>
              </a:spcAft>
            </a:pPr>
            <a:r>
              <a:rPr dirty="0" sz="700">
                <a:solidFill>
                  <a:srgbClr val="4d4d4f"/>
                </a:solidFill>
                <a:latin typeface="WCDVJB+DengXian Regular"/>
                <a:cs typeface="WCDVJB+DengXian Regular"/>
              </a:rPr>
              <a:t>47.39</a:t>
            </a:r>
          </a:p>
        </p:txBody>
      </p:sp>
      <p:sp>
        <p:nvSpPr>
          <p:cNvPr id="27" name="object 27"/>
          <p:cNvSpPr txBox="1"/>
          <p:nvPr/>
        </p:nvSpPr>
        <p:spPr>
          <a:xfrm>
            <a:off x="1704085" y="1620799"/>
            <a:ext cx="453746"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1,106.97</a:t>
            </a:r>
          </a:p>
          <a:p>
            <a:pPr marL="112776" marR="0">
              <a:lnSpc>
                <a:spcPts val="725"/>
              </a:lnSpc>
              <a:spcBef>
                <a:spcPts val="656"/>
              </a:spcBef>
              <a:spcAft>
                <a:spcPts val="0"/>
              </a:spcAft>
            </a:pPr>
            <a:r>
              <a:rPr dirty="0" sz="700">
                <a:solidFill>
                  <a:srgbClr val="4d4d4f"/>
                </a:solidFill>
                <a:latin typeface="WCDVJB+DengXian Regular"/>
                <a:cs typeface="WCDVJB+DengXian Regular"/>
              </a:rPr>
              <a:t>82.89</a:t>
            </a:r>
          </a:p>
        </p:txBody>
      </p:sp>
      <p:sp>
        <p:nvSpPr>
          <p:cNvPr id="28" name="object 28"/>
          <p:cNvSpPr txBox="1"/>
          <p:nvPr/>
        </p:nvSpPr>
        <p:spPr>
          <a:xfrm>
            <a:off x="2310638" y="1620799"/>
            <a:ext cx="38669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268.50</a:t>
            </a:r>
          </a:p>
          <a:p>
            <a:pPr marL="45719" marR="0">
              <a:lnSpc>
                <a:spcPts val="725"/>
              </a:lnSpc>
              <a:spcBef>
                <a:spcPts val="656"/>
              </a:spcBef>
              <a:spcAft>
                <a:spcPts val="0"/>
              </a:spcAft>
            </a:pPr>
            <a:r>
              <a:rPr dirty="0" sz="700">
                <a:solidFill>
                  <a:srgbClr val="4d4d4f"/>
                </a:solidFill>
                <a:latin typeface="WCDVJB+DengXian Regular"/>
                <a:cs typeface="WCDVJB+DengXian Regular"/>
              </a:rPr>
              <a:t>35.58</a:t>
            </a:r>
          </a:p>
        </p:txBody>
      </p:sp>
      <p:sp>
        <p:nvSpPr>
          <p:cNvPr id="29" name="object 29"/>
          <p:cNvSpPr txBox="1"/>
          <p:nvPr/>
        </p:nvSpPr>
        <p:spPr>
          <a:xfrm>
            <a:off x="2852039" y="1620799"/>
            <a:ext cx="38669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928.54</a:t>
            </a:r>
          </a:p>
          <a:p>
            <a:pPr marL="45719" marR="0">
              <a:lnSpc>
                <a:spcPts val="725"/>
              </a:lnSpc>
              <a:spcBef>
                <a:spcPts val="656"/>
              </a:spcBef>
              <a:spcAft>
                <a:spcPts val="0"/>
              </a:spcAft>
            </a:pPr>
            <a:r>
              <a:rPr dirty="0" sz="700">
                <a:solidFill>
                  <a:srgbClr val="4d4d4f"/>
                </a:solidFill>
                <a:latin typeface="WCDVJB+DengXian Regular"/>
                <a:cs typeface="WCDVJB+DengXian Regular"/>
              </a:rPr>
              <a:t>60.71</a:t>
            </a:r>
          </a:p>
        </p:txBody>
      </p:sp>
      <p:sp>
        <p:nvSpPr>
          <p:cNvPr id="30" name="object 30"/>
          <p:cNvSpPr txBox="1"/>
          <p:nvPr/>
        </p:nvSpPr>
        <p:spPr>
          <a:xfrm>
            <a:off x="3391534" y="1620799"/>
            <a:ext cx="38669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323.32</a:t>
            </a:r>
          </a:p>
          <a:p>
            <a:pPr marL="45720" marR="0">
              <a:lnSpc>
                <a:spcPts val="725"/>
              </a:lnSpc>
              <a:spcBef>
                <a:spcPts val="656"/>
              </a:spcBef>
              <a:spcAft>
                <a:spcPts val="0"/>
              </a:spcAft>
            </a:pPr>
            <a:r>
              <a:rPr dirty="0" sz="700">
                <a:solidFill>
                  <a:srgbClr val="4d4d4f"/>
                </a:solidFill>
                <a:latin typeface="WCDVJB+DengXian Regular"/>
                <a:cs typeface="WCDVJB+DengXian Regular"/>
              </a:rPr>
              <a:t>38.63</a:t>
            </a:r>
          </a:p>
        </p:txBody>
      </p:sp>
      <p:sp>
        <p:nvSpPr>
          <p:cNvPr id="31" name="object 31"/>
          <p:cNvSpPr txBox="1"/>
          <p:nvPr/>
        </p:nvSpPr>
        <p:spPr>
          <a:xfrm>
            <a:off x="3851783" y="1614856"/>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营业成本</a:t>
            </a:r>
          </a:p>
        </p:txBody>
      </p:sp>
      <p:sp>
        <p:nvSpPr>
          <p:cNvPr id="32" name="object 32"/>
          <p:cNvSpPr txBox="1"/>
          <p:nvPr/>
        </p:nvSpPr>
        <p:spPr>
          <a:xfrm>
            <a:off x="3851783" y="1784020"/>
            <a:ext cx="753508" cy="30843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营业税金及附加</a:t>
            </a:r>
          </a:p>
          <a:p>
            <a:pPr marL="0" marR="0">
              <a:lnSpc>
                <a:spcPts val="796"/>
              </a:lnSpc>
              <a:spcBef>
                <a:spcPts val="535"/>
              </a:spcBef>
              <a:spcAft>
                <a:spcPts val="0"/>
              </a:spcAft>
            </a:pPr>
            <a:r>
              <a:rPr dirty="0" sz="700">
                <a:solidFill>
                  <a:srgbClr val="4d4d4f"/>
                </a:solidFill>
                <a:latin typeface="UBFKTH+FZLanTingHei-R-GBK"/>
                <a:cs typeface="UBFKTH+FZLanTingHei-R-GBK"/>
              </a:rPr>
              <a:t>营业费用</a:t>
            </a:r>
          </a:p>
        </p:txBody>
      </p:sp>
      <p:sp>
        <p:nvSpPr>
          <p:cNvPr id="33" name="object 33"/>
          <p:cNvSpPr txBox="1"/>
          <p:nvPr/>
        </p:nvSpPr>
        <p:spPr>
          <a:xfrm>
            <a:off x="1144828" y="1959127"/>
            <a:ext cx="472012" cy="974499"/>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574.29</a:t>
            </a:r>
          </a:p>
          <a:p>
            <a:pPr marL="85344" marR="0">
              <a:lnSpc>
                <a:spcPts val="725"/>
              </a:lnSpc>
              <a:spcBef>
                <a:spcPts val="656"/>
              </a:spcBef>
              <a:spcAft>
                <a:spcPts val="0"/>
              </a:spcAft>
            </a:pPr>
            <a:r>
              <a:rPr dirty="0" sz="700">
                <a:solidFill>
                  <a:srgbClr val="4d4d4f"/>
                </a:solidFill>
                <a:latin typeface="WCDVJB+DengXian Regular"/>
                <a:cs typeface="WCDVJB+DengXian Regular"/>
              </a:rPr>
              <a:t>385.67</a:t>
            </a:r>
          </a:p>
          <a:p>
            <a:pPr marL="0" marR="0">
              <a:lnSpc>
                <a:spcPts val="725"/>
              </a:lnSpc>
              <a:spcBef>
                <a:spcPts val="606"/>
              </a:spcBef>
              <a:spcAft>
                <a:spcPts val="0"/>
              </a:spcAft>
            </a:pPr>
            <a:r>
              <a:rPr dirty="0" sz="700" b="1">
                <a:solidFill>
                  <a:srgbClr val="4d4d4f"/>
                </a:solidFill>
                <a:latin typeface="DengXian"/>
                <a:cs typeface="DengXian"/>
              </a:rPr>
              <a:t>2,789.55</a:t>
            </a:r>
          </a:p>
          <a:p>
            <a:pPr marL="85344" marR="0">
              <a:lnSpc>
                <a:spcPts val="725"/>
              </a:lnSpc>
              <a:spcBef>
                <a:spcPts val="594"/>
              </a:spcBef>
              <a:spcAft>
                <a:spcPts val="0"/>
              </a:spcAft>
            </a:pPr>
            <a:r>
              <a:rPr dirty="0" sz="700">
                <a:solidFill>
                  <a:srgbClr val="4d4d4f"/>
                </a:solidFill>
                <a:latin typeface="WCDVJB+DengXian Regular"/>
                <a:cs typeface="WCDVJB+DengXian Regular"/>
              </a:rPr>
              <a:t>250.44</a:t>
            </a:r>
          </a:p>
          <a:p>
            <a:pPr marL="18288" marR="0">
              <a:lnSpc>
                <a:spcPts val="725"/>
              </a:lnSpc>
              <a:spcBef>
                <a:spcPts val="606"/>
              </a:spcBef>
              <a:spcAft>
                <a:spcPts val="0"/>
              </a:spcAft>
            </a:pPr>
            <a:r>
              <a:rPr dirty="0" sz="700">
                <a:solidFill>
                  <a:srgbClr val="4d4d4f"/>
                </a:solidFill>
                <a:latin typeface="WCDVJB+DengXian Regular"/>
                <a:cs typeface="WCDVJB+DengXian Regular"/>
              </a:rPr>
              <a:t>1,180.86</a:t>
            </a:r>
          </a:p>
          <a:p>
            <a:pPr marL="131013" marR="0">
              <a:lnSpc>
                <a:spcPts val="725"/>
              </a:lnSpc>
              <a:spcBef>
                <a:spcPts val="656"/>
              </a:spcBef>
              <a:spcAft>
                <a:spcPts val="0"/>
              </a:spcAft>
            </a:pPr>
            <a:r>
              <a:rPr dirty="0" sz="700">
                <a:solidFill>
                  <a:srgbClr val="4d4d4f"/>
                </a:solidFill>
                <a:latin typeface="WCDVJB+DengXian Regular"/>
                <a:cs typeface="WCDVJB+DengXian Regular"/>
              </a:rPr>
              <a:t>71.86</a:t>
            </a:r>
          </a:p>
        </p:txBody>
      </p:sp>
      <p:sp>
        <p:nvSpPr>
          <p:cNvPr id="34" name="object 34"/>
          <p:cNvSpPr txBox="1"/>
          <p:nvPr/>
        </p:nvSpPr>
        <p:spPr>
          <a:xfrm>
            <a:off x="1685798" y="1959127"/>
            <a:ext cx="472034" cy="974499"/>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606.78</a:t>
            </a:r>
          </a:p>
          <a:p>
            <a:pPr marL="85344" marR="0">
              <a:lnSpc>
                <a:spcPts val="725"/>
              </a:lnSpc>
              <a:spcBef>
                <a:spcPts val="656"/>
              </a:spcBef>
              <a:spcAft>
                <a:spcPts val="0"/>
              </a:spcAft>
            </a:pPr>
            <a:r>
              <a:rPr dirty="0" sz="700">
                <a:solidFill>
                  <a:srgbClr val="4d4d4f"/>
                </a:solidFill>
                <a:latin typeface="WCDVJB+DengXian Regular"/>
                <a:cs typeface="WCDVJB+DengXian Regular"/>
              </a:rPr>
              <a:t>870.33</a:t>
            </a:r>
          </a:p>
          <a:p>
            <a:pPr marL="0" marR="0">
              <a:lnSpc>
                <a:spcPts val="725"/>
              </a:lnSpc>
              <a:spcBef>
                <a:spcPts val="606"/>
              </a:spcBef>
              <a:spcAft>
                <a:spcPts val="0"/>
              </a:spcAft>
            </a:pPr>
            <a:r>
              <a:rPr dirty="0" sz="700" b="1">
                <a:solidFill>
                  <a:srgbClr val="4d4d4f"/>
                </a:solidFill>
                <a:latin typeface="DengXian"/>
                <a:cs typeface="DengXian"/>
              </a:rPr>
              <a:t>3,506.63</a:t>
            </a:r>
          </a:p>
          <a:p>
            <a:pPr marL="85344" marR="0">
              <a:lnSpc>
                <a:spcPts val="725"/>
              </a:lnSpc>
              <a:spcBef>
                <a:spcPts val="594"/>
              </a:spcBef>
              <a:spcAft>
                <a:spcPts val="0"/>
              </a:spcAft>
            </a:pPr>
            <a:r>
              <a:rPr dirty="0" sz="700">
                <a:solidFill>
                  <a:srgbClr val="4d4d4f"/>
                </a:solidFill>
                <a:latin typeface="WCDVJB+DengXian Regular"/>
                <a:cs typeface="WCDVJB+DengXian Regular"/>
              </a:rPr>
              <a:t>414.21</a:t>
            </a:r>
          </a:p>
          <a:p>
            <a:pPr marL="18287" marR="0">
              <a:lnSpc>
                <a:spcPts val="725"/>
              </a:lnSpc>
              <a:spcBef>
                <a:spcPts val="606"/>
              </a:spcBef>
              <a:spcAft>
                <a:spcPts val="0"/>
              </a:spcAft>
            </a:pPr>
            <a:r>
              <a:rPr dirty="0" sz="700">
                <a:solidFill>
                  <a:srgbClr val="4d4d4f"/>
                </a:solidFill>
                <a:latin typeface="WCDVJB+DengXian Regular"/>
                <a:cs typeface="WCDVJB+DengXian Regular"/>
              </a:rPr>
              <a:t>1,186.58</a:t>
            </a:r>
          </a:p>
          <a:p>
            <a:pPr marL="131063" marR="0">
              <a:lnSpc>
                <a:spcPts val="725"/>
              </a:lnSpc>
              <a:spcBef>
                <a:spcPts val="656"/>
              </a:spcBef>
              <a:spcAft>
                <a:spcPts val="0"/>
              </a:spcAft>
            </a:pPr>
            <a:r>
              <a:rPr dirty="0" sz="700">
                <a:solidFill>
                  <a:srgbClr val="4d4d4f"/>
                </a:solidFill>
                <a:latin typeface="WCDVJB+DengXian Regular"/>
                <a:cs typeface="WCDVJB+DengXian Regular"/>
              </a:rPr>
              <a:t>13.80</a:t>
            </a:r>
          </a:p>
        </p:txBody>
      </p:sp>
      <p:sp>
        <p:nvSpPr>
          <p:cNvPr id="35" name="object 35"/>
          <p:cNvSpPr txBox="1"/>
          <p:nvPr/>
        </p:nvSpPr>
        <p:spPr>
          <a:xfrm>
            <a:off x="2225294" y="1959127"/>
            <a:ext cx="472546" cy="974499"/>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515.60</a:t>
            </a:r>
          </a:p>
          <a:p>
            <a:pPr marL="85344" marR="0">
              <a:lnSpc>
                <a:spcPts val="725"/>
              </a:lnSpc>
              <a:spcBef>
                <a:spcPts val="656"/>
              </a:spcBef>
              <a:spcAft>
                <a:spcPts val="0"/>
              </a:spcAft>
            </a:pPr>
            <a:r>
              <a:rPr dirty="0" sz="700">
                <a:solidFill>
                  <a:srgbClr val="4d4d4f"/>
                </a:solidFill>
                <a:latin typeface="WCDVJB+DengXian Regular"/>
                <a:cs typeface="WCDVJB+DengXian Regular"/>
              </a:rPr>
              <a:t>427.01</a:t>
            </a:r>
          </a:p>
          <a:p>
            <a:pPr marL="0" marR="0">
              <a:lnSpc>
                <a:spcPts val="725"/>
              </a:lnSpc>
              <a:spcBef>
                <a:spcPts val="606"/>
              </a:spcBef>
              <a:spcAft>
                <a:spcPts val="0"/>
              </a:spcAft>
            </a:pPr>
            <a:r>
              <a:rPr dirty="0" sz="700" b="1">
                <a:solidFill>
                  <a:srgbClr val="4d4d4f"/>
                </a:solidFill>
                <a:latin typeface="DengXian"/>
                <a:cs typeface="DengXian"/>
              </a:rPr>
              <a:t>2,987.57</a:t>
            </a:r>
          </a:p>
          <a:p>
            <a:pPr marL="85344" marR="0">
              <a:lnSpc>
                <a:spcPts val="725"/>
              </a:lnSpc>
              <a:spcBef>
                <a:spcPts val="594"/>
              </a:spcBef>
              <a:spcAft>
                <a:spcPts val="0"/>
              </a:spcAft>
            </a:pPr>
            <a:r>
              <a:rPr dirty="0" sz="700">
                <a:solidFill>
                  <a:srgbClr val="4d4d4f"/>
                </a:solidFill>
                <a:latin typeface="WCDVJB+DengXian Regular"/>
                <a:cs typeface="WCDVJB+DengXian Regular"/>
              </a:rPr>
              <a:t>414.21</a:t>
            </a:r>
          </a:p>
          <a:p>
            <a:pPr marL="18288" marR="0">
              <a:lnSpc>
                <a:spcPts val="725"/>
              </a:lnSpc>
              <a:spcBef>
                <a:spcPts val="606"/>
              </a:spcBef>
              <a:spcAft>
                <a:spcPts val="0"/>
              </a:spcAft>
            </a:pPr>
            <a:r>
              <a:rPr dirty="0" sz="700">
                <a:solidFill>
                  <a:srgbClr val="4d4d4f"/>
                </a:solidFill>
                <a:latin typeface="WCDVJB+DengXian Regular"/>
                <a:cs typeface="WCDVJB+DengXian Regular"/>
              </a:rPr>
              <a:t>1,132.78</a:t>
            </a:r>
          </a:p>
          <a:p>
            <a:pPr marL="178688" marR="0">
              <a:lnSpc>
                <a:spcPts val="725"/>
              </a:lnSpc>
              <a:spcBef>
                <a:spcPts val="656"/>
              </a:spcBef>
              <a:spcAft>
                <a:spcPts val="0"/>
              </a:spcAft>
            </a:pPr>
            <a:r>
              <a:rPr dirty="0" sz="700">
                <a:solidFill>
                  <a:srgbClr val="4d4d4f"/>
                </a:solidFill>
                <a:latin typeface="WCDVJB+DengXian Regular"/>
                <a:cs typeface="WCDVJB+DengXian Regular"/>
              </a:rPr>
              <a:t>8.28</a:t>
            </a:r>
          </a:p>
        </p:txBody>
      </p:sp>
      <p:sp>
        <p:nvSpPr>
          <p:cNvPr id="36" name="object 36"/>
          <p:cNvSpPr txBox="1"/>
          <p:nvPr/>
        </p:nvSpPr>
        <p:spPr>
          <a:xfrm>
            <a:off x="2766695" y="1959127"/>
            <a:ext cx="472165" cy="974499"/>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639.93</a:t>
            </a:r>
          </a:p>
          <a:p>
            <a:pPr marL="85344" marR="0">
              <a:lnSpc>
                <a:spcPts val="725"/>
              </a:lnSpc>
              <a:spcBef>
                <a:spcPts val="656"/>
              </a:spcBef>
              <a:spcAft>
                <a:spcPts val="0"/>
              </a:spcAft>
            </a:pPr>
            <a:r>
              <a:rPr dirty="0" sz="700">
                <a:solidFill>
                  <a:srgbClr val="4d4d4f"/>
                </a:solidFill>
                <a:latin typeface="WCDVJB+DengXian Regular"/>
                <a:cs typeface="WCDVJB+DengXian Regular"/>
              </a:rPr>
              <a:t>664.29</a:t>
            </a:r>
          </a:p>
          <a:p>
            <a:pPr marL="0" marR="0">
              <a:lnSpc>
                <a:spcPts val="725"/>
              </a:lnSpc>
              <a:spcBef>
                <a:spcPts val="606"/>
              </a:spcBef>
              <a:spcAft>
                <a:spcPts val="0"/>
              </a:spcAft>
            </a:pPr>
            <a:r>
              <a:rPr dirty="0" sz="700" b="1">
                <a:solidFill>
                  <a:srgbClr val="4d4d4f"/>
                </a:solidFill>
                <a:latin typeface="DengXian"/>
                <a:cs typeface="DengXian"/>
              </a:rPr>
              <a:t>4,128.50</a:t>
            </a:r>
          </a:p>
          <a:p>
            <a:pPr marL="85344" marR="0">
              <a:lnSpc>
                <a:spcPts val="725"/>
              </a:lnSpc>
              <a:spcBef>
                <a:spcPts val="594"/>
              </a:spcBef>
              <a:spcAft>
                <a:spcPts val="0"/>
              </a:spcAft>
            </a:pPr>
            <a:r>
              <a:rPr dirty="0" sz="700">
                <a:solidFill>
                  <a:srgbClr val="4d4d4f"/>
                </a:solidFill>
                <a:latin typeface="WCDVJB+DengXian Regular"/>
                <a:cs typeface="WCDVJB+DengXian Regular"/>
              </a:rPr>
              <a:t>414.21</a:t>
            </a:r>
          </a:p>
          <a:p>
            <a:pPr marL="18287" marR="0">
              <a:lnSpc>
                <a:spcPts val="725"/>
              </a:lnSpc>
              <a:spcBef>
                <a:spcPts val="606"/>
              </a:spcBef>
              <a:spcAft>
                <a:spcPts val="0"/>
              </a:spcAft>
            </a:pPr>
            <a:r>
              <a:rPr dirty="0" sz="700">
                <a:solidFill>
                  <a:srgbClr val="4d4d4f"/>
                </a:solidFill>
                <a:latin typeface="WCDVJB+DengXian Regular"/>
                <a:cs typeface="WCDVJB+DengXian Regular"/>
              </a:rPr>
              <a:t>1,076.61</a:t>
            </a:r>
          </a:p>
          <a:p>
            <a:pPr marL="178307" marR="0">
              <a:lnSpc>
                <a:spcPts val="725"/>
              </a:lnSpc>
              <a:spcBef>
                <a:spcPts val="656"/>
              </a:spcBef>
              <a:spcAft>
                <a:spcPts val="0"/>
              </a:spcAft>
            </a:pPr>
            <a:r>
              <a:rPr dirty="0" sz="700">
                <a:solidFill>
                  <a:srgbClr val="4d4d4f"/>
                </a:solidFill>
                <a:latin typeface="WCDVJB+DengXian Regular"/>
                <a:cs typeface="WCDVJB+DengXian Regular"/>
              </a:rPr>
              <a:t>4.97</a:t>
            </a:r>
          </a:p>
        </p:txBody>
      </p:sp>
      <p:sp>
        <p:nvSpPr>
          <p:cNvPr id="37" name="object 37"/>
          <p:cNvSpPr txBox="1"/>
          <p:nvPr/>
        </p:nvSpPr>
        <p:spPr>
          <a:xfrm>
            <a:off x="3306190" y="1959127"/>
            <a:ext cx="472165" cy="974499"/>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552.10</a:t>
            </a:r>
          </a:p>
          <a:p>
            <a:pPr marL="85344" marR="0">
              <a:lnSpc>
                <a:spcPts val="725"/>
              </a:lnSpc>
              <a:spcBef>
                <a:spcPts val="656"/>
              </a:spcBef>
              <a:spcAft>
                <a:spcPts val="0"/>
              </a:spcAft>
            </a:pPr>
            <a:r>
              <a:rPr dirty="0" sz="700">
                <a:solidFill>
                  <a:srgbClr val="4d4d4f"/>
                </a:solidFill>
                <a:latin typeface="WCDVJB+DengXian Regular"/>
                <a:cs typeface="WCDVJB+DengXian Regular"/>
              </a:rPr>
              <a:t>499.86</a:t>
            </a:r>
          </a:p>
          <a:p>
            <a:pPr marL="0" marR="0">
              <a:lnSpc>
                <a:spcPts val="725"/>
              </a:lnSpc>
              <a:spcBef>
                <a:spcPts val="606"/>
              </a:spcBef>
              <a:spcAft>
                <a:spcPts val="0"/>
              </a:spcAft>
            </a:pPr>
            <a:r>
              <a:rPr dirty="0" sz="700" b="1">
                <a:solidFill>
                  <a:srgbClr val="4d4d4f"/>
                </a:solidFill>
                <a:latin typeface="DengXian"/>
                <a:cs typeface="DengXian"/>
              </a:rPr>
              <a:t>3,761.41</a:t>
            </a:r>
          </a:p>
          <a:p>
            <a:pPr marL="85344" marR="0">
              <a:lnSpc>
                <a:spcPts val="725"/>
              </a:lnSpc>
              <a:spcBef>
                <a:spcPts val="594"/>
              </a:spcBef>
              <a:spcAft>
                <a:spcPts val="0"/>
              </a:spcAft>
            </a:pPr>
            <a:r>
              <a:rPr dirty="0" sz="700">
                <a:solidFill>
                  <a:srgbClr val="4d4d4f"/>
                </a:solidFill>
                <a:latin typeface="WCDVJB+DengXian Regular"/>
                <a:cs typeface="WCDVJB+DengXian Regular"/>
              </a:rPr>
              <a:t>414.21</a:t>
            </a:r>
          </a:p>
          <a:p>
            <a:pPr marL="18288" marR="0">
              <a:lnSpc>
                <a:spcPts val="725"/>
              </a:lnSpc>
              <a:spcBef>
                <a:spcPts val="606"/>
              </a:spcBef>
              <a:spcAft>
                <a:spcPts val="0"/>
              </a:spcAft>
            </a:pPr>
            <a:r>
              <a:rPr dirty="0" sz="700">
                <a:solidFill>
                  <a:srgbClr val="4d4d4f"/>
                </a:solidFill>
                <a:latin typeface="WCDVJB+DengXian Regular"/>
                <a:cs typeface="WCDVJB+DengXian Regular"/>
              </a:rPr>
              <a:t>1,019.01</a:t>
            </a:r>
          </a:p>
          <a:p>
            <a:pPr marL="178308" marR="0">
              <a:lnSpc>
                <a:spcPts val="725"/>
              </a:lnSpc>
              <a:spcBef>
                <a:spcPts val="656"/>
              </a:spcBef>
              <a:spcAft>
                <a:spcPts val="0"/>
              </a:spcAft>
            </a:pPr>
            <a:r>
              <a:rPr dirty="0" sz="700">
                <a:solidFill>
                  <a:srgbClr val="4d4d4f"/>
                </a:solidFill>
                <a:latin typeface="WCDVJB+DengXian Regular"/>
                <a:cs typeface="WCDVJB+DengXian Regular"/>
              </a:rPr>
              <a:t>2.98</a:t>
            </a:r>
          </a:p>
        </p:txBody>
      </p:sp>
      <p:sp>
        <p:nvSpPr>
          <p:cNvPr id="38" name="object 38"/>
          <p:cNvSpPr txBox="1"/>
          <p:nvPr/>
        </p:nvSpPr>
        <p:spPr>
          <a:xfrm>
            <a:off x="4970653" y="1959127"/>
            <a:ext cx="393310" cy="636171"/>
          </a:xfrm>
          <a:prstGeom prst="rect">
            <a:avLst/>
          </a:prstGeom>
        </p:spPr>
        <p:txBody>
          <a:bodyPr wrap="square" lIns="0" tIns="0" rIns="0" bIns="0" rtlCol="0" vert="horz">
            <a:spAutoFit/>
          </a:bodyPr>
          <a:lstStyle/>
          <a:p>
            <a:pPr marL="6095" marR="0">
              <a:lnSpc>
                <a:spcPts val="725"/>
              </a:lnSpc>
              <a:spcBef>
                <a:spcPts val="0"/>
              </a:spcBef>
              <a:spcAft>
                <a:spcPts val="0"/>
              </a:spcAft>
            </a:pPr>
            <a:r>
              <a:rPr dirty="0" sz="700">
                <a:solidFill>
                  <a:srgbClr val="4d4d4f"/>
                </a:solidFill>
                <a:latin typeface="WCDVJB+DengXian Regular"/>
                <a:cs typeface="WCDVJB+DengXian Regular"/>
              </a:rPr>
              <a:t>677.27</a:t>
            </a:r>
          </a:p>
          <a:p>
            <a:pPr marL="6095" marR="0">
              <a:lnSpc>
                <a:spcPts val="725"/>
              </a:lnSpc>
              <a:spcBef>
                <a:spcPts val="656"/>
              </a:spcBef>
              <a:spcAft>
                <a:spcPts val="0"/>
              </a:spcAft>
            </a:pPr>
            <a:r>
              <a:rPr dirty="0" sz="700">
                <a:solidFill>
                  <a:srgbClr val="4d4d4f"/>
                </a:solidFill>
                <a:latin typeface="WCDVJB+DengXian Regular"/>
                <a:cs typeface="WCDVJB+DengXian Regular"/>
              </a:rPr>
              <a:t>194.29</a:t>
            </a:r>
          </a:p>
          <a:p>
            <a:pPr marL="0" marR="0">
              <a:lnSpc>
                <a:spcPts val="725"/>
              </a:lnSpc>
              <a:spcBef>
                <a:spcPts val="606"/>
              </a:spcBef>
              <a:spcAft>
                <a:spcPts val="0"/>
              </a:spcAft>
            </a:pPr>
            <a:r>
              <a:rPr dirty="0" sz="700">
                <a:solidFill>
                  <a:srgbClr val="4d4d4f"/>
                </a:solidFill>
                <a:latin typeface="WCDVJB+DengXian Regular"/>
                <a:cs typeface="WCDVJB+DengXian Regular"/>
              </a:rPr>
              <a:t>(20.72)</a:t>
            </a:r>
          </a:p>
          <a:p>
            <a:pPr marL="99059" marR="0">
              <a:lnSpc>
                <a:spcPts val="725"/>
              </a:lnSpc>
              <a:spcBef>
                <a:spcPts val="594"/>
              </a:spcBef>
              <a:spcAft>
                <a:spcPts val="0"/>
              </a:spcAft>
            </a:pPr>
            <a:r>
              <a:rPr dirty="0" sz="700">
                <a:solidFill>
                  <a:srgbClr val="4d4d4f"/>
                </a:solidFill>
                <a:latin typeface="WCDVJB+DengXian Regular"/>
                <a:cs typeface="WCDVJB+DengXian Regular"/>
              </a:rPr>
              <a:t>3.96</a:t>
            </a:r>
          </a:p>
        </p:txBody>
      </p:sp>
      <p:sp>
        <p:nvSpPr>
          <p:cNvPr id="39" name="object 39"/>
          <p:cNvSpPr txBox="1"/>
          <p:nvPr/>
        </p:nvSpPr>
        <p:spPr>
          <a:xfrm>
            <a:off x="5449189" y="1959127"/>
            <a:ext cx="454401"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1,619.46</a:t>
            </a:r>
          </a:p>
          <a:p>
            <a:pPr marL="67055" marR="0">
              <a:lnSpc>
                <a:spcPts val="725"/>
              </a:lnSpc>
              <a:spcBef>
                <a:spcPts val="656"/>
              </a:spcBef>
              <a:spcAft>
                <a:spcPts val="0"/>
              </a:spcAft>
            </a:pPr>
            <a:r>
              <a:rPr dirty="0" sz="700">
                <a:solidFill>
                  <a:srgbClr val="4d4d4f"/>
                </a:solidFill>
                <a:latin typeface="WCDVJB+DengXian Regular"/>
                <a:cs typeface="WCDVJB+DengXian Regular"/>
              </a:rPr>
              <a:t>229.19</a:t>
            </a:r>
          </a:p>
          <a:p>
            <a:pPr marL="60959" marR="0">
              <a:lnSpc>
                <a:spcPts val="725"/>
              </a:lnSpc>
              <a:spcBef>
                <a:spcPts val="606"/>
              </a:spcBef>
              <a:spcAft>
                <a:spcPts val="0"/>
              </a:spcAft>
            </a:pPr>
            <a:r>
              <a:rPr dirty="0" sz="700">
                <a:solidFill>
                  <a:srgbClr val="4d4d4f"/>
                </a:solidFill>
                <a:latin typeface="WCDVJB+DengXian Regular"/>
                <a:cs typeface="WCDVJB+DengXian Regular"/>
              </a:rPr>
              <a:t>(18.77)</a:t>
            </a:r>
          </a:p>
          <a:p>
            <a:pPr marL="108203" marR="0">
              <a:lnSpc>
                <a:spcPts val="725"/>
              </a:lnSpc>
              <a:spcBef>
                <a:spcPts val="594"/>
              </a:spcBef>
              <a:spcAft>
                <a:spcPts val="0"/>
              </a:spcAft>
            </a:pPr>
            <a:r>
              <a:rPr dirty="0" sz="700">
                <a:solidFill>
                  <a:srgbClr val="4d4d4f"/>
                </a:solidFill>
                <a:latin typeface="WCDVJB+DengXian Regular"/>
                <a:cs typeface="WCDVJB+DengXian Regular"/>
              </a:rPr>
              <a:t>(2.25)</a:t>
            </a:r>
          </a:p>
        </p:txBody>
      </p:sp>
      <p:sp>
        <p:nvSpPr>
          <p:cNvPr id="40" name="object 40"/>
          <p:cNvSpPr txBox="1"/>
          <p:nvPr/>
        </p:nvSpPr>
        <p:spPr>
          <a:xfrm>
            <a:off x="5996685" y="1959127"/>
            <a:ext cx="454270"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1,616.17</a:t>
            </a:r>
          </a:p>
          <a:p>
            <a:pPr marL="67055" marR="0">
              <a:lnSpc>
                <a:spcPts val="725"/>
              </a:lnSpc>
              <a:spcBef>
                <a:spcPts val="656"/>
              </a:spcBef>
              <a:spcAft>
                <a:spcPts val="0"/>
              </a:spcAft>
            </a:pPr>
            <a:r>
              <a:rPr dirty="0" sz="700">
                <a:solidFill>
                  <a:srgbClr val="4d4d4f"/>
                </a:solidFill>
                <a:latin typeface="WCDVJB+DengXian Regular"/>
                <a:cs typeface="WCDVJB+DengXian Regular"/>
              </a:rPr>
              <a:t>199.44</a:t>
            </a:r>
          </a:p>
          <a:p>
            <a:pPr marL="60960" marR="0">
              <a:lnSpc>
                <a:spcPts val="725"/>
              </a:lnSpc>
              <a:spcBef>
                <a:spcPts val="606"/>
              </a:spcBef>
              <a:spcAft>
                <a:spcPts val="0"/>
              </a:spcAft>
            </a:pPr>
            <a:r>
              <a:rPr dirty="0" sz="700">
                <a:solidFill>
                  <a:srgbClr val="4d4d4f"/>
                </a:solidFill>
                <a:latin typeface="WCDVJB+DengXian Regular"/>
                <a:cs typeface="WCDVJB+DengXian Regular"/>
              </a:rPr>
              <a:t>(20.18)</a:t>
            </a:r>
          </a:p>
          <a:p>
            <a:pPr marL="160020" marR="0">
              <a:lnSpc>
                <a:spcPts val="725"/>
              </a:lnSpc>
              <a:spcBef>
                <a:spcPts val="594"/>
              </a:spcBef>
              <a:spcAft>
                <a:spcPts val="0"/>
              </a:spcAft>
            </a:pPr>
            <a:r>
              <a:rPr dirty="0" sz="700">
                <a:solidFill>
                  <a:srgbClr val="4d4d4f"/>
                </a:solidFill>
                <a:latin typeface="WCDVJB+DengXian Regular"/>
                <a:cs typeface="WCDVJB+DengXian Regular"/>
              </a:rPr>
              <a:t>0.51</a:t>
            </a:r>
          </a:p>
        </p:txBody>
      </p:sp>
      <p:sp>
        <p:nvSpPr>
          <p:cNvPr id="41" name="object 41"/>
          <p:cNvSpPr txBox="1"/>
          <p:nvPr/>
        </p:nvSpPr>
        <p:spPr>
          <a:xfrm>
            <a:off x="6536181" y="1959127"/>
            <a:ext cx="454269"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1,651.92</a:t>
            </a:r>
          </a:p>
          <a:p>
            <a:pPr marL="67056" marR="0">
              <a:lnSpc>
                <a:spcPts val="725"/>
              </a:lnSpc>
              <a:spcBef>
                <a:spcPts val="656"/>
              </a:spcBef>
              <a:spcAft>
                <a:spcPts val="0"/>
              </a:spcAft>
            </a:pPr>
            <a:r>
              <a:rPr dirty="0" sz="700">
                <a:solidFill>
                  <a:srgbClr val="4d4d4f"/>
                </a:solidFill>
                <a:latin typeface="WCDVJB+DengXian Regular"/>
                <a:cs typeface="WCDVJB+DengXian Regular"/>
              </a:rPr>
              <a:t>179.56</a:t>
            </a:r>
          </a:p>
          <a:p>
            <a:pPr marL="60960" marR="0">
              <a:lnSpc>
                <a:spcPts val="725"/>
              </a:lnSpc>
              <a:spcBef>
                <a:spcPts val="606"/>
              </a:spcBef>
              <a:spcAft>
                <a:spcPts val="0"/>
              </a:spcAft>
            </a:pPr>
            <a:r>
              <a:rPr dirty="0" sz="700">
                <a:solidFill>
                  <a:srgbClr val="4d4d4f"/>
                </a:solidFill>
                <a:latin typeface="WCDVJB+DengXian Regular"/>
                <a:cs typeface="WCDVJB+DengXian Regular"/>
              </a:rPr>
              <a:t>(29.13)</a:t>
            </a:r>
          </a:p>
          <a:p>
            <a:pPr marL="160020" marR="0">
              <a:lnSpc>
                <a:spcPts val="725"/>
              </a:lnSpc>
              <a:spcBef>
                <a:spcPts val="594"/>
              </a:spcBef>
              <a:spcAft>
                <a:spcPts val="0"/>
              </a:spcAft>
            </a:pPr>
            <a:r>
              <a:rPr dirty="0" sz="700">
                <a:solidFill>
                  <a:srgbClr val="4d4d4f"/>
                </a:solidFill>
                <a:latin typeface="WCDVJB+DengXian Regular"/>
                <a:cs typeface="WCDVJB+DengXian Regular"/>
              </a:rPr>
              <a:t>0.74</a:t>
            </a:r>
          </a:p>
        </p:txBody>
      </p:sp>
      <p:sp>
        <p:nvSpPr>
          <p:cNvPr id="42" name="object 42"/>
          <p:cNvSpPr txBox="1"/>
          <p:nvPr/>
        </p:nvSpPr>
        <p:spPr>
          <a:xfrm>
            <a:off x="7077202" y="1959127"/>
            <a:ext cx="454400"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1,690.01</a:t>
            </a:r>
          </a:p>
          <a:p>
            <a:pPr marL="67055" marR="0">
              <a:lnSpc>
                <a:spcPts val="725"/>
              </a:lnSpc>
              <a:spcBef>
                <a:spcPts val="656"/>
              </a:spcBef>
              <a:spcAft>
                <a:spcPts val="0"/>
              </a:spcAft>
            </a:pPr>
            <a:r>
              <a:rPr dirty="0" sz="700">
                <a:solidFill>
                  <a:srgbClr val="4d4d4f"/>
                </a:solidFill>
                <a:latin typeface="WCDVJB+DengXian Regular"/>
                <a:cs typeface="WCDVJB+DengXian Regular"/>
              </a:rPr>
              <a:t>187.78</a:t>
            </a:r>
          </a:p>
          <a:p>
            <a:pPr marL="60959" marR="0">
              <a:lnSpc>
                <a:spcPts val="725"/>
              </a:lnSpc>
              <a:spcBef>
                <a:spcPts val="606"/>
              </a:spcBef>
              <a:spcAft>
                <a:spcPts val="0"/>
              </a:spcAft>
            </a:pPr>
            <a:r>
              <a:rPr dirty="0" sz="700">
                <a:solidFill>
                  <a:srgbClr val="4d4d4f"/>
                </a:solidFill>
                <a:latin typeface="WCDVJB+DengXian Regular"/>
                <a:cs typeface="WCDVJB+DengXian Regular"/>
              </a:rPr>
              <a:t>(34.58)</a:t>
            </a:r>
          </a:p>
          <a:p>
            <a:pPr marL="108204" marR="0">
              <a:lnSpc>
                <a:spcPts val="725"/>
              </a:lnSpc>
              <a:spcBef>
                <a:spcPts val="594"/>
              </a:spcBef>
              <a:spcAft>
                <a:spcPts val="0"/>
              </a:spcAft>
            </a:pPr>
            <a:r>
              <a:rPr dirty="0" sz="700">
                <a:solidFill>
                  <a:srgbClr val="4d4d4f"/>
                </a:solidFill>
                <a:latin typeface="WCDVJB+DengXian Regular"/>
                <a:cs typeface="WCDVJB+DengXian Regular"/>
              </a:rPr>
              <a:t>(0.33)</a:t>
            </a:r>
          </a:p>
        </p:txBody>
      </p:sp>
      <p:sp>
        <p:nvSpPr>
          <p:cNvPr id="43" name="object 43"/>
          <p:cNvSpPr txBox="1"/>
          <p:nvPr/>
        </p:nvSpPr>
        <p:spPr>
          <a:xfrm>
            <a:off x="169163" y="2122348"/>
            <a:ext cx="310134"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其他</a:t>
            </a:r>
          </a:p>
        </p:txBody>
      </p:sp>
      <p:sp>
        <p:nvSpPr>
          <p:cNvPr id="44" name="object 44"/>
          <p:cNvSpPr txBox="1"/>
          <p:nvPr/>
        </p:nvSpPr>
        <p:spPr>
          <a:xfrm>
            <a:off x="3851783" y="2122348"/>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管理费用</a:t>
            </a:r>
          </a:p>
        </p:txBody>
      </p:sp>
      <p:sp>
        <p:nvSpPr>
          <p:cNvPr id="45" name="object 45"/>
          <p:cNvSpPr txBox="1"/>
          <p:nvPr/>
        </p:nvSpPr>
        <p:spPr>
          <a:xfrm>
            <a:off x="169163" y="2291512"/>
            <a:ext cx="667944" cy="983563"/>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流动资产合计</a:t>
            </a:r>
          </a:p>
          <a:p>
            <a:pPr marL="0" marR="0">
              <a:lnSpc>
                <a:spcPts val="796"/>
              </a:lnSpc>
              <a:spcBef>
                <a:spcPts val="523"/>
              </a:spcBef>
              <a:spcAft>
                <a:spcPts val="0"/>
              </a:spcAft>
            </a:pPr>
            <a:r>
              <a:rPr dirty="0" sz="700">
                <a:solidFill>
                  <a:srgbClr val="4d4d4f"/>
                </a:solidFill>
                <a:latin typeface="UBFKTH+FZLanTingHei-R-GBK"/>
                <a:cs typeface="UBFKTH+FZLanTingHei-R-GBK"/>
              </a:rPr>
              <a:t>长期股权投资</a:t>
            </a:r>
          </a:p>
          <a:p>
            <a:pPr marL="0" marR="0">
              <a:lnSpc>
                <a:spcPts val="796"/>
              </a:lnSpc>
              <a:spcBef>
                <a:spcPts val="535"/>
              </a:spcBef>
              <a:spcAft>
                <a:spcPts val="0"/>
              </a:spcAft>
            </a:pPr>
            <a:r>
              <a:rPr dirty="0" sz="700">
                <a:solidFill>
                  <a:srgbClr val="4d4d4f"/>
                </a:solidFill>
                <a:latin typeface="UBFKTH+FZLanTingHei-R-GBK"/>
                <a:cs typeface="UBFKTH+FZLanTingHei-R-GBK"/>
              </a:rPr>
              <a:t>固定资产</a:t>
            </a:r>
          </a:p>
          <a:p>
            <a:pPr marL="0" marR="0">
              <a:lnSpc>
                <a:spcPts val="796"/>
              </a:lnSpc>
              <a:spcBef>
                <a:spcPts val="585"/>
              </a:spcBef>
              <a:spcAft>
                <a:spcPts val="0"/>
              </a:spcAft>
            </a:pPr>
            <a:r>
              <a:rPr dirty="0" sz="700">
                <a:solidFill>
                  <a:srgbClr val="4d4d4f"/>
                </a:solidFill>
                <a:latin typeface="UBFKTH+FZLanTingHei-R-GBK"/>
                <a:cs typeface="UBFKTH+FZLanTingHei-R-GBK"/>
              </a:rPr>
              <a:t>在建工程</a:t>
            </a:r>
          </a:p>
          <a:p>
            <a:pPr marL="0" marR="0">
              <a:lnSpc>
                <a:spcPts val="796"/>
              </a:lnSpc>
              <a:spcBef>
                <a:spcPts val="535"/>
              </a:spcBef>
              <a:spcAft>
                <a:spcPts val="0"/>
              </a:spcAft>
            </a:pPr>
            <a:r>
              <a:rPr dirty="0" sz="700">
                <a:solidFill>
                  <a:srgbClr val="4d4d4f"/>
                </a:solidFill>
                <a:latin typeface="UBFKTH+FZLanTingHei-R-GBK"/>
                <a:cs typeface="UBFKTH+FZLanTingHei-R-GBK"/>
              </a:rPr>
              <a:t>无形资产</a:t>
            </a:r>
          </a:p>
          <a:p>
            <a:pPr marL="0" marR="0">
              <a:lnSpc>
                <a:spcPts val="796"/>
              </a:lnSpc>
              <a:spcBef>
                <a:spcPts val="535"/>
              </a:spcBef>
              <a:spcAft>
                <a:spcPts val="0"/>
              </a:spcAft>
            </a:pPr>
            <a:r>
              <a:rPr dirty="0" sz="700">
                <a:solidFill>
                  <a:srgbClr val="4d4d4f"/>
                </a:solidFill>
                <a:latin typeface="UBFKTH+FZLanTingHei-R-GBK"/>
                <a:cs typeface="UBFKTH+FZLanTingHei-R-GBK"/>
              </a:rPr>
              <a:t>其他</a:t>
            </a:r>
          </a:p>
        </p:txBody>
      </p:sp>
      <p:sp>
        <p:nvSpPr>
          <p:cNvPr id="46" name="object 46"/>
          <p:cNvSpPr txBox="1"/>
          <p:nvPr/>
        </p:nvSpPr>
        <p:spPr>
          <a:xfrm>
            <a:off x="3851783" y="2291512"/>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财务费用</a:t>
            </a:r>
          </a:p>
        </p:txBody>
      </p:sp>
      <p:sp>
        <p:nvSpPr>
          <p:cNvPr id="47" name="object 47"/>
          <p:cNvSpPr txBox="1"/>
          <p:nvPr/>
        </p:nvSpPr>
        <p:spPr>
          <a:xfrm>
            <a:off x="3851783" y="2459152"/>
            <a:ext cx="843314" cy="646759"/>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资产减值损失</a:t>
            </a:r>
          </a:p>
          <a:p>
            <a:pPr marL="0" marR="0">
              <a:lnSpc>
                <a:spcPts val="796"/>
              </a:lnSpc>
              <a:spcBef>
                <a:spcPts val="535"/>
              </a:spcBef>
              <a:spcAft>
                <a:spcPts val="0"/>
              </a:spcAft>
            </a:pPr>
            <a:r>
              <a:rPr dirty="0" sz="700">
                <a:solidFill>
                  <a:srgbClr val="4d4d4f"/>
                </a:solidFill>
                <a:latin typeface="UBFKTH+FZLanTingHei-R-GBK"/>
                <a:cs typeface="UBFKTH+FZLanTingHei-R-GBK"/>
              </a:rPr>
              <a:t>公允价值变动收益</a:t>
            </a:r>
          </a:p>
          <a:p>
            <a:pPr marL="0" marR="0">
              <a:lnSpc>
                <a:spcPts val="796"/>
              </a:lnSpc>
              <a:spcBef>
                <a:spcPts val="585"/>
              </a:spcBef>
              <a:spcAft>
                <a:spcPts val="0"/>
              </a:spcAft>
            </a:pPr>
            <a:r>
              <a:rPr dirty="0" sz="700">
                <a:solidFill>
                  <a:srgbClr val="4d4d4f"/>
                </a:solidFill>
                <a:latin typeface="UBFKTH+FZLanTingHei-R-GBK"/>
                <a:cs typeface="UBFKTH+FZLanTingHei-R-GBK"/>
              </a:rPr>
              <a:t>投资净收益</a:t>
            </a:r>
          </a:p>
          <a:p>
            <a:pPr marL="0" marR="0">
              <a:lnSpc>
                <a:spcPts val="796"/>
              </a:lnSpc>
              <a:spcBef>
                <a:spcPts val="535"/>
              </a:spcBef>
              <a:spcAft>
                <a:spcPts val="0"/>
              </a:spcAft>
            </a:pPr>
            <a:r>
              <a:rPr dirty="0" sz="700">
                <a:solidFill>
                  <a:srgbClr val="4d4d4f"/>
                </a:solidFill>
                <a:latin typeface="UBFKTH+FZLanTingHei-R-GBK"/>
                <a:cs typeface="UBFKTH+FZLanTingHei-R-GBK"/>
              </a:rPr>
              <a:t>其他</a:t>
            </a:r>
          </a:p>
        </p:txBody>
      </p:sp>
      <p:sp>
        <p:nvSpPr>
          <p:cNvPr id="48" name="object 48"/>
          <p:cNvSpPr txBox="1"/>
          <p:nvPr/>
        </p:nvSpPr>
        <p:spPr>
          <a:xfrm>
            <a:off x="5069713" y="263425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49" name="object 49"/>
          <p:cNvSpPr txBox="1"/>
          <p:nvPr/>
        </p:nvSpPr>
        <p:spPr>
          <a:xfrm>
            <a:off x="5609590" y="263425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50" name="object 50"/>
          <p:cNvSpPr txBox="1"/>
          <p:nvPr/>
        </p:nvSpPr>
        <p:spPr>
          <a:xfrm>
            <a:off x="6156705" y="263425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51" name="object 51"/>
          <p:cNvSpPr txBox="1"/>
          <p:nvPr/>
        </p:nvSpPr>
        <p:spPr>
          <a:xfrm>
            <a:off x="6696202" y="2634259"/>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52" name="object 52"/>
          <p:cNvSpPr txBox="1"/>
          <p:nvPr/>
        </p:nvSpPr>
        <p:spPr>
          <a:xfrm>
            <a:off x="7237476" y="2634259"/>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53" name="object 53"/>
          <p:cNvSpPr txBox="1"/>
          <p:nvPr/>
        </p:nvSpPr>
        <p:spPr>
          <a:xfrm>
            <a:off x="5022469" y="2803423"/>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15.71</a:t>
            </a:r>
          </a:p>
        </p:txBody>
      </p:sp>
      <p:sp>
        <p:nvSpPr>
          <p:cNvPr id="54" name="object 54"/>
          <p:cNvSpPr txBox="1"/>
          <p:nvPr/>
        </p:nvSpPr>
        <p:spPr>
          <a:xfrm>
            <a:off x="5561965" y="2803423"/>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39.14</a:t>
            </a:r>
          </a:p>
        </p:txBody>
      </p:sp>
      <p:sp>
        <p:nvSpPr>
          <p:cNvPr id="55" name="object 55"/>
          <p:cNvSpPr txBox="1"/>
          <p:nvPr/>
        </p:nvSpPr>
        <p:spPr>
          <a:xfrm>
            <a:off x="6109461" y="2803423"/>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16.00</a:t>
            </a:r>
          </a:p>
        </p:txBody>
      </p:sp>
      <p:sp>
        <p:nvSpPr>
          <p:cNvPr id="56" name="object 56"/>
          <p:cNvSpPr txBox="1"/>
          <p:nvPr/>
        </p:nvSpPr>
        <p:spPr>
          <a:xfrm>
            <a:off x="6648957" y="2803423"/>
            <a:ext cx="3409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25.00</a:t>
            </a:r>
          </a:p>
        </p:txBody>
      </p:sp>
      <p:sp>
        <p:nvSpPr>
          <p:cNvPr id="57" name="object 57"/>
          <p:cNvSpPr txBox="1"/>
          <p:nvPr/>
        </p:nvSpPr>
        <p:spPr>
          <a:xfrm>
            <a:off x="7189978" y="2803423"/>
            <a:ext cx="3409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25.00</a:t>
            </a:r>
          </a:p>
        </p:txBody>
      </p:sp>
      <p:sp>
        <p:nvSpPr>
          <p:cNvPr id="58" name="object 58"/>
          <p:cNvSpPr txBox="1"/>
          <p:nvPr/>
        </p:nvSpPr>
        <p:spPr>
          <a:xfrm>
            <a:off x="1144828" y="2972587"/>
            <a:ext cx="472114" cy="805716"/>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288.96</a:t>
            </a:r>
          </a:p>
          <a:p>
            <a:pPr marL="85344" marR="0">
              <a:lnSpc>
                <a:spcPts val="725"/>
              </a:lnSpc>
              <a:spcBef>
                <a:spcPts val="656"/>
              </a:spcBef>
              <a:spcAft>
                <a:spcPts val="0"/>
              </a:spcAft>
            </a:pPr>
            <a:r>
              <a:rPr dirty="0" sz="700">
                <a:solidFill>
                  <a:srgbClr val="4d4d4f"/>
                </a:solidFill>
                <a:latin typeface="WCDVJB+DengXian Regular"/>
                <a:cs typeface="WCDVJB+DengXian Regular"/>
              </a:rPr>
              <a:t>216.12</a:t>
            </a:r>
          </a:p>
          <a:p>
            <a:pPr marL="0" marR="0">
              <a:lnSpc>
                <a:spcPts val="725"/>
              </a:lnSpc>
              <a:spcBef>
                <a:spcPts val="606"/>
              </a:spcBef>
              <a:spcAft>
                <a:spcPts val="0"/>
              </a:spcAft>
            </a:pPr>
            <a:r>
              <a:rPr dirty="0" sz="700" b="1">
                <a:solidFill>
                  <a:srgbClr val="4d4d4f"/>
                </a:solidFill>
                <a:latin typeface="DengXian"/>
                <a:cs typeface="DengXian"/>
              </a:rPr>
              <a:t>2,008.24</a:t>
            </a:r>
          </a:p>
          <a:p>
            <a:pPr marL="0" marR="0">
              <a:lnSpc>
                <a:spcPts val="725"/>
              </a:lnSpc>
              <a:spcBef>
                <a:spcPts val="597"/>
              </a:spcBef>
              <a:spcAft>
                <a:spcPts val="0"/>
              </a:spcAft>
            </a:pPr>
            <a:r>
              <a:rPr dirty="0" sz="700" b="1">
                <a:solidFill>
                  <a:srgbClr val="4d4d4f"/>
                </a:solidFill>
                <a:latin typeface="DengXian"/>
                <a:cs typeface="DengXian"/>
              </a:rPr>
              <a:t>4,797.79</a:t>
            </a:r>
          </a:p>
          <a:p>
            <a:pPr marL="178257"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59" name="object 59"/>
          <p:cNvSpPr txBox="1"/>
          <p:nvPr/>
        </p:nvSpPr>
        <p:spPr>
          <a:xfrm>
            <a:off x="1685798" y="2972587"/>
            <a:ext cx="472165" cy="805716"/>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319.04</a:t>
            </a:r>
          </a:p>
          <a:p>
            <a:pPr marL="85344" marR="0">
              <a:lnSpc>
                <a:spcPts val="725"/>
              </a:lnSpc>
              <a:spcBef>
                <a:spcPts val="656"/>
              </a:spcBef>
              <a:spcAft>
                <a:spcPts val="0"/>
              </a:spcAft>
            </a:pPr>
            <a:r>
              <a:rPr dirty="0" sz="700">
                <a:solidFill>
                  <a:srgbClr val="4d4d4f"/>
                </a:solidFill>
                <a:latin typeface="WCDVJB+DengXian Regular"/>
                <a:cs typeface="WCDVJB+DengXian Regular"/>
              </a:rPr>
              <a:t>436.32</a:t>
            </a:r>
          </a:p>
          <a:p>
            <a:pPr marL="0" marR="0">
              <a:lnSpc>
                <a:spcPts val="725"/>
              </a:lnSpc>
              <a:spcBef>
                <a:spcPts val="606"/>
              </a:spcBef>
              <a:spcAft>
                <a:spcPts val="0"/>
              </a:spcAft>
            </a:pPr>
            <a:r>
              <a:rPr dirty="0" sz="700" b="1">
                <a:solidFill>
                  <a:srgbClr val="4d4d4f"/>
                </a:solidFill>
                <a:latin typeface="DengXian"/>
                <a:cs typeface="DengXian"/>
              </a:rPr>
              <a:t>2,369.96</a:t>
            </a:r>
          </a:p>
          <a:p>
            <a:pPr marL="0" marR="0">
              <a:lnSpc>
                <a:spcPts val="725"/>
              </a:lnSpc>
              <a:spcBef>
                <a:spcPts val="597"/>
              </a:spcBef>
              <a:spcAft>
                <a:spcPts val="0"/>
              </a:spcAft>
            </a:pPr>
            <a:r>
              <a:rPr dirty="0" sz="700" b="1">
                <a:solidFill>
                  <a:srgbClr val="4d4d4f"/>
                </a:solidFill>
                <a:latin typeface="DengXian"/>
                <a:cs typeface="DengXian"/>
              </a:rPr>
              <a:t>5,876.58</a:t>
            </a:r>
          </a:p>
          <a:p>
            <a:pPr marL="178307"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60" name="object 60"/>
          <p:cNvSpPr txBox="1"/>
          <p:nvPr/>
        </p:nvSpPr>
        <p:spPr>
          <a:xfrm>
            <a:off x="2225294" y="2972587"/>
            <a:ext cx="472546" cy="805716"/>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298.29</a:t>
            </a:r>
          </a:p>
          <a:p>
            <a:pPr marL="85344" marR="0">
              <a:lnSpc>
                <a:spcPts val="725"/>
              </a:lnSpc>
              <a:spcBef>
                <a:spcPts val="656"/>
              </a:spcBef>
              <a:spcAft>
                <a:spcPts val="0"/>
              </a:spcAft>
            </a:pPr>
            <a:r>
              <a:rPr dirty="0" sz="700">
                <a:solidFill>
                  <a:srgbClr val="4d4d4f"/>
                </a:solidFill>
                <a:latin typeface="WCDVJB+DengXian Regular"/>
                <a:cs typeface="WCDVJB+DengXian Regular"/>
              </a:rPr>
              <a:t>428.33</a:t>
            </a:r>
          </a:p>
          <a:p>
            <a:pPr marL="0" marR="0">
              <a:lnSpc>
                <a:spcPts val="725"/>
              </a:lnSpc>
              <a:spcBef>
                <a:spcPts val="606"/>
              </a:spcBef>
              <a:spcAft>
                <a:spcPts val="0"/>
              </a:spcAft>
            </a:pPr>
            <a:r>
              <a:rPr dirty="0" sz="700" b="1">
                <a:solidFill>
                  <a:srgbClr val="4d4d4f"/>
                </a:solidFill>
                <a:latin typeface="DengXian"/>
                <a:cs typeface="DengXian"/>
              </a:rPr>
              <a:t>2,281.89</a:t>
            </a:r>
          </a:p>
          <a:p>
            <a:pPr marL="0" marR="0">
              <a:lnSpc>
                <a:spcPts val="725"/>
              </a:lnSpc>
              <a:spcBef>
                <a:spcPts val="597"/>
              </a:spcBef>
              <a:spcAft>
                <a:spcPts val="0"/>
              </a:spcAft>
            </a:pPr>
            <a:r>
              <a:rPr dirty="0" sz="700" b="1">
                <a:solidFill>
                  <a:srgbClr val="4d4d4f"/>
                </a:solidFill>
                <a:latin typeface="DengXian"/>
                <a:cs typeface="DengXian"/>
              </a:rPr>
              <a:t>5,269.47</a:t>
            </a:r>
          </a:p>
          <a:p>
            <a:pPr marL="178688"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61" name="object 61"/>
          <p:cNvSpPr txBox="1"/>
          <p:nvPr/>
        </p:nvSpPr>
        <p:spPr>
          <a:xfrm>
            <a:off x="2766695" y="2972587"/>
            <a:ext cx="472165" cy="805716"/>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277.54</a:t>
            </a:r>
          </a:p>
          <a:p>
            <a:pPr marL="85344" marR="0">
              <a:lnSpc>
                <a:spcPts val="725"/>
              </a:lnSpc>
              <a:spcBef>
                <a:spcPts val="656"/>
              </a:spcBef>
              <a:spcAft>
                <a:spcPts val="0"/>
              </a:spcAft>
            </a:pPr>
            <a:r>
              <a:rPr dirty="0" sz="700">
                <a:solidFill>
                  <a:srgbClr val="4d4d4f"/>
                </a:solidFill>
                <a:latin typeface="WCDVJB+DengXian Regular"/>
                <a:cs typeface="WCDVJB+DengXian Regular"/>
              </a:rPr>
              <a:t>420.23</a:t>
            </a:r>
          </a:p>
          <a:p>
            <a:pPr marL="0" marR="0">
              <a:lnSpc>
                <a:spcPts val="725"/>
              </a:lnSpc>
              <a:spcBef>
                <a:spcPts val="606"/>
              </a:spcBef>
              <a:spcAft>
                <a:spcPts val="0"/>
              </a:spcAft>
            </a:pPr>
            <a:r>
              <a:rPr dirty="0" sz="700" b="1">
                <a:solidFill>
                  <a:srgbClr val="4d4d4f"/>
                </a:solidFill>
                <a:latin typeface="DengXian"/>
                <a:cs typeface="DengXian"/>
              </a:rPr>
              <a:t>2,193.56</a:t>
            </a:r>
          </a:p>
          <a:p>
            <a:pPr marL="0" marR="0">
              <a:lnSpc>
                <a:spcPts val="725"/>
              </a:lnSpc>
              <a:spcBef>
                <a:spcPts val="597"/>
              </a:spcBef>
              <a:spcAft>
                <a:spcPts val="0"/>
              </a:spcAft>
            </a:pPr>
            <a:r>
              <a:rPr dirty="0" sz="700" b="1">
                <a:solidFill>
                  <a:srgbClr val="4d4d4f"/>
                </a:solidFill>
                <a:latin typeface="DengXian"/>
                <a:cs typeface="DengXian"/>
              </a:rPr>
              <a:t>6,322.06</a:t>
            </a:r>
          </a:p>
          <a:p>
            <a:pPr marL="178307"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62" name="object 62"/>
          <p:cNvSpPr txBox="1"/>
          <p:nvPr/>
        </p:nvSpPr>
        <p:spPr>
          <a:xfrm>
            <a:off x="3306190" y="2972587"/>
            <a:ext cx="472165" cy="805716"/>
          </a:xfrm>
          <a:prstGeom prst="rect">
            <a:avLst/>
          </a:prstGeom>
        </p:spPr>
        <p:txBody>
          <a:bodyPr wrap="square" lIns="0" tIns="0" rIns="0" bIns="0" rtlCol="0" vert="horz">
            <a:spAutoFit/>
          </a:bodyPr>
          <a:lstStyle/>
          <a:p>
            <a:pPr marL="85344" marR="0">
              <a:lnSpc>
                <a:spcPts val="725"/>
              </a:lnSpc>
              <a:spcBef>
                <a:spcPts val="0"/>
              </a:spcBef>
              <a:spcAft>
                <a:spcPts val="0"/>
              </a:spcAft>
            </a:pPr>
            <a:r>
              <a:rPr dirty="0" sz="700">
                <a:solidFill>
                  <a:srgbClr val="4d4d4f"/>
                </a:solidFill>
                <a:latin typeface="WCDVJB+DengXian Regular"/>
                <a:cs typeface="WCDVJB+DengXian Regular"/>
              </a:rPr>
              <a:t>256.79</a:t>
            </a:r>
          </a:p>
          <a:p>
            <a:pPr marL="85344" marR="0">
              <a:lnSpc>
                <a:spcPts val="725"/>
              </a:lnSpc>
              <a:spcBef>
                <a:spcPts val="656"/>
              </a:spcBef>
              <a:spcAft>
                <a:spcPts val="0"/>
              </a:spcAft>
            </a:pPr>
            <a:r>
              <a:rPr dirty="0" sz="700">
                <a:solidFill>
                  <a:srgbClr val="4d4d4f"/>
                </a:solidFill>
                <a:latin typeface="WCDVJB+DengXian Regular"/>
                <a:cs typeface="WCDVJB+DengXian Regular"/>
              </a:rPr>
              <a:t>411.74</a:t>
            </a:r>
          </a:p>
          <a:p>
            <a:pPr marL="0" marR="0">
              <a:lnSpc>
                <a:spcPts val="725"/>
              </a:lnSpc>
              <a:spcBef>
                <a:spcPts val="606"/>
              </a:spcBef>
              <a:spcAft>
                <a:spcPts val="0"/>
              </a:spcAft>
            </a:pPr>
            <a:r>
              <a:rPr dirty="0" sz="700" b="1">
                <a:solidFill>
                  <a:srgbClr val="4d4d4f"/>
                </a:solidFill>
                <a:latin typeface="DengXian"/>
                <a:cs typeface="DengXian"/>
              </a:rPr>
              <a:t>2,104.73</a:t>
            </a:r>
          </a:p>
          <a:p>
            <a:pPr marL="0" marR="0">
              <a:lnSpc>
                <a:spcPts val="725"/>
              </a:lnSpc>
              <a:spcBef>
                <a:spcPts val="597"/>
              </a:spcBef>
              <a:spcAft>
                <a:spcPts val="0"/>
              </a:spcAft>
            </a:pPr>
            <a:r>
              <a:rPr dirty="0" sz="700" b="1">
                <a:solidFill>
                  <a:srgbClr val="4d4d4f"/>
                </a:solidFill>
                <a:latin typeface="DengXian"/>
                <a:cs typeface="DengXian"/>
              </a:rPr>
              <a:t>5,866.14</a:t>
            </a:r>
          </a:p>
          <a:p>
            <a:pPr marL="178308"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63" name="object 63"/>
          <p:cNvSpPr txBox="1"/>
          <p:nvPr/>
        </p:nvSpPr>
        <p:spPr>
          <a:xfrm>
            <a:off x="4961509" y="2972587"/>
            <a:ext cx="402454" cy="468531"/>
          </a:xfrm>
          <a:prstGeom prst="rect">
            <a:avLst/>
          </a:prstGeom>
        </p:spPr>
        <p:txBody>
          <a:bodyPr wrap="square" lIns="0" tIns="0" rIns="0" bIns="0" rtlCol="0" vert="horz">
            <a:spAutoFit/>
          </a:bodyPr>
          <a:lstStyle/>
          <a:p>
            <a:pPr marL="9144" marR="0">
              <a:lnSpc>
                <a:spcPts val="725"/>
              </a:lnSpc>
              <a:spcBef>
                <a:spcPts val="0"/>
              </a:spcBef>
              <a:spcAft>
                <a:spcPts val="0"/>
              </a:spcAft>
            </a:pPr>
            <a:r>
              <a:rPr dirty="0" sz="700">
                <a:solidFill>
                  <a:srgbClr val="4d4d4f"/>
                </a:solidFill>
                <a:latin typeface="WCDVJB+DengXian Regular"/>
                <a:cs typeface="WCDVJB+DengXian Regular"/>
              </a:rPr>
              <a:t>(31.42)</a:t>
            </a:r>
          </a:p>
          <a:p>
            <a:pPr marL="0" marR="0">
              <a:lnSpc>
                <a:spcPts val="725"/>
              </a:lnSpc>
              <a:spcBef>
                <a:spcPts val="656"/>
              </a:spcBef>
              <a:spcAft>
                <a:spcPts val="0"/>
              </a:spcAft>
            </a:pPr>
            <a:r>
              <a:rPr dirty="0" sz="700" b="1">
                <a:solidFill>
                  <a:srgbClr val="4d4d4f"/>
                </a:solidFill>
                <a:latin typeface="DengXian"/>
                <a:cs typeface="DengXian"/>
              </a:rPr>
              <a:t>720.41</a:t>
            </a:r>
          </a:p>
          <a:p>
            <a:pPr marL="60959" marR="0">
              <a:lnSpc>
                <a:spcPts val="725"/>
              </a:lnSpc>
              <a:spcBef>
                <a:spcPts val="606"/>
              </a:spcBef>
              <a:spcAft>
                <a:spcPts val="0"/>
              </a:spcAft>
            </a:pPr>
            <a:r>
              <a:rPr dirty="0" sz="700">
                <a:solidFill>
                  <a:srgbClr val="4d4d4f"/>
                </a:solidFill>
                <a:latin typeface="WCDVJB+DengXian Regular"/>
                <a:cs typeface="WCDVJB+DengXian Regular"/>
              </a:rPr>
              <a:t>48.02</a:t>
            </a:r>
          </a:p>
        </p:txBody>
      </p:sp>
      <p:sp>
        <p:nvSpPr>
          <p:cNvPr id="64" name="object 64"/>
          <p:cNvSpPr txBox="1"/>
          <p:nvPr/>
        </p:nvSpPr>
        <p:spPr>
          <a:xfrm>
            <a:off x="5462904" y="2972587"/>
            <a:ext cx="440423" cy="46853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(126.87)</a:t>
            </a:r>
          </a:p>
          <a:p>
            <a:pPr marL="38100" marR="0">
              <a:lnSpc>
                <a:spcPts val="725"/>
              </a:lnSpc>
              <a:spcBef>
                <a:spcPts val="656"/>
              </a:spcBef>
              <a:spcAft>
                <a:spcPts val="0"/>
              </a:spcAft>
            </a:pPr>
            <a:r>
              <a:rPr dirty="0" sz="700" b="1">
                <a:solidFill>
                  <a:srgbClr val="4d4d4f"/>
                </a:solidFill>
                <a:latin typeface="DengXian"/>
                <a:cs typeface="DengXian"/>
              </a:rPr>
              <a:t>834.30</a:t>
            </a:r>
          </a:p>
          <a:p>
            <a:pPr marL="99060" marR="0">
              <a:lnSpc>
                <a:spcPts val="725"/>
              </a:lnSpc>
              <a:spcBef>
                <a:spcPts val="606"/>
              </a:spcBef>
              <a:spcAft>
                <a:spcPts val="0"/>
              </a:spcAft>
            </a:pPr>
            <a:r>
              <a:rPr dirty="0" sz="700">
                <a:solidFill>
                  <a:srgbClr val="4d4d4f"/>
                </a:solidFill>
                <a:latin typeface="WCDVJB+DengXian Regular"/>
                <a:cs typeface="WCDVJB+DengXian Regular"/>
              </a:rPr>
              <a:t>22.66</a:t>
            </a:r>
          </a:p>
        </p:txBody>
      </p:sp>
      <p:sp>
        <p:nvSpPr>
          <p:cNvPr id="65" name="object 65"/>
          <p:cNvSpPr txBox="1"/>
          <p:nvPr/>
        </p:nvSpPr>
        <p:spPr>
          <a:xfrm>
            <a:off x="6048502" y="2972587"/>
            <a:ext cx="402454" cy="468531"/>
          </a:xfrm>
          <a:prstGeom prst="rect">
            <a:avLst/>
          </a:prstGeom>
        </p:spPr>
        <p:txBody>
          <a:bodyPr wrap="square" lIns="0" tIns="0" rIns="0" bIns="0" rtlCol="0" vert="horz">
            <a:spAutoFit/>
          </a:bodyPr>
          <a:lstStyle/>
          <a:p>
            <a:pPr marL="9144" marR="0">
              <a:lnSpc>
                <a:spcPts val="725"/>
              </a:lnSpc>
              <a:spcBef>
                <a:spcPts val="0"/>
              </a:spcBef>
              <a:spcAft>
                <a:spcPts val="0"/>
              </a:spcAft>
            </a:pPr>
            <a:r>
              <a:rPr dirty="0" sz="700">
                <a:solidFill>
                  <a:srgbClr val="4d4d4f"/>
                </a:solidFill>
                <a:latin typeface="WCDVJB+DengXian Regular"/>
                <a:cs typeface="WCDVJB+DengXian Regular"/>
              </a:rPr>
              <a:t>(32.00)</a:t>
            </a:r>
          </a:p>
          <a:p>
            <a:pPr marL="0" marR="0">
              <a:lnSpc>
                <a:spcPts val="725"/>
              </a:lnSpc>
              <a:spcBef>
                <a:spcPts val="656"/>
              </a:spcBef>
              <a:spcAft>
                <a:spcPts val="0"/>
              </a:spcAft>
            </a:pPr>
            <a:r>
              <a:rPr dirty="0" sz="700" b="1">
                <a:solidFill>
                  <a:srgbClr val="4d4d4f"/>
                </a:solidFill>
                <a:latin typeface="DengXian"/>
                <a:cs typeface="DengXian"/>
              </a:rPr>
              <a:t>481.61</a:t>
            </a:r>
          </a:p>
          <a:p>
            <a:pPr marL="60959" marR="0">
              <a:lnSpc>
                <a:spcPts val="725"/>
              </a:lnSpc>
              <a:spcBef>
                <a:spcPts val="606"/>
              </a:spcBef>
              <a:spcAft>
                <a:spcPts val="0"/>
              </a:spcAft>
            </a:pPr>
            <a:r>
              <a:rPr dirty="0" sz="700">
                <a:solidFill>
                  <a:srgbClr val="4d4d4f"/>
                </a:solidFill>
                <a:latin typeface="WCDVJB+DengXian Regular"/>
                <a:cs typeface="WCDVJB+DengXian Regular"/>
              </a:rPr>
              <a:t>12.00</a:t>
            </a:r>
          </a:p>
        </p:txBody>
      </p:sp>
      <p:sp>
        <p:nvSpPr>
          <p:cNvPr id="66" name="object 66"/>
          <p:cNvSpPr txBox="1"/>
          <p:nvPr/>
        </p:nvSpPr>
        <p:spPr>
          <a:xfrm>
            <a:off x="6587997" y="2972587"/>
            <a:ext cx="402453" cy="468531"/>
          </a:xfrm>
          <a:prstGeom prst="rect">
            <a:avLst/>
          </a:prstGeom>
        </p:spPr>
        <p:txBody>
          <a:bodyPr wrap="square" lIns="0" tIns="0" rIns="0" bIns="0" rtlCol="0" vert="horz">
            <a:spAutoFit/>
          </a:bodyPr>
          <a:lstStyle/>
          <a:p>
            <a:pPr marL="9144" marR="0">
              <a:lnSpc>
                <a:spcPts val="725"/>
              </a:lnSpc>
              <a:spcBef>
                <a:spcPts val="0"/>
              </a:spcBef>
              <a:spcAft>
                <a:spcPts val="0"/>
              </a:spcAft>
            </a:pPr>
            <a:r>
              <a:rPr dirty="0" sz="700">
                <a:solidFill>
                  <a:srgbClr val="4d4d4f"/>
                </a:solidFill>
                <a:latin typeface="WCDVJB+DengXian Regular"/>
                <a:cs typeface="WCDVJB+DengXian Regular"/>
              </a:rPr>
              <a:t>(50.00)</a:t>
            </a:r>
          </a:p>
          <a:p>
            <a:pPr marL="0" marR="0">
              <a:lnSpc>
                <a:spcPts val="725"/>
              </a:lnSpc>
              <a:spcBef>
                <a:spcPts val="656"/>
              </a:spcBef>
              <a:spcAft>
                <a:spcPts val="0"/>
              </a:spcAft>
            </a:pPr>
            <a:r>
              <a:rPr dirty="0" sz="700" b="1">
                <a:solidFill>
                  <a:srgbClr val="4d4d4f"/>
                </a:solidFill>
                <a:latin typeface="DengXian"/>
                <a:cs typeface="DengXian"/>
              </a:rPr>
              <a:t>599.33</a:t>
            </a:r>
          </a:p>
          <a:p>
            <a:pPr marL="60959" marR="0">
              <a:lnSpc>
                <a:spcPts val="725"/>
              </a:lnSpc>
              <a:spcBef>
                <a:spcPts val="606"/>
              </a:spcBef>
              <a:spcAft>
                <a:spcPts val="0"/>
              </a:spcAft>
            </a:pPr>
            <a:r>
              <a:rPr dirty="0" sz="700">
                <a:solidFill>
                  <a:srgbClr val="4d4d4f"/>
                </a:solidFill>
                <a:latin typeface="WCDVJB+DengXian Regular"/>
                <a:cs typeface="WCDVJB+DengXian Regular"/>
              </a:rPr>
              <a:t>15.00</a:t>
            </a:r>
          </a:p>
        </p:txBody>
      </p:sp>
      <p:sp>
        <p:nvSpPr>
          <p:cNvPr id="67" name="object 67"/>
          <p:cNvSpPr txBox="1"/>
          <p:nvPr/>
        </p:nvSpPr>
        <p:spPr>
          <a:xfrm>
            <a:off x="7129018" y="2972587"/>
            <a:ext cx="402452" cy="468531"/>
          </a:xfrm>
          <a:prstGeom prst="rect">
            <a:avLst/>
          </a:prstGeom>
        </p:spPr>
        <p:txBody>
          <a:bodyPr wrap="square" lIns="0" tIns="0" rIns="0" bIns="0" rtlCol="0" vert="horz">
            <a:spAutoFit/>
          </a:bodyPr>
          <a:lstStyle/>
          <a:p>
            <a:pPr marL="9143" marR="0">
              <a:lnSpc>
                <a:spcPts val="725"/>
              </a:lnSpc>
              <a:spcBef>
                <a:spcPts val="0"/>
              </a:spcBef>
              <a:spcAft>
                <a:spcPts val="0"/>
              </a:spcAft>
            </a:pPr>
            <a:r>
              <a:rPr dirty="0" sz="700">
                <a:solidFill>
                  <a:srgbClr val="4d4d4f"/>
                </a:solidFill>
                <a:latin typeface="WCDVJB+DengXian Regular"/>
                <a:cs typeface="WCDVJB+DengXian Regular"/>
              </a:rPr>
              <a:t>(50.00)</a:t>
            </a:r>
          </a:p>
          <a:p>
            <a:pPr marL="0" marR="0">
              <a:lnSpc>
                <a:spcPts val="725"/>
              </a:lnSpc>
              <a:spcBef>
                <a:spcPts val="656"/>
              </a:spcBef>
              <a:spcAft>
                <a:spcPts val="0"/>
              </a:spcAft>
            </a:pPr>
            <a:r>
              <a:rPr dirty="0" sz="700" b="1">
                <a:solidFill>
                  <a:srgbClr val="4d4d4f"/>
                </a:solidFill>
                <a:latin typeface="DengXian"/>
                <a:cs typeface="DengXian"/>
              </a:rPr>
              <a:t>683.98</a:t>
            </a:r>
          </a:p>
          <a:p>
            <a:pPr marL="60959" marR="0">
              <a:lnSpc>
                <a:spcPts val="725"/>
              </a:lnSpc>
              <a:spcBef>
                <a:spcPts val="606"/>
              </a:spcBef>
              <a:spcAft>
                <a:spcPts val="0"/>
              </a:spcAft>
            </a:pPr>
            <a:r>
              <a:rPr dirty="0" sz="700">
                <a:solidFill>
                  <a:srgbClr val="4d4d4f"/>
                </a:solidFill>
                <a:latin typeface="WCDVJB+DengXian Regular"/>
                <a:cs typeface="WCDVJB+DengXian Regular"/>
              </a:rPr>
              <a:t>15.00</a:t>
            </a:r>
          </a:p>
        </p:txBody>
      </p:sp>
      <p:sp>
        <p:nvSpPr>
          <p:cNvPr id="68" name="object 68"/>
          <p:cNvSpPr txBox="1"/>
          <p:nvPr/>
        </p:nvSpPr>
        <p:spPr>
          <a:xfrm>
            <a:off x="3851783" y="3135808"/>
            <a:ext cx="48974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营业利润</a:t>
            </a:r>
          </a:p>
        </p:txBody>
      </p:sp>
      <p:sp>
        <p:nvSpPr>
          <p:cNvPr id="69" name="object 69"/>
          <p:cNvSpPr txBox="1"/>
          <p:nvPr/>
        </p:nvSpPr>
        <p:spPr>
          <a:xfrm>
            <a:off x="169163" y="3305353"/>
            <a:ext cx="757751" cy="814399"/>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非流动资产合计</a:t>
            </a:r>
          </a:p>
          <a:p>
            <a:pPr marL="0" marR="0">
              <a:lnSpc>
                <a:spcPts val="796"/>
              </a:lnSpc>
              <a:spcBef>
                <a:spcPts val="523"/>
              </a:spcBef>
              <a:spcAft>
                <a:spcPts val="0"/>
              </a:spcAft>
            </a:pPr>
            <a:r>
              <a:rPr dirty="0" sz="700">
                <a:solidFill>
                  <a:srgbClr val="4d4d4f"/>
                </a:solidFill>
                <a:latin typeface="UBFKTH+FZLanTingHei-R-GBK"/>
                <a:cs typeface="UBFKTH+FZLanTingHei-R-GBK"/>
              </a:rPr>
              <a:t>资产总计</a:t>
            </a:r>
          </a:p>
          <a:p>
            <a:pPr marL="0" marR="0">
              <a:lnSpc>
                <a:spcPts val="796"/>
              </a:lnSpc>
              <a:spcBef>
                <a:spcPts val="535"/>
              </a:spcBef>
              <a:spcAft>
                <a:spcPts val="0"/>
              </a:spcAft>
            </a:pPr>
            <a:r>
              <a:rPr dirty="0" sz="700">
                <a:solidFill>
                  <a:srgbClr val="4d4d4f"/>
                </a:solidFill>
                <a:latin typeface="UBFKTH+FZLanTingHei-R-GBK"/>
                <a:cs typeface="UBFKTH+FZLanTingHei-R-GBK"/>
              </a:rPr>
              <a:t>短期借款</a:t>
            </a:r>
          </a:p>
          <a:p>
            <a:pPr marL="0" marR="0">
              <a:lnSpc>
                <a:spcPts val="796"/>
              </a:lnSpc>
              <a:spcBef>
                <a:spcPts val="585"/>
              </a:spcBef>
              <a:spcAft>
                <a:spcPts val="0"/>
              </a:spcAft>
            </a:pPr>
            <a:r>
              <a:rPr dirty="0" sz="700">
                <a:solidFill>
                  <a:srgbClr val="4d4d4f"/>
                </a:solidFill>
                <a:latin typeface="UBFKTH+FZLanTingHei-R-GBK"/>
                <a:cs typeface="UBFKTH+FZLanTingHei-R-GBK"/>
              </a:rPr>
              <a:t>应付账款</a:t>
            </a:r>
          </a:p>
          <a:p>
            <a:pPr marL="0" marR="0">
              <a:lnSpc>
                <a:spcPts val="796"/>
              </a:lnSpc>
              <a:spcBef>
                <a:spcPts val="535"/>
              </a:spcBef>
              <a:spcAft>
                <a:spcPts val="0"/>
              </a:spcAft>
            </a:pPr>
            <a:r>
              <a:rPr dirty="0" sz="700">
                <a:solidFill>
                  <a:srgbClr val="4d4d4f"/>
                </a:solidFill>
                <a:latin typeface="UBFKTH+FZLanTingHei-R-GBK"/>
                <a:cs typeface="UBFKTH+FZLanTingHei-R-GBK"/>
              </a:rPr>
              <a:t>其他</a:t>
            </a:r>
          </a:p>
        </p:txBody>
      </p:sp>
      <p:sp>
        <p:nvSpPr>
          <p:cNvPr id="70" name="object 70"/>
          <p:cNvSpPr txBox="1"/>
          <p:nvPr/>
        </p:nvSpPr>
        <p:spPr>
          <a:xfrm>
            <a:off x="3851783" y="3305353"/>
            <a:ext cx="576724" cy="47607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营业外收入</a:t>
            </a:r>
          </a:p>
          <a:p>
            <a:pPr marL="0" marR="0">
              <a:lnSpc>
                <a:spcPts val="796"/>
              </a:lnSpc>
              <a:spcBef>
                <a:spcPts val="523"/>
              </a:spcBef>
              <a:spcAft>
                <a:spcPts val="0"/>
              </a:spcAft>
            </a:pPr>
            <a:r>
              <a:rPr dirty="0" sz="700">
                <a:solidFill>
                  <a:srgbClr val="4d4d4f"/>
                </a:solidFill>
                <a:latin typeface="UBFKTH+FZLanTingHei-R-GBK"/>
                <a:cs typeface="UBFKTH+FZLanTingHei-R-GBK"/>
              </a:rPr>
              <a:t>营业外支出</a:t>
            </a:r>
          </a:p>
          <a:p>
            <a:pPr marL="0" marR="0">
              <a:lnSpc>
                <a:spcPts val="796"/>
              </a:lnSpc>
              <a:spcBef>
                <a:spcPts val="535"/>
              </a:spcBef>
              <a:spcAft>
                <a:spcPts val="0"/>
              </a:spcAft>
            </a:pPr>
            <a:r>
              <a:rPr dirty="0" sz="700">
                <a:solidFill>
                  <a:srgbClr val="4d4d4f"/>
                </a:solidFill>
                <a:latin typeface="UBFKTH+FZLanTingHei-R-GBK"/>
                <a:cs typeface="UBFKTH+FZLanTingHei-R-GBK"/>
              </a:rPr>
              <a:t>利润总额</a:t>
            </a:r>
          </a:p>
        </p:txBody>
      </p:sp>
      <p:sp>
        <p:nvSpPr>
          <p:cNvPr id="71" name="object 71"/>
          <p:cNvSpPr txBox="1"/>
          <p:nvPr/>
        </p:nvSpPr>
        <p:spPr>
          <a:xfrm>
            <a:off x="5069713" y="347893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0.85</a:t>
            </a:r>
          </a:p>
        </p:txBody>
      </p:sp>
      <p:sp>
        <p:nvSpPr>
          <p:cNvPr id="72" name="object 72"/>
          <p:cNvSpPr txBox="1"/>
          <p:nvPr/>
        </p:nvSpPr>
        <p:spPr>
          <a:xfrm>
            <a:off x="5609590" y="347893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4.04</a:t>
            </a:r>
          </a:p>
        </p:txBody>
      </p:sp>
      <p:sp>
        <p:nvSpPr>
          <p:cNvPr id="73" name="object 73"/>
          <p:cNvSpPr txBox="1"/>
          <p:nvPr/>
        </p:nvSpPr>
        <p:spPr>
          <a:xfrm>
            <a:off x="6156705" y="347893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1.64</a:t>
            </a:r>
          </a:p>
        </p:txBody>
      </p:sp>
      <p:sp>
        <p:nvSpPr>
          <p:cNvPr id="74" name="object 74"/>
          <p:cNvSpPr txBox="1"/>
          <p:nvPr/>
        </p:nvSpPr>
        <p:spPr>
          <a:xfrm>
            <a:off x="6696202" y="3478936"/>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2.18</a:t>
            </a:r>
          </a:p>
        </p:txBody>
      </p:sp>
      <p:sp>
        <p:nvSpPr>
          <p:cNvPr id="75" name="object 75"/>
          <p:cNvSpPr txBox="1"/>
          <p:nvPr/>
        </p:nvSpPr>
        <p:spPr>
          <a:xfrm>
            <a:off x="7237476" y="3478936"/>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2.62</a:t>
            </a:r>
          </a:p>
        </p:txBody>
      </p:sp>
      <p:sp>
        <p:nvSpPr>
          <p:cNvPr id="76" name="object 76"/>
          <p:cNvSpPr txBox="1"/>
          <p:nvPr/>
        </p:nvSpPr>
        <p:spPr>
          <a:xfrm>
            <a:off x="4961509" y="3648100"/>
            <a:ext cx="402061" cy="637695"/>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767.57</a:t>
            </a:r>
          </a:p>
          <a:p>
            <a:pPr marL="15239" marR="0">
              <a:lnSpc>
                <a:spcPts val="725"/>
              </a:lnSpc>
              <a:spcBef>
                <a:spcPts val="656"/>
              </a:spcBef>
              <a:spcAft>
                <a:spcPts val="0"/>
              </a:spcAft>
            </a:pPr>
            <a:r>
              <a:rPr dirty="0" sz="700">
                <a:solidFill>
                  <a:srgbClr val="4d4d4f"/>
                </a:solidFill>
                <a:latin typeface="WCDVJB+DengXian Regular"/>
                <a:cs typeface="WCDVJB+DengXian Regular"/>
              </a:rPr>
              <a:t>115.61</a:t>
            </a:r>
          </a:p>
          <a:p>
            <a:pPr marL="0" marR="0">
              <a:lnSpc>
                <a:spcPts val="725"/>
              </a:lnSpc>
              <a:spcBef>
                <a:spcPts val="606"/>
              </a:spcBef>
              <a:spcAft>
                <a:spcPts val="0"/>
              </a:spcAft>
            </a:pPr>
            <a:r>
              <a:rPr dirty="0" sz="700" b="1">
                <a:solidFill>
                  <a:srgbClr val="4d4d4f"/>
                </a:solidFill>
                <a:latin typeface="DengXian"/>
                <a:cs typeface="DengXian"/>
              </a:rPr>
              <a:t>651.96</a:t>
            </a:r>
          </a:p>
          <a:p>
            <a:pPr marL="108203" marR="0">
              <a:lnSpc>
                <a:spcPts val="725"/>
              </a:lnSpc>
              <a:spcBef>
                <a:spcPts val="606"/>
              </a:spcBef>
              <a:spcAft>
                <a:spcPts val="0"/>
              </a:spcAft>
            </a:pPr>
            <a:r>
              <a:rPr dirty="0" sz="700">
                <a:solidFill>
                  <a:srgbClr val="4d4d4f"/>
                </a:solidFill>
                <a:latin typeface="WCDVJB+DengXian Regular"/>
                <a:cs typeface="WCDVJB+DengXian Regular"/>
              </a:rPr>
              <a:t>0.15</a:t>
            </a:r>
          </a:p>
        </p:txBody>
      </p:sp>
      <p:sp>
        <p:nvSpPr>
          <p:cNvPr id="77" name="object 77"/>
          <p:cNvSpPr txBox="1"/>
          <p:nvPr/>
        </p:nvSpPr>
        <p:spPr>
          <a:xfrm>
            <a:off x="5501004" y="3648100"/>
            <a:ext cx="402585" cy="637695"/>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852.92</a:t>
            </a:r>
          </a:p>
          <a:p>
            <a:pPr marL="15240" marR="0">
              <a:lnSpc>
                <a:spcPts val="725"/>
              </a:lnSpc>
              <a:spcBef>
                <a:spcPts val="656"/>
              </a:spcBef>
              <a:spcAft>
                <a:spcPts val="0"/>
              </a:spcAft>
            </a:pPr>
            <a:r>
              <a:rPr dirty="0" sz="700">
                <a:solidFill>
                  <a:srgbClr val="4d4d4f"/>
                </a:solidFill>
                <a:latin typeface="WCDVJB+DengXian Regular"/>
                <a:cs typeface="WCDVJB+DengXian Regular"/>
              </a:rPr>
              <a:t>131.56</a:t>
            </a:r>
          </a:p>
          <a:p>
            <a:pPr marL="0" marR="0">
              <a:lnSpc>
                <a:spcPts val="725"/>
              </a:lnSpc>
              <a:spcBef>
                <a:spcPts val="606"/>
              </a:spcBef>
              <a:spcAft>
                <a:spcPts val="0"/>
              </a:spcAft>
            </a:pPr>
            <a:r>
              <a:rPr dirty="0" sz="700" b="1">
                <a:solidFill>
                  <a:srgbClr val="4d4d4f"/>
                </a:solidFill>
                <a:latin typeface="DengXian"/>
                <a:cs typeface="DengXian"/>
              </a:rPr>
              <a:t>721.36</a:t>
            </a:r>
          </a:p>
          <a:p>
            <a:pPr marL="56388" marR="0">
              <a:lnSpc>
                <a:spcPts val="725"/>
              </a:lnSpc>
              <a:spcBef>
                <a:spcPts val="606"/>
              </a:spcBef>
              <a:spcAft>
                <a:spcPts val="0"/>
              </a:spcAft>
            </a:pPr>
            <a:r>
              <a:rPr dirty="0" sz="700">
                <a:solidFill>
                  <a:srgbClr val="4d4d4f"/>
                </a:solidFill>
                <a:latin typeface="WCDVJB+DengXian Regular"/>
                <a:cs typeface="WCDVJB+DengXian Regular"/>
              </a:rPr>
              <a:t>(0.06)</a:t>
            </a:r>
          </a:p>
        </p:txBody>
      </p:sp>
      <p:sp>
        <p:nvSpPr>
          <p:cNvPr id="78" name="object 78"/>
          <p:cNvSpPr txBox="1"/>
          <p:nvPr/>
        </p:nvSpPr>
        <p:spPr>
          <a:xfrm>
            <a:off x="6048502" y="3648100"/>
            <a:ext cx="40193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491.97</a:t>
            </a:r>
          </a:p>
          <a:p>
            <a:pPr marL="60959" marR="0">
              <a:lnSpc>
                <a:spcPts val="725"/>
              </a:lnSpc>
              <a:spcBef>
                <a:spcPts val="656"/>
              </a:spcBef>
              <a:spcAft>
                <a:spcPts val="0"/>
              </a:spcAft>
            </a:pPr>
            <a:r>
              <a:rPr dirty="0" sz="700">
                <a:solidFill>
                  <a:srgbClr val="4d4d4f"/>
                </a:solidFill>
                <a:latin typeface="WCDVJB+DengXian Regular"/>
                <a:cs typeface="WCDVJB+DengXian Regular"/>
              </a:rPr>
              <a:t>75.88</a:t>
            </a:r>
          </a:p>
        </p:txBody>
      </p:sp>
      <p:sp>
        <p:nvSpPr>
          <p:cNvPr id="79" name="object 79"/>
          <p:cNvSpPr txBox="1"/>
          <p:nvPr/>
        </p:nvSpPr>
        <p:spPr>
          <a:xfrm>
            <a:off x="6587997" y="3648100"/>
            <a:ext cx="401928"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612.16</a:t>
            </a:r>
          </a:p>
          <a:p>
            <a:pPr marL="60959" marR="0">
              <a:lnSpc>
                <a:spcPts val="725"/>
              </a:lnSpc>
              <a:spcBef>
                <a:spcPts val="656"/>
              </a:spcBef>
              <a:spcAft>
                <a:spcPts val="0"/>
              </a:spcAft>
            </a:pPr>
            <a:r>
              <a:rPr dirty="0" sz="700">
                <a:solidFill>
                  <a:srgbClr val="4d4d4f"/>
                </a:solidFill>
                <a:latin typeface="WCDVJB+DengXian Regular"/>
                <a:cs typeface="WCDVJB+DengXian Regular"/>
              </a:rPr>
              <a:t>94.42</a:t>
            </a:r>
          </a:p>
        </p:txBody>
      </p:sp>
      <p:sp>
        <p:nvSpPr>
          <p:cNvPr id="80" name="object 80"/>
          <p:cNvSpPr txBox="1"/>
          <p:nvPr/>
        </p:nvSpPr>
        <p:spPr>
          <a:xfrm>
            <a:off x="7129018" y="3648100"/>
            <a:ext cx="402314" cy="637695"/>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696.37</a:t>
            </a:r>
          </a:p>
          <a:p>
            <a:pPr marL="15239" marR="0">
              <a:lnSpc>
                <a:spcPts val="725"/>
              </a:lnSpc>
              <a:spcBef>
                <a:spcPts val="656"/>
              </a:spcBef>
              <a:spcAft>
                <a:spcPts val="0"/>
              </a:spcAft>
            </a:pPr>
            <a:r>
              <a:rPr dirty="0" sz="700">
                <a:solidFill>
                  <a:srgbClr val="4d4d4f"/>
                </a:solidFill>
                <a:latin typeface="WCDVJB+DengXian Regular"/>
                <a:cs typeface="WCDVJB+DengXian Regular"/>
              </a:rPr>
              <a:t>107.41</a:t>
            </a:r>
          </a:p>
          <a:p>
            <a:pPr marL="0" marR="0">
              <a:lnSpc>
                <a:spcPts val="725"/>
              </a:lnSpc>
              <a:spcBef>
                <a:spcPts val="606"/>
              </a:spcBef>
              <a:spcAft>
                <a:spcPts val="0"/>
              </a:spcAft>
            </a:pPr>
            <a:r>
              <a:rPr dirty="0" sz="700" b="1">
                <a:solidFill>
                  <a:srgbClr val="4d4d4f"/>
                </a:solidFill>
                <a:latin typeface="DengXian"/>
                <a:cs typeface="DengXian"/>
              </a:rPr>
              <a:t>588.96</a:t>
            </a:r>
          </a:p>
          <a:p>
            <a:pPr marL="108457" marR="0">
              <a:lnSpc>
                <a:spcPts val="725"/>
              </a:lnSpc>
              <a:spcBef>
                <a:spcPts val="606"/>
              </a:spcBef>
              <a:spcAft>
                <a:spcPts val="0"/>
              </a:spcAft>
            </a:pPr>
            <a:r>
              <a:rPr dirty="0" sz="700">
                <a:solidFill>
                  <a:srgbClr val="4d4d4f"/>
                </a:solidFill>
                <a:latin typeface="WCDVJB+DengXian Regular"/>
                <a:cs typeface="WCDVJB+DengXian Regular"/>
              </a:rPr>
              <a:t>0.01</a:t>
            </a:r>
          </a:p>
        </p:txBody>
      </p:sp>
      <p:sp>
        <p:nvSpPr>
          <p:cNvPr id="81" name="object 81"/>
          <p:cNvSpPr txBox="1"/>
          <p:nvPr/>
        </p:nvSpPr>
        <p:spPr>
          <a:xfrm>
            <a:off x="1214932" y="3817264"/>
            <a:ext cx="402010" cy="637695"/>
          </a:xfrm>
          <a:prstGeom prst="rect">
            <a:avLst/>
          </a:prstGeom>
        </p:spPr>
        <p:txBody>
          <a:bodyPr wrap="square" lIns="0" tIns="0" rIns="0" bIns="0" rtlCol="0" vert="horz">
            <a:spAutoFit/>
          </a:bodyPr>
          <a:lstStyle/>
          <a:p>
            <a:pPr marL="15239" marR="0">
              <a:lnSpc>
                <a:spcPts val="725"/>
              </a:lnSpc>
              <a:spcBef>
                <a:spcPts val="0"/>
              </a:spcBef>
              <a:spcAft>
                <a:spcPts val="0"/>
              </a:spcAft>
            </a:pPr>
            <a:r>
              <a:rPr dirty="0" sz="700">
                <a:solidFill>
                  <a:srgbClr val="4d4d4f"/>
                </a:solidFill>
                <a:latin typeface="WCDVJB+DengXian Regular"/>
                <a:cs typeface="WCDVJB+DengXian Regular"/>
              </a:rPr>
              <a:t>448.77</a:t>
            </a:r>
          </a:p>
          <a:p>
            <a:pPr marL="15239" marR="0">
              <a:lnSpc>
                <a:spcPts val="725"/>
              </a:lnSpc>
              <a:spcBef>
                <a:spcPts val="656"/>
              </a:spcBef>
              <a:spcAft>
                <a:spcPts val="0"/>
              </a:spcAft>
            </a:pPr>
            <a:r>
              <a:rPr dirty="0" sz="700">
                <a:solidFill>
                  <a:srgbClr val="4d4d4f"/>
                </a:solidFill>
                <a:latin typeface="WCDVJB+DengXian Regular"/>
                <a:cs typeface="WCDVJB+DengXian Regular"/>
              </a:rPr>
              <a:t>138.05</a:t>
            </a:r>
          </a:p>
          <a:p>
            <a:pPr marL="0" marR="0">
              <a:lnSpc>
                <a:spcPts val="725"/>
              </a:lnSpc>
              <a:spcBef>
                <a:spcPts val="606"/>
              </a:spcBef>
              <a:spcAft>
                <a:spcPts val="0"/>
              </a:spcAft>
            </a:pPr>
            <a:r>
              <a:rPr dirty="0" sz="700" b="1">
                <a:solidFill>
                  <a:srgbClr val="4d4d4f"/>
                </a:solidFill>
                <a:latin typeface="DengXian"/>
                <a:cs typeface="DengXian"/>
              </a:rPr>
              <a:t>586.82</a:t>
            </a:r>
          </a:p>
          <a:p>
            <a:pPr marL="108153" marR="0">
              <a:lnSpc>
                <a:spcPts val="725"/>
              </a:lnSpc>
              <a:spcBef>
                <a:spcPts val="606"/>
              </a:spcBef>
              <a:spcAft>
                <a:spcPts val="0"/>
              </a:spcAft>
            </a:pPr>
            <a:r>
              <a:rPr dirty="0" sz="700">
                <a:solidFill>
                  <a:srgbClr val="4d4d4f"/>
                </a:solidFill>
                <a:latin typeface="WCDVJB+DengXian Regular"/>
                <a:cs typeface="WCDVJB+DengXian Regular"/>
              </a:rPr>
              <a:t>0.62</a:t>
            </a:r>
          </a:p>
        </p:txBody>
      </p:sp>
      <p:sp>
        <p:nvSpPr>
          <p:cNvPr id="82" name="object 82"/>
          <p:cNvSpPr txBox="1"/>
          <p:nvPr/>
        </p:nvSpPr>
        <p:spPr>
          <a:xfrm>
            <a:off x="1685798" y="3817264"/>
            <a:ext cx="472165" cy="637695"/>
          </a:xfrm>
          <a:prstGeom prst="rect">
            <a:avLst/>
          </a:prstGeom>
        </p:spPr>
        <p:txBody>
          <a:bodyPr wrap="square" lIns="0" tIns="0" rIns="0" bIns="0" rtlCol="0" vert="horz">
            <a:spAutoFit/>
          </a:bodyPr>
          <a:lstStyle/>
          <a:p>
            <a:pPr marL="18287" marR="0">
              <a:lnSpc>
                <a:spcPts val="725"/>
              </a:lnSpc>
              <a:spcBef>
                <a:spcPts val="0"/>
              </a:spcBef>
              <a:spcAft>
                <a:spcPts val="0"/>
              </a:spcAft>
            </a:pPr>
            <a:r>
              <a:rPr dirty="0" sz="700">
                <a:solidFill>
                  <a:srgbClr val="4d4d4f"/>
                </a:solidFill>
                <a:latin typeface="WCDVJB+DengXian Regular"/>
                <a:cs typeface="WCDVJB+DengXian Regular"/>
              </a:rPr>
              <a:t>1,077.51</a:t>
            </a:r>
          </a:p>
          <a:p>
            <a:pPr marL="85344" marR="0">
              <a:lnSpc>
                <a:spcPts val="725"/>
              </a:lnSpc>
              <a:spcBef>
                <a:spcPts val="656"/>
              </a:spcBef>
              <a:spcAft>
                <a:spcPts val="0"/>
              </a:spcAft>
            </a:pPr>
            <a:r>
              <a:rPr dirty="0" sz="700">
                <a:solidFill>
                  <a:srgbClr val="4d4d4f"/>
                </a:solidFill>
                <a:latin typeface="WCDVJB+DengXian Regular"/>
                <a:cs typeface="WCDVJB+DengXian Regular"/>
              </a:rPr>
              <a:t>205.72</a:t>
            </a:r>
          </a:p>
          <a:p>
            <a:pPr marL="0" marR="0">
              <a:lnSpc>
                <a:spcPts val="725"/>
              </a:lnSpc>
              <a:spcBef>
                <a:spcPts val="606"/>
              </a:spcBef>
              <a:spcAft>
                <a:spcPts val="0"/>
              </a:spcAft>
            </a:pPr>
            <a:r>
              <a:rPr dirty="0" sz="700" b="1">
                <a:solidFill>
                  <a:srgbClr val="4d4d4f"/>
                </a:solidFill>
                <a:latin typeface="DengXian"/>
                <a:cs typeface="DengXian"/>
              </a:rPr>
              <a:t>1,283.22</a:t>
            </a:r>
          </a:p>
          <a:p>
            <a:pPr marL="178307"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83" name="object 83"/>
          <p:cNvSpPr txBox="1"/>
          <p:nvPr/>
        </p:nvSpPr>
        <p:spPr>
          <a:xfrm>
            <a:off x="2295398" y="3817264"/>
            <a:ext cx="402442" cy="637695"/>
          </a:xfrm>
          <a:prstGeom prst="rect">
            <a:avLst/>
          </a:prstGeom>
        </p:spPr>
        <p:txBody>
          <a:bodyPr wrap="square" lIns="0" tIns="0" rIns="0" bIns="0" rtlCol="0" vert="horz">
            <a:spAutoFit/>
          </a:bodyPr>
          <a:lstStyle/>
          <a:p>
            <a:pPr marL="15239" marR="0">
              <a:lnSpc>
                <a:spcPts val="725"/>
              </a:lnSpc>
              <a:spcBef>
                <a:spcPts val="0"/>
              </a:spcBef>
              <a:spcAft>
                <a:spcPts val="0"/>
              </a:spcAft>
            </a:pPr>
            <a:r>
              <a:rPr dirty="0" sz="700">
                <a:solidFill>
                  <a:srgbClr val="4d4d4f"/>
                </a:solidFill>
                <a:latin typeface="WCDVJB+DengXian Regular"/>
                <a:cs typeface="WCDVJB+DengXian Regular"/>
              </a:rPr>
              <a:t>356.65</a:t>
            </a:r>
          </a:p>
          <a:p>
            <a:pPr marL="15239" marR="0">
              <a:lnSpc>
                <a:spcPts val="725"/>
              </a:lnSpc>
              <a:spcBef>
                <a:spcPts val="656"/>
              </a:spcBef>
              <a:spcAft>
                <a:spcPts val="0"/>
              </a:spcAft>
            </a:pPr>
            <a:r>
              <a:rPr dirty="0" sz="700">
                <a:solidFill>
                  <a:srgbClr val="4d4d4f"/>
                </a:solidFill>
                <a:latin typeface="WCDVJB+DengXian Regular"/>
                <a:cs typeface="WCDVJB+DengXian Regular"/>
              </a:rPr>
              <a:t>134.86</a:t>
            </a:r>
          </a:p>
          <a:p>
            <a:pPr marL="0" marR="0">
              <a:lnSpc>
                <a:spcPts val="725"/>
              </a:lnSpc>
              <a:spcBef>
                <a:spcPts val="606"/>
              </a:spcBef>
              <a:spcAft>
                <a:spcPts val="0"/>
              </a:spcAft>
            </a:pPr>
            <a:r>
              <a:rPr dirty="0" sz="700" b="1">
                <a:solidFill>
                  <a:srgbClr val="4d4d4f"/>
                </a:solidFill>
                <a:latin typeface="DengXian"/>
                <a:cs typeface="DengXian"/>
              </a:rPr>
              <a:t>491.51</a:t>
            </a:r>
          </a:p>
          <a:p>
            <a:pPr marL="108584"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84" name="object 84"/>
          <p:cNvSpPr txBox="1"/>
          <p:nvPr/>
        </p:nvSpPr>
        <p:spPr>
          <a:xfrm>
            <a:off x="2766695" y="3817264"/>
            <a:ext cx="472165" cy="637695"/>
          </a:xfrm>
          <a:prstGeom prst="rect">
            <a:avLst/>
          </a:prstGeom>
        </p:spPr>
        <p:txBody>
          <a:bodyPr wrap="square" lIns="0" tIns="0" rIns="0" bIns="0" rtlCol="0" vert="horz">
            <a:spAutoFit/>
          </a:bodyPr>
          <a:lstStyle/>
          <a:p>
            <a:pPr marL="18287" marR="0">
              <a:lnSpc>
                <a:spcPts val="725"/>
              </a:lnSpc>
              <a:spcBef>
                <a:spcPts val="0"/>
              </a:spcBef>
              <a:spcAft>
                <a:spcPts val="0"/>
              </a:spcAft>
            </a:pPr>
            <a:r>
              <a:rPr dirty="0" sz="700">
                <a:solidFill>
                  <a:srgbClr val="4d4d4f"/>
                </a:solidFill>
                <a:latin typeface="WCDVJB+DengXian Regular"/>
                <a:cs typeface="WCDVJB+DengXian Regular"/>
              </a:rPr>
              <a:t>1,119.87</a:t>
            </a:r>
          </a:p>
          <a:p>
            <a:pPr marL="85344" marR="0">
              <a:lnSpc>
                <a:spcPts val="725"/>
              </a:lnSpc>
              <a:spcBef>
                <a:spcPts val="656"/>
              </a:spcBef>
              <a:spcAft>
                <a:spcPts val="0"/>
              </a:spcAft>
            </a:pPr>
            <a:r>
              <a:rPr dirty="0" sz="700">
                <a:solidFill>
                  <a:srgbClr val="4d4d4f"/>
                </a:solidFill>
                <a:latin typeface="WCDVJB+DengXian Regular"/>
                <a:cs typeface="WCDVJB+DengXian Regular"/>
              </a:rPr>
              <a:t>178.78</a:t>
            </a:r>
          </a:p>
          <a:p>
            <a:pPr marL="0" marR="0">
              <a:lnSpc>
                <a:spcPts val="725"/>
              </a:lnSpc>
              <a:spcBef>
                <a:spcPts val="606"/>
              </a:spcBef>
              <a:spcAft>
                <a:spcPts val="0"/>
              </a:spcAft>
            </a:pPr>
            <a:r>
              <a:rPr dirty="0" sz="700" b="1">
                <a:solidFill>
                  <a:srgbClr val="4d4d4f"/>
                </a:solidFill>
                <a:latin typeface="DengXian"/>
                <a:cs typeface="DengXian"/>
              </a:rPr>
              <a:t>1,298.65</a:t>
            </a:r>
          </a:p>
          <a:p>
            <a:pPr marL="178307"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85" name="object 85"/>
          <p:cNvSpPr txBox="1"/>
          <p:nvPr/>
        </p:nvSpPr>
        <p:spPr>
          <a:xfrm>
            <a:off x="3376295" y="3817264"/>
            <a:ext cx="402061" cy="637695"/>
          </a:xfrm>
          <a:prstGeom prst="rect">
            <a:avLst/>
          </a:prstGeom>
        </p:spPr>
        <p:txBody>
          <a:bodyPr wrap="square" lIns="0" tIns="0" rIns="0" bIns="0" rtlCol="0" vert="horz">
            <a:spAutoFit/>
          </a:bodyPr>
          <a:lstStyle/>
          <a:p>
            <a:pPr marL="15239" marR="0">
              <a:lnSpc>
                <a:spcPts val="725"/>
              </a:lnSpc>
              <a:spcBef>
                <a:spcPts val="0"/>
              </a:spcBef>
              <a:spcAft>
                <a:spcPts val="0"/>
              </a:spcAft>
            </a:pPr>
            <a:r>
              <a:rPr dirty="0" sz="700">
                <a:solidFill>
                  <a:srgbClr val="4d4d4f"/>
                </a:solidFill>
                <a:latin typeface="WCDVJB+DengXian Regular"/>
                <a:cs typeface="WCDVJB+DengXian Regular"/>
              </a:rPr>
              <a:t>403.27</a:t>
            </a:r>
          </a:p>
          <a:p>
            <a:pPr marL="15239" marR="0">
              <a:lnSpc>
                <a:spcPts val="725"/>
              </a:lnSpc>
              <a:spcBef>
                <a:spcPts val="656"/>
              </a:spcBef>
              <a:spcAft>
                <a:spcPts val="0"/>
              </a:spcAft>
            </a:pPr>
            <a:r>
              <a:rPr dirty="0" sz="700">
                <a:solidFill>
                  <a:srgbClr val="4d4d4f"/>
                </a:solidFill>
                <a:latin typeface="WCDVJB+DengXian Regular"/>
                <a:cs typeface="WCDVJB+DengXian Regular"/>
              </a:rPr>
              <a:t>154.54</a:t>
            </a:r>
          </a:p>
          <a:p>
            <a:pPr marL="0" marR="0">
              <a:lnSpc>
                <a:spcPts val="725"/>
              </a:lnSpc>
              <a:spcBef>
                <a:spcPts val="606"/>
              </a:spcBef>
              <a:spcAft>
                <a:spcPts val="0"/>
              </a:spcAft>
            </a:pPr>
            <a:r>
              <a:rPr dirty="0" sz="700" b="1">
                <a:solidFill>
                  <a:srgbClr val="4d4d4f"/>
                </a:solidFill>
                <a:latin typeface="DengXian"/>
                <a:cs typeface="DengXian"/>
              </a:rPr>
              <a:t>557.81</a:t>
            </a:r>
          </a:p>
          <a:p>
            <a:pPr marL="108203"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86" name="object 86"/>
          <p:cNvSpPr txBox="1"/>
          <p:nvPr/>
        </p:nvSpPr>
        <p:spPr>
          <a:xfrm>
            <a:off x="3851783" y="3811321"/>
            <a:ext cx="39852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所得税</a:t>
            </a:r>
          </a:p>
        </p:txBody>
      </p:sp>
      <p:sp>
        <p:nvSpPr>
          <p:cNvPr id="87" name="object 87"/>
          <p:cNvSpPr txBox="1"/>
          <p:nvPr/>
        </p:nvSpPr>
        <p:spPr>
          <a:xfrm>
            <a:off x="3851783" y="3980485"/>
            <a:ext cx="401573"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净利润</a:t>
            </a:r>
          </a:p>
        </p:txBody>
      </p:sp>
      <p:sp>
        <p:nvSpPr>
          <p:cNvPr id="88" name="object 88"/>
          <p:cNvSpPr txBox="1"/>
          <p:nvPr/>
        </p:nvSpPr>
        <p:spPr>
          <a:xfrm>
            <a:off x="6048502" y="3986428"/>
            <a:ext cx="402061"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416.09</a:t>
            </a:r>
          </a:p>
          <a:p>
            <a:pPr marL="108203" marR="0">
              <a:lnSpc>
                <a:spcPts val="725"/>
              </a:lnSpc>
              <a:spcBef>
                <a:spcPts val="656"/>
              </a:spcBef>
              <a:spcAft>
                <a:spcPts val="0"/>
              </a:spcAft>
            </a:pPr>
            <a:r>
              <a:rPr dirty="0" sz="700">
                <a:solidFill>
                  <a:srgbClr val="4d4d4f"/>
                </a:solidFill>
                <a:latin typeface="WCDVJB+DengXian Regular"/>
                <a:cs typeface="WCDVJB+DengXian Regular"/>
              </a:rPr>
              <a:t>0.02</a:t>
            </a:r>
          </a:p>
        </p:txBody>
      </p:sp>
      <p:sp>
        <p:nvSpPr>
          <p:cNvPr id="89" name="object 89"/>
          <p:cNvSpPr txBox="1"/>
          <p:nvPr/>
        </p:nvSpPr>
        <p:spPr>
          <a:xfrm>
            <a:off x="6587997" y="3986428"/>
            <a:ext cx="40206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517.74</a:t>
            </a:r>
          </a:p>
          <a:p>
            <a:pPr marL="108204" marR="0">
              <a:lnSpc>
                <a:spcPts val="725"/>
              </a:lnSpc>
              <a:spcBef>
                <a:spcPts val="656"/>
              </a:spcBef>
              <a:spcAft>
                <a:spcPts val="0"/>
              </a:spcAft>
            </a:pPr>
            <a:r>
              <a:rPr dirty="0" sz="700">
                <a:solidFill>
                  <a:srgbClr val="4d4d4f"/>
                </a:solidFill>
                <a:latin typeface="WCDVJB+DengXian Regular"/>
                <a:cs typeface="WCDVJB+DengXian Regular"/>
              </a:rPr>
              <a:t>0.03</a:t>
            </a:r>
          </a:p>
        </p:txBody>
      </p:sp>
      <p:sp>
        <p:nvSpPr>
          <p:cNvPr id="90" name="object 90"/>
          <p:cNvSpPr txBox="1"/>
          <p:nvPr/>
        </p:nvSpPr>
        <p:spPr>
          <a:xfrm>
            <a:off x="169163" y="4149649"/>
            <a:ext cx="667944" cy="645235"/>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流动负债合计</a:t>
            </a:r>
          </a:p>
          <a:p>
            <a:pPr marL="0" marR="0">
              <a:lnSpc>
                <a:spcPts val="796"/>
              </a:lnSpc>
              <a:spcBef>
                <a:spcPts val="535"/>
              </a:spcBef>
              <a:spcAft>
                <a:spcPts val="0"/>
              </a:spcAft>
            </a:pPr>
            <a:r>
              <a:rPr dirty="0" sz="700">
                <a:solidFill>
                  <a:srgbClr val="4d4d4f"/>
                </a:solidFill>
                <a:latin typeface="UBFKTH+FZLanTingHei-R-GBK"/>
                <a:cs typeface="UBFKTH+FZLanTingHei-R-GBK"/>
              </a:rPr>
              <a:t>长期借款</a:t>
            </a:r>
          </a:p>
          <a:p>
            <a:pPr marL="0" marR="0">
              <a:lnSpc>
                <a:spcPts val="796"/>
              </a:lnSpc>
              <a:spcBef>
                <a:spcPts val="523"/>
              </a:spcBef>
              <a:spcAft>
                <a:spcPts val="0"/>
              </a:spcAft>
            </a:pPr>
            <a:r>
              <a:rPr dirty="0" sz="700">
                <a:solidFill>
                  <a:srgbClr val="4d4d4f"/>
                </a:solidFill>
                <a:latin typeface="UBFKTH+FZLanTingHei-R-GBK"/>
                <a:cs typeface="UBFKTH+FZLanTingHei-R-GBK"/>
              </a:rPr>
              <a:t>应付债券</a:t>
            </a:r>
          </a:p>
          <a:p>
            <a:pPr marL="0" marR="0">
              <a:lnSpc>
                <a:spcPts val="796"/>
              </a:lnSpc>
              <a:spcBef>
                <a:spcPts val="585"/>
              </a:spcBef>
              <a:spcAft>
                <a:spcPts val="0"/>
              </a:spcAft>
            </a:pPr>
            <a:r>
              <a:rPr dirty="0" sz="700">
                <a:solidFill>
                  <a:srgbClr val="4d4d4f"/>
                </a:solidFill>
                <a:latin typeface="UBFKTH+FZLanTingHei-R-GBK"/>
                <a:cs typeface="UBFKTH+FZLanTingHei-R-GBK"/>
              </a:rPr>
              <a:t>其他</a:t>
            </a:r>
          </a:p>
        </p:txBody>
      </p:sp>
      <p:sp>
        <p:nvSpPr>
          <p:cNvPr id="91" name="object 91"/>
          <p:cNvSpPr txBox="1"/>
          <p:nvPr/>
        </p:nvSpPr>
        <p:spPr>
          <a:xfrm>
            <a:off x="3851783" y="4149649"/>
            <a:ext cx="935949" cy="47607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少数股东损益</a:t>
            </a:r>
          </a:p>
          <a:p>
            <a:pPr marL="0" marR="0">
              <a:lnSpc>
                <a:spcPts val="796"/>
              </a:lnSpc>
              <a:spcBef>
                <a:spcPts val="535"/>
              </a:spcBef>
              <a:spcAft>
                <a:spcPts val="0"/>
              </a:spcAft>
            </a:pPr>
            <a:r>
              <a:rPr dirty="0" sz="700">
                <a:solidFill>
                  <a:srgbClr val="4d4d4f"/>
                </a:solidFill>
                <a:latin typeface="UBFKTH+FZLanTingHei-R-GBK"/>
                <a:cs typeface="UBFKTH+FZLanTingHei-R-GBK"/>
              </a:rPr>
              <a:t>归属于母公司净利润</a:t>
            </a:r>
          </a:p>
          <a:p>
            <a:pPr marL="0" marR="0">
              <a:lnSpc>
                <a:spcPts val="796"/>
              </a:lnSpc>
              <a:spcBef>
                <a:spcPts val="523"/>
              </a:spcBef>
              <a:spcAft>
                <a:spcPts val="0"/>
              </a:spcAft>
            </a:pPr>
            <a:r>
              <a:rPr dirty="0" sz="700">
                <a:solidFill>
                  <a:srgbClr val="4d4d4f"/>
                </a:solidFill>
                <a:latin typeface="UBFKTH+FZLanTingHei-R-GBK"/>
                <a:cs typeface="UBFKTH+FZLanTingHei-R-GBK"/>
              </a:rPr>
              <a:t>每股收益（元）</a:t>
            </a:r>
          </a:p>
        </p:txBody>
      </p:sp>
      <p:sp>
        <p:nvSpPr>
          <p:cNvPr id="92" name="object 92"/>
          <p:cNvSpPr txBox="1"/>
          <p:nvPr/>
        </p:nvSpPr>
        <p:spPr>
          <a:xfrm>
            <a:off x="4961509" y="4324756"/>
            <a:ext cx="402061"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651.81</a:t>
            </a:r>
          </a:p>
          <a:p>
            <a:pPr marL="108203" marR="0">
              <a:lnSpc>
                <a:spcPts val="725"/>
              </a:lnSpc>
              <a:spcBef>
                <a:spcPts val="594"/>
              </a:spcBef>
              <a:spcAft>
                <a:spcPts val="0"/>
              </a:spcAft>
            </a:pPr>
            <a:r>
              <a:rPr dirty="0" sz="700">
                <a:solidFill>
                  <a:srgbClr val="4d4d4f"/>
                </a:solidFill>
                <a:latin typeface="WCDVJB+DengXian Regular"/>
                <a:cs typeface="WCDVJB+DengXian Regular"/>
              </a:rPr>
              <a:t>0.75</a:t>
            </a:r>
          </a:p>
        </p:txBody>
      </p:sp>
      <p:sp>
        <p:nvSpPr>
          <p:cNvPr id="93" name="object 93"/>
          <p:cNvSpPr txBox="1"/>
          <p:nvPr/>
        </p:nvSpPr>
        <p:spPr>
          <a:xfrm>
            <a:off x="5501004" y="4324756"/>
            <a:ext cx="402442"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721.42</a:t>
            </a:r>
          </a:p>
          <a:p>
            <a:pPr marL="108585" marR="0">
              <a:lnSpc>
                <a:spcPts val="725"/>
              </a:lnSpc>
              <a:spcBef>
                <a:spcPts val="594"/>
              </a:spcBef>
              <a:spcAft>
                <a:spcPts val="0"/>
              </a:spcAft>
            </a:pPr>
            <a:r>
              <a:rPr dirty="0" sz="700">
                <a:solidFill>
                  <a:srgbClr val="4d4d4f"/>
                </a:solidFill>
                <a:latin typeface="WCDVJB+DengXian Regular"/>
                <a:cs typeface="WCDVJB+DengXian Regular"/>
              </a:rPr>
              <a:t>0.83</a:t>
            </a:r>
          </a:p>
        </p:txBody>
      </p:sp>
      <p:sp>
        <p:nvSpPr>
          <p:cNvPr id="94" name="object 94"/>
          <p:cNvSpPr txBox="1"/>
          <p:nvPr/>
        </p:nvSpPr>
        <p:spPr>
          <a:xfrm>
            <a:off x="6048502" y="4324756"/>
            <a:ext cx="402061"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416.07</a:t>
            </a:r>
          </a:p>
          <a:p>
            <a:pPr marL="108203" marR="0">
              <a:lnSpc>
                <a:spcPts val="725"/>
              </a:lnSpc>
              <a:spcBef>
                <a:spcPts val="594"/>
              </a:spcBef>
              <a:spcAft>
                <a:spcPts val="0"/>
              </a:spcAft>
            </a:pPr>
            <a:r>
              <a:rPr dirty="0" sz="700">
                <a:solidFill>
                  <a:srgbClr val="4d4d4f"/>
                </a:solidFill>
                <a:latin typeface="WCDVJB+DengXian Regular"/>
                <a:cs typeface="WCDVJB+DengXian Regular"/>
              </a:rPr>
              <a:t>0.48</a:t>
            </a:r>
          </a:p>
        </p:txBody>
      </p:sp>
      <p:sp>
        <p:nvSpPr>
          <p:cNvPr id="95" name="object 95"/>
          <p:cNvSpPr txBox="1"/>
          <p:nvPr/>
        </p:nvSpPr>
        <p:spPr>
          <a:xfrm>
            <a:off x="6587997" y="4324756"/>
            <a:ext cx="402060"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517.70</a:t>
            </a:r>
          </a:p>
          <a:p>
            <a:pPr marL="108204" marR="0">
              <a:lnSpc>
                <a:spcPts val="725"/>
              </a:lnSpc>
              <a:spcBef>
                <a:spcPts val="594"/>
              </a:spcBef>
              <a:spcAft>
                <a:spcPts val="0"/>
              </a:spcAft>
            </a:pPr>
            <a:r>
              <a:rPr dirty="0" sz="700">
                <a:solidFill>
                  <a:srgbClr val="4d4d4f"/>
                </a:solidFill>
                <a:latin typeface="WCDVJB+DengXian Regular"/>
                <a:cs typeface="WCDVJB+DengXian Regular"/>
              </a:rPr>
              <a:t>0.60</a:t>
            </a:r>
          </a:p>
        </p:txBody>
      </p:sp>
      <p:sp>
        <p:nvSpPr>
          <p:cNvPr id="96" name="object 96"/>
          <p:cNvSpPr txBox="1"/>
          <p:nvPr/>
        </p:nvSpPr>
        <p:spPr>
          <a:xfrm>
            <a:off x="7129018" y="4324756"/>
            <a:ext cx="402314"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588.95</a:t>
            </a:r>
          </a:p>
          <a:p>
            <a:pPr marL="108457" marR="0">
              <a:lnSpc>
                <a:spcPts val="725"/>
              </a:lnSpc>
              <a:spcBef>
                <a:spcPts val="594"/>
              </a:spcBef>
              <a:spcAft>
                <a:spcPts val="0"/>
              </a:spcAft>
            </a:pPr>
            <a:r>
              <a:rPr dirty="0" sz="700">
                <a:solidFill>
                  <a:srgbClr val="4d4d4f"/>
                </a:solidFill>
                <a:latin typeface="WCDVJB+DengXian Regular"/>
                <a:cs typeface="WCDVJB+DengXian Regular"/>
              </a:rPr>
              <a:t>0.68</a:t>
            </a:r>
          </a:p>
        </p:txBody>
      </p:sp>
      <p:sp>
        <p:nvSpPr>
          <p:cNvPr id="97" name="object 97"/>
          <p:cNvSpPr txBox="1"/>
          <p:nvPr/>
        </p:nvSpPr>
        <p:spPr>
          <a:xfrm>
            <a:off x="1323086" y="449239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98" name="object 98"/>
          <p:cNvSpPr txBox="1"/>
          <p:nvPr/>
        </p:nvSpPr>
        <p:spPr>
          <a:xfrm>
            <a:off x="1864105" y="449239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99" name="object 99"/>
          <p:cNvSpPr txBox="1"/>
          <p:nvPr/>
        </p:nvSpPr>
        <p:spPr>
          <a:xfrm>
            <a:off x="2403982" y="449239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00" name="object 100"/>
          <p:cNvSpPr txBox="1"/>
          <p:nvPr/>
        </p:nvSpPr>
        <p:spPr>
          <a:xfrm>
            <a:off x="2945002" y="449239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01" name="object 101"/>
          <p:cNvSpPr txBox="1"/>
          <p:nvPr/>
        </p:nvSpPr>
        <p:spPr>
          <a:xfrm>
            <a:off x="3484498" y="449239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02" name="object 102"/>
          <p:cNvSpPr txBox="1"/>
          <p:nvPr/>
        </p:nvSpPr>
        <p:spPr>
          <a:xfrm>
            <a:off x="1275841" y="4661560"/>
            <a:ext cx="3409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72.97</a:t>
            </a:r>
          </a:p>
        </p:txBody>
      </p:sp>
      <p:sp>
        <p:nvSpPr>
          <p:cNvPr id="103" name="object 103"/>
          <p:cNvSpPr txBox="1"/>
          <p:nvPr/>
        </p:nvSpPr>
        <p:spPr>
          <a:xfrm>
            <a:off x="1816861" y="4661560"/>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81.28</a:t>
            </a:r>
          </a:p>
        </p:txBody>
      </p:sp>
      <p:sp>
        <p:nvSpPr>
          <p:cNvPr id="104" name="object 104"/>
          <p:cNvSpPr txBox="1"/>
          <p:nvPr/>
        </p:nvSpPr>
        <p:spPr>
          <a:xfrm>
            <a:off x="2356357" y="4661560"/>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79.66</a:t>
            </a:r>
          </a:p>
        </p:txBody>
      </p:sp>
      <p:sp>
        <p:nvSpPr>
          <p:cNvPr id="105" name="object 105"/>
          <p:cNvSpPr txBox="1"/>
          <p:nvPr/>
        </p:nvSpPr>
        <p:spPr>
          <a:xfrm>
            <a:off x="2897758" y="4661560"/>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77.97</a:t>
            </a:r>
          </a:p>
        </p:txBody>
      </p:sp>
      <p:sp>
        <p:nvSpPr>
          <p:cNvPr id="106" name="object 106"/>
          <p:cNvSpPr txBox="1"/>
          <p:nvPr/>
        </p:nvSpPr>
        <p:spPr>
          <a:xfrm>
            <a:off x="3437254" y="4661560"/>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79.64</a:t>
            </a:r>
          </a:p>
        </p:txBody>
      </p:sp>
      <p:sp>
        <p:nvSpPr>
          <p:cNvPr id="107" name="object 107"/>
          <p:cNvSpPr txBox="1"/>
          <p:nvPr/>
        </p:nvSpPr>
        <p:spPr>
          <a:xfrm>
            <a:off x="169163" y="4824781"/>
            <a:ext cx="757751" cy="646759"/>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非流动负债合计</a:t>
            </a:r>
          </a:p>
          <a:p>
            <a:pPr marL="0" marR="0">
              <a:lnSpc>
                <a:spcPts val="796"/>
              </a:lnSpc>
              <a:spcBef>
                <a:spcPts val="583"/>
              </a:spcBef>
              <a:spcAft>
                <a:spcPts val="0"/>
              </a:spcAft>
            </a:pPr>
            <a:r>
              <a:rPr dirty="0" sz="700">
                <a:solidFill>
                  <a:srgbClr val="4d4d4f"/>
                </a:solidFill>
                <a:latin typeface="UBFKTH+FZLanTingHei-R-GBK"/>
                <a:cs typeface="UBFKTH+FZLanTingHei-R-GBK"/>
              </a:rPr>
              <a:t>负债合计</a:t>
            </a:r>
          </a:p>
          <a:p>
            <a:pPr marL="0" marR="0">
              <a:lnSpc>
                <a:spcPts val="796"/>
              </a:lnSpc>
              <a:spcBef>
                <a:spcPts val="535"/>
              </a:spcBef>
              <a:spcAft>
                <a:spcPts val="0"/>
              </a:spcAft>
            </a:pPr>
            <a:r>
              <a:rPr dirty="0" sz="700">
                <a:solidFill>
                  <a:srgbClr val="4d4d4f"/>
                </a:solidFill>
                <a:latin typeface="UBFKTH+FZLanTingHei-R-GBK"/>
                <a:cs typeface="UBFKTH+FZLanTingHei-R-GBK"/>
              </a:rPr>
              <a:t>少数股东权益</a:t>
            </a:r>
          </a:p>
          <a:p>
            <a:pPr marL="0" marR="0">
              <a:lnSpc>
                <a:spcPts val="796"/>
              </a:lnSpc>
              <a:spcBef>
                <a:spcPts val="487"/>
              </a:spcBef>
              <a:spcAft>
                <a:spcPts val="0"/>
              </a:spcAft>
            </a:pPr>
            <a:r>
              <a:rPr dirty="0" sz="700">
                <a:solidFill>
                  <a:srgbClr val="4d4d4f"/>
                </a:solidFill>
                <a:latin typeface="UBFKTH+FZLanTingHei-R-GBK"/>
                <a:cs typeface="UBFKTH+FZLanTingHei-R-GBK"/>
              </a:rPr>
              <a:t>股本</a:t>
            </a:r>
          </a:p>
        </p:txBody>
      </p:sp>
      <p:sp>
        <p:nvSpPr>
          <p:cNvPr id="108" name="object 108"/>
          <p:cNvSpPr txBox="1"/>
          <p:nvPr/>
        </p:nvSpPr>
        <p:spPr>
          <a:xfrm>
            <a:off x="1263700" y="4830724"/>
            <a:ext cx="35151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73.59</a:t>
            </a:r>
          </a:p>
        </p:txBody>
      </p:sp>
      <p:sp>
        <p:nvSpPr>
          <p:cNvPr id="109" name="object 109"/>
          <p:cNvSpPr txBox="1"/>
          <p:nvPr/>
        </p:nvSpPr>
        <p:spPr>
          <a:xfrm>
            <a:off x="1804670" y="4830724"/>
            <a:ext cx="35151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81.28</a:t>
            </a:r>
          </a:p>
        </p:txBody>
      </p:sp>
      <p:sp>
        <p:nvSpPr>
          <p:cNvPr id="110" name="object 110"/>
          <p:cNvSpPr txBox="1"/>
          <p:nvPr/>
        </p:nvSpPr>
        <p:spPr>
          <a:xfrm>
            <a:off x="2344166" y="4830724"/>
            <a:ext cx="35151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79.66</a:t>
            </a:r>
          </a:p>
        </p:txBody>
      </p:sp>
      <p:sp>
        <p:nvSpPr>
          <p:cNvPr id="111" name="object 111"/>
          <p:cNvSpPr txBox="1"/>
          <p:nvPr/>
        </p:nvSpPr>
        <p:spPr>
          <a:xfrm>
            <a:off x="2885567" y="4830724"/>
            <a:ext cx="35151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77.97</a:t>
            </a:r>
          </a:p>
        </p:txBody>
      </p:sp>
      <p:sp>
        <p:nvSpPr>
          <p:cNvPr id="112" name="object 112"/>
          <p:cNvSpPr txBox="1"/>
          <p:nvPr/>
        </p:nvSpPr>
        <p:spPr>
          <a:xfrm>
            <a:off x="3425063" y="4830724"/>
            <a:ext cx="35151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79.64</a:t>
            </a:r>
          </a:p>
        </p:txBody>
      </p:sp>
      <p:sp>
        <p:nvSpPr>
          <p:cNvPr id="113" name="object 113"/>
          <p:cNvSpPr txBox="1"/>
          <p:nvPr/>
        </p:nvSpPr>
        <p:spPr>
          <a:xfrm>
            <a:off x="1214932" y="5005984"/>
            <a:ext cx="40201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660.41</a:t>
            </a:r>
          </a:p>
          <a:p>
            <a:pPr marL="108153" marR="0">
              <a:lnSpc>
                <a:spcPts val="725"/>
              </a:lnSpc>
              <a:spcBef>
                <a:spcPts val="656"/>
              </a:spcBef>
              <a:spcAft>
                <a:spcPts val="0"/>
              </a:spcAft>
            </a:pPr>
            <a:r>
              <a:rPr dirty="0" sz="700">
                <a:solidFill>
                  <a:srgbClr val="4d4d4f"/>
                </a:solidFill>
                <a:latin typeface="WCDVJB+DengXian Regular"/>
                <a:cs typeface="WCDVJB+DengXian Regular"/>
              </a:rPr>
              <a:t>0.88</a:t>
            </a:r>
          </a:p>
        </p:txBody>
      </p:sp>
      <p:sp>
        <p:nvSpPr>
          <p:cNvPr id="114" name="object 114"/>
          <p:cNvSpPr txBox="1"/>
          <p:nvPr/>
        </p:nvSpPr>
        <p:spPr>
          <a:xfrm>
            <a:off x="1685798" y="5005984"/>
            <a:ext cx="472165"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1,364.50</a:t>
            </a:r>
          </a:p>
          <a:p>
            <a:pPr marL="178307" marR="0">
              <a:lnSpc>
                <a:spcPts val="725"/>
              </a:lnSpc>
              <a:spcBef>
                <a:spcPts val="656"/>
              </a:spcBef>
              <a:spcAft>
                <a:spcPts val="0"/>
              </a:spcAft>
            </a:pPr>
            <a:r>
              <a:rPr dirty="0" sz="700">
                <a:solidFill>
                  <a:srgbClr val="4d4d4f"/>
                </a:solidFill>
                <a:latin typeface="WCDVJB+DengXian Regular"/>
                <a:cs typeface="WCDVJB+DengXian Regular"/>
              </a:rPr>
              <a:t>1.48</a:t>
            </a:r>
          </a:p>
        </p:txBody>
      </p:sp>
      <p:sp>
        <p:nvSpPr>
          <p:cNvPr id="115" name="object 115"/>
          <p:cNvSpPr txBox="1"/>
          <p:nvPr/>
        </p:nvSpPr>
        <p:spPr>
          <a:xfrm>
            <a:off x="2295398" y="5005984"/>
            <a:ext cx="402442"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571.17</a:t>
            </a:r>
          </a:p>
          <a:p>
            <a:pPr marL="108584" marR="0">
              <a:lnSpc>
                <a:spcPts val="725"/>
              </a:lnSpc>
              <a:spcBef>
                <a:spcPts val="656"/>
              </a:spcBef>
              <a:spcAft>
                <a:spcPts val="0"/>
              </a:spcAft>
            </a:pPr>
            <a:r>
              <a:rPr dirty="0" sz="700">
                <a:solidFill>
                  <a:srgbClr val="4d4d4f"/>
                </a:solidFill>
                <a:latin typeface="WCDVJB+DengXian Regular"/>
                <a:cs typeface="WCDVJB+DengXian Regular"/>
              </a:rPr>
              <a:t>1.50</a:t>
            </a:r>
          </a:p>
        </p:txBody>
      </p:sp>
      <p:sp>
        <p:nvSpPr>
          <p:cNvPr id="116" name="object 116"/>
          <p:cNvSpPr txBox="1"/>
          <p:nvPr/>
        </p:nvSpPr>
        <p:spPr>
          <a:xfrm>
            <a:off x="2766695" y="5005984"/>
            <a:ext cx="472165"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1,376.62</a:t>
            </a:r>
          </a:p>
          <a:p>
            <a:pPr marL="178307" marR="0">
              <a:lnSpc>
                <a:spcPts val="725"/>
              </a:lnSpc>
              <a:spcBef>
                <a:spcPts val="656"/>
              </a:spcBef>
              <a:spcAft>
                <a:spcPts val="0"/>
              </a:spcAft>
            </a:pPr>
            <a:r>
              <a:rPr dirty="0" sz="700">
                <a:solidFill>
                  <a:srgbClr val="4d4d4f"/>
                </a:solidFill>
                <a:latin typeface="WCDVJB+DengXian Regular"/>
                <a:cs typeface="WCDVJB+DengXian Regular"/>
              </a:rPr>
              <a:t>1.53</a:t>
            </a:r>
          </a:p>
        </p:txBody>
      </p:sp>
      <p:sp>
        <p:nvSpPr>
          <p:cNvPr id="117" name="object 117"/>
          <p:cNvSpPr txBox="1"/>
          <p:nvPr/>
        </p:nvSpPr>
        <p:spPr>
          <a:xfrm>
            <a:off x="3376295" y="5005984"/>
            <a:ext cx="402061"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637.45</a:t>
            </a:r>
          </a:p>
          <a:p>
            <a:pPr marL="108203" marR="0">
              <a:lnSpc>
                <a:spcPts val="725"/>
              </a:lnSpc>
              <a:spcBef>
                <a:spcPts val="656"/>
              </a:spcBef>
              <a:spcAft>
                <a:spcPts val="0"/>
              </a:spcAft>
            </a:pPr>
            <a:r>
              <a:rPr dirty="0" sz="700">
                <a:solidFill>
                  <a:srgbClr val="4d4d4f"/>
                </a:solidFill>
                <a:latin typeface="WCDVJB+DengXian Regular"/>
                <a:cs typeface="WCDVJB+DengXian Regular"/>
              </a:rPr>
              <a:t>1.54</a:t>
            </a:r>
          </a:p>
        </p:txBody>
      </p:sp>
      <p:sp>
        <p:nvSpPr>
          <p:cNvPr id="118" name="object 118"/>
          <p:cNvSpPr txBox="1"/>
          <p:nvPr/>
        </p:nvSpPr>
        <p:spPr>
          <a:xfrm>
            <a:off x="3851783" y="5000041"/>
            <a:ext cx="931706" cy="1146885"/>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主要财务比率</a:t>
            </a:r>
          </a:p>
          <a:p>
            <a:pPr marL="0" marR="0">
              <a:lnSpc>
                <a:spcPts val="796"/>
              </a:lnSpc>
              <a:spcBef>
                <a:spcPts val="535"/>
              </a:spcBef>
              <a:spcAft>
                <a:spcPts val="0"/>
              </a:spcAft>
            </a:pPr>
            <a:r>
              <a:rPr dirty="0" sz="700">
                <a:solidFill>
                  <a:srgbClr val="4d4d4f"/>
                </a:solidFill>
                <a:latin typeface="UBFKTH+FZLanTingHei-R-GBK"/>
                <a:cs typeface="UBFKTH+FZLanTingHei-R-GBK"/>
              </a:rPr>
              <a:t>成长能力</a:t>
            </a:r>
          </a:p>
          <a:p>
            <a:pPr marL="0" marR="0">
              <a:lnSpc>
                <a:spcPts val="796"/>
              </a:lnSpc>
              <a:spcBef>
                <a:spcPts val="487"/>
              </a:spcBef>
              <a:spcAft>
                <a:spcPts val="0"/>
              </a:spcAft>
            </a:pPr>
            <a:r>
              <a:rPr dirty="0" sz="700">
                <a:solidFill>
                  <a:srgbClr val="4d4d4f"/>
                </a:solidFill>
                <a:latin typeface="UBFKTH+FZLanTingHei-R-GBK"/>
                <a:cs typeface="UBFKTH+FZLanTingHei-R-GBK"/>
              </a:rPr>
              <a:t>营业收入</a:t>
            </a:r>
          </a:p>
          <a:p>
            <a:pPr marL="0" marR="0">
              <a:lnSpc>
                <a:spcPts val="796"/>
              </a:lnSpc>
              <a:spcBef>
                <a:spcPts val="523"/>
              </a:spcBef>
              <a:spcAft>
                <a:spcPts val="0"/>
              </a:spcAft>
            </a:pPr>
            <a:r>
              <a:rPr dirty="0" sz="700">
                <a:solidFill>
                  <a:srgbClr val="4d4d4f"/>
                </a:solidFill>
                <a:latin typeface="UBFKTH+FZLanTingHei-R-GBK"/>
                <a:cs typeface="UBFKTH+FZLanTingHei-R-GBK"/>
              </a:rPr>
              <a:t>营业利润</a:t>
            </a:r>
          </a:p>
          <a:p>
            <a:pPr marL="0" marR="0">
              <a:lnSpc>
                <a:spcPts val="796"/>
              </a:lnSpc>
              <a:spcBef>
                <a:spcPts val="587"/>
              </a:spcBef>
              <a:spcAft>
                <a:spcPts val="0"/>
              </a:spcAft>
            </a:pPr>
            <a:r>
              <a:rPr dirty="0" sz="700">
                <a:solidFill>
                  <a:srgbClr val="4d4d4f"/>
                </a:solidFill>
                <a:latin typeface="UBFKTH+FZLanTingHei-R-GBK"/>
                <a:cs typeface="UBFKTH+FZLanTingHei-R-GBK"/>
              </a:rPr>
              <a:t>归属于母公司净利润</a:t>
            </a:r>
          </a:p>
          <a:p>
            <a:pPr marL="0" marR="0">
              <a:lnSpc>
                <a:spcPts val="796"/>
              </a:lnSpc>
              <a:spcBef>
                <a:spcPts val="535"/>
              </a:spcBef>
              <a:spcAft>
                <a:spcPts val="0"/>
              </a:spcAft>
            </a:pPr>
            <a:r>
              <a:rPr dirty="0" sz="700">
                <a:solidFill>
                  <a:srgbClr val="4d4d4f"/>
                </a:solidFill>
                <a:latin typeface="UBFKTH+FZLanTingHei-R-GBK"/>
                <a:cs typeface="UBFKTH+FZLanTingHei-R-GBK"/>
              </a:rPr>
              <a:t>获利能力</a:t>
            </a:r>
          </a:p>
          <a:p>
            <a:pPr marL="0" marR="0">
              <a:lnSpc>
                <a:spcPts val="796"/>
              </a:lnSpc>
              <a:spcBef>
                <a:spcPts val="535"/>
              </a:spcBef>
              <a:spcAft>
                <a:spcPts val="0"/>
              </a:spcAft>
            </a:pPr>
            <a:r>
              <a:rPr dirty="0" sz="700">
                <a:solidFill>
                  <a:srgbClr val="4d4d4f"/>
                </a:solidFill>
                <a:latin typeface="UBFKTH+FZLanTingHei-R-GBK"/>
                <a:cs typeface="UBFKTH+FZLanTingHei-R-GBK"/>
              </a:rPr>
              <a:t>毛利率</a:t>
            </a:r>
          </a:p>
        </p:txBody>
      </p:sp>
      <p:sp>
        <p:nvSpPr>
          <p:cNvPr id="119" name="object 119"/>
          <p:cNvSpPr txBox="1"/>
          <p:nvPr/>
        </p:nvSpPr>
        <p:spPr>
          <a:xfrm>
            <a:off x="5031613" y="5005984"/>
            <a:ext cx="33021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2016</a:t>
            </a:r>
          </a:p>
        </p:txBody>
      </p:sp>
      <p:sp>
        <p:nvSpPr>
          <p:cNvPr id="120" name="object 120"/>
          <p:cNvSpPr txBox="1"/>
          <p:nvPr/>
        </p:nvSpPr>
        <p:spPr>
          <a:xfrm>
            <a:off x="5571109" y="5005984"/>
            <a:ext cx="33021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2017</a:t>
            </a:r>
          </a:p>
        </p:txBody>
      </p:sp>
      <p:sp>
        <p:nvSpPr>
          <p:cNvPr id="121" name="object 121"/>
          <p:cNvSpPr txBox="1"/>
          <p:nvPr/>
        </p:nvSpPr>
        <p:spPr>
          <a:xfrm>
            <a:off x="6072885" y="5005984"/>
            <a:ext cx="375683"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2018E</a:t>
            </a:r>
          </a:p>
        </p:txBody>
      </p:sp>
      <p:sp>
        <p:nvSpPr>
          <p:cNvPr id="122" name="object 122"/>
          <p:cNvSpPr txBox="1"/>
          <p:nvPr/>
        </p:nvSpPr>
        <p:spPr>
          <a:xfrm>
            <a:off x="6612381" y="5005984"/>
            <a:ext cx="37568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2019E</a:t>
            </a:r>
          </a:p>
        </p:txBody>
      </p:sp>
      <p:sp>
        <p:nvSpPr>
          <p:cNvPr id="123" name="object 123"/>
          <p:cNvSpPr txBox="1"/>
          <p:nvPr/>
        </p:nvSpPr>
        <p:spPr>
          <a:xfrm>
            <a:off x="7153402" y="5005984"/>
            <a:ext cx="37568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2020E</a:t>
            </a:r>
          </a:p>
        </p:txBody>
      </p:sp>
      <p:sp>
        <p:nvSpPr>
          <p:cNvPr id="124" name="object 124"/>
          <p:cNvSpPr txBox="1"/>
          <p:nvPr/>
        </p:nvSpPr>
        <p:spPr>
          <a:xfrm>
            <a:off x="1111300" y="5338216"/>
            <a:ext cx="505833" cy="974753"/>
          </a:xfrm>
          <a:prstGeom prst="rect">
            <a:avLst/>
          </a:prstGeom>
        </p:spPr>
        <p:txBody>
          <a:bodyPr wrap="square" lIns="0" tIns="0" rIns="0" bIns="0" rtlCol="0" vert="horz">
            <a:spAutoFit/>
          </a:bodyPr>
          <a:lstStyle/>
          <a:p>
            <a:pPr marL="118872" marR="0">
              <a:lnSpc>
                <a:spcPts val="725"/>
              </a:lnSpc>
              <a:spcBef>
                <a:spcPts val="0"/>
              </a:spcBef>
              <a:spcAft>
                <a:spcPts val="0"/>
              </a:spcAft>
            </a:pPr>
            <a:r>
              <a:rPr dirty="0" sz="700">
                <a:solidFill>
                  <a:srgbClr val="4d4d4f"/>
                </a:solidFill>
                <a:latin typeface="WCDVJB+DengXian Regular"/>
                <a:cs typeface="WCDVJB+DengXian Regular"/>
              </a:rPr>
              <a:t>869.35</a:t>
            </a:r>
          </a:p>
          <a:p>
            <a:pPr marL="51816" marR="0">
              <a:lnSpc>
                <a:spcPts val="725"/>
              </a:lnSpc>
              <a:spcBef>
                <a:spcPts val="594"/>
              </a:spcBef>
              <a:spcAft>
                <a:spcPts val="0"/>
              </a:spcAft>
            </a:pPr>
            <a:r>
              <a:rPr dirty="0" sz="700">
                <a:solidFill>
                  <a:srgbClr val="4d4d4f"/>
                </a:solidFill>
                <a:latin typeface="WCDVJB+DengXian Regular"/>
                <a:cs typeface="WCDVJB+DengXian Regular"/>
              </a:rPr>
              <a:t>1,763.20</a:t>
            </a:r>
          </a:p>
          <a:p>
            <a:pPr marL="51816" marR="0">
              <a:lnSpc>
                <a:spcPts val="725"/>
              </a:lnSpc>
              <a:spcBef>
                <a:spcPts val="658"/>
              </a:spcBef>
              <a:spcAft>
                <a:spcPts val="0"/>
              </a:spcAft>
            </a:pPr>
            <a:r>
              <a:rPr dirty="0" sz="700">
                <a:solidFill>
                  <a:srgbClr val="4d4d4f"/>
                </a:solidFill>
                <a:latin typeface="WCDVJB+DengXian Regular"/>
                <a:cs typeface="WCDVJB+DengXian Regular"/>
              </a:rPr>
              <a:t>3,267.15</a:t>
            </a:r>
          </a:p>
          <a:p>
            <a:pPr marL="0" marR="0">
              <a:lnSpc>
                <a:spcPts val="725"/>
              </a:lnSpc>
              <a:spcBef>
                <a:spcPts val="606"/>
              </a:spcBef>
              <a:spcAft>
                <a:spcPts val="0"/>
              </a:spcAft>
            </a:pPr>
            <a:r>
              <a:rPr dirty="0" sz="700">
                <a:solidFill>
                  <a:srgbClr val="4d4d4f"/>
                </a:solidFill>
                <a:latin typeface="WCDVJB+DengXian Regular"/>
                <a:cs typeface="WCDVJB+DengXian Regular"/>
              </a:rPr>
              <a:t>(1,763.20)</a:t>
            </a:r>
          </a:p>
          <a:p>
            <a:pPr marL="33527" marR="0">
              <a:lnSpc>
                <a:spcPts val="725"/>
              </a:lnSpc>
              <a:spcBef>
                <a:spcPts val="606"/>
              </a:spcBef>
              <a:spcAft>
                <a:spcPts val="0"/>
              </a:spcAft>
            </a:pPr>
            <a:r>
              <a:rPr dirty="0" sz="700" b="1">
                <a:solidFill>
                  <a:srgbClr val="4d4d4f"/>
                </a:solidFill>
                <a:latin typeface="DengXian"/>
                <a:cs typeface="DengXian"/>
              </a:rPr>
              <a:t>4,137.39</a:t>
            </a:r>
          </a:p>
          <a:p>
            <a:pPr marL="33527" marR="0">
              <a:lnSpc>
                <a:spcPts val="725"/>
              </a:lnSpc>
              <a:spcBef>
                <a:spcPts val="656"/>
              </a:spcBef>
              <a:spcAft>
                <a:spcPts val="0"/>
              </a:spcAft>
            </a:pPr>
            <a:r>
              <a:rPr dirty="0" sz="700" b="1">
                <a:solidFill>
                  <a:srgbClr val="4d4d4f"/>
                </a:solidFill>
                <a:latin typeface="DengXian"/>
                <a:cs typeface="DengXian"/>
              </a:rPr>
              <a:t>4,797.79</a:t>
            </a:r>
          </a:p>
        </p:txBody>
      </p:sp>
      <p:sp>
        <p:nvSpPr>
          <p:cNvPr id="125" name="object 125"/>
          <p:cNvSpPr txBox="1"/>
          <p:nvPr/>
        </p:nvSpPr>
        <p:spPr>
          <a:xfrm>
            <a:off x="1652270" y="5338216"/>
            <a:ext cx="505833" cy="974753"/>
          </a:xfrm>
          <a:prstGeom prst="rect">
            <a:avLst/>
          </a:prstGeom>
        </p:spPr>
        <p:txBody>
          <a:bodyPr wrap="square" lIns="0" tIns="0" rIns="0" bIns="0" rtlCol="0" vert="horz">
            <a:spAutoFit/>
          </a:bodyPr>
          <a:lstStyle/>
          <a:p>
            <a:pPr marL="118872" marR="0">
              <a:lnSpc>
                <a:spcPts val="725"/>
              </a:lnSpc>
              <a:spcBef>
                <a:spcPts val="0"/>
              </a:spcBef>
              <a:spcAft>
                <a:spcPts val="0"/>
              </a:spcAft>
            </a:pPr>
            <a:r>
              <a:rPr dirty="0" sz="700">
                <a:solidFill>
                  <a:srgbClr val="4d4d4f"/>
                </a:solidFill>
                <a:latin typeface="WCDVJB+DengXian Regular"/>
                <a:cs typeface="WCDVJB+DengXian Regular"/>
              </a:rPr>
              <a:t>869.35</a:t>
            </a:r>
          </a:p>
          <a:p>
            <a:pPr marL="51815" marR="0">
              <a:lnSpc>
                <a:spcPts val="725"/>
              </a:lnSpc>
              <a:spcBef>
                <a:spcPts val="594"/>
              </a:spcBef>
              <a:spcAft>
                <a:spcPts val="0"/>
              </a:spcAft>
            </a:pPr>
            <a:r>
              <a:rPr dirty="0" sz="700">
                <a:solidFill>
                  <a:srgbClr val="4d4d4f"/>
                </a:solidFill>
                <a:latin typeface="WCDVJB+DengXian Regular"/>
                <a:cs typeface="WCDVJB+DengXian Regular"/>
              </a:rPr>
              <a:t>1,763.62</a:t>
            </a:r>
          </a:p>
          <a:p>
            <a:pPr marL="51815" marR="0">
              <a:lnSpc>
                <a:spcPts val="725"/>
              </a:lnSpc>
              <a:spcBef>
                <a:spcPts val="658"/>
              </a:spcBef>
              <a:spcAft>
                <a:spcPts val="0"/>
              </a:spcAft>
            </a:pPr>
            <a:r>
              <a:rPr dirty="0" sz="700">
                <a:solidFill>
                  <a:srgbClr val="4d4d4f"/>
                </a:solidFill>
                <a:latin typeface="WCDVJB+DengXian Regular"/>
                <a:cs typeface="WCDVJB+DengXian Regular"/>
              </a:rPr>
              <a:t>3,641.25</a:t>
            </a:r>
          </a:p>
          <a:p>
            <a:pPr marL="0" marR="0">
              <a:lnSpc>
                <a:spcPts val="725"/>
              </a:lnSpc>
              <a:spcBef>
                <a:spcPts val="606"/>
              </a:spcBef>
              <a:spcAft>
                <a:spcPts val="0"/>
              </a:spcAft>
            </a:pPr>
            <a:r>
              <a:rPr dirty="0" sz="700">
                <a:solidFill>
                  <a:srgbClr val="4d4d4f"/>
                </a:solidFill>
                <a:latin typeface="WCDVJB+DengXian Regular"/>
                <a:cs typeface="WCDVJB+DengXian Regular"/>
              </a:rPr>
              <a:t>(1,763.62)</a:t>
            </a:r>
          </a:p>
          <a:p>
            <a:pPr marL="33527" marR="0">
              <a:lnSpc>
                <a:spcPts val="725"/>
              </a:lnSpc>
              <a:spcBef>
                <a:spcPts val="606"/>
              </a:spcBef>
              <a:spcAft>
                <a:spcPts val="0"/>
              </a:spcAft>
            </a:pPr>
            <a:r>
              <a:rPr dirty="0" sz="700" b="1">
                <a:solidFill>
                  <a:srgbClr val="4d4d4f"/>
                </a:solidFill>
                <a:latin typeface="DengXian"/>
                <a:cs typeface="DengXian"/>
              </a:rPr>
              <a:t>4,512.09</a:t>
            </a:r>
          </a:p>
          <a:p>
            <a:pPr marL="33527" marR="0">
              <a:lnSpc>
                <a:spcPts val="725"/>
              </a:lnSpc>
              <a:spcBef>
                <a:spcPts val="656"/>
              </a:spcBef>
              <a:spcAft>
                <a:spcPts val="0"/>
              </a:spcAft>
            </a:pPr>
            <a:r>
              <a:rPr dirty="0" sz="700" b="1">
                <a:solidFill>
                  <a:srgbClr val="4d4d4f"/>
                </a:solidFill>
                <a:latin typeface="DengXian"/>
                <a:cs typeface="DengXian"/>
              </a:rPr>
              <a:t>5,876.58</a:t>
            </a:r>
          </a:p>
        </p:txBody>
      </p:sp>
      <p:sp>
        <p:nvSpPr>
          <p:cNvPr id="126" name="object 126"/>
          <p:cNvSpPr txBox="1"/>
          <p:nvPr/>
        </p:nvSpPr>
        <p:spPr>
          <a:xfrm>
            <a:off x="2191766" y="5338216"/>
            <a:ext cx="505833" cy="974753"/>
          </a:xfrm>
          <a:prstGeom prst="rect">
            <a:avLst/>
          </a:prstGeom>
        </p:spPr>
        <p:txBody>
          <a:bodyPr wrap="square" lIns="0" tIns="0" rIns="0" bIns="0" rtlCol="0" vert="horz">
            <a:spAutoFit/>
          </a:bodyPr>
          <a:lstStyle/>
          <a:p>
            <a:pPr marL="118872" marR="0">
              <a:lnSpc>
                <a:spcPts val="725"/>
              </a:lnSpc>
              <a:spcBef>
                <a:spcPts val="0"/>
              </a:spcBef>
              <a:spcAft>
                <a:spcPts val="0"/>
              </a:spcAft>
            </a:pPr>
            <a:r>
              <a:rPr dirty="0" sz="700">
                <a:solidFill>
                  <a:srgbClr val="4d4d4f"/>
                </a:solidFill>
                <a:latin typeface="WCDVJB+DengXian Regular"/>
                <a:cs typeface="WCDVJB+DengXian Regular"/>
              </a:rPr>
              <a:t>869.35</a:t>
            </a:r>
          </a:p>
          <a:p>
            <a:pPr marL="51816" marR="0">
              <a:lnSpc>
                <a:spcPts val="725"/>
              </a:lnSpc>
              <a:spcBef>
                <a:spcPts val="594"/>
              </a:spcBef>
              <a:spcAft>
                <a:spcPts val="0"/>
              </a:spcAft>
            </a:pPr>
            <a:r>
              <a:rPr dirty="0" sz="700">
                <a:solidFill>
                  <a:srgbClr val="4d4d4f"/>
                </a:solidFill>
                <a:latin typeface="WCDVJB+DengXian Regular"/>
                <a:cs typeface="WCDVJB+DengXian Regular"/>
              </a:rPr>
              <a:t>1,763.62</a:t>
            </a:r>
          </a:p>
          <a:p>
            <a:pPr marL="51816" marR="0">
              <a:lnSpc>
                <a:spcPts val="725"/>
              </a:lnSpc>
              <a:spcBef>
                <a:spcPts val="658"/>
              </a:spcBef>
              <a:spcAft>
                <a:spcPts val="0"/>
              </a:spcAft>
            </a:pPr>
            <a:r>
              <a:rPr dirty="0" sz="700">
                <a:solidFill>
                  <a:srgbClr val="4d4d4f"/>
                </a:solidFill>
                <a:latin typeface="WCDVJB+DengXian Regular"/>
                <a:cs typeface="WCDVJB+DengXian Regular"/>
              </a:rPr>
              <a:t>3,827.44</a:t>
            </a:r>
          </a:p>
          <a:p>
            <a:pPr marL="0" marR="0">
              <a:lnSpc>
                <a:spcPts val="725"/>
              </a:lnSpc>
              <a:spcBef>
                <a:spcPts val="606"/>
              </a:spcBef>
              <a:spcAft>
                <a:spcPts val="0"/>
              </a:spcAft>
            </a:pPr>
            <a:r>
              <a:rPr dirty="0" sz="700">
                <a:solidFill>
                  <a:srgbClr val="4d4d4f"/>
                </a:solidFill>
                <a:latin typeface="WCDVJB+DengXian Regular"/>
                <a:cs typeface="WCDVJB+DengXian Regular"/>
              </a:rPr>
              <a:t>(1,763.62)</a:t>
            </a:r>
          </a:p>
          <a:p>
            <a:pPr marL="33527" marR="0">
              <a:lnSpc>
                <a:spcPts val="725"/>
              </a:lnSpc>
              <a:spcBef>
                <a:spcPts val="606"/>
              </a:spcBef>
              <a:spcAft>
                <a:spcPts val="0"/>
              </a:spcAft>
            </a:pPr>
            <a:r>
              <a:rPr dirty="0" sz="700" b="1">
                <a:solidFill>
                  <a:srgbClr val="4d4d4f"/>
                </a:solidFill>
                <a:latin typeface="DengXian"/>
                <a:cs typeface="DengXian"/>
              </a:rPr>
              <a:t>4,698.30</a:t>
            </a:r>
          </a:p>
          <a:p>
            <a:pPr marL="33527" marR="0">
              <a:lnSpc>
                <a:spcPts val="725"/>
              </a:lnSpc>
              <a:spcBef>
                <a:spcPts val="656"/>
              </a:spcBef>
              <a:spcAft>
                <a:spcPts val="0"/>
              </a:spcAft>
            </a:pPr>
            <a:r>
              <a:rPr dirty="0" sz="700" b="1">
                <a:solidFill>
                  <a:srgbClr val="4d4d4f"/>
                </a:solidFill>
                <a:latin typeface="DengXian"/>
                <a:cs typeface="DengXian"/>
              </a:rPr>
              <a:t>5,269.47</a:t>
            </a:r>
          </a:p>
        </p:txBody>
      </p:sp>
      <p:sp>
        <p:nvSpPr>
          <p:cNvPr id="127" name="object 127"/>
          <p:cNvSpPr txBox="1"/>
          <p:nvPr/>
        </p:nvSpPr>
        <p:spPr>
          <a:xfrm>
            <a:off x="2733167" y="5338216"/>
            <a:ext cx="505833" cy="974753"/>
          </a:xfrm>
          <a:prstGeom prst="rect">
            <a:avLst/>
          </a:prstGeom>
        </p:spPr>
        <p:txBody>
          <a:bodyPr wrap="square" lIns="0" tIns="0" rIns="0" bIns="0" rtlCol="0" vert="horz">
            <a:spAutoFit/>
          </a:bodyPr>
          <a:lstStyle/>
          <a:p>
            <a:pPr marL="118872" marR="0">
              <a:lnSpc>
                <a:spcPts val="725"/>
              </a:lnSpc>
              <a:spcBef>
                <a:spcPts val="0"/>
              </a:spcBef>
              <a:spcAft>
                <a:spcPts val="0"/>
              </a:spcAft>
            </a:pPr>
            <a:r>
              <a:rPr dirty="0" sz="700">
                <a:solidFill>
                  <a:srgbClr val="4d4d4f"/>
                </a:solidFill>
                <a:latin typeface="WCDVJB+DengXian Regular"/>
                <a:cs typeface="WCDVJB+DengXian Regular"/>
              </a:rPr>
              <a:t>869.35</a:t>
            </a:r>
          </a:p>
          <a:p>
            <a:pPr marL="51815" marR="0">
              <a:lnSpc>
                <a:spcPts val="725"/>
              </a:lnSpc>
              <a:spcBef>
                <a:spcPts val="594"/>
              </a:spcBef>
              <a:spcAft>
                <a:spcPts val="0"/>
              </a:spcAft>
            </a:pPr>
            <a:r>
              <a:rPr dirty="0" sz="700">
                <a:solidFill>
                  <a:srgbClr val="4d4d4f"/>
                </a:solidFill>
                <a:latin typeface="WCDVJB+DengXian Regular"/>
                <a:cs typeface="WCDVJB+DengXian Regular"/>
              </a:rPr>
              <a:t>1,763.62</a:t>
            </a:r>
          </a:p>
          <a:p>
            <a:pPr marL="51815" marR="0">
              <a:lnSpc>
                <a:spcPts val="725"/>
              </a:lnSpc>
              <a:spcBef>
                <a:spcPts val="658"/>
              </a:spcBef>
              <a:spcAft>
                <a:spcPts val="0"/>
              </a:spcAft>
            </a:pPr>
            <a:r>
              <a:rPr dirty="0" sz="700">
                <a:solidFill>
                  <a:srgbClr val="4d4d4f"/>
                </a:solidFill>
                <a:latin typeface="WCDVJB+DengXian Regular"/>
                <a:cs typeface="WCDVJB+DengXian Regular"/>
              </a:rPr>
              <a:t>4,074.56</a:t>
            </a:r>
          </a:p>
          <a:p>
            <a:pPr marL="0" marR="0">
              <a:lnSpc>
                <a:spcPts val="725"/>
              </a:lnSpc>
              <a:spcBef>
                <a:spcPts val="606"/>
              </a:spcBef>
              <a:spcAft>
                <a:spcPts val="0"/>
              </a:spcAft>
            </a:pPr>
            <a:r>
              <a:rPr dirty="0" sz="700">
                <a:solidFill>
                  <a:srgbClr val="4d4d4f"/>
                </a:solidFill>
                <a:latin typeface="WCDVJB+DengXian Regular"/>
                <a:cs typeface="WCDVJB+DengXian Regular"/>
              </a:rPr>
              <a:t>(1,763.62)</a:t>
            </a:r>
          </a:p>
          <a:p>
            <a:pPr marL="33527" marR="0">
              <a:lnSpc>
                <a:spcPts val="725"/>
              </a:lnSpc>
              <a:spcBef>
                <a:spcPts val="606"/>
              </a:spcBef>
              <a:spcAft>
                <a:spcPts val="0"/>
              </a:spcAft>
            </a:pPr>
            <a:r>
              <a:rPr dirty="0" sz="700" b="1">
                <a:solidFill>
                  <a:srgbClr val="4d4d4f"/>
                </a:solidFill>
                <a:latin typeface="DengXian"/>
                <a:cs typeface="DengXian"/>
              </a:rPr>
              <a:t>4,945.44</a:t>
            </a:r>
          </a:p>
          <a:p>
            <a:pPr marL="33527" marR="0">
              <a:lnSpc>
                <a:spcPts val="725"/>
              </a:lnSpc>
              <a:spcBef>
                <a:spcPts val="656"/>
              </a:spcBef>
              <a:spcAft>
                <a:spcPts val="0"/>
              </a:spcAft>
            </a:pPr>
            <a:r>
              <a:rPr dirty="0" sz="700" b="1">
                <a:solidFill>
                  <a:srgbClr val="4d4d4f"/>
                </a:solidFill>
                <a:latin typeface="DengXian"/>
                <a:cs typeface="DengXian"/>
              </a:rPr>
              <a:t>6,322.06</a:t>
            </a:r>
          </a:p>
        </p:txBody>
      </p:sp>
      <p:sp>
        <p:nvSpPr>
          <p:cNvPr id="128" name="object 128"/>
          <p:cNvSpPr txBox="1"/>
          <p:nvPr/>
        </p:nvSpPr>
        <p:spPr>
          <a:xfrm>
            <a:off x="3272663" y="5338216"/>
            <a:ext cx="505833" cy="974753"/>
          </a:xfrm>
          <a:prstGeom prst="rect">
            <a:avLst/>
          </a:prstGeom>
        </p:spPr>
        <p:txBody>
          <a:bodyPr wrap="square" lIns="0" tIns="0" rIns="0" bIns="0" rtlCol="0" vert="horz">
            <a:spAutoFit/>
          </a:bodyPr>
          <a:lstStyle/>
          <a:p>
            <a:pPr marL="118871" marR="0">
              <a:lnSpc>
                <a:spcPts val="725"/>
              </a:lnSpc>
              <a:spcBef>
                <a:spcPts val="0"/>
              </a:spcBef>
              <a:spcAft>
                <a:spcPts val="0"/>
              </a:spcAft>
            </a:pPr>
            <a:r>
              <a:rPr dirty="0" sz="700">
                <a:solidFill>
                  <a:srgbClr val="4d4d4f"/>
                </a:solidFill>
                <a:latin typeface="WCDVJB+DengXian Regular"/>
                <a:cs typeface="WCDVJB+DengXian Regular"/>
              </a:rPr>
              <a:t>869.35</a:t>
            </a:r>
          </a:p>
          <a:p>
            <a:pPr marL="51815" marR="0">
              <a:lnSpc>
                <a:spcPts val="725"/>
              </a:lnSpc>
              <a:spcBef>
                <a:spcPts val="594"/>
              </a:spcBef>
              <a:spcAft>
                <a:spcPts val="0"/>
              </a:spcAft>
            </a:pPr>
            <a:r>
              <a:rPr dirty="0" sz="700">
                <a:solidFill>
                  <a:srgbClr val="4d4d4f"/>
                </a:solidFill>
                <a:latin typeface="WCDVJB+DengXian Regular"/>
                <a:cs typeface="WCDVJB+DengXian Regular"/>
              </a:rPr>
              <a:t>1,763.62</a:t>
            </a:r>
          </a:p>
          <a:p>
            <a:pPr marL="51815" marR="0">
              <a:lnSpc>
                <a:spcPts val="725"/>
              </a:lnSpc>
              <a:spcBef>
                <a:spcPts val="658"/>
              </a:spcBef>
              <a:spcAft>
                <a:spcPts val="0"/>
              </a:spcAft>
            </a:pPr>
            <a:r>
              <a:rPr dirty="0" sz="700">
                <a:solidFill>
                  <a:srgbClr val="4d4d4f"/>
                </a:solidFill>
                <a:latin typeface="WCDVJB+DengXian Regular"/>
                <a:cs typeface="WCDVJB+DengXian Regular"/>
              </a:rPr>
              <a:t>4,357.80</a:t>
            </a:r>
          </a:p>
          <a:p>
            <a:pPr marL="0" marR="0">
              <a:lnSpc>
                <a:spcPts val="725"/>
              </a:lnSpc>
              <a:spcBef>
                <a:spcPts val="606"/>
              </a:spcBef>
              <a:spcAft>
                <a:spcPts val="0"/>
              </a:spcAft>
            </a:pPr>
            <a:r>
              <a:rPr dirty="0" sz="700">
                <a:solidFill>
                  <a:srgbClr val="4d4d4f"/>
                </a:solidFill>
                <a:latin typeface="WCDVJB+DengXian Regular"/>
                <a:cs typeface="WCDVJB+DengXian Regular"/>
              </a:rPr>
              <a:t>(1,763.62)</a:t>
            </a:r>
          </a:p>
          <a:p>
            <a:pPr marL="33527" marR="0">
              <a:lnSpc>
                <a:spcPts val="725"/>
              </a:lnSpc>
              <a:spcBef>
                <a:spcPts val="606"/>
              </a:spcBef>
              <a:spcAft>
                <a:spcPts val="0"/>
              </a:spcAft>
            </a:pPr>
            <a:r>
              <a:rPr dirty="0" sz="700" b="1">
                <a:solidFill>
                  <a:srgbClr val="4d4d4f"/>
                </a:solidFill>
                <a:latin typeface="DengXian"/>
                <a:cs typeface="DengXian"/>
              </a:rPr>
              <a:t>5,228.70</a:t>
            </a:r>
          </a:p>
          <a:p>
            <a:pPr marL="33527" marR="0">
              <a:lnSpc>
                <a:spcPts val="725"/>
              </a:lnSpc>
              <a:spcBef>
                <a:spcPts val="656"/>
              </a:spcBef>
              <a:spcAft>
                <a:spcPts val="0"/>
              </a:spcAft>
            </a:pPr>
            <a:r>
              <a:rPr dirty="0" sz="700" b="1">
                <a:solidFill>
                  <a:srgbClr val="4d4d4f"/>
                </a:solidFill>
                <a:latin typeface="DengXian"/>
                <a:cs typeface="DengXian"/>
              </a:rPr>
              <a:t>5,866.14</a:t>
            </a:r>
          </a:p>
        </p:txBody>
      </p:sp>
      <p:sp>
        <p:nvSpPr>
          <p:cNvPr id="129" name="object 129"/>
          <p:cNvSpPr txBox="1"/>
          <p:nvPr/>
        </p:nvSpPr>
        <p:spPr>
          <a:xfrm>
            <a:off x="4931028" y="5338216"/>
            <a:ext cx="432953" cy="46726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206.80%</a:t>
            </a:r>
          </a:p>
          <a:p>
            <a:pPr marL="47244" marR="0">
              <a:lnSpc>
                <a:spcPts val="725"/>
              </a:lnSpc>
              <a:spcBef>
                <a:spcPts val="594"/>
              </a:spcBef>
              <a:spcAft>
                <a:spcPts val="0"/>
              </a:spcAft>
            </a:pPr>
            <a:r>
              <a:rPr dirty="0" sz="700">
                <a:solidFill>
                  <a:srgbClr val="4d4d4f"/>
                </a:solidFill>
                <a:latin typeface="WCDVJB+DengXian Regular"/>
                <a:cs typeface="WCDVJB+DengXian Regular"/>
              </a:rPr>
              <a:t>32.52%</a:t>
            </a:r>
          </a:p>
          <a:p>
            <a:pPr marL="47244" marR="0">
              <a:lnSpc>
                <a:spcPts val="725"/>
              </a:lnSpc>
              <a:spcBef>
                <a:spcPts val="658"/>
              </a:spcBef>
              <a:spcAft>
                <a:spcPts val="0"/>
              </a:spcAft>
            </a:pPr>
            <a:r>
              <a:rPr dirty="0" sz="700">
                <a:solidFill>
                  <a:srgbClr val="4d4d4f"/>
                </a:solidFill>
                <a:latin typeface="WCDVJB+DengXian Regular"/>
                <a:cs typeface="WCDVJB+DengXian Regular"/>
              </a:rPr>
              <a:t>38.38%</a:t>
            </a:r>
          </a:p>
        </p:txBody>
      </p:sp>
      <p:sp>
        <p:nvSpPr>
          <p:cNvPr id="130" name="object 130"/>
          <p:cNvSpPr txBox="1"/>
          <p:nvPr/>
        </p:nvSpPr>
        <p:spPr>
          <a:xfrm>
            <a:off x="5517769" y="5338216"/>
            <a:ext cx="385709" cy="46726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43.49%</a:t>
            </a:r>
          </a:p>
          <a:p>
            <a:pPr marL="0" marR="0">
              <a:lnSpc>
                <a:spcPts val="725"/>
              </a:lnSpc>
              <a:spcBef>
                <a:spcPts val="594"/>
              </a:spcBef>
              <a:spcAft>
                <a:spcPts val="0"/>
              </a:spcAft>
            </a:pPr>
            <a:r>
              <a:rPr dirty="0" sz="700">
                <a:solidFill>
                  <a:srgbClr val="4d4d4f"/>
                </a:solidFill>
                <a:latin typeface="WCDVJB+DengXian Regular"/>
                <a:cs typeface="WCDVJB+DengXian Regular"/>
              </a:rPr>
              <a:t>15.81%</a:t>
            </a:r>
          </a:p>
          <a:p>
            <a:pPr marL="0" marR="0">
              <a:lnSpc>
                <a:spcPts val="725"/>
              </a:lnSpc>
              <a:spcBef>
                <a:spcPts val="658"/>
              </a:spcBef>
              <a:spcAft>
                <a:spcPts val="0"/>
              </a:spcAft>
            </a:pPr>
            <a:r>
              <a:rPr dirty="0" sz="700">
                <a:solidFill>
                  <a:srgbClr val="4d4d4f"/>
                </a:solidFill>
                <a:latin typeface="WCDVJB+DengXian Regular"/>
                <a:cs typeface="WCDVJB+DengXian Regular"/>
              </a:rPr>
              <a:t>10.68%</a:t>
            </a:r>
          </a:p>
        </p:txBody>
      </p:sp>
      <p:sp>
        <p:nvSpPr>
          <p:cNvPr id="131" name="object 131"/>
          <p:cNvSpPr txBox="1"/>
          <p:nvPr/>
        </p:nvSpPr>
        <p:spPr>
          <a:xfrm>
            <a:off x="6021070" y="5338216"/>
            <a:ext cx="429905" cy="46726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-10.37%</a:t>
            </a:r>
          </a:p>
          <a:p>
            <a:pPr marL="0" marR="0">
              <a:lnSpc>
                <a:spcPts val="725"/>
              </a:lnSpc>
              <a:spcBef>
                <a:spcPts val="594"/>
              </a:spcBef>
              <a:spcAft>
                <a:spcPts val="0"/>
              </a:spcAft>
            </a:pPr>
            <a:r>
              <a:rPr dirty="0" sz="700">
                <a:solidFill>
                  <a:srgbClr val="4d4d4f"/>
                </a:solidFill>
                <a:latin typeface="WCDVJB+DengXian Regular"/>
                <a:cs typeface="WCDVJB+DengXian Regular"/>
              </a:rPr>
              <a:t>-42.27%</a:t>
            </a:r>
          </a:p>
          <a:p>
            <a:pPr marL="0" marR="0">
              <a:lnSpc>
                <a:spcPts val="725"/>
              </a:lnSpc>
              <a:spcBef>
                <a:spcPts val="658"/>
              </a:spcBef>
              <a:spcAft>
                <a:spcPts val="0"/>
              </a:spcAft>
            </a:pPr>
            <a:r>
              <a:rPr dirty="0" sz="700">
                <a:solidFill>
                  <a:srgbClr val="4d4d4f"/>
                </a:solidFill>
                <a:latin typeface="WCDVJB+DengXian Regular"/>
                <a:cs typeface="WCDVJB+DengXian Regular"/>
              </a:rPr>
              <a:t>-42.33%</a:t>
            </a:r>
          </a:p>
        </p:txBody>
      </p:sp>
      <p:sp>
        <p:nvSpPr>
          <p:cNvPr id="132" name="object 132"/>
          <p:cNvSpPr txBox="1"/>
          <p:nvPr/>
        </p:nvSpPr>
        <p:spPr>
          <a:xfrm>
            <a:off x="6604761" y="5338216"/>
            <a:ext cx="385839" cy="467261"/>
          </a:xfrm>
          <a:prstGeom prst="rect">
            <a:avLst/>
          </a:prstGeom>
        </p:spPr>
        <p:txBody>
          <a:bodyPr wrap="square" lIns="0" tIns="0" rIns="0" bIns="0" rtlCol="0" vert="horz">
            <a:spAutoFit/>
          </a:bodyPr>
          <a:lstStyle/>
          <a:p>
            <a:pPr marL="47244" marR="0">
              <a:lnSpc>
                <a:spcPts val="725"/>
              </a:lnSpc>
              <a:spcBef>
                <a:spcPts val="0"/>
              </a:spcBef>
              <a:spcAft>
                <a:spcPts val="0"/>
              </a:spcAft>
            </a:pPr>
            <a:r>
              <a:rPr dirty="0" sz="700">
                <a:solidFill>
                  <a:srgbClr val="4d4d4f"/>
                </a:solidFill>
                <a:latin typeface="WCDVJB+DengXian Regular"/>
                <a:cs typeface="WCDVJB+DengXian Regular"/>
              </a:rPr>
              <a:t>4.43%</a:t>
            </a:r>
          </a:p>
          <a:p>
            <a:pPr marL="0" marR="0">
              <a:lnSpc>
                <a:spcPts val="725"/>
              </a:lnSpc>
              <a:spcBef>
                <a:spcPts val="594"/>
              </a:spcBef>
              <a:spcAft>
                <a:spcPts val="0"/>
              </a:spcAft>
            </a:pPr>
            <a:r>
              <a:rPr dirty="0" sz="700">
                <a:solidFill>
                  <a:srgbClr val="4d4d4f"/>
                </a:solidFill>
                <a:latin typeface="WCDVJB+DengXian Regular"/>
                <a:cs typeface="WCDVJB+DengXian Regular"/>
              </a:rPr>
              <a:t>24.44%</a:t>
            </a:r>
          </a:p>
          <a:p>
            <a:pPr marL="0" marR="0">
              <a:lnSpc>
                <a:spcPts val="725"/>
              </a:lnSpc>
              <a:spcBef>
                <a:spcPts val="658"/>
              </a:spcBef>
              <a:spcAft>
                <a:spcPts val="0"/>
              </a:spcAft>
            </a:pPr>
            <a:r>
              <a:rPr dirty="0" sz="700">
                <a:solidFill>
                  <a:srgbClr val="4d4d4f"/>
                </a:solidFill>
                <a:latin typeface="WCDVJB+DengXian Regular"/>
                <a:cs typeface="WCDVJB+DengXian Regular"/>
              </a:rPr>
              <a:t>24.43%</a:t>
            </a:r>
          </a:p>
        </p:txBody>
      </p:sp>
      <p:sp>
        <p:nvSpPr>
          <p:cNvPr id="133" name="object 133"/>
          <p:cNvSpPr txBox="1"/>
          <p:nvPr/>
        </p:nvSpPr>
        <p:spPr>
          <a:xfrm>
            <a:off x="7145781" y="5338216"/>
            <a:ext cx="385839" cy="467261"/>
          </a:xfrm>
          <a:prstGeom prst="rect">
            <a:avLst/>
          </a:prstGeom>
        </p:spPr>
        <p:txBody>
          <a:bodyPr wrap="square" lIns="0" tIns="0" rIns="0" bIns="0" rtlCol="0" vert="horz">
            <a:spAutoFit/>
          </a:bodyPr>
          <a:lstStyle/>
          <a:p>
            <a:pPr marL="47244" marR="0">
              <a:lnSpc>
                <a:spcPts val="725"/>
              </a:lnSpc>
              <a:spcBef>
                <a:spcPts val="0"/>
              </a:spcBef>
              <a:spcAft>
                <a:spcPts val="0"/>
              </a:spcAft>
            </a:pPr>
            <a:r>
              <a:rPr dirty="0" sz="700">
                <a:solidFill>
                  <a:srgbClr val="4d4d4f"/>
                </a:solidFill>
                <a:latin typeface="WCDVJB+DengXian Regular"/>
                <a:cs typeface="WCDVJB+DengXian Regular"/>
              </a:rPr>
              <a:t>4.58%</a:t>
            </a:r>
          </a:p>
          <a:p>
            <a:pPr marL="0" marR="0">
              <a:lnSpc>
                <a:spcPts val="725"/>
              </a:lnSpc>
              <a:spcBef>
                <a:spcPts val="594"/>
              </a:spcBef>
              <a:spcAft>
                <a:spcPts val="0"/>
              </a:spcAft>
            </a:pPr>
            <a:r>
              <a:rPr dirty="0" sz="700">
                <a:solidFill>
                  <a:srgbClr val="4d4d4f"/>
                </a:solidFill>
                <a:latin typeface="WCDVJB+DengXian Regular"/>
                <a:cs typeface="WCDVJB+DengXian Regular"/>
              </a:rPr>
              <a:t>14.12%</a:t>
            </a:r>
          </a:p>
          <a:p>
            <a:pPr marL="0" marR="0">
              <a:lnSpc>
                <a:spcPts val="725"/>
              </a:lnSpc>
              <a:spcBef>
                <a:spcPts val="658"/>
              </a:spcBef>
              <a:spcAft>
                <a:spcPts val="0"/>
              </a:spcAft>
            </a:pPr>
            <a:r>
              <a:rPr dirty="0" sz="700">
                <a:solidFill>
                  <a:srgbClr val="4d4d4f"/>
                </a:solidFill>
                <a:latin typeface="WCDVJB+DengXian Regular"/>
                <a:cs typeface="WCDVJB+DengXian Regular"/>
              </a:rPr>
              <a:t>13.76%</a:t>
            </a:r>
          </a:p>
        </p:txBody>
      </p:sp>
      <p:sp>
        <p:nvSpPr>
          <p:cNvPr id="134" name="object 134"/>
          <p:cNvSpPr txBox="1"/>
          <p:nvPr/>
        </p:nvSpPr>
        <p:spPr>
          <a:xfrm>
            <a:off x="169163" y="5499913"/>
            <a:ext cx="486918" cy="477849"/>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资本公积</a:t>
            </a:r>
          </a:p>
          <a:p>
            <a:pPr marL="0" marR="0">
              <a:lnSpc>
                <a:spcPts val="796"/>
              </a:lnSpc>
              <a:spcBef>
                <a:spcPts val="537"/>
              </a:spcBef>
              <a:spcAft>
                <a:spcPts val="0"/>
              </a:spcAft>
            </a:pPr>
            <a:r>
              <a:rPr dirty="0" sz="700">
                <a:solidFill>
                  <a:srgbClr val="4d4d4f"/>
                </a:solidFill>
                <a:latin typeface="UBFKTH+FZLanTingHei-R-GBK"/>
                <a:cs typeface="UBFKTH+FZLanTingHei-R-GBK"/>
              </a:rPr>
              <a:t>留存收益</a:t>
            </a:r>
          </a:p>
          <a:p>
            <a:pPr marL="0" marR="0">
              <a:lnSpc>
                <a:spcPts val="796"/>
              </a:lnSpc>
              <a:spcBef>
                <a:spcPts val="585"/>
              </a:spcBef>
              <a:spcAft>
                <a:spcPts val="0"/>
              </a:spcAft>
            </a:pPr>
            <a:r>
              <a:rPr dirty="0" sz="700">
                <a:solidFill>
                  <a:srgbClr val="4d4d4f"/>
                </a:solidFill>
                <a:latin typeface="UBFKTH+FZLanTingHei-R-GBK"/>
                <a:cs typeface="UBFKTH+FZLanTingHei-R-GBK"/>
              </a:rPr>
              <a:t>其他</a:t>
            </a:r>
          </a:p>
        </p:txBody>
      </p:sp>
      <p:sp>
        <p:nvSpPr>
          <p:cNvPr id="135" name="object 135"/>
          <p:cNvSpPr txBox="1"/>
          <p:nvPr/>
        </p:nvSpPr>
        <p:spPr>
          <a:xfrm>
            <a:off x="169163" y="6007659"/>
            <a:ext cx="906780" cy="30843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股东权益合计</a:t>
            </a:r>
          </a:p>
          <a:p>
            <a:pPr marL="0" marR="0">
              <a:lnSpc>
                <a:spcPts val="796"/>
              </a:lnSpc>
              <a:spcBef>
                <a:spcPts val="535"/>
              </a:spcBef>
              <a:spcAft>
                <a:spcPts val="0"/>
              </a:spcAft>
            </a:pPr>
            <a:r>
              <a:rPr dirty="0" sz="700" spc="70">
                <a:solidFill>
                  <a:srgbClr val="4d4d4f"/>
                </a:solidFill>
                <a:latin typeface="UBFKTH+FZLanTingHei-R-GBK"/>
                <a:cs typeface="UBFKTH+FZLanTingHei-R-GBK"/>
              </a:rPr>
              <a:t>负债和股东权益总</a:t>
            </a:r>
          </a:p>
        </p:txBody>
      </p:sp>
      <p:sp>
        <p:nvSpPr>
          <p:cNvPr id="136" name="object 136"/>
          <p:cNvSpPr txBox="1"/>
          <p:nvPr/>
        </p:nvSpPr>
        <p:spPr>
          <a:xfrm>
            <a:off x="4978272" y="6013602"/>
            <a:ext cx="385709"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59.88%</a:t>
            </a:r>
          </a:p>
          <a:p>
            <a:pPr marL="0" marR="0">
              <a:lnSpc>
                <a:spcPts val="725"/>
              </a:lnSpc>
              <a:spcBef>
                <a:spcPts val="656"/>
              </a:spcBef>
              <a:spcAft>
                <a:spcPts val="0"/>
              </a:spcAft>
            </a:pPr>
            <a:r>
              <a:rPr dirty="0" sz="700">
                <a:solidFill>
                  <a:srgbClr val="4d4d4f"/>
                </a:solidFill>
                <a:latin typeface="WCDVJB+DengXian Regular"/>
                <a:cs typeface="WCDVJB+DengXian Regular"/>
              </a:rPr>
              <a:t>24.38%</a:t>
            </a:r>
          </a:p>
          <a:p>
            <a:pPr marL="0" marR="0">
              <a:lnSpc>
                <a:spcPts val="725"/>
              </a:lnSpc>
              <a:spcBef>
                <a:spcPts val="606"/>
              </a:spcBef>
              <a:spcAft>
                <a:spcPts val="0"/>
              </a:spcAft>
            </a:pPr>
            <a:r>
              <a:rPr dirty="0" sz="700">
                <a:solidFill>
                  <a:srgbClr val="4d4d4f"/>
                </a:solidFill>
                <a:latin typeface="WCDVJB+DengXian Regular"/>
                <a:cs typeface="WCDVJB+DengXian Regular"/>
              </a:rPr>
              <a:t>15.76%</a:t>
            </a:r>
          </a:p>
          <a:p>
            <a:pPr marL="0" marR="0">
              <a:lnSpc>
                <a:spcPts val="725"/>
              </a:lnSpc>
              <a:spcBef>
                <a:spcPts val="594"/>
              </a:spcBef>
              <a:spcAft>
                <a:spcPts val="0"/>
              </a:spcAft>
            </a:pPr>
            <a:r>
              <a:rPr dirty="0" sz="700">
                <a:solidFill>
                  <a:srgbClr val="4d4d4f"/>
                </a:solidFill>
                <a:latin typeface="WCDVJB+DengXian Regular"/>
                <a:cs typeface="WCDVJB+DengXian Regular"/>
              </a:rPr>
              <a:t>24.25%</a:t>
            </a:r>
          </a:p>
        </p:txBody>
      </p:sp>
      <p:sp>
        <p:nvSpPr>
          <p:cNvPr id="137" name="object 137"/>
          <p:cNvSpPr txBox="1"/>
          <p:nvPr/>
        </p:nvSpPr>
        <p:spPr>
          <a:xfrm>
            <a:off x="5517769" y="6013602"/>
            <a:ext cx="385709"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68.81%</a:t>
            </a:r>
          </a:p>
          <a:p>
            <a:pPr marL="0" marR="0">
              <a:lnSpc>
                <a:spcPts val="725"/>
              </a:lnSpc>
              <a:spcBef>
                <a:spcPts val="656"/>
              </a:spcBef>
              <a:spcAft>
                <a:spcPts val="0"/>
              </a:spcAft>
            </a:pPr>
            <a:r>
              <a:rPr dirty="0" sz="700">
                <a:solidFill>
                  <a:srgbClr val="4d4d4f"/>
                </a:solidFill>
                <a:latin typeface="WCDVJB+DengXian Regular"/>
                <a:cs typeface="WCDVJB+DengXian Regular"/>
              </a:rPr>
              <a:t>18.80%</a:t>
            </a:r>
          </a:p>
          <a:p>
            <a:pPr marL="0" marR="0">
              <a:lnSpc>
                <a:spcPts val="725"/>
              </a:lnSpc>
              <a:spcBef>
                <a:spcPts val="606"/>
              </a:spcBef>
              <a:spcAft>
                <a:spcPts val="0"/>
              </a:spcAft>
            </a:pPr>
            <a:r>
              <a:rPr dirty="0" sz="700">
                <a:solidFill>
                  <a:srgbClr val="4d4d4f"/>
                </a:solidFill>
                <a:latin typeface="WCDVJB+DengXian Regular"/>
                <a:cs typeface="WCDVJB+DengXian Regular"/>
              </a:rPr>
              <a:t>15.99%</a:t>
            </a:r>
          </a:p>
          <a:p>
            <a:pPr marL="0" marR="0">
              <a:lnSpc>
                <a:spcPts val="725"/>
              </a:lnSpc>
              <a:spcBef>
                <a:spcPts val="594"/>
              </a:spcBef>
              <a:spcAft>
                <a:spcPts val="0"/>
              </a:spcAft>
            </a:pPr>
            <a:r>
              <a:rPr dirty="0" sz="700">
                <a:solidFill>
                  <a:srgbClr val="4d4d4f"/>
                </a:solidFill>
                <a:latin typeface="WCDVJB+DengXian Regular"/>
                <a:cs typeface="WCDVJB+DengXian Regular"/>
              </a:rPr>
              <a:t>27.53%</a:t>
            </a:r>
          </a:p>
        </p:txBody>
      </p:sp>
      <p:sp>
        <p:nvSpPr>
          <p:cNvPr id="138" name="object 138"/>
          <p:cNvSpPr txBox="1"/>
          <p:nvPr/>
        </p:nvSpPr>
        <p:spPr>
          <a:xfrm>
            <a:off x="6065265" y="6013602"/>
            <a:ext cx="385840" cy="46853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67.36%</a:t>
            </a:r>
          </a:p>
          <a:p>
            <a:pPr marL="0" marR="0">
              <a:lnSpc>
                <a:spcPts val="725"/>
              </a:lnSpc>
              <a:spcBef>
                <a:spcPts val="656"/>
              </a:spcBef>
              <a:spcAft>
                <a:spcPts val="0"/>
              </a:spcAft>
            </a:pPr>
            <a:r>
              <a:rPr dirty="0" sz="700">
                <a:solidFill>
                  <a:srgbClr val="4d4d4f"/>
                </a:solidFill>
                <a:latin typeface="WCDVJB+DengXian Regular"/>
                <a:cs typeface="WCDVJB+DengXian Regular"/>
              </a:rPr>
              <a:t>12.10%</a:t>
            </a:r>
          </a:p>
          <a:p>
            <a:pPr marL="47244" marR="0">
              <a:lnSpc>
                <a:spcPts val="725"/>
              </a:lnSpc>
              <a:spcBef>
                <a:spcPts val="606"/>
              </a:spcBef>
              <a:spcAft>
                <a:spcPts val="0"/>
              </a:spcAft>
            </a:pPr>
            <a:r>
              <a:rPr dirty="0" sz="700">
                <a:solidFill>
                  <a:srgbClr val="4d4d4f"/>
                </a:solidFill>
                <a:latin typeface="WCDVJB+DengXian Regular"/>
                <a:cs typeface="WCDVJB+DengXian Regular"/>
              </a:rPr>
              <a:t>8.86%</a:t>
            </a:r>
          </a:p>
        </p:txBody>
      </p:sp>
      <p:sp>
        <p:nvSpPr>
          <p:cNvPr id="139" name="object 139"/>
          <p:cNvSpPr txBox="1"/>
          <p:nvPr/>
        </p:nvSpPr>
        <p:spPr>
          <a:xfrm>
            <a:off x="6604761" y="6013602"/>
            <a:ext cx="385707"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67.82%</a:t>
            </a:r>
          </a:p>
          <a:p>
            <a:pPr marL="0" marR="0">
              <a:lnSpc>
                <a:spcPts val="725"/>
              </a:lnSpc>
              <a:spcBef>
                <a:spcPts val="656"/>
              </a:spcBef>
              <a:spcAft>
                <a:spcPts val="0"/>
              </a:spcAft>
            </a:pPr>
            <a:r>
              <a:rPr dirty="0" sz="700">
                <a:solidFill>
                  <a:srgbClr val="4d4d4f"/>
                </a:solidFill>
                <a:latin typeface="WCDVJB+DengXian Regular"/>
                <a:cs typeface="WCDVJB+DengXian Regular"/>
              </a:rPr>
              <a:t>14.42%</a:t>
            </a:r>
          </a:p>
          <a:p>
            <a:pPr marL="0" marR="0">
              <a:lnSpc>
                <a:spcPts val="725"/>
              </a:lnSpc>
              <a:spcBef>
                <a:spcPts val="606"/>
              </a:spcBef>
              <a:spcAft>
                <a:spcPts val="0"/>
              </a:spcAft>
            </a:pPr>
            <a:r>
              <a:rPr dirty="0" sz="700">
                <a:solidFill>
                  <a:srgbClr val="4d4d4f"/>
                </a:solidFill>
                <a:latin typeface="WCDVJB+DengXian Regular"/>
                <a:cs typeface="WCDVJB+DengXian Regular"/>
              </a:rPr>
              <a:t>10.47%</a:t>
            </a:r>
          </a:p>
          <a:p>
            <a:pPr marL="0" marR="0">
              <a:lnSpc>
                <a:spcPts val="725"/>
              </a:lnSpc>
              <a:spcBef>
                <a:spcPts val="594"/>
              </a:spcBef>
              <a:spcAft>
                <a:spcPts val="0"/>
              </a:spcAft>
            </a:pPr>
            <a:r>
              <a:rPr dirty="0" sz="700">
                <a:solidFill>
                  <a:srgbClr val="4d4d4f"/>
                </a:solidFill>
                <a:latin typeface="WCDVJB+DengXian Regular"/>
                <a:cs typeface="WCDVJB+DengXian Regular"/>
              </a:rPr>
              <a:t>18.06%</a:t>
            </a:r>
          </a:p>
        </p:txBody>
      </p:sp>
      <p:sp>
        <p:nvSpPr>
          <p:cNvPr id="140" name="object 140"/>
          <p:cNvSpPr txBox="1"/>
          <p:nvPr/>
        </p:nvSpPr>
        <p:spPr>
          <a:xfrm>
            <a:off x="7145781" y="6013602"/>
            <a:ext cx="385707"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68.26%</a:t>
            </a:r>
          </a:p>
          <a:p>
            <a:pPr marL="0" marR="0">
              <a:lnSpc>
                <a:spcPts val="725"/>
              </a:lnSpc>
              <a:spcBef>
                <a:spcPts val="656"/>
              </a:spcBef>
              <a:spcAft>
                <a:spcPts val="0"/>
              </a:spcAft>
            </a:pPr>
            <a:r>
              <a:rPr dirty="0" sz="700">
                <a:solidFill>
                  <a:srgbClr val="4d4d4f"/>
                </a:solidFill>
                <a:latin typeface="WCDVJB+DengXian Regular"/>
                <a:cs typeface="WCDVJB+DengXian Regular"/>
              </a:rPr>
              <a:t>15.68%</a:t>
            </a:r>
          </a:p>
          <a:p>
            <a:pPr marL="0" marR="0">
              <a:lnSpc>
                <a:spcPts val="725"/>
              </a:lnSpc>
              <a:spcBef>
                <a:spcPts val="606"/>
              </a:spcBef>
              <a:spcAft>
                <a:spcPts val="0"/>
              </a:spcAft>
            </a:pPr>
            <a:r>
              <a:rPr dirty="0" sz="700">
                <a:solidFill>
                  <a:srgbClr val="4d4d4f"/>
                </a:solidFill>
                <a:latin typeface="WCDVJB+DengXian Regular"/>
                <a:cs typeface="WCDVJB+DengXian Regular"/>
              </a:rPr>
              <a:t>11.27%</a:t>
            </a:r>
          </a:p>
          <a:p>
            <a:pPr marL="0" marR="0">
              <a:lnSpc>
                <a:spcPts val="725"/>
              </a:lnSpc>
              <a:spcBef>
                <a:spcPts val="594"/>
              </a:spcBef>
              <a:spcAft>
                <a:spcPts val="0"/>
              </a:spcAft>
            </a:pPr>
            <a:r>
              <a:rPr dirty="0" sz="700">
                <a:solidFill>
                  <a:srgbClr val="4d4d4f"/>
                </a:solidFill>
                <a:latin typeface="WCDVJB+DengXian Regular"/>
                <a:cs typeface="WCDVJB+DengXian Regular"/>
              </a:rPr>
              <a:t>19.40%</a:t>
            </a:r>
          </a:p>
        </p:txBody>
      </p:sp>
      <p:sp>
        <p:nvSpPr>
          <p:cNvPr id="141" name="object 141"/>
          <p:cNvSpPr txBox="1"/>
          <p:nvPr/>
        </p:nvSpPr>
        <p:spPr>
          <a:xfrm>
            <a:off x="3851783" y="6176823"/>
            <a:ext cx="39852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净利率</a:t>
            </a:r>
          </a:p>
        </p:txBody>
      </p:sp>
      <p:sp>
        <p:nvSpPr>
          <p:cNvPr id="142" name="object 142"/>
          <p:cNvSpPr txBox="1"/>
          <p:nvPr/>
        </p:nvSpPr>
        <p:spPr>
          <a:xfrm>
            <a:off x="3851783" y="6351930"/>
            <a:ext cx="295718"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ROE</a:t>
            </a:r>
          </a:p>
        </p:txBody>
      </p:sp>
      <p:sp>
        <p:nvSpPr>
          <p:cNvPr id="143" name="object 143"/>
          <p:cNvSpPr txBox="1"/>
          <p:nvPr/>
        </p:nvSpPr>
        <p:spPr>
          <a:xfrm>
            <a:off x="3851783" y="6519570"/>
            <a:ext cx="327915"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ROIC</a:t>
            </a:r>
          </a:p>
        </p:txBody>
      </p:sp>
      <p:sp>
        <p:nvSpPr>
          <p:cNvPr id="144" name="object 144"/>
          <p:cNvSpPr txBox="1"/>
          <p:nvPr/>
        </p:nvSpPr>
        <p:spPr>
          <a:xfrm>
            <a:off x="6065265" y="6519570"/>
            <a:ext cx="38570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11.56%</a:t>
            </a:r>
          </a:p>
        </p:txBody>
      </p:sp>
      <p:sp>
        <p:nvSpPr>
          <p:cNvPr id="145" name="object 145"/>
          <p:cNvSpPr txBox="1"/>
          <p:nvPr/>
        </p:nvSpPr>
        <p:spPr>
          <a:xfrm>
            <a:off x="169163" y="6688887"/>
            <a:ext cx="908239" cy="308430"/>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现金流量表</a:t>
            </a:r>
            <a:r>
              <a:rPr dirty="0" sz="700" b="1">
                <a:solidFill>
                  <a:srgbClr val="4d4d4f"/>
                </a:solidFill>
                <a:latin typeface="DengXian"/>
                <a:cs typeface="DengXian"/>
              </a:rPr>
              <a:t>(</a:t>
            </a:r>
            <a:r>
              <a:rPr dirty="0" sz="700">
                <a:solidFill>
                  <a:srgbClr val="4d4d4f"/>
                </a:solidFill>
                <a:latin typeface="UBFKTH+FZLanTingHei-R-GBK"/>
                <a:cs typeface="UBFKTH+FZLanTingHei-R-GBK"/>
              </a:rPr>
              <a:t>百万元</a:t>
            </a:r>
            <a:r>
              <a:rPr dirty="0" sz="700" b="1">
                <a:solidFill>
                  <a:srgbClr val="4d4d4f"/>
                </a:solidFill>
                <a:latin typeface="DengXian"/>
                <a:cs typeface="DengXian"/>
              </a:rPr>
              <a:t>)</a:t>
            </a:r>
          </a:p>
          <a:p>
            <a:pPr marL="0" marR="0">
              <a:lnSpc>
                <a:spcPts val="796"/>
              </a:lnSpc>
              <a:spcBef>
                <a:spcPts val="535"/>
              </a:spcBef>
              <a:spcAft>
                <a:spcPts val="0"/>
              </a:spcAft>
            </a:pPr>
            <a:r>
              <a:rPr dirty="0" sz="700">
                <a:solidFill>
                  <a:srgbClr val="4d4d4f"/>
                </a:solidFill>
                <a:latin typeface="UBFKTH+FZLanTingHei-R-GBK"/>
                <a:cs typeface="UBFKTH+FZLanTingHei-R-GBK"/>
              </a:rPr>
              <a:t>净利润</a:t>
            </a:r>
          </a:p>
        </p:txBody>
      </p:sp>
      <p:sp>
        <p:nvSpPr>
          <p:cNvPr id="146" name="object 146"/>
          <p:cNvSpPr txBox="1"/>
          <p:nvPr/>
        </p:nvSpPr>
        <p:spPr>
          <a:xfrm>
            <a:off x="1230172" y="6694830"/>
            <a:ext cx="386770" cy="631599"/>
          </a:xfrm>
          <a:prstGeom prst="rect">
            <a:avLst/>
          </a:prstGeom>
        </p:spPr>
        <p:txBody>
          <a:bodyPr wrap="square" lIns="0" tIns="0" rIns="0" bIns="0" rtlCol="0" vert="horz">
            <a:spAutoFit/>
          </a:bodyPr>
          <a:lstStyle/>
          <a:p>
            <a:pPr marL="54813" marR="0">
              <a:lnSpc>
                <a:spcPts val="725"/>
              </a:lnSpc>
              <a:spcBef>
                <a:spcPts val="0"/>
              </a:spcBef>
              <a:spcAft>
                <a:spcPts val="0"/>
              </a:spcAft>
            </a:pPr>
            <a:r>
              <a:rPr dirty="0" sz="700" b="1">
                <a:solidFill>
                  <a:srgbClr val="4d4d4f"/>
                </a:solidFill>
                <a:latin typeface="DengXian"/>
                <a:cs typeface="DengXian"/>
              </a:rPr>
              <a:t>2016</a:t>
            </a:r>
          </a:p>
          <a:p>
            <a:pPr marL="0" marR="0">
              <a:lnSpc>
                <a:spcPts val="725"/>
              </a:lnSpc>
              <a:spcBef>
                <a:spcPts val="656"/>
              </a:spcBef>
              <a:spcAft>
                <a:spcPts val="0"/>
              </a:spcAft>
            </a:pPr>
            <a:r>
              <a:rPr dirty="0" sz="700">
                <a:solidFill>
                  <a:srgbClr val="4d4d4f"/>
                </a:solidFill>
                <a:latin typeface="WCDVJB+DengXian Regular"/>
                <a:cs typeface="WCDVJB+DengXian Regular"/>
              </a:rPr>
              <a:t>651.96</a:t>
            </a:r>
          </a:p>
          <a:p>
            <a:pPr marL="0" marR="0">
              <a:lnSpc>
                <a:spcPts val="725"/>
              </a:lnSpc>
              <a:spcBef>
                <a:spcPts val="508"/>
              </a:spcBef>
              <a:spcAft>
                <a:spcPts val="0"/>
              </a:spcAft>
            </a:pPr>
            <a:r>
              <a:rPr dirty="0" sz="700">
                <a:solidFill>
                  <a:srgbClr val="4d4d4f"/>
                </a:solidFill>
                <a:latin typeface="WCDVJB+DengXian Regular"/>
                <a:cs typeface="WCDVJB+DengXian Regular"/>
              </a:rPr>
              <a:t>101.88</a:t>
            </a:r>
          </a:p>
          <a:p>
            <a:pPr marL="92913" marR="0">
              <a:lnSpc>
                <a:spcPts val="725"/>
              </a:lnSpc>
              <a:spcBef>
                <a:spcPts val="656"/>
              </a:spcBef>
              <a:spcAft>
                <a:spcPts val="0"/>
              </a:spcAft>
            </a:pPr>
            <a:r>
              <a:rPr dirty="0" sz="700">
                <a:solidFill>
                  <a:srgbClr val="4d4d4f"/>
                </a:solidFill>
                <a:latin typeface="WCDVJB+DengXian Regular"/>
                <a:cs typeface="WCDVJB+DengXian Regular"/>
              </a:rPr>
              <a:t>0.01</a:t>
            </a:r>
          </a:p>
        </p:txBody>
      </p:sp>
      <p:sp>
        <p:nvSpPr>
          <p:cNvPr id="147" name="object 147"/>
          <p:cNvSpPr txBox="1"/>
          <p:nvPr/>
        </p:nvSpPr>
        <p:spPr>
          <a:xfrm>
            <a:off x="1771142" y="6694830"/>
            <a:ext cx="386690" cy="462435"/>
          </a:xfrm>
          <a:prstGeom prst="rect">
            <a:avLst/>
          </a:prstGeom>
        </p:spPr>
        <p:txBody>
          <a:bodyPr wrap="square" lIns="0" tIns="0" rIns="0" bIns="0" rtlCol="0" vert="horz">
            <a:spAutoFit/>
          </a:bodyPr>
          <a:lstStyle/>
          <a:p>
            <a:pPr marL="54863" marR="0">
              <a:lnSpc>
                <a:spcPts val="725"/>
              </a:lnSpc>
              <a:spcBef>
                <a:spcPts val="0"/>
              </a:spcBef>
              <a:spcAft>
                <a:spcPts val="0"/>
              </a:spcAft>
            </a:pPr>
            <a:r>
              <a:rPr dirty="0" sz="700" b="1">
                <a:solidFill>
                  <a:srgbClr val="4d4d4f"/>
                </a:solidFill>
                <a:latin typeface="DengXian"/>
                <a:cs typeface="DengXian"/>
              </a:rPr>
              <a:t>2017</a:t>
            </a:r>
          </a:p>
          <a:p>
            <a:pPr marL="0" marR="0">
              <a:lnSpc>
                <a:spcPts val="725"/>
              </a:lnSpc>
              <a:spcBef>
                <a:spcPts val="656"/>
              </a:spcBef>
              <a:spcAft>
                <a:spcPts val="0"/>
              </a:spcAft>
            </a:pPr>
            <a:r>
              <a:rPr dirty="0" sz="700">
                <a:solidFill>
                  <a:srgbClr val="4d4d4f"/>
                </a:solidFill>
                <a:latin typeface="WCDVJB+DengXian Regular"/>
                <a:cs typeface="WCDVJB+DengXian Regular"/>
              </a:rPr>
              <a:t>721.36</a:t>
            </a:r>
          </a:p>
          <a:p>
            <a:pPr marL="45719" marR="0">
              <a:lnSpc>
                <a:spcPts val="725"/>
              </a:lnSpc>
              <a:spcBef>
                <a:spcPts val="508"/>
              </a:spcBef>
              <a:spcAft>
                <a:spcPts val="0"/>
              </a:spcAft>
            </a:pPr>
            <a:r>
              <a:rPr dirty="0" sz="700">
                <a:solidFill>
                  <a:srgbClr val="4d4d4f"/>
                </a:solidFill>
                <a:latin typeface="WCDVJB+DengXian Regular"/>
                <a:cs typeface="WCDVJB+DengXian Regular"/>
              </a:rPr>
              <a:t>99.49</a:t>
            </a:r>
          </a:p>
        </p:txBody>
      </p:sp>
      <p:sp>
        <p:nvSpPr>
          <p:cNvPr id="148" name="object 148"/>
          <p:cNvSpPr txBox="1"/>
          <p:nvPr/>
        </p:nvSpPr>
        <p:spPr>
          <a:xfrm>
            <a:off x="2310638" y="6694830"/>
            <a:ext cx="386690" cy="462435"/>
          </a:xfrm>
          <a:prstGeom prst="rect">
            <a:avLst/>
          </a:prstGeom>
        </p:spPr>
        <p:txBody>
          <a:bodyPr wrap="square" lIns="0" tIns="0" rIns="0" bIns="0" rtlCol="0" vert="horz">
            <a:spAutoFit/>
          </a:bodyPr>
          <a:lstStyle/>
          <a:p>
            <a:pPr marL="9144" marR="0">
              <a:lnSpc>
                <a:spcPts val="725"/>
              </a:lnSpc>
              <a:spcBef>
                <a:spcPts val="0"/>
              </a:spcBef>
              <a:spcAft>
                <a:spcPts val="0"/>
              </a:spcAft>
            </a:pPr>
            <a:r>
              <a:rPr dirty="0" sz="700" b="1">
                <a:solidFill>
                  <a:srgbClr val="4d4d4f"/>
                </a:solidFill>
                <a:latin typeface="DengXian"/>
                <a:cs typeface="DengXian"/>
              </a:rPr>
              <a:t>2018E</a:t>
            </a:r>
          </a:p>
          <a:p>
            <a:pPr marL="0" marR="0">
              <a:lnSpc>
                <a:spcPts val="725"/>
              </a:lnSpc>
              <a:spcBef>
                <a:spcPts val="656"/>
              </a:spcBef>
              <a:spcAft>
                <a:spcPts val="0"/>
              </a:spcAft>
            </a:pPr>
            <a:r>
              <a:rPr dirty="0" sz="700">
                <a:solidFill>
                  <a:srgbClr val="4d4d4f"/>
                </a:solidFill>
                <a:latin typeface="WCDVJB+DengXian Regular"/>
                <a:cs typeface="WCDVJB+DengXian Regular"/>
              </a:rPr>
              <a:t>416.07</a:t>
            </a:r>
          </a:p>
          <a:p>
            <a:pPr marL="45719" marR="0">
              <a:lnSpc>
                <a:spcPts val="725"/>
              </a:lnSpc>
              <a:spcBef>
                <a:spcPts val="508"/>
              </a:spcBef>
              <a:spcAft>
                <a:spcPts val="0"/>
              </a:spcAft>
            </a:pPr>
            <a:r>
              <a:rPr dirty="0" sz="700">
                <a:solidFill>
                  <a:srgbClr val="4d4d4f"/>
                </a:solidFill>
                <a:latin typeface="WCDVJB+DengXian Regular"/>
                <a:cs typeface="WCDVJB+DengXian Regular"/>
              </a:rPr>
              <a:t>80.07</a:t>
            </a:r>
          </a:p>
        </p:txBody>
      </p:sp>
      <p:sp>
        <p:nvSpPr>
          <p:cNvPr id="149" name="object 149"/>
          <p:cNvSpPr txBox="1"/>
          <p:nvPr/>
        </p:nvSpPr>
        <p:spPr>
          <a:xfrm>
            <a:off x="2852039" y="6694830"/>
            <a:ext cx="386690" cy="462435"/>
          </a:xfrm>
          <a:prstGeom prst="rect">
            <a:avLst/>
          </a:prstGeom>
        </p:spPr>
        <p:txBody>
          <a:bodyPr wrap="square" lIns="0" tIns="0" rIns="0" bIns="0" rtlCol="0" vert="horz">
            <a:spAutoFit/>
          </a:bodyPr>
          <a:lstStyle/>
          <a:p>
            <a:pPr marL="9143" marR="0">
              <a:lnSpc>
                <a:spcPts val="725"/>
              </a:lnSpc>
              <a:spcBef>
                <a:spcPts val="0"/>
              </a:spcBef>
              <a:spcAft>
                <a:spcPts val="0"/>
              </a:spcAft>
            </a:pPr>
            <a:r>
              <a:rPr dirty="0" sz="700" b="1">
                <a:solidFill>
                  <a:srgbClr val="4d4d4f"/>
                </a:solidFill>
                <a:latin typeface="DengXian"/>
                <a:cs typeface="DengXian"/>
              </a:rPr>
              <a:t>2019E</a:t>
            </a:r>
          </a:p>
          <a:p>
            <a:pPr marL="0" marR="0">
              <a:lnSpc>
                <a:spcPts val="725"/>
              </a:lnSpc>
              <a:spcBef>
                <a:spcPts val="656"/>
              </a:spcBef>
              <a:spcAft>
                <a:spcPts val="0"/>
              </a:spcAft>
            </a:pPr>
            <a:r>
              <a:rPr dirty="0" sz="700">
                <a:solidFill>
                  <a:srgbClr val="4d4d4f"/>
                </a:solidFill>
                <a:latin typeface="WCDVJB+DengXian Regular"/>
                <a:cs typeface="WCDVJB+DengXian Regular"/>
              </a:rPr>
              <a:t>517.70</a:t>
            </a:r>
          </a:p>
          <a:p>
            <a:pPr marL="45719" marR="0">
              <a:lnSpc>
                <a:spcPts val="725"/>
              </a:lnSpc>
              <a:spcBef>
                <a:spcPts val="508"/>
              </a:spcBef>
              <a:spcAft>
                <a:spcPts val="0"/>
              </a:spcAft>
            </a:pPr>
            <a:r>
              <a:rPr dirty="0" sz="700">
                <a:solidFill>
                  <a:srgbClr val="4d4d4f"/>
                </a:solidFill>
                <a:latin typeface="WCDVJB+DengXian Regular"/>
                <a:cs typeface="WCDVJB+DengXian Regular"/>
              </a:rPr>
              <a:t>80.24</a:t>
            </a:r>
          </a:p>
        </p:txBody>
      </p:sp>
      <p:sp>
        <p:nvSpPr>
          <p:cNvPr id="150" name="object 150"/>
          <p:cNvSpPr txBox="1"/>
          <p:nvPr/>
        </p:nvSpPr>
        <p:spPr>
          <a:xfrm>
            <a:off x="3391534" y="6694830"/>
            <a:ext cx="386690" cy="462435"/>
          </a:xfrm>
          <a:prstGeom prst="rect">
            <a:avLst/>
          </a:prstGeom>
        </p:spPr>
        <p:txBody>
          <a:bodyPr wrap="square" lIns="0" tIns="0" rIns="0" bIns="0" rtlCol="0" vert="horz">
            <a:spAutoFit/>
          </a:bodyPr>
          <a:lstStyle/>
          <a:p>
            <a:pPr marL="9144" marR="0">
              <a:lnSpc>
                <a:spcPts val="725"/>
              </a:lnSpc>
              <a:spcBef>
                <a:spcPts val="0"/>
              </a:spcBef>
              <a:spcAft>
                <a:spcPts val="0"/>
              </a:spcAft>
            </a:pPr>
            <a:r>
              <a:rPr dirty="0" sz="700" b="1">
                <a:solidFill>
                  <a:srgbClr val="4d4d4f"/>
                </a:solidFill>
                <a:latin typeface="DengXian"/>
                <a:cs typeface="DengXian"/>
              </a:rPr>
              <a:t>2020E</a:t>
            </a:r>
          </a:p>
          <a:p>
            <a:pPr marL="0" marR="0">
              <a:lnSpc>
                <a:spcPts val="725"/>
              </a:lnSpc>
              <a:spcBef>
                <a:spcPts val="656"/>
              </a:spcBef>
              <a:spcAft>
                <a:spcPts val="0"/>
              </a:spcAft>
            </a:pPr>
            <a:r>
              <a:rPr dirty="0" sz="700">
                <a:solidFill>
                  <a:srgbClr val="4d4d4f"/>
                </a:solidFill>
                <a:latin typeface="WCDVJB+DengXian Regular"/>
                <a:cs typeface="WCDVJB+DengXian Regular"/>
              </a:rPr>
              <a:t>588.95</a:t>
            </a:r>
          </a:p>
          <a:p>
            <a:pPr marL="45720" marR="0">
              <a:lnSpc>
                <a:spcPts val="725"/>
              </a:lnSpc>
              <a:spcBef>
                <a:spcPts val="508"/>
              </a:spcBef>
              <a:spcAft>
                <a:spcPts val="0"/>
              </a:spcAft>
            </a:pPr>
            <a:r>
              <a:rPr dirty="0" sz="700">
                <a:solidFill>
                  <a:srgbClr val="4d4d4f"/>
                </a:solidFill>
                <a:latin typeface="WCDVJB+DengXian Regular"/>
                <a:cs typeface="WCDVJB+DengXian Regular"/>
              </a:rPr>
              <a:t>80.33</a:t>
            </a:r>
          </a:p>
        </p:txBody>
      </p:sp>
      <p:sp>
        <p:nvSpPr>
          <p:cNvPr id="151" name="object 151"/>
          <p:cNvSpPr txBox="1"/>
          <p:nvPr/>
        </p:nvSpPr>
        <p:spPr>
          <a:xfrm>
            <a:off x="3851783" y="6688887"/>
            <a:ext cx="48974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偿债能力</a:t>
            </a:r>
          </a:p>
        </p:txBody>
      </p:sp>
      <p:sp>
        <p:nvSpPr>
          <p:cNvPr id="152" name="object 152"/>
          <p:cNvSpPr txBox="1"/>
          <p:nvPr/>
        </p:nvSpPr>
        <p:spPr>
          <a:xfrm>
            <a:off x="3851783" y="6858051"/>
            <a:ext cx="576724" cy="302335"/>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资产负债率</a:t>
            </a:r>
          </a:p>
          <a:p>
            <a:pPr marL="0" marR="0">
              <a:lnSpc>
                <a:spcPts val="796"/>
              </a:lnSpc>
              <a:spcBef>
                <a:spcPts val="487"/>
              </a:spcBef>
              <a:spcAft>
                <a:spcPts val="0"/>
              </a:spcAft>
            </a:pPr>
            <a:r>
              <a:rPr dirty="0" sz="700">
                <a:solidFill>
                  <a:srgbClr val="4d4d4f"/>
                </a:solidFill>
                <a:latin typeface="UBFKTH+FZLanTingHei-R-GBK"/>
                <a:cs typeface="UBFKTH+FZLanTingHei-R-GBK"/>
              </a:rPr>
              <a:t>净负债率</a:t>
            </a:r>
          </a:p>
        </p:txBody>
      </p:sp>
      <p:sp>
        <p:nvSpPr>
          <p:cNvPr id="153" name="object 153"/>
          <p:cNvSpPr txBox="1"/>
          <p:nvPr/>
        </p:nvSpPr>
        <p:spPr>
          <a:xfrm>
            <a:off x="4934077" y="6863994"/>
            <a:ext cx="429905" cy="462436"/>
          </a:xfrm>
          <a:prstGeom prst="rect">
            <a:avLst/>
          </a:prstGeom>
        </p:spPr>
        <p:txBody>
          <a:bodyPr wrap="square" lIns="0" tIns="0" rIns="0" bIns="0" rtlCol="0" vert="horz">
            <a:spAutoFit/>
          </a:bodyPr>
          <a:lstStyle/>
          <a:p>
            <a:pPr marL="44195" marR="0">
              <a:lnSpc>
                <a:spcPts val="725"/>
              </a:lnSpc>
              <a:spcBef>
                <a:spcPts val="0"/>
              </a:spcBef>
              <a:spcAft>
                <a:spcPts val="0"/>
              </a:spcAft>
            </a:pPr>
            <a:r>
              <a:rPr dirty="0" sz="700">
                <a:solidFill>
                  <a:srgbClr val="4d4d4f"/>
                </a:solidFill>
                <a:latin typeface="WCDVJB+DengXian Regular"/>
                <a:cs typeface="WCDVJB+DengXian Regular"/>
              </a:rPr>
              <a:t>13.76%</a:t>
            </a:r>
          </a:p>
          <a:p>
            <a:pPr marL="0" marR="0">
              <a:lnSpc>
                <a:spcPts val="725"/>
              </a:lnSpc>
              <a:spcBef>
                <a:spcPts val="558"/>
              </a:spcBef>
              <a:spcAft>
                <a:spcPts val="0"/>
              </a:spcAft>
            </a:pPr>
            <a:r>
              <a:rPr dirty="0" sz="700">
                <a:solidFill>
                  <a:srgbClr val="4d4d4f"/>
                </a:solidFill>
                <a:latin typeface="WCDVJB+DengXian Regular"/>
                <a:cs typeface="WCDVJB+DengXian Regular"/>
              </a:rPr>
              <a:t>-14.17%</a:t>
            </a:r>
          </a:p>
          <a:p>
            <a:pPr marL="135635" marR="0">
              <a:lnSpc>
                <a:spcPts val="725"/>
              </a:lnSpc>
              <a:spcBef>
                <a:spcPts val="606"/>
              </a:spcBef>
              <a:spcAft>
                <a:spcPts val="0"/>
              </a:spcAft>
            </a:pPr>
            <a:r>
              <a:rPr dirty="0" sz="700">
                <a:solidFill>
                  <a:srgbClr val="4d4d4f"/>
                </a:solidFill>
                <a:latin typeface="WCDVJB+DengXian Regular"/>
                <a:cs typeface="WCDVJB+DengXian Regular"/>
              </a:rPr>
              <a:t>4.75</a:t>
            </a:r>
          </a:p>
        </p:txBody>
      </p:sp>
      <p:sp>
        <p:nvSpPr>
          <p:cNvPr id="154" name="object 154"/>
          <p:cNvSpPr txBox="1"/>
          <p:nvPr/>
        </p:nvSpPr>
        <p:spPr>
          <a:xfrm>
            <a:off x="5473572" y="6863994"/>
            <a:ext cx="429905" cy="462436"/>
          </a:xfrm>
          <a:prstGeom prst="rect">
            <a:avLst/>
          </a:prstGeom>
        </p:spPr>
        <p:txBody>
          <a:bodyPr wrap="square" lIns="0" tIns="0" rIns="0" bIns="0" rtlCol="0" vert="horz">
            <a:spAutoFit/>
          </a:bodyPr>
          <a:lstStyle/>
          <a:p>
            <a:pPr marL="44196" marR="0">
              <a:lnSpc>
                <a:spcPts val="725"/>
              </a:lnSpc>
              <a:spcBef>
                <a:spcPts val="0"/>
              </a:spcBef>
              <a:spcAft>
                <a:spcPts val="0"/>
              </a:spcAft>
            </a:pPr>
            <a:r>
              <a:rPr dirty="0" sz="700">
                <a:solidFill>
                  <a:srgbClr val="4d4d4f"/>
                </a:solidFill>
                <a:latin typeface="WCDVJB+DengXian Regular"/>
                <a:cs typeface="WCDVJB+DengXian Regular"/>
              </a:rPr>
              <a:t>23.22%</a:t>
            </a:r>
          </a:p>
          <a:p>
            <a:pPr marL="0" marR="0">
              <a:lnSpc>
                <a:spcPts val="725"/>
              </a:lnSpc>
              <a:spcBef>
                <a:spcPts val="558"/>
              </a:spcBef>
              <a:spcAft>
                <a:spcPts val="0"/>
              </a:spcAft>
            </a:pPr>
            <a:r>
              <a:rPr dirty="0" sz="700">
                <a:solidFill>
                  <a:srgbClr val="4d4d4f"/>
                </a:solidFill>
                <a:latin typeface="WCDVJB+DengXian Regular"/>
                <a:cs typeface="WCDVJB+DengXian Regular"/>
              </a:rPr>
              <a:t>-19.90%</a:t>
            </a:r>
          </a:p>
          <a:p>
            <a:pPr marL="136017" marR="0">
              <a:lnSpc>
                <a:spcPts val="725"/>
              </a:lnSpc>
              <a:spcBef>
                <a:spcPts val="606"/>
              </a:spcBef>
              <a:spcAft>
                <a:spcPts val="0"/>
              </a:spcAft>
            </a:pPr>
            <a:r>
              <a:rPr dirty="0" sz="700">
                <a:solidFill>
                  <a:srgbClr val="4d4d4f"/>
                </a:solidFill>
                <a:latin typeface="WCDVJB+DengXian Regular"/>
                <a:cs typeface="WCDVJB+DengXian Regular"/>
              </a:rPr>
              <a:t>2.73</a:t>
            </a:r>
          </a:p>
        </p:txBody>
      </p:sp>
      <p:sp>
        <p:nvSpPr>
          <p:cNvPr id="155" name="object 155"/>
          <p:cNvSpPr txBox="1"/>
          <p:nvPr/>
        </p:nvSpPr>
        <p:spPr>
          <a:xfrm>
            <a:off x="6065265" y="6863994"/>
            <a:ext cx="385709" cy="462436"/>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10.84%</a:t>
            </a:r>
          </a:p>
          <a:p>
            <a:pPr marL="0" marR="0">
              <a:lnSpc>
                <a:spcPts val="725"/>
              </a:lnSpc>
              <a:spcBef>
                <a:spcPts val="558"/>
              </a:spcBef>
              <a:spcAft>
                <a:spcPts val="0"/>
              </a:spcAft>
            </a:pPr>
            <a:r>
              <a:rPr dirty="0" sz="700">
                <a:solidFill>
                  <a:srgbClr val="4d4d4f"/>
                </a:solidFill>
                <a:latin typeface="WCDVJB+DengXian Regular"/>
                <a:cs typeface="WCDVJB+DengXian Regular"/>
              </a:rPr>
              <a:t>11.17%</a:t>
            </a:r>
          </a:p>
          <a:p>
            <a:pPr marL="91440" marR="0">
              <a:lnSpc>
                <a:spcPts val="725"/>
              </a:lnSpc>
              <a:spcBef>
                <a:spcPts val="606"/>
              </a:spcBef>
              <a:spcAft>
                <a:spcPts val="0"/>
              </a:spcAft>
            </a:pPr>
            <a:r>
              <a:rPr dirty="0" sz="700">
                <a:solidFill>
                  <a:srgbClr val="4d4d4f"/>
                </a:solidFill>
                <a:latin typeface="WCDVJB+DengXian Regular"/>
                <a:cs typeface="WCDVJB+DengXian Regular"/>
              </a:rPr>
              <a:t>6.08</a:t>
            </a:r>
          </a:p>
        </p:txBody>
      </p:sp>
      <p:sp>
        <p:nvSpPr>
          <p:cNvPr id="156" name="object 156"/>
          <p:cNvSpPr txBox="1"/>
          <p:nvPr/>
        </p:nvSpPr>
        <p:spPr>
          <a:xfrm>
            <a:off x="6560566" y="6863994"/>
            <a:ext cx="429903" cy="462436"/>
          </a:xfrm>
          <a:prstGeom prst="rect">
            <a:avLst/>
          </a:prstGeom>
        </p:spPr>
        <p:txBody>
          <a:bodyPr wrap="square" lIns="0" tIns="0" rIns="0" bIns="0" rtlCol="0" vert="horz">
            <a:spAutoFit/>
          </a:bodyPr>
          <a:lstStyle/>
          <a:p>
            <a:pPr marL="44195" marR="0">
              <a:lnSpc>
                <a:spcPts val="725"/>
              </a:lnSpc>
              <a:spcBef>
                <a:spcPts val="0"/>
              </a:spcBef>
              <a:spcAft>
                <a:spcPts val="0"/>
              </a:spcAft>
            </a:pPr>
            <a:r>
              <a:rPr dirty="0" sz="700">
                <a:solidFill>
                  <a:srgbClr val="4d4d4f"/>
                </a:solidFill>
                <a:latin typeface="WCDVJB+DengXian Regular"/>
                <a:cs typeface="WCDVJB+DengXian Regular"/>
              </a:rPr>
              <a:t>21.77%</a:t>
            </a:r>
          </a:p>
          <a:p>
            <a:pPr marL="0" marR="0">
              <a:lnSpc>
                <a:spcPts val="725"/>
              </a:lnSpc>
              <a:spcBef>
                <a:spcPts val="558"/>
              </a:spcBef>
              <a:spcAft>
                <a:spcPts val="0"/>
              </a:spcAft>
            </a:pPr>
            <a:r>
              <a:rPr dirty="0" sz="700">
                <a:solidFill>
                  <a:srgbClr val="4d4d4f"/>
                </a:solidFill>
                <a:latin typeface="WCDVJB+DengXian Regular"/>
                <a:cs typeface="WCDVJB+DengXian Regular"/>
              </a:rPr>
              <a:t>-23.65%</a:t>
            </a:r>
          </a:p>
          <a:p>
            <a:pPr marL="135635" marR="0">
              <a:lnSpc>
                <a:spcPts val="725"/>
              </a:lnSpc>
              <a:spcBef>
                <a:spcPts val="606"/>
              </a:spcBef>
              <a:spcAft>
                <a:spcPts val="0"/>
              </a:spcAft>
            </a:pPr>
            <a:r>
              <a:rPr dirty="0" sz="700">
                <a:solidFill>
                  <a:srgbClr val="4d4d4f"/>
                </a:solidFill>
                <a:latin typeface="WCDVJB+DengXian Regular"/>
                <a:cs typeface="WCDVJB+DengXian Regular"/>
              </a:rPr>
              <a:t>3.18</a:t>
            </a:r>
          </a:p>
        </p:txBody>
      </p:sp>
      <p:sp>
        <p:nvSpPr>
          <p:cNvPr id="157" name="object 157"/>
          <p:cNvSpPr txBox="1"/>
          <p:nvPr/>
        </p:nvSpPr>
        <p:spPr>
          <a:xfrm>
            <a:off x="7145781" y="6863994"/>
            <a:ext cx="385839" cy="462436"/>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10.87%</a:t>
            </a:r>
          </a:p>
          <a:p>
            <a:pPr marL="3048" marR="0">
              <a:lnSpc>
                <a:spcPts val="725"/>
              </a:lnSpc>
              <a:spcBef>
                <a:spcPts val="558"/>
              </a:spcBef>
              <a:spcAft>
                <a:spcPts val="0"/>
              </a:spcAft>
            </a:pPr>
            <a:r>
              <a:rPr dirty="0" sz="700">
                <a:solidFill>
                  <a:srgbClr val="4d4d4f"/>
                </a:solidFill>
                <a:latin typeface="WCDVJB+DengXian Regular"/>
                <a:cs typeface="WCDVJB+DengXian Regular"/>
              </a:rPr>
              <a:t>-8.77%</a:t>
            </a:r>
          </a:p>
          <a:p>
            <a:pPr marL="91694" marR="0">
              <a:lnSpc>
                <a:spcPts val="725"/>
              </a:lnSpc>
              <a:spcBef>
                <a:spcPts val="606"/>
              </a:spcBef>
              <a:spcAft>
                <a:spcPts val="0"/>
              </a:spcAft>
            </a:pPr>
            <a:r>
              <a:rPr dirty="0" sz="700">
                <a:solidFill>
                  <a:srgbClr val="4d4d4f"/>
                </a:solidFill>
                <a:latin typeface="WCDVJB+DengXian Regular"/>
                <a:cs typeface="WCDVJB+DengXian Regular"/>
              </a:rPr>
              <a:t>6.74</a:t>
            </a:r>
          </a:p>
        </p:txBody>
      </p:sp>
      <p:sp>
        <p:nvSpPr>
          <p:cNvPr id="158" name="object 158"/>
          <p:cNvSpPr txBox="1"/>
          <p:nvPr/>
        </p:nvSpPr>
        <p:spPr>
          <a:xfrm>
            <a:off x="169163" y="7021119"/>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折旧摊销</a:t>
            </a:r>
          </a:p>
        </p:txBody>
      </p:sp>
      <p:sp>
        <p:nvSpPr>
          <p:cNvPr id="159" name="object 159"/>
          <p:cNvSpPr txBox="1"/>
          <p:nvPr/>
        </p:nvSpPr>
        <p:spPr>
          <a:xfrm>
            <a:off x="169163" y="7190283"/>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财务费用</a:t>
            </a:r>
          </a:p>
        </p:txBody>
      </p:sp>
      <p:sp>
        <p:nvSpPr>
          <p:cNvPr id="160" name="object 160"/>
          <p:cNvSpPr txBox="1"/>
          <p:nvPr/>
        </p:nvSpPr>
        <p:spPr>
          <a:xfrm>
            <a:off x="1864105" y="7196226"/>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61" name="object 161"/>
          <p:cNvSpPr txBox="1"/>
          <p:nvPr/>
        </p:nvSpPr>
        <p:spPr>
          <a:xfrm>
            <a:off x="2304542" y="7196226"/>
            <a:ext cx="393310"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(20.18)</a:t>
            </a:r>
          </a:p>
          <a:p>
            <a:pPr marL="0" marR="0">
              <a:lnSpc>
                <a:spcPts val="725"/>
              </a:lnSpc>
              <a:spcBef>
                <a:spcPts val="656"/>
              </a:spcBef>
              <a:spcAft>
                <a:spcPts val="0"/>
              </a:spcAft>
            </a:pPr>
            <a:r>
              <a:rPr dirty="0" sz="700">
                <a:solidFill>
                  <a:srgbClr val="4d4d4f"/>
                </a:solidFill>
                <a:latin typeface="WCDVJB+DengXian Regular"/>
                <a:cs typeface="WCDVJB+DengXian Regular"/>
              </a:rPr>
              <a:t>(16.00)</a:t>
            </a:r>
          </a:p>
          <a:p>
            <a:pPr marL="6095" marR="0">
              <a:lnSpc>
                <a:spcPts val="725"/>
              </a:lnSpc>
              <a:spcBef>
                <a:spcPts val="594"/>
              </a:spcBef>
              <a:spcAft>
                <a:spcPts val="0"/>
              </a:spcAft>
            </a:pPr>
            <a:r>
              <a:rPr dirty="0" sz="700">
                <a:solidFill>
                  <a:srgbClr val="4d4d4f"/>
                </a:solidFill>
                <a:latin typeface="WCDVJB+DengXian Regular"/>
                <a:cs typeface="WCDVJB+DengXian Regular"/>
              </a:rPr>
              <a:t>634.93</a:t>
            </a:r>
          </a:p>
          <a:p>
            <a:pPr marL="99440" marR="0">
              <a:lnSpc>
                <a:spcPts val="725"/>
              </a:lnSpc>
              <a:spcBef>
                <a:spcPts val="606"/>
              </a:spcBef>
              <a:spcAft>
                <a:spcPts val="0"/>
              </a:spcAft>
            </a:pPr>
            <a:r>
              <a:rPr dirty="0" sz="700">
                <a:solidFill>
                  <a:srgbClr val="4d4d4f"/>
                </a:solidFill>
                <a:latin typeface="WCDVJB+DengXian Regular"/>
                <a:cs typeface="WCDVJB+DengXian Regular"/>
              </a:rPr>
              <a:t>0.02</a:t>
            </a:r>
          </a:p>
        </p:txBody>
      </p:sp>
      <p:sp>
        <p:nvSpPr>
          <p:cNvPr id="162" name="object 162"/>
          <p:cNvSpPr txBox="1"/>
          <p:nvPr/>
        </p:nvSpPr>
        <p:spPr>
          <a:xfrm>
            <a:off x="2798698" y="7196226"/>
            <a:ext cx="440554" cy="636171"/>
          </a:xfrm>
          <a:prstGeom prst="rect">
            <a:avLst/>
          </a:prstGeom>
        </p:spPr>
        <p:txBody>
          <a:bodyPr wrap="square" lIns="0" tIns="0" rIns="0" bIns="0" rtlCol="0" vert="horz">
            <a:spAutoFit/>
          </a:bodyPr>
          <a:lstStyle/>
          <a:p>
            <a:pPr marL="47244" marR="0">
              <a:lnSpc>
                <a:spcPts val="725"/>
              </a:lnSpc>
              <a:spcBef>
                <a:spcPts val="0"/>
              </a:spcBef>
              <a:spcAft>
                <a:spcPts val="0"/>
              </a:spcAft>
            </a:pPr>
            <a:r>
              <a:rPr dirty="0" sz="700">
                <a:solidFill>
                  <a:srgbClr val="4d4d4f"/>
                </a:solidFill>
                <a:latin typeface="WCDVJB+DengXian Regular"/>
                <a:cs typeface="WCDVJB+DengXian Regular"/>
              </a:rPr>
              <a:t>(29.13)</a:t>
            </a:r>
          </a:p>
          <a:p>
            <a:pPr marL="47244" marR="0">
              <a:lnSpc>
                <a:spcPts val="725"/>
              </a:lnSpc>
              <a:spcBef>
                <a:spcPts val="656"/>
              </a:spcBef>
              <a:spcAft>
                <a:spcPts val="0"/>
              </a:spcAft>
            </a:pPr>
            <a:r>
              <a:rPr dirty="0" sz="700">
                <a:solidFill>
                  <a:srgbClr val="4d4d4f"/>
                </a:solidFill>
                <a:latin typeface="WCDVJB+DengXian Regular"/>
                <a:cs typeface="WCDVJB+DengXian Regular"/>
              </a:rPr>
              <a:t>(25.00)</a:t>
            </a:r>
          </a:p>
          <a:p>
            <a:pPr marL="0" marR="0">
              <a:lnSpc>
                <a:spcPts val="725"/>
              </a:lnSpc>
              <a:spcBef>
                <a:spcPts val="594"/>
              </a:spcBef>
              <a:spcAft>
                <a:spcPts val="0"/>
              </a:spcAft>
            </a:pPr>
            <a:r>
              <a:rPr dirty="0" sz="700">
                <a:solidFill>
                  <a:srgbClr val="4d4d4f"/>
                </a:solidFill>
                <a:latin typeface="WCDVJB+DengXian Regular"/>
                <a:cs typeface="WCDVJB+DengXian Regular"/>
              </a:rPr>
              <a:t>(233.23)</a:t>
            </a:r>
          </a:p>
          <a:p>
            <a:pPr marL="146304" marR="0">
              <a:lnSpc>
                <a:spcPts val="725"/>
              </a:lnSpc>
              <a:spcBef>
                <a:spcPts val="606"/>
              </a:spcBef>
              <a:spcAft>
                <a:spcPts val="0"/>
              </a:spcAft>
            </a:pPr>
            <a:r>
              <a:rPr dirty="0" sz="700">
                <a:solidFill>
                  <a:srgbClr val="4d4d4f"/>
                </a:solidFill>
                <a:latin typeface="WCDVJB+DengXian Regular"/>
                <a:cs typeface="WCDVJB+DengXian Regular"/>
              </a:rPr>
              <a:t>0.03</a:t>
            </a:r>
          </a:p>
        </p:txBody>
      </p:sp>
      <p:sp>
        <p:nvSpPr>
          <p:cNvPr id="163" name="object 163"/>
          <p:cNvSpPr txBox="1"/>
          <p:nvPr/>
        </p:nvSpPr>
        <p:spPr>
          <a:xfrm>
            <a:off x="3385439" y="7196226"/>
            <a:ext cx="393310" cy="636171"/>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(34.58)</a:t>
            </a:r>
          </a:p>
          <a:p>
            <a:pPr marL="0" marR="0">
              <a:lnSpc>
                <a:spcPts val="725"/>
              </a:lnSpc>
              <a:spcBef>
                <a:spcPts val="656"/>
              </a:spcBef>
              <a:spcAft>
                <a:spcPts val="0"/>
              </a:spcAft>
            </a:pPr>
            <a:r>
              <a:rPr dirty="0" sz="700">
                <a:solidFill>
                  <a:srgbClr val="4d4d4f"/>
                </a:solidFill>
                <a:latin typeface="WCDVJB+DengXian Regular"/>
                <a:cs typeface="WCDVJB+DengXian Regular"/>
              </a:rPr>
              <a:t>(25.00)</a:t>
            </a:r>
          </a:p>
          <a:p>
            <a:pPr marL="6095" marR="0">
              <a:lnSpc>
                <a:spcPts val="725"/>
              </a:lnSpc>
              <a:spcBef>
                <a:spcPts val="594"/>
              </a:spcBef>
              <a:spcAft>
                <a:spcPts val="0"/>
              </a:spcAft>
            </a:pPr>
            <a:r>
              <a:rPr dirty="0" sz="700">
                <a:solidFill>
                  <a:srgbClr val="4d4d4f"/>
                </a:solidFill>
                <a:latin typeface="WCDVJB+DengXian Regular"/>
                <a:cs typeface="WCDVJB+DengXian Regular"/>
              </a:rPr>
              <a:t>148.89</a:t>
            </a:r>
          </a:p>
          <a:p>
            <a:pPr marL="99059" marR="0">
              <a:lnSpc>
                <a:spcPts val="725"/>
              </a:lnSpc>
              <a:spcBef>
                <a:spcPts val="606"/>
              </a:spcBef>
              <a:spcAft>
                <a:spcPts val="0"/>
              </a:spcAft>
            </a:pPr>
            <a:r>
              <a:rPr dirty="0" sz="700">
                <a:solidFill>
                  <a:srgbClr val="4d4d4f"/>
                </a:solidFill>
                <a:latin typeface="WCDVJB+DengXian Regular"/>
                <a:cs typeface="WCDVJB+DengXian Regular"/>
              </a:rPr>
              <a:t>0.01</a:t>
            </a:r>
          </a:p>
        </p:txBody>
      </p:sp>
      <p:sp>
        <p:nvSpPr>
          <p:cNvPr id="164" name="object 164"/>
          <p:cNvSpPr txBox="1"/>
          <p:nvPr/>
        </p:nvSpPr>
        <p:spPr>
          <a:xfrm>
            <a:off x="3851783" y="7190283"/>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流动比率</a:t>
            </a:r>
          </a:p>
        </p:txBody>
      </p:sp>
      <p:sp>
        <p:nvSpPr>
          <p:cNvPr id="165" name="object 165"/>
          <p:cNvSpPr txBox="1"/>
          <p:nvPr/>
        </p:nvSpPr>
        <p:spPr>
          <a:xfrm>
            <a:off x="169163" y="7359447"/>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投资损失</a:t>
            </a:r>
          </a:p>
        </p:txBody>
      </p:sp>
      <p:sp>
        <p:nvSpPr>
          <p:cNvPr id="166" name="object 166"/>
          <p:cNvSpPr txBox="1"/>
          <p:nvPr/>
        </p:nvSpPr>
        <p:spPr>
          <a:xfrm>
            <a:off x="1176832" y="7365389"/>
            <a:ext cx="440554" cy="805717"/>
          </a:xfrm>
          <a:prstGeom prst="rect">
            <a:avLst/>
          </a:prstGeom>
        </p:spPr>
        <p:txBody>
          <a:bodyPr wrap="square" lIns="0" tIns="0" rIns="0" bIns="0" rtlCol="0" vert="horz">
            <a:spAutoFit/>
          </a:bodyPr>
          <a:lstStyle/>
          <a:p>
            <a:pPr marL="47244" marR="0">
              <a:lnSpc>
                <a:spcPts val="725"/>
              </a:lnSpc>
              <a:spcBef>
                <a:spcPts val="0"/>
              </a:spcBef>
              <a:spcAft>
                <a:spcPts val="0"/>
              </a:spcAft>
            </a:pPr>
            <a:r>
              <a:rPr dirty="0" sz="700">
                <a:solidFill>
                  <a:srgbClr val="4d4d4f"/>
                </a:solidFill>
                <a:latin typeface="WCDVJB+DengXian Regular"/>
                <a:cs typeface="WCDVJB+DengXian Regular"/>
              </a:rPr>
              <a:t>(15.71)</a:t>
            </a:r>
          </a:p>
          <a:p>
            <a:pPr marL="0" marR="0">
              <a:lnSpc>
                <a:spcPts val="725"/>
              </a:lnSpc>
              <a:spcBef>
                <a:spcPts val="594"/>
              </a:spcBef>
              <a:spcAft>
                <a:spcPts val="0"/>
              </a:spcAft>
            </a:pPr>
            <a:r>
              <a:rPr dirty="0" sz="700">
                <a:solidFill>
                  <a:srgbClr val="4d4d4f"/>
                </a:solidFill>
                <a:latin typeface="WCDVJB+DengXian Regular"/>
                <a:cs typeface="WCDVJB+DengXian Regular"/>
              </a:rPr>
              <a:t>(105.60)</a:t>
            </a:r>
          </a:p>
          <a:p>
            <a:pPr marL="47244" marR="0">
              <a:lnSpc>
                <a:spcPts val="725"/>
              </a:lnSpc>
              <a:spcBef>
                <a:spcPts val="656"/>
              </a:spcBef>
              <a:spcAft>
                <a:spcPts val="0"/>
              </a:spcAft>
            </a:pPr>
            <a:r>
              <a:rPr dirty="0" sz="700">
                <a:solidFill>
                  <a:srgbClr val="4d4d4f"/>
                </a:solidFill>
                <a:latin typeface="WCDVJB+DengXian Regular"/>
                <a:cs typeface="WCDVJB+DengXian Regular"/>
              </a:rPr>
              <a:t>(20.16)</a:t>
            </a:r>
          </a:p>
          <a:p>
            <a:pPr marL="38100" marR="0">
              <a:lnSpc>
                <a:spcPts val="725"/>
              </a:lnSpc>
              <a:spcBef>
                <a:spcPts val="609"/>
              </a:spcBef>
              <a:spcAft>
                <a:spcPts val="0"/>
              </a:spcAft>
            </a:pPr>
            <a:r>
              <a:rPr dirty="0" sz="700" b="1">
                <a:solidFill>
                  <a:srgbClr val="4d4d4f"/>
                </a:solidFill>
                <a:latin typeface="DengXian"/>
                <a:cs typeface="DengXian"/>
              </a:rPr>
              <a:t>612.38</a:t>
            </a:r>
          </a:p>
          <a:p>
            <a:pPr marL="99009" marR="0">
              <a:lnSpc>
                <a:spcPts val="725"/>
              </a:lnSpc>
              <a:spcBef>
                <a:spcPts val="606"/>
              </a:spcBef>
              <a:spcAft>
                <a:spcPts val="0"/>
              </a:spcAft>
            </a:pPr>
            <a:r>
              <a:rPr dirty="0" sz="700">
                <a:solidFill>
                  <a:srgbClr val="4d4d4f"/>
                </a:solidFill>
                <a:latin typeface="WCDVJB+DengXian Regular"/>
                <a:cs typeface="WCDVJB+DengXian Regular"/>
              </a:rPr>
              <a:t>21.26</a:t>
            </a:r>
          </a:p>
        </p:txBody>
      </p:sp>
      <p:sp>
        <p:nvSpPr>
          <p:cNvPr id="167" name="object 167"/>
          <p:cNvSpPr txBox="1"/>
          <p:nvPr/>
        </p:nvSpPr>
        <p:spPr>
          <a:xfrm>
            <a:off x="1717801" y="7365389"/>
            <a:ext cx="440554" cy="467007"/>
          </a:xfrm>
          <a:prstGeom prst="rect">
            <a:avLst/>
          </a:prstGeom>
        </p:spPr>
        <p:txBody>
          <a:bodyPr wrap="square" lIns="0" tIns="0" rIns="0" bIns="0" rtlCol="0" vert="horz">
            <a:spAutoFit/>
          </a:bodyPr>
          <a:lstStyle/>
          <a:p>
            <a:pPr marL="47244" marR="0">
              <a:lnSpc>
                <a:spcPts val="725"/>
              </a:lnSpc>
              <a:spcBef>
                <a:spcPts val="0"/>
              </a:spcBef>
              <a:spcAft>
                <a:spcPts val="0"/>
              </a:spcAft>
            </a:pPr>
            <a:r>
              <a:rPr dirty="0" sz="700">
                <a:solidFill>
                  <a:srgbClr val="4d4d4f"/>
                </a:solidFill>
                <a:latin typeface="WCDVJB+DengXian Regular"/>
                <a:cs typeface="WCDVJB+DengXian Regular"/>
              </a:rPr>
              <a:t>(39.14)</a:t>
            </a:r>
          </a:p>
          <a:p>
            <a:pPr marL="0" marR="0">
              <a:lnSpc>
                <a:spcPts val="725"/>
              </a:lnSpc>
              <a:spcBef>
                <a:spcPts val="594"/>
              </a:spcBef>
              <a:spcAft>
                <a:spcPts val="0"/>
              </a:spcAft>
            </a:pPr>
            <a:r>
              <a:rPr dirty="0" sz="700">
                <a:solidFill>
                  <a:srgbClr val="4d4d4f"/>
                </a:solidFill>
                <a:latin typeface="WCDVJB+DengXian Regular"/>
                <a:cs typeface="WCDVJB+DengXian Regular"/>
              </a:rPr>
              <a:t>(655.54)</a:t>
            </a:r>
          </a:p>
          <a:p>
            <a:pPr marL="99060" marR="0">
              <a:lnSpc>
                <a:spcPts val="725"/>
              </a:lnSpc>
              <a:spcBef>
                <a:spcPts val="656"/>
              </a:spcBef>
              <a:spcAft>
                <a:spcPts val="0"/>
              </a:spcAft>
            </a:pPr>
            <a:r>
              <a:rPr dirty="0" sz="700">
                <a:solidFill>
                  <a:srgbClr val="4d4d4f"/>
                </a:solidFill>
                <a:latin typeface="WCDVJB+DengXian Regular"/>
                <a:cs typeface="WCDVJB+DengXian Regular"/>
              </a:rPr>
              <a:t>25.82</a:t>
            </a:r>
          </a:p>
        </p:txBody>
      </p:sp>
      <p:sp>
        <p:nvSpPr>
          <p:cNvPr id="168" name="object 168"/>
          <p:cNvSpPr txBox="1"/>
          <p:nvPr/>
        </p:nvSpPr>
        <p:spPr>
          <a:xfrm>
            <a:off x="3851783" y="7359447"/>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速动比率</a:t>
            </a:r>
          </a:p>
        </p:txBody>
      </p:sp>
      <p:sp>
        <p:nvSpPr>
          <p:cNvPr id="169" name="object 169"/>
          <p:cNvSpPr txBox="1"/>
          <p:nvPr/>
        </p:nvSpPr>
        <p:spPr>
          <a:xfrm>
            <a:off x="5069713" y="736538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3.78</a:t>
            </a:r>
          </a:p>
        </p:txBody>
      </p:sp>
      <p:sp>
        <p:nvSpPr>
          <p:cNvPr id="170" name="object 170"/>
          <p:cNvSpPr txBox="1"/>
          <p:nvPr/>
        </p:nvSpPr>
        <p:spPr>
          <a:xfrm>
            <a:off x="5609590" y="736538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2.26</a:t>
            </a:r>
          </a:p>
        </p:txBody>
      </p:sp>
      <p:sp>
        <p:nvSpPr>
          <p:cNvPr id="171" name="object 171"/>
          <p:cNvSpPr txBox="1"/>
          <p:nvPr/>
        </p:nvSpPr>
        <p:spPr>
          <a:xfrm>
            <a:off x="6156705" y="7365389"/>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5.03</a:t>
            </a:r>
          </a:p>
        </p:txBody>
      </p:sp>
      <p:sp>
        <p:nvSpPr>
          <p:cNvPr id="172" name="object 172"/>
          <p:cNvSpPr txBox="1"/>
          <p:nvPr/>
        </p:nvSpPr>
        <p:spPr>
          <a:xfrm>
            <a:off x="6696202" y="7365389"/>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2.69</a:t>
            </a:r>
          </a:p>
        </p:txBody>
      </p:sp>
      <p:sp>
        <p:nvSpPr>
          <p:cNvPr id="173" name="object 173"/>
          <p:cNvSpPr txBox="1"/>
          <p:nvPr/>
        </p:nvSpPr>
        <p:spPr>
          <a:xfrm>
            <a:off x="7237476" y="7365389"/>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5.75</a:t>
            </a:r>
          </a:p>
        </p:txBody>
      </p:sp>
      <p:sp>
        <p:nvSpPr>
          <p:cNvPr id="174" name="object 174"/>
          <p:cNvSpPr txBox="1"/>
          <p:nvPr/>
        </p:nvSpPr>
        <p:spPr>
          <a:xfrm>
            <a:off x="169163" y="7527087"/>
            <a:ext cx="665116" cy="308430"/>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营运资金变动</a:t>
            </a:r>
          </a:p>
          <a:p>
            <a:pPr marL="0" marR="0">
              <a:lnSpc>
                <a:spcPts val="796"/>
              </a:lnSpc>
              <a:spcBef>
                <a:spcPts val="535"/>
              </a:spcBef>
              <a:spcAft>
                <a:spcPts val="0"/>
              </a:spcAft>
            </a:pPr>
            <a:r>
              <a:rPr dirty="0" sz="700">
                <a:solidFill>
                  <a:srgbClr val="4d4d4f"/>
                </a:solidFill>
                <a:latin typeface="UBFKTH+FZLanTingHei-R-GBK"/>
                <a:cs typeface="UBFKTH+FZLanTingHei-R-GBK"/>
              </a:rPr>
              <a:t>其它</a:t>
            </a:r>
          </a:p>
        </p:txBody>
      </p:sp>
      <p:sp>
        <p:nvSpPr>
          <p:cNvPr id="175" name="object 175"/>
          <p:cNvSpPr txBox="1"/>
          <p:nvPr/>
        </p:nvSpPr>
        <p:spPr>
          <a:xfrm>
            <a:off x="3851783" y="7527087"/>
            <a:ext cx="48974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营运能力</a:t>
            </a:r>
          </a:p>
        </p:txBody>
      </p:sp>
      <p:sp>
        <p:nvSpPr>
          <p:cNvPr id="176" name="object 176"/>
          <p:cNvSpPr txBox="1"/>
          <p:nvPr/>
        </p:nvSpPr>
        <p:spPr>
          <a:xfrm>
            <a:off x="3851783" y="7696251"/>
            <a:ext cx="757751" cy="816304"/>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应收账款周转率</a:t>
            </a:r>
          </a:p>
          <a:p>
            <a:pPr marL="0" marR="0">
              <a:lnSpc>
                <a:spcPts val="796"/>
              </a:lnSpc>
              <a:spcBef>
                <a:spcPts val="538"/>
              </a:spcBef>
              <a:spcAft>
                <a:spcPts val="0"/>
              </a:spcAft>
            </a:pPr>
            <a:r>
              <a:rPr dirty="0" sz="700">
                <a:solidFill>
                  <a:srgbClr val="4d4d4f"/>
                </a:solidFill>
                <a:latin typeface="UBFKTH+FZLanTingHei-R-GBK"/>
                <a:cs typeface="UBFKTH+FZLanTingHei-R-GBK"/>
              </a:rPr>
              <a:t>存货周转率</a:t>
            </a:r>
          </a:p>
          <a:p>
            <a:pPr marL="0" marR="0">
              <a:lnSpc>
                <a:spcPts val="796"/>
              </a:lnSpc>
              <a:spcBef>
                <a:spcPts val="585"/>
              </a:spcBef>
              <a:spcAft>
                <a:spcPts val="0"/>
              </a:spcAft>
            </a:pPr>
            <a:r>
              <a:rPr dirty="0" sz="700">
                <a:solidFill>
                  <a:srgbClr val="4d4d4f"/>
                </a:solidFill>
                <a:latin typeface="UBFKTH+FZLanTingHei-R-GBK"/>
                <a:cs typeface="UBFKTH+FZLanTingHei-R-GBK"/>
              </a:rPr>
              <a:t>总资产周转率</a:t>
            </a:r>
          </a:p>
          <a:p>
            <a:pPr marL="0" marR="0">
              <a:lnSpc>
                <a:spcPts val="796"/>
              </a:lnSpc>
              <a:spcBef>
                <a:spcPts val="535"/>
              </a:spcBef>
              <a:spcAft>
                <a:spcPts val="0"/>
              </a:spcAft>
            </a:pPr>
            <a:r>
              <a:rPr dirty="0" sz="700">
                <a:solidFill>
                  <a:srgbClr val="4d4d4f"/>
                </a:solidFill>
                <a:latin typeface="UBFKTH+FZLanTingHei-R-GBK"/>
                <a:cs typeface="UBFKTH+FZLanTingHei-R-GBK"/>
              </a:rPr>
              <a:t>每股指标（元）</a:t>
            </a:r>
          </a:p>
          <a:p>
            <a:pPr marL="0" marR="0">
              <a:lnSpc>
                <a:spcPts val="796"/>
              </a:lnSpc>
              <a:spcBef>
                <a:spcPts val="535"/>
              </a:spcBef>
              <a:spcAft>
                <a:spcPts val="0"/>
              </a:spcAft>
            </a:pPr>
            <a:r>
              <a:rPr dirty="0" sz="700">
                <a:solidFill>
                  <a:srgbClr val="4d4d4f"/>
                </a:solidFill>
                <a:latin typeface="UBFKTH+FZLanTingHei-R-GBK"/>
                <a:cs typeface="UBFKTH+FZLanTingHei-R-GBK"/>
              </a:rPr>
              <a:t>每股收益</a:t>
            </a:r>
          </a:p>
        </p:txBody>
      </p:sp>
      <p:sp>
        <p:nvSpPr>
          <p:cNvPr id="177" name="object 177"/>
          <p:cNvSpPr txBox="1"/>
          <p:nvPr/>
        </p:nvSpPr>
        <p:spPr>
          <a:xfrm>
            <a:off x="5022469" y="7702194"/>
            <a:ext cx="341101" cy="46891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13.81</a:t>
            </a:r>
          </a:p>
          <a:p>
            <a:pPr marL="47244" marR="0">
              <a:lnSpc>
                <a:spcPts val="725"/>
              </a:lnSpc>
              <a:spcBef>
                <a:spcPts val="659"/>
              </a:spcBef>
              <a:spcAft>
                <a:spcPts val="0"/>
              </a:spcAft>
            </a:pPr>
            <a:r>
              <a:rPr dirty="0" sz="700">
                <a:solidFill>
                  <a:srgbClr val="4d4d4f"/>
                </a:solidFill>
                <a:latin typeface="WCDVJB+DengXian Regular"/>
                <a:cs typeface="WCDVJB+DengXian Regular"/>
              </a:rPr>
              <a:t>4.79</a:t>
            </a:r>
          </a:p>
          <a:p>
            <a:pPr marL="47244" marR="0">
              <a:lnSpc>
                <a:spcPts val="725"/>
              </a:lnSpc>
              <a:spcBef>
                <a:spcPts val="606"/>
              </a:spcBef>
              <a:spcAft>
                <a:spcPts val="0"/>
              </a:spcAft>
            </a:pPr>
            <a:r>
              <a:rPr dirty="0" sz="700">
                <a:solidFill>
                  <a:srgbClr val="4d4d4f"/>
                </a:solidFill>
                <a:latin typeface="WCDVJB+DengXian Regular"/>
                <a:cs typeface="WCDVJB+DengXian Regular"/>
              </a:rPr>
              <a:t>0.58</a:t>
            </a:r>
          </a:p>
        </p:txBody>
      </p:sp>
      <p:sp>
        <p:nvSpPr>
          <p:cNvPr id="178" name="object 178"/>
          <p:cNvSpPr txBox="1"/>
          <p:nvPr/>
        </p:nvSpPr>
        <p:spPr>
          <a:xfrm>
            <a:off x="5609590" y="7702194"/>
            <a:ext cx="293857" cy="46891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5.76</a:t>
            </a:r>
          </a:p>
          <a:p>
            <a:pPr marL="0" marR="0">
              <a:lnSpc>
                <a:spcPts val="725"/>
              </a:lnSpc>
              <a:spcBef>
                <a:spcPts val="659"/>
              </a:spcBef>
              <a:spcAft>
                <a:spcPts val="0"/>
              </a:spcAft>
            </a:pPr>
            <a:r>
              <a:rPr dirty="0" sz="700">
                <a:solidFill>
                  <a:srgbClr val="4d4d4f"/>
                </a:solidFill>
                <a:latin typeface="WCDVJB+DengXian Regular"/>
                <a:cs typeface="WCDVJB+DengXian Regular"/>
              </a:rPr>
              <a:t>6.50</a:t>
            </a:r>
          </a:p>
          <a:p>
            <a:pPr marL="0" marR="0">
              <a:lnSpc>
                <a:spcPts val="725"/>
              </a:lnSpc>
              <a:spcBef>
                <a:spcPts val="606"/>
              </a:spcBef>
              <a:spcAft>
                <a:spcPts val="0"/>
              </a:spcAft>
            </a:pPr>
            <a:r>
              <a:rPr dirty="0" sz="700">
                <a:solidFill>
                  <a:srgbClr val="4d4d4f"/>
                </a:solidFill>
                <a:latin typeface="WCDVJB+DengXian Regular"/>
                <a:cs typeface="WCDVJB+DengXian Regular"/>
              </a:rPr>
              <a:t>0.72</a:t>
            </a:r>
          </a:p>
        </p:txBody>
      </p:sp>
      <p:sp>
        <p:nvSpPr>
          <p:cNvPr id="179" name="object 179"/>
          <p:cNvSpPr txBox="1"/>
          <p:nvPr/>
        </p:nvSpPr>
        <p:spPr>
          <a:xfrm>
            <a:off x="6156705" y="7702194"/>
            <a:ext cx="293857" cy="46891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5.00</a:t>
            </a:r>
          </a:p>
          <a:p>
            <a:pPr marL="0" marR="0">
              <a:lnSpc>
                <a:spcPts val="725"/>
              </a:lnSpc>
              <a:spcBef>
                <a:spcPts val="659"/>
              </a:spcBef>
              <a:spcAft>
                <a:spcPts val="0"/>
              </a:spcAft>
            </a:pPr>
            <a:r>
              <a:rPr dirty="0" sz="700">
                <a:solidFill>
                  <a:srgbClr val="4d4d4f"/>
                </a:solidFill>
                <a:latin typeface="WCDVJB+DengXian Regular"/>
                <a:cs typeface="WCDVJB+DengXian Regular"/>
              </a:rPr>
              <a:t>6.13</a:t>
            </a:r>
          </a:p>
          <a:p>
            <a:pPr marL="0" marR="0">
              <a:lnSpc>
                <a:spcPts val="725"/>
              </a:lnSpc>
              <a:spcBef>
                <a:spcPts val="606"/>
              </a:spcBef>
              <a:spcAft>
                <a:spcPts val="0"/>
              </a:spcAft>
            </a:pPr>
            <a:r>
              <a:rPr dirty="0" sz="700">
                <a:solidFill>
                  <a:srgbClr val="4d4d4f"/>
                </a:solidFill>
                <a:latin typeface="WCDVJB+DengXian Regular"/>
                <a:cs typeface="WCDVJB+DengXian Regular"/>
              </a:rPr>
              <a:t>0.62</a:t>
            </a:r>
          </a:p>
        </p:txBody>
      </p:sp>
      <p:sp>
        <p:nvSpPr>
          <p:cNvPr id="180" name="object 180"/>
          <p:cNvSpPr txBox="1"/>
          <p:nvPr/>
        </p:nvSpPr>
        <p:spPr>
          <a:xfrm>
            <a:off x="6696202" y="7702194"/>
            <a:ext cx="293856" cy="46891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6.00</a:t>
            </a:r>
          </a:p>
          <a:p>
            <a:pPr marL="0" marR="0">
              <a:lnSpc>
                <a:spcPts val="725"/>
              </a:lnSpc>
              <a:spcBef>
                <a:spcPts val="659"/>
              </a:spcBef>
              <a:spcAft>
                <a:spcPts val="0"/>
              </a:spcAft>
            </a:pPr>
            <a:r>
              <a:rPr dirty="0" sz="700">
                <a:solidFill>
                  <a:srgbClr val="4d4d4f"/>
                </a:solidFill>
                <a:latin typeface="WCDVJB+DengXian Regular"/>
                <a:cs typeface="WCDVJB+DengXian Regular"/>
              </a:rPr>
              <a:t>6.22</a:t>
            </a:r>
          </a:p>
          <a:p>
            <a:pPr marL="0" marR="0">
              <a:lnSpc>
                <a:spcPts val="725"/>
              </a:lnSpc>
              <a:spcBef>
                <a:spcPts val="606"/>
              </a:spcBef>
              <a:spcAft>
                <a:spcPts val="0"/>
              </a:spcAft>
            </a:pPr>
            <a:r>
              <a:rPr dirty="0" sz="700">
                <a:solidFill>
                  <a:srgbClr val="4d4d4f"/>
                </a:solidFill>
                <a:latin typeface="WCDVJB+DengXian Regular"/>
                <a:cs typeface="WCDVJB+DengXian Regular"/>
              </a:rPr>
              <a:t>0.62</a:t>
            </a:r>
          </a:p>
        </p:txBody>
      </p:sp>
      <p:sp>
        <p:nvSpPr>
          <p:cNvPr id="181" name="object 181"/>
          <p:cNvSpPr txBox="1"/>
          <p:nvPr/>
        </p:nvSpPr>
        <p:spPr>
          <a:xfrm>
            <a:off x="7237476" y="7702194"/>
            <a:ext cx="293856" cy="46891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6.00</a:t>
            </a:r>
          </a:p>
          <a:p>
            <a:pPr marL="0" marR="0">
              <a:lnSpc>
                <a:spcPts val="725"/>
              </a:lnSpc>
              <a:spcBef>
                <a:spcPts val="659"/>
              </a:spcBef>
              <a:spcAft>
                <a:spcPts val="0"/>
              </a:spcAft>
            </a:pPr>
            <a:r>
              <a:rPr dirty="0" sz="700">
                <a:solidFill>
                  <a:srgbClr val="4d4d4f"/>
                </a:solidFill>
                <a:latin typeface="WCDVJB+DengXian Regular"/>
                <a:cs typeface="WCDVJB+DengXian Regular"/>
              </a:rPr>
              <a:t>6.30</a:t>
            </a:r>
          </a:p>
          <a:p>
            <a:pPr marL="0" marR="0">
              <a:lnSpc>
                <a:spcPts val="725"/>
              </a:lnSpc>
              <a:spcBef>
                <a:spcPts val="606"/>
              </a:spcBef>
              <a:spcAft>
                <a:spcPts val="0"/>
              </a:spcAft>
            </a:pPr>
            <a:r>
              <a:rPr dirty="0" sz="700">
                <a:solidFill>
                  <a:srgbClr val="4d4d4f"/>
                </a:solidFill>
                <a:latin typeface="WCDVJB+DengXian Regular"/>
                <a:cs typeface="WCDVJB+DengXian Regular"/>
              </a:rPr>
              <a:t>0.62</a:t>
            </a:r>
          </a:p>
        </p:txBody>
      </p:sp>
      <p:sp>
        <p:nvSpPr>
          <p:cNvPr id="182" name="object 182"/>
          <p:cNvSpPr txBox="1"/>
          <p:nvPr/>
        </p:nvSpPr>
        <p:spPr>
          <a:xfrm>
            <a:off x="169163" y="7865796"/>
            <a:ext cx="757751" cy="30843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经营活动现金流</a:t>
            </a:r>
          </a:p>
          <a:p>
            <a:pPr marL="0" marR="0">
              <a:lnSpc>
                <a:spcPts val="796"/>
              </a:lnSpc>
              <a:spcBef>
                <a:spcPts val="535"/>
              </a:spcBef>
              <a:spcAft>
                <a:spcPts val="0"/>
              </a:spcAft>
            </a:pPr>
            <a:r>
              <a:rPr dirty="0" sz="700">
                <a:solidFill>
                  <a:srgbClr val="4d4d4f"/>
                </a:solidFill>
                <a:latin typeface="UBFKTH+FZLanTingHei-R-GBK"/>
                <a:cs typeface="UBFKTH+FZLanTingHei-R-GBK"/>
              </a:rPr>
              <a:t>资本支出</a:t>
            </a:r>
          </a:p>
        </p:txBody>
      </p:sp>
      <p:sp>
        <p:nvSpPr>
          <p:cNvPr id="183" name="object 183"/>
          <p:cNvSpPr txBox="1"/>
          <p:nvPr/>
        </p:nvSpPr>
        <p:spPr>
          <a:xfrm>
            <a:off x="1696466" y="7871739"/>
            <a:ext cx="461759" cy="974499"/>
          </a:xfrm>
          <a:prstGeom prst="rect">
            <a:avLst/>
          </a:prstGeom>
        </p:spPr>
        <p:txBody>
          <a:bodyPr wrap="square" lIns="0" tIns="0" rIns="0" bIns="0" rtlCol="0" vert="horz">
            <a:spAutoFit/>
          </a:bodyPr>
          <a:lstStyle/>
          <a:p>
            <a:pPr marL="59435" marR="0">
              <a:lnSpc>
                <a:spcPts val="725"/>
              </a:lnSpc>
              <a:spcBef>
                <a:spcPts val="0"/>
              </a:spcBef>
              <a:spcAft>
                <a:spcPts val="0"/>
              </a:spcAft>
            </a:pPr>
            <a:r>
              <a:rPr dirty="0" sz="700" b="1">
                <a:solidFill>
                  <a:srgbClr val="4d4d4f"/>
                </a:solidFill>
                <a:latin typeface="DengXian"/>
                <a:cs typeface="DengXian"/>
              </a:rPr>
              <a:t>152.00</a:t>
            </a:r>
          </a:p>
          <a:p>
            <a:pPr marL="74676" marR="0">
              <a:lnSpc>
                <a:spcPts val="725"/>
              </a:lnSpc>
              <a:spcBef>
                <a:spcPts val="656"/>
              </a:spcBef>
              <a:spcAft>
                <a:spcPts val="0"/>
              </a:spcAft>
            </a:pPr>
            <a:r>
              <a:rPr dirty="0" sz="700">
                <a:solidFill>
                  <a:srgbClr val="4d4d4f"/>
                </a:solidFill>
                <a:latin typeface="WCDVJB+DengXian Regular"/>
                <a:cs typeface="WCDVJB+DengXian Regular"/>
              </a:rPr>
              <a:t>226.81</a:t>
            </a:r>
          </a:p>
          <a:p>
            <a:pPr marL="74676" marR="0">
              <a:lnSpc>
                <a:spcPts val="725"/>
              </a:lnSpc>
              <a:spcBef>
                <a:spcPts val="606"/>
              </a:spcBef>
              <a:spcAft>
                <a:spcPts val="0"/>
              </a:spcAft>
            </a:pPr>
            <a:r>
              <a:rPr dirty="0" sz="700">
                <a:solidFill>
                  <a:srgbClr val="4d4d4f"/>
                </a:solidFill>
                <a:latin typeface="WCDVJB+DengXian Regular"/>
                <a:cs typeface="WCDVJB+DengXian Regular"/>
              </a:rPr>
              <a:t>163.77</a:t>
            </a:r>
          </a:p>
          <a:p>
            <a:pPr marL="21335" marR="0">
              <a:lnSpc>
                <a:spcPts val="725"/>
              </a:lnSpc>
              <a:spcBef>
                <a:spcPts val="606"/>
              </a:spcBef>
              <a:spcAft>
                <a:spcPts val="0"/>
              </a:spcAft>
            </a:pPr>
            <a:r>
              <a:rPr dirty="0" sz="700">
                <a:solidFill>
                  <a:srgbClr val="4d4d4f"/>
                </a:solidFill>
                <a:latin typeface="WCDVJB+DengXian Regular"/>
                <a:cs typeface="WCDVJB+DengXian Regular"/>
              </a:rPr>
              <a:t>(921.07)</a:t>
            </a:r>
          </a:p>
          <a:p>
            <a:pPr marL="0" marR="0">
              <a:lnSpc>
                <a:spcPts val="725"/>
              </a:lnSpc>
              <a:spcBef>
                <a:spcPts val="594"/>
              </a:spcBef>
              <a:spcAft>
                <a:spcPts val="0"/>
              </a:spcAft>
            </a:pPr>
            <a:r>
              <a:rPr dirty="0" sz="700" b="1">
                <a:solidFill>
                  <a:srgbClr val="4d4d4f"/>
                </a:solidFill>
                <a:latin typeface="DengXian"/>
                <a:cs typeface="DengXian"/>
              </a:rPr>
              <a:t>(530.49)</a:t>
            </a:r>
          </a:p>
          <a:p>
            <a:pPr marL="167639" marR="0">
              <a:lnSpc>
                <a:spcPts val="725"/>
              </a:lnSpc>
              <a:spcBef>
                <a:spcPts val="656"/>
              </a:spcBef>
              <a:spcAft>
                <a:spcPts val="0"/>
              </a:spcAft>
            </a:pPr>
            <a:r>
              <a:rPr dirty="0" sz="700">
                <a:solidFill>
                  <a:srgbClr val="4d4d4f"/>
                </a:solidFill>
                <a:latin typeface="WCDVJB+DengXian Regular"/>
                <a:cs typeface="WCDVJB+DengXian Regular"/>
              </a:rPr>
              <a:t>0.00</a:t>
            </a:r>
          </a:p>
        </p:txBody>
      </p:sp>
      <p:sp>
        <p:nvSpPr>
          <p:cNvPr id="184" name="object 184"/>
          <p:cNvSpPr txBox="1"/>
          <p:nvPr/>
        </p:nvSpPr>
        <p:spPr>
          <a:xfrm>
            <a:off x="2225294" y="7871739"/>
            <a:ext cx="472546"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1,094.90</a:t>
            </a:r>
          </a:p>
          <a:p>
            <a:pPr marL="178688" marR="0">
              <a:lnSpc>
                <a:spcPts val="725"/>
              </a:lnSpc>
              <a:spcBef>
                <a:spcPts val="656"/>
              </a:spcBef>
              <a:spcAft>
                <a:spcPts val="0"/>
              </a:spcAft>
            </a:pPr>
            <a:r>
              <a:rPr dirty="0" sz="700">
                <a:solidFill>
                  <a:srgbClr val="4d4d4f"/>
                </a:solidFill>
                <a:latin typeface="WCDVJB+DengXian Regular"/>
                <a:cs typeface="WCDVJB+DengXian Regular"/>
              </a:rPr>
              <a:t>1.61</a:t>
            </a:r>
          </a:p>
        </p:txBody>
      </p:sp>
      <p:sp>
        <p:nvSpPr>
          <p:cNvPr id="185" name="object 185"/>
          <p:cNvSpPr txBox="1"/>
          <p:nvPr/>
        </p:nvSpPr>
        <p:spPr>
          <a:xfrm>
            <a:off x="2836798" y="7871739"/>
            <a:ext cx="402061"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310.62</a:t>
            </a:r>
          </a:p>
          <a:p>
            <a:pPr marL="108204" marR="0">
              <a:lnSpc>
                <a:spcPts val="725"/>
              </a:lnSpc>
              <a:spcBef>
                <a:spcPts val="656"/>
              </a:spcBef>
              <a:spcAft>
                <a:spcPts val="0"/>
              </a:spcAft>
            </a:pPr>
            <a:r>
              <a:rPr dirty="0" sz="700">
                <a:solidFill>
                  <a:srgbClr val="4d4d4f"/>
                </a:solidFill>
                <a:latin typeface="WCDVJB+DengXian Regular"/>
                <a:cs typeface="WCDVJB+DengXian Regular"/>
              </a:rPr>
              <a:t>1.69</a:t>
            </a:r>
          </a:p>
        </p:txBody>
      </p:sp>
      <p:sp>
        <p:nvSpPr>
          <p:cNvPr id="186" name="object 186"/>
          <p:cNvSpPr txBox="1"/>
          <p:nvPr/>
        </p:nvSpPr>
        <p:spPr>
          <a:xfrm>
            <a:off x="3376295" y="7871739"/>
            <a:ext cx="402585"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758.60</a:t>
            </a:r>
          </a:p>
          <a:p>
            <a:pPr marL="56388" marR="0">
              <a:lnSpc>
                <a:spcPts val="725"/>
              </a:lnSpc>
              <a:spcBef>
                <a:spcPts val="656"/>
              </a:spcBef>
              <a:spcAft>
                <a:spcPts val="0"/>
              </a:spcAft>
            </a:pPr>
            <a:r>
              <a:rPr dirty="0" sz="700">
                <a:solidFill>
                  <a:srgbClr val="4d4d4f"/>
                </a:solidFill>
                <a:latin typeface="WCDVJB+DengXian Regular"/>
                <a:cs typeface="WCDVJB+DengXian Regular"/>
              </a:rPr>
              <a:t>(1.67)</a:t>
            </a:r>
          </a:p>
        </p:txBody>
      </p:sp>
      <p:sp>
        <p:nvSpPr>
          <p:cNvPr id="187" name="object 187"/>
          <p:cNvSpPr txBox="1"/>
          <p:nvPr/>
        </p:nvSpPr>
        <p:spPr>
          <a:xfrm>
            <a:off x="169163" y="8204124"/>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长期投资</a:t>
            </a:r>
          </a:p>
        </p:txBody>
      </p:sp>
      <p:sp>
        <p:nvSpPr>
          <p:cNvPr id="188" name="object 188"/>
          <p:cNvSpPr txBox="1"/>
          <p:nvPr/>
        </p:nvSpPr>
        <p:spPr>
          <a:xfrm>
            <a:off x="1271269" y="8210067"/>
            <a:ext cx="34619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(4.30)</a:t>
            </a:r>
          </a:p>
        </p:txBody>
      </p:sp>
      <p:sp>
        <p:nvSpPr>
          <p:cNvPr id="189" name="object 189"/>
          <p:cNvSpPr txBox="1"/>
          <p:nvPr/>
        </p:nvSpPr>
        <p:spPr>
          <a:xfrm>
            <a:off x="2403982" y="8210067"/>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90" name="object 190"/>
          <p:cNvSpPr txBox="1"/>
          <p:nvPr/>
        </p:nvSpPr>
        <p:spPr>
          <a:xfrm>
            <a:off x="2945002" y="8210067"/>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91" name="object 191"/>
          <p:cNvSpPr txBox="1"/>
          <p:nvPr/>
        </p:nvSpPr>
        <p:spPr>
          <a:xfrm>
            <a:off x="3484498" y="8210067"/>
            <a:ext cx="29385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0.00</a:t>
            </a:r>
          </a:p>
        </p:txBody>
      </p:sp>
      <p:sp>
        <p:nvSpPr>
          <p:cNvPr id="192" name="object 192"/>
          <p:cNvSpPr txBox="1"/>
          <p:nvPr/>
        </p:nvSpPr>
        <p:spPr>
          <a:xfrm>
            <a:off x="169163" y="8373288"/>
            <a:ext cx="310134"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其他</a:t>
            </a:r>
          </a:p>
        </p:txBody>
      </p:sp>
      <p:sp>
        <p:nvSpPr>
          <p:cNvPr id="193" name="object 193"/>
          <p:cNvSpPr txBox="1"/>
          <p:nvPr/>
        </p:nvSpPr>
        <p:spPr>
          <a:xfrm>
            <a:off x="1205788" y="8379231"/>
            <a:ext cx="411598" cy="467007"/>
          </a:xfrm>
          <a:prstGeom prst="rect">
            <a:avLst/>
          </a:prstGeom>
        </p:spPr>
        <p:txBody>
          <a:bodyPr wrap="square" lIns="0" tIns="0" rIns="0" bIns="0" rtlCol="0" vert="horz">
            <a:spAutoFit/>
          </a:bodyPr>
          <a:lstStyle/>
          <a:p>
            <a:pPr marL="18288" marR="0">
              <a:lnSpc>
                <a:spcPts val="725"/>
              </a:lnSpc>
              <a:spcBef>
                <a:spcPts val="0"/>
              </a:spcBef>
              <a:spcAft>
                <a:spcPts val="0"/>
              </a:spcAft>
            </a:pPr>
            <a:r>
              <a:rPr dirty="0" sz="700">
                <a:solidFill>
                  <a:srgbClr val="4d4d4f"/>
                </a:solidFill>
                <a:latin typeface="WCDVJB+DengXian Regular"/>
                <a:cs typeface="WCDVJB+DengXian Regular"/>
              </a:rPr>
              <a:t>(47.59)</a:t>
            </a:r>
          </a:p>
          <a:p>
            <a:pPr marL="0" marR="0">
              <a:lnSpc>
                <a:spcPts val="725"/>
              </a:lnSpc>
              <a:spcBef>
                <a:spcPts val="594"/>
              </a:spcBef>
              <a:spcAft>
                <a:spcPts val="0"/>
              </a:spcAft>
            </a:pPr>
            <a:r>
              <a:rPr dirty="0" sz="700" b="1">
                <a:solidFill>
                  <a:srgbClr val="4d4d4f"/>
                </a:solidFill>
                <a:latin typeface="DengXian"/>
                <a:cs typeface="DengXian"/>
              </a:rPr>
              <a:t>(30.62)</a:t>
            </a:r>
          </a:p>
          <a:p>
            <a:pPr marL="117297" marR="0">
              <a:lnSpc>
                <a:spcPts val="725"/>
              </a:lnSpc>
              <a:spcBef>
                <a:spcPts val="656"/>
              </a:spcBef>
              <a:spcAft>
                <a:spcPts val="0"/>
              </a:spcAft>
            </a:pPr>
            <a:r>
              <a:rPr dirty="0" sz="700">
                <a:solidFill>
                  <a:srgbClr val="4d4d4f"/>
                </a:solidFill>
                <a:latin typeface="WCDVJB+DengXian Regular"/>
                <a:cs typeface="WCDVJB+DengXian Regular"/>
              </a:rPr>
              <a:t>0.62</a:t>
            </a:r>
          </a:p>
        </p:txBody>
      </p:sp>
      <p:sp>
        <p:nvSpPr>
          <p:cNvPr id="194" name="object 194"/>
          <p:cNvSpPr txBox="1"/>
          <p:nvPr/>
        </p:nvSpPr>
        <p:spPr>
          <a:xfrm>
            <a:off x="2356357" y="8379231"/>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14.39</a:t>
            </a:r>
          </a:p>
        </p:txBody>
      </p:sp>
      <p:sp>
        <p:nvSpPr>
          <p:cNvPr id="195" name="object 195"/>
          <p:cNvSpPr txBox="1"/>
          <p:nvPr/>
        </p:nvSpPr>
        <p:spPr>
          <a:xfrm>
            <a:off x="2897758" y="8379231"/>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23.31</a:t>
            </a:r>
          </a:p>
        </p:txBody>
      </p:sp>
      <p:sp>
        <p:nvSpPr>
          <p:cNvPr id="196" name="object 196"/>
          <p:cNvSpPr txBox="1"/>
          <p:nvPr/>
        </p:nvSpPr>
        <p:spPr>
          <a:xfrm>
            <a:off x="3437254" y="8379231"/>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26.67</a:t>
            </a:r>
          </a:p>
        </p:txBody>
      </p:sp>
      <p:sp>
        <p:nvSpPr>
          <p:cNvPr id="197" name="object 197"/>
          <p:cNvSpPr txBox="1"/>
          <p:nvPr/>
        </p:nvSpPr>
        <p:spPr>
          <a:xfrm>
            <a:off x="5069713" y="8379231"/>
            <a:ext cx="293857" cy="46700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0.75</a:t>
            </a:r>
          </a:p>
          <a:p>
            <a:pPr marL="0" marR="0">
              <a:lnSpc>
                <a:spcPts val="725"/>
              </a:lnSpc>
              <a:spcBef>
                <a:spcPts val="594"/>
              </a:spcBef>
              <a:spcAft>
                <a:spcPts val="0"/>
              </a:spcAft>
            </a:pPr>
            <a:r>
              <a:rPr dirty="0" sz="700">
                <a:solidFill>
                  <a:srgbClr val="4d4d4f"/>
                </a:solidFill>
                <a:latin typeface="WCDVJB+DengXian Regular"/>
                <a:cs typeface="WCDVJB+DengXian Regular"/>
              </a:rPr>
              <a:t>0.70</a:t>
            </a:r>
          </a:p>
          <a:p>
            <a:pPr marL="0" marR="0">
              <a:lnSpc>
                <a:spcPts val="725"/>
              </a:lnSpc>
              <a:spcBef>
                <a:spcPts val="656"/>
              </a:spcBef>
              <a:spcAft>
                <a:spcPts val="0"/>
              </a:spcAft>
            </a:pPr>
            <a:r>
              <a:rPr dirty="0" sz="700">
                <a:solidFill>
                  <a:srgbClr val="4d4d4f"/>
                </a:solidFill>
                <a:latin typeface="WCDVJB+DengXian Regular"/>
                <a:cs typeface="WCDVJB+DengXian Regular"/>
              </a:rPr>
              <a:t>4.76</a:t>
            </a:r>
          </a:p>
        </p:txBody>
      </p:sp>
      <p:sp>
        <p:nvSpPr>
          <p:cNvPr id="198" name="object 198"/>
          <p:cNvSpPr txBox="1"/>
          <p:nvPr/>
        </p:nvSpPr>
        <p:spPr>
          <a:xfrm>
            <a:off x="5609590" y="8379231"/>
            <a:ext cx="293857" cy="46700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0.83</a:t>
            </a:r>
          </a:p>
          <a:p>
            <a:pPr marL="0" marR="0">
              <a:lnSpc>
                <a:spcPts val="725"/>
              </a:lnSpc>
              <a:spcBef>
                <a:spcPts val="594"/>
              </a:spcBef>
              <a:spcAft>
                <a:spcPts val="0"/>
              </a:spcAft>
            </a:pPr>
            <a:r>
              <a:rPr dirty="0" sz="700">
                <a:solidFill>
                  <a:srgbClr val="4d4d4f"/>
                </a:solidFill>
                <a:latin typeface="WCDVJB+DengXian Regular"/>
                <a:cs typeface="WCDVJB+DengXian Regular"/>
              </a:rPr>
              <a:t>0.17</a:t>
            </a:r>
          </a:p>
          <a:p>
            <a:pPr marL="0" marR="0">
              <a:lnSpc>
                <a:spcPts val="725"/>
              </a:lnSpc>
              <a:spcBef>
                <a:spcPts val="656"/>
              </a:spcBef>
              <a:spcAft>
                <a:spcPts val="0"/>
              </a:spcAft>
            </a:pPr>
            <a:r>
              <a:rPr dirty="0" sz="700">
                <a:solidFill>
                  <a:srgbClr val="4d4d4f"/>
                </a:solidFill>
                <a:latin typeface="WCDVJB+DengXian Regular"/>
                <a:cs typeface="WCDVJB+DengXian Regular"/>
              </a:rPr>
              <a:t>5.19</a:t>
            </a:r>
          </a:p>
        </p:txBody>
      </p:sp>
      <p:sp>
        <p:nvSpPr>
          <p:cNvPr id="199" name="object 199"/>
          <p:cNvSpPr txBox="1"/>
          <p:nvPr/>
        </p:nvSpPr>
        <p:spPr>
          <a:xfrm>
            <a:off x="6156705" y="8379231"/>
            <a:ext cx="293857" cy="46700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0.48</a:t>
            </a:r>
          </a:p>
          <a:p>
            <a:pPr marL="0" marR="0">
              <a:lnSpc>
                <a:spcPts val="725"/>
              </a:lnSpc>
              <a:spcBef>
                <a:spcPts val="594"/>
              </a:spcBef>
              <a:spcAft>
                <a:spcPts val="0"/>
              </a:spcAft>
            </a:pPr>
            <a:r>
              <a:rPr dirty="0" sz="700">
                <a:solidFill>
                  <a:srgbClr val="4d4d4f"/>
                </a:solidFill>
                <a:latin typeface="WCDVJB+DengXian Regular"/>
                <a:cs typeface="WCDVJB+DengXian Regular"/>
              </a:rPr>
              <a:t>1.26</a:t>
            </a:r>
          </a:p>
          <a:p>
            <a:pPr marL="0" marR="0">
              <a:lnSpc>
                <a:spcPts val="725"/>
              </a:lnSpc>
              <a:spcBef>
                <a:spcPts val="656"/>
              </a:spcBef>
              <a:spcAft>
                <a:spcPts val="0"/>
              </a:spcAft>
            </a:pPr>
            <a:r>
              <a:rPr dirty="0" sz="700">
                <a:solidFill>
                  <a:srgbClr val="4d4d4f"/>
                </a:solidFill>
                <a:latin typeface="WCDVJB+DengXian Regular"/>
                <a:cs typeface="WCDVJB+DengXian Regular"/>
              </a:rPr>
              <a:t>5.40</a:t>
            </a:r>
          </a:p>
        </p:txBody>
      </p:sp>
      <p:sp>
        <p:nvSpPr>
          <p:cNvPr id="200" name="object 200"/>
          <p:cNvSpPr txBox="1"/>
          <p:nvPr/>
        </p:nvSpPr>
        <p:spPr>
          <a:xfrm>
            <a:off x="6696202" y="8379231"/>
            <a:ext cx="293856" cy="46700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0.60</a:t>
            </a:r>
          </a:p>
          <a:p>
            <a:pPr marL="0" marR="0">
              <a:lnSpc>
                <a:spcPts val="725"/>
              </a:lnSpc>
              <a:spcBef>
                <a:spcPts val="594"/>
              </a:spcBef>
              <a:spcAft>
                <a:spcPts val="0"/>
              </a:spcAft>
            </a:pPr>
            <a:r>
              <a:rPr dirty="0" sz="700">
                <a:solidFill>
                  <a:srgbClr val="4d4d4f"/>
                </a:solidFill>
                <a:latin typeface="WCDVJB+DengXian Regular"/>
                <a:cs typeface="WCDVJB+DengXian Regular"/>
              </a:rPr>
              <a:t>0.36</a:t>
            </a:r>
          </a:p>
          <a:p>
            <a:pPr marL="0" marR="0">
              <a:lnSpc>
                <a:spcPts val="725"/>
              </a:lnSpc>
              <a:spcBef>
                <a:spcPts val="656"/>
              </a:spcBef>
              <a:spcAft>
                <a:spcPts val="0"/>
              </a:spcAft>
            </a:pPr>
            <a:r>
              <a:rPr dirty="0" sz="700">
                <a:solidFill>
                  <a:srgbClr val="4d4d4f"/>
                </a:solidFill>
                <a:latin typeface="WCDVJB+DengXian Regular"/>
                <a:cs typeface="WCDVJB+DengXian Regular"/>
              </a:rPr>
              <a:t>5.69</a:t>
            </a:r>
          </a:p>
        </p:txBody>
      </p:sp>
      <p:sp>
        <p:nvSpPr>
          <p:cNvPr id="201" name="object 201"/>
          <p:cNvSpPr txBox="1"/>
          <p:nvPr/>
        </p:nvSpPr>
        <p:spPr>
          <a:xfrm>
            <a:off x="7237476" y="8379231"/>
            <a:ext cx="293856" cy="46700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0.68</a:t>
            </a:r>
          </a:p>
          <a:p>
            <a:pPr marL="0" marR="0">
              <a:lnSpc>
                <a:spcPts val="725"/>
              </a:lnSpc>
              <a:spcBef>
                <a:spcPts val="594"/>
              </a:spcBef>
              <a:spcAft>
                <a:spcPts val="0"/>
              </a:spcAft>
            </a:pPr>
            <a:r>
              <a:rPr dirty="0" sz="700">
                <a:solidFill>
                  <a:srgbClr val="4d4d4f"/>
                </a:solidFill>
                <a:latin typeface="WCDVJB+DengXian Regular"/>
                <a:cs typeface="WCDVJB+DengXian Regular"/>
              </a:rPr>
              <a:t>0.87</a:t>
            </a:r>
          </a:p>
          <a:p>
            <a:pPr marL="0" marR="0">
              <a:lnSpc>
                <a:spcPts val="725"/>
              </a:lnSpc>
              <a:spcBef>
                <a:spcPts val="656"/>
              </a:spcBef>
              <a:spcAft>
                <a:spcPts val="0"/>
              </a:spcAft>
            </a:pPr>
            <a:r>
              <a:rPr dirty="0" sz="700">
                <a:solidFill>
                  <a:srgbClr val="4d4d4f"/>
                </a:solidFill>
                <a:latin typeface="WCDVJB+DengXian Regular"/>
                <a:cs typeface="WCDVJB+DengXian Regular"/>
              </a:rPr>
              <a:t>6.01</a:t>
            </a:r>
          </a:p>
        </p:txBody>
      </p:sp>
      <p:sp>
        <p:nvSpPr>
          <p:cNvPr id="202" name="object 202"/>
          <p:cNvSpPr txBox="1"/>
          <p:nvPr/>
        </p:nvSpPr>
        <p:spPr>
          <a:xfrm>
            <a:off x="169163" y="8540928"/>
            <a:ext cx="757751" cy="308431"/>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投资活动现金流</a:t>
            </a:r>
          </a:p>
          <a:p>
            <a:pPr marL="0" marR="0">
              <a:lnSpc>
                <a:spcPts val="796"/>
              </a:lnSpc>
              <a:spcBef>
                <a:spcPts val="535"/>
              </a:spcBef>
              <a:spcAft>
                <a:spcPts val="0"/>
              </a:spcAft>
            </a:pPr>
            <a:r>
              <a:rPr dirty="0" sz="700">
                <a:solidFill>
                  <a:srgbClr val="4d4d4f"/>
                </a:solidFill>
                <a:latin typeface="UBFKTH+FZLanTingHei-R-GBK"/>
                <a:cs typeface="UBFKTH+FZLanTingHei-R-GBK"/>
              </a:rPr>
              <a:t>债权融资</a:t>
            </a:r>
          </a:p>
        </p:txBody>
      </p:sp>
      <p:sp>
        <p:nvSpPr>
          <p:cNvPr id="203" name="object 203"/>
          <p:cNvSpPr txBox="1"/>
          <p:nvPr/>
        </p:nvSpPr>
        <p:spPr>
          <a:xfrm>
            <a:off x="2344166" y="8546871"/>
            <a:ext cx="353674"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16.00</a:t>
            </a:r>
          </a:p>
          <a:p>
            <a:pPr marL="59816" marR="0">
              <a:lnSpc>
                <a:spcPts val="725"/>
              </a:lnSpc>
              <a:spcBef>
                <a:spcPts val="656"/>
              </a:spcBef>
              <a:spcAft>
                <a:spcPts val="0"/>
              </a:spcAft>
            </a:pPr>
            <a:r>
              <a:rPr dirty="0" sz="700">
                <a:solidFill>
                  <a:srgbClr val="4d4d4f"/>
                </a:solidFill>
                <a:latin typeface="WCDVJB+DengXian Regular"/>
                <a:cs typeface="WCDVJB+DengXian Regular"/>
              </a:rPr>
              <a:t>0.00</a:t>
            </a:r>
          </a:p>
        </p:txBody>
      </p:sp>
      <p:sp>
        <p:nvSpPr>
          <p:cNvPr id="204" name="object 204"/>
          <p:cNvSpPr txBox="1"/>
          <p:nvPr/>
        </p:nvSpPr>
        <p:spPr>
          <a:xfrm>
            <a:off x="2885567" y="8546871"/>
            <a:ext cx="353293"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25.00</a:t>
            </a:r>
          </a:p>
          <a:p>
            <a:pPr marL="59435" marR="0">
              <a:lnSpc>
                <a:spcPts val="725"/>
              </a:lnSpc>
              <a:spcBef>
                <a:spcPts val="656"/>
              </a:spcBef>
              <a:spcAft>
                <a:spcPts val="0"/>
              </a:spcAft>
            </a:pPr>
            <a:r>
              <a:rPr dirty="0" sz="700">
                <a:solidFill>
                  <a:srgbClr val="4d4d4f"/>
                </a:solidFill>
                <a:latin typeface="WCDVJB+DengXian Regular"/>
                <a:cs typeface="WCDVJB+DengXian Regular"/>
              </a:rPr>
              <a:t>0.00</a:t>
            </a:r>
          </a:p>
        </p:txBody>
      </p:sp>
      <p:sp>
        <p:nvSpPr>
          <p:cNvPr id="205" name="object 205"/>
          <p:cNvSpPr txBox="1"/>
          <p:nvPr/>
        </p:nvSpPr>
        <p:spPr>
          <a:xfrm>
            <a:off x="3425063" y="8546871"/>
            <a:ext cx="353293"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25.00</a:t>
            </a:r>
          </a:p>
          <a:p>
            <a:pPr marL="59435" marR="0">
              <a:lnSpc>
                <a:spcPts val="725"/>
              </a:lnSpc>
              <a:spcBef>
                <a:spcPts val="656"/>
              </a:spcBef>
              <a:spcAft>
                <a:spcPts val="0"/>
              </a:spcAft>
            </a:pPr>
            <a:r>
              <a:rPr dirty="0" sz="700">
                <a:solidFill>
                  <a:srgbClr val="4d4d4f"/>
                </a:solidFill>
                <a:latin typeface="WCDVJB+DengXian Regular"/>
                <a:cs typeface="WCDVJB+DengXian Regular"/>
              </a:rPr>
              <a:t>0.00</a:t>
            </a:r>
          </a:p>
        </p:txBody>
      </p:sp>
      <p:sp>
        <p:nvSpPr>
          <p:cNvPr id="206" name="object 206"/>
          <p:cNvSpPr txBox="1"/>
          <p:nvPr/>
        </p:nvSpPr>
        <p:spPr>
          <a:xfrm>
            <a:off x="3851783" y="8540928"/>
            <a:ext cx="753508" cy="477595"/>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每股经营现金流</a:t>
            </a:r>
          </a:p>
          <a:p>
            <a:pPr marL="0" marR="0">
              <a:lnSpc>
                <a:spcPts val="796"/>
              </a:lnSpc>
              <a:spcBef>
                <a:spcPts val="535"/>
              </a:spcBef>
              <a:spcAft>
                <a:spcPts val="0"/>
              </a:spcAft>
            </a:pPr>
            <a:r>
              <a:rPr dirty="0" sz="700">
                <a:solidFill>
                  <a:srgbClr val="4d4d4f"/>
                </a:solidFill>
                <a:latin typeface="UBFKTH+FZLanTingHei-R-GBK"/>
                <a:cs typeface="UBFKTH+FZLanTingHei-R-GBK"/>
              </a:rPr>
              <a:t>每股净资产</a:t>
            </a:r>
          </a:p>
          <a:p>
            <a:pPr marL="0" marR="0">
              <a:lnSpc>
                <a:spcPts val="796"/>
              </a:lnSpc>
              <a:spcBef>
                <a:spcPts val="585"/>
              </a:spcBef>
              <a:spcAft>
                <a:spcPts val="0"/>
              </a:spcAft>
            </a:pPr>
            <a:r>
              <a:rPr dirty="0" sz="700">
                <a:solidFill>
                  <a:srgbClr val="4d4d4f"/>
                </a:solidFill>
                <a:latin typeface="UBFKTH+FZLanTingHei-R-GBK"/>
                <a:cs typeface="UBFKTH+FZLanTingHei-R-GBK"/>
              </a:rPr>
              <a:t>估值比率</a:t>
            </a:r>
          </a:p>
        </p:txBody>
      </p:sp>
      <p:sp>
        <p:nvSpPr>
          <p:cNvPr id="207" name="object 207"/>
          <p:cNvSpPr txBox="1"/>
          <p:nvPr/>
        </p:nvSpPr>
        <p:spPr>
          <a:xfrm>
            <a:off x="169163" y="8879256"/>
            <a:ext cx="486918"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股权融资</a:t>
            </a:r>
          </a:p>
        </p:txBody>
      </p:sp>
      <p:sp>
        <p:nvSpPr>
          <p:cNvPr id="208" name="object 208"/>
          <p:cNvSpPr txBox="1"/>
          <p:nvPr/>
        </p:nvSpPr>
        <p:spPr>
          <a:xfrm>
            <a:off x="1275841" y="8885199"/>
            <a:ext cx="3409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20.72</a:t>
            </a:r>
          </a:p>
        </p:txBody>
      </p:sp>
      <p:sp>
        <p:nvSpPr>
          <p:cNvPr id="209" name="object 209"/>
          <p:cNvSpPr txBox="1"/>
          <p:nvPr/>
        </p:nvSpPr>
        <p:spPr>
          <a:xfrm>
            <a:off x="1816861" y="8885199"/>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19.19</a:t>
            </a:r>
          </a:p>
        </p:txBody>
      </p:sp>
      <p:sp>
        <p:nvSpPr>
          <p:cNvPr id="210" name="object 210"/>
          <p:cNvSpPr txBox="1"/>
          <p:nvPr/>
        </p:nvSpPr>
        <p:spPr>
          <a:xfrm>
            <a:off x="2356357" y="8885199"/>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20.18</a:t>
            </a:r>
          </a:p>
        </p:txBody>
      </p:sp>
      <p:sp>
        <p:nvSpPr>
          <p:cNvPr id="211" name="object 211"/>
          <p:cNvSpPr txBox="1"/>
          <p:nvPr/>
        </p:nvSpPr>
        <p:spPr>
          <a:xfrm>
            <a:off x="2897758" y="8885199"/>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29.13</a:t>
            </a:r>
          </a:p>
        </p:txBody>
      </p:sp>
      <p:sp>
        <p:nvSpPr>
          <p:cNvPr id="212" name="object 212"/>
          <p:cNvSpPr txBox="1"/>
          <p:nvPr/>
        </p:nvSpPr>
        <p:spPr>
          <a:xfrm>
            <a:off x="3437254" y="8885199"/>
            <a:ext cx="340970"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34.58</a:t>
            </a:r>
          </a:p>
        </p:txBody>
      </p:sp>
      <p:sp>
        <p:nvSpPr>
          <p:cNvPr id="213" name="object 213"/>
          <p:cNvSpPr txBox="1"/>
          <p:nvPr/>
        </p:nvSpPr>
        <p:spPr>
          <a:xfrm>
            <a:off x="169163" y="9048420"/>
            <a:ext cx="310134"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其他</a:t>
            </a:r>
          </a:p>
        </p:txBody>
      </p:sp>
      <p:sp>
        <p:nvSpPr>
          <p:cNvPr id="214" name="object 214"/>
          <p:cNvSpPr txBox="1"/>
          <p:nvPr/>
        </p:nvSpPr>
        <p:spPr>
          <a:xfrm>
            <a:off x="1155496" y="9054363"/>
            <a:ext cx="461759" cy="468480"/>
          </a:xfrm>
          <a:prstGeom prst="rect">
            <a:avLst/>
          </a:prstGeom>
        </p:spPr>
        <p:txBody>
          <a:bodyPr wrap="square" lIns="0" tIns="0" rIns="0" bIns="0" rtlCol="0" vert="horz">
            <a:spAutoFit/>
          </a:bodyPr>
          <a:lstStyle/>
          <a:p>
            <a:pPr marL="21336" marR="0">
              <a:lnSpc>
                <a:spcPts val="725"/>
              </a:lnSpc>
              <a:spcBef>
                <a:spcPts val="0"/>
              </a:spcBef>
              <a:spcAft>
                <a:spcPts val="0"/>
              </a:spcAft>
            </a:pPr>
            <a:r>
              <a:rPr dirty="0" sz="700">
                <a:solidFill>
                  <a:srgbClr val="4d4d4f"/>
                </a:solidFill>
                <a:latin typeface="WCDVJB+DengXian Regular"/>
                <a:cs typeface="WCDVJB+DengXian Regular"/>
              </a:rPr>
              <a:t>(323.77)</a:t>
            </a:r>
          </a:p>
          <a:p>
            <a:pPr marL="0" marR="0">
              <a:lnSpc>
                <a:spcPts val="725"/>
              </a:lnSpc>
              <a:spcBef>
                <a:spcPts val="656"/>
              </a:spcBef>
              <a:spcAft>
                <a:spcPts val="0"/>
              </a:spcAft>
            </a:pPr>
            <a:r>
              <a:rPr dirty="0" sz="700" b="1">
                <a:solidFill>
                  <a:srgbClr val="4d4d4f"/>
                </a:solidFill>
                <a:latin typeface="DengXian"/>
                <a:cs typeface="DengXian"/>
              </a:rPr>
              <a:t>(302.43)</a:t>
            </a:r>
          </a:p>
          <a:p>
            <a:pPr marL="167589"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215" name="object 215"/>
          <p:cNvSpPr txBox="1"/>
          <p:nvPr/>
        </p:nvSpPr>
        <p:spPr>
          <a:xfrm>
            <a:off x="1696466" y="9054363"/>
            <a:ext cx="461759" cy="468480"/>
          </a:xfrm>
          <a:prstGeom prst="rect">
            <a:avLst/>
          </a:prstGeom>
        </p:spPr>
        <p:txBody>
          <a:bodyPr wrap="square" lIns="0" tIns="0" rIns="0" bIns="0" rtlCol="0" vert="horz">
            <a:spAutoFit/>
          </a:bodyPr>
          <a:lstStyle/>
          <a:p>
            <a:pPr marL="21335" marR="0">
              <a:lnSpc>
                <a:spcPts val="725"/>
              </a:lnSpc>
              <a:spcBef>
                <a:spcPts val="0"/>
              </a:spcBef>
              <a:spcAft>
                <a:spcPts val="0"/>
              </a:spcAft>
            </a:pPr>
            <a:r>
              <a:rPr dirty="0" sz="700">
                <a:solidFill>
                  <a:srgbClr val="4d4d4f"/>
                </a:solidFill>
                <a:latin typeface="WCDVJB+DengXian Regular"/>
                <a:cs typeface="WCDVJB+DengXian Regular"/>
              </a:rPr>
              <a:t>(365.85)</a:t>
            </a:r>
          </a:p>
          <a:p>
            <a:pPr marL="0" marR="0">
              <a:lnSpc>
                <a:spcPts val="725"/>
              </a:lnSpc>
              <a:spcBef>
                <a:spcPts val="656"/>
              </a:spcBef>
              <a:spcAft>
                <a:spcPts val="0"/>
              </a:spcAft>
            </a:pPr>
            <a:r>
              <a:rPr dirty="0" sz="700" b="1">
                <a:solidFill>
                  <a:srgbClr val="4d4d4f"/>
                </a:solidFill>
                <a:latin typeface="DengXian"/>
                <a:cs typeface="DengXian"/>
              </a:rPr>
              <a:t>(346.66)</a:t>
            </a:r>
          </a:p>
          <a:p>
            <a:pPr marL="167639"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216" name="object 216"/>
          <p:cNvSpPr txBox="1"/>
          <p:nvPr/>
        </p:nvSpPr>
        <p:spPr>
          <a:xfrm>
            <a:off x="2235961" y="9054363"/>
            <a:ext cx="461878" cy="468480"/>
          </a:xfrm>
          <a:prstGeom prst="rect">
            <a:avLst/>
          </a:prstGeom>
        </p:spPr>
        <p:txBody>
          <a:bodyPr wrap="square" lIns="0" tIns="0" rIns="0" bIns="0" rtlCol="0" vert="horz">
            <a:spAutoFit/>
          </a:bodyPr>
          <a:lstStyle/>
          <a:p>
            <a:pPr marL="21336" marR="0">
              <a:lnSpc>
                <a:spcPts val="725"/>
              </a:lnSpc>
              <a:spcBef>
                <a:spcPts val="0"/>
              </a:spcBef>
              <a:spcAft>
                <a:spcPts val="0"/>
              </a:spcAft>
            </a:pPr>
            <a:r>
              <a:rPr dirty="0" sz="700">
                <a:solidFill>
                  <a:srgbClr val="4d4d4f"/>
                </a:solidFill>
                <a:latin typeface="WCDVJB+DengXian Regular"/>
                <a:cs typeface="WCDVJB+DengXian Regular"/>
              </a:rPr>
              <a:t>(229.88)</a:t>
            </a:r>
          </a:p>
          <a:p>
            <a:pPr marL="0" marR="0">
              <a:lnSpc>
                <a:spcPts val="725"/>
              </a:lnSpc>
              <a:spcBef>
                <a:spcPts val="656"/>
              </a:spcBef>
              <a:spcAft>
                <a:spcPts val="0"/>
              </a:spcAft>
            </a:pPr>
            <a:r>
              <a:rPr dirty="0" sz="700" b="1">
                <a:solidFill>
                  <a:srgbClr val="4d4d4f"/>
                </a:solidFill>
                <a:latin typeface="DengXian"/>
                <a:cs typeface="DengXian"/>
              </a:rPr>
              <a:t>(209.69)</a:t>
            </a:r>
          </a:p>
          <a:p>
            <a:pPr marL="168020"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217" name="object 217"/>
          <p:cNvSpPr txBox="1"/>
          <p:nvPr/>
        </p:nvSpPr>
        <p:spPr>
          <a:xfrm>
            <a:off x="2777363" y="9054363"/>
            <a:ext cx="461759" cy="468480"/>
          </a:xfrm>
          <a:prstGeom prst="rect">
            <a:avLst/>
          </a:prstGeom>
        </p:spPr>
        <p:txBody>
          <a:bodyPr wrap="square" lIns="0" tIns="0" rIns="0" bIns="0" rtlCol="0" vert="horz">
            <a:spAutoFit/>
          </a:bodyPr>
          <a:lstStyle/>
          <a:p>
            <a:pPr marL="21335" marR="0">
              <a:lnSpc>
                <a:spcPts val="725"/>
              </a:lnSpc>
              <a:spcBef>
                <a:spcPts val="0"/>
              </a:spcBef>
              <a:spcAft>
                <a:spcPts val="0"/>
              </a:spcAft>
            </a:pPr>
            <a:r>
              <a:rPr dirty="0" sz="700">
                <a:solidFill>
                  <a:srgbClr val="4d4d4f"/>
                </a:solidFill>
                <a:latin typeface="WCDVJB+DengXian Regular"/>
                <a:cs typeface="WCDVJB+DengXian Regular"/>
              </a:rPr>
              <a:t>(270.59)</a:t>
            </a:r>
          </a:p>
          <a:p>
            <a:pPr marL="0" marR="0">
              <a:lnSpc>
                <a:spcPts val="725"/>
              </a:lnSpc>
              <a:spcBef>
                <a:spcPts val="656"/>
              </a:spcBef>
              <a:spcAft>
                <a:spcPts val="0"/>
              </a:spcAft>
            </a:pPr>
            <a:r>
              <a:rPr dirty="0" sz="700" b="1">
                <a:solidFill>
                  <a:srgbClr val="4d4d4f"/>
                </a:solidFill>
                <a:latin typeface="DengXian"/>
                <a:cs typeface="DengXian"/>
              </a:rPr>
              <a:t>(241.46)</a:t>
            </a:r>
          </a:p>
          <a:p>
            <a:pPr marL="167639"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218" name="object 218"/>
          <p:cNvSpPr txBox="1"/>
          <p:nvPr/>
        </p:nvSpPr>
        <p:spPr>
          <a:xfrm>
            <a:off x="3316859" y="9054363"/>
            <a:ext cx="461759" cy="468480"/>
          </a:xfrm>
          <a:prstGeom prst="rect">
            <a:avLst/>
          </a:prstGeom>
        </p:spPr>
        <p:txBody>
          <a:bodyPr wrap="square" lIns="0" tIns="0" rIns="0" bIns="0" rtlCol="0" vert="horz">
            <a:spAutoFit/>
          </a:bodyPr>
          <a:lstStyle/>
          <a:p>
            <a:pPr marL="21335" marR="0">
              <a:lnSpc>
                <a:spcPts val="725"/>
              </a:lnSpc>
              <a:spcBef>
                <a:spcPts val="0"/>
              </a:spcBef>
              <a:spcAft>
                <a:spcPts val="0"/>
              </a:spcAft>
            </a:pPr>
            <a:r>
              <a:rPr dirty="0" sz="700">
                <a:solidFill>
                  <a:srgbClr val="4d4d4f"/>
                </a:solidFill>
                <a:latin typeface="WCDVJB+DengXian Regular"/>
                <a:cs typeface="WCDVJB+DengXian Regular"/>
              </a:rPr>
              <a:t>(305.70)</a:t>
            </a:r>
          </a:p>
          <a:p>
            <a:pPr marL="0" marR="0">
              <a:lnSpc>
                <a:spcPts val="725"/>
              </a:lnSpc>
              <a:spcBef>
                <a:spcPts val="656"/>
              </a:spcBef>
              <a:spcAft>
                <a:spcPts val="0"/>
              </a:spcAft>
            </a:pPr>
            <a:r>
              <a:rPr dirty="0" sz="700" b="1">
                <a:solidFill>
                  <a:srgbClr val="4d4d4f"/>
                </a:solidFill>
                <a:latin typeface="DengXian"/>
                <a:cs typeface="DengXian"/>
              </a:rPr>
              <a:t>(271.13)</a:t>
            </a:r>
          </a:p>
          <a:p>
            <a:pPr marL="167639" marR="0">
              <a:lnSpc>
                <a:spcPts val="725"/>
              </a:lnSpc>
              <a:spcBef>
                <a:spcPts val="606"/>
              </a:spcBef>
              <a:spcAft>
                <a:spcPts val="0"/>
              </a:spcAft>
            </a:pPr>
            <a:r>
              <a:rPr dirty="0" sz="700">
                <a:solidFill>
                  <a:srgbClr val="4d4d4f"/>
                </a:solidFill>
                <a:latin typeface="WCDVJB+DengXian Regular"/>
                <a:cs typeface="WCDVJB+DengXian Regular"/>
              </a:rPr>
              <a:t>0.00</a:t>
            </a:r>
          </a:p>
        </p:txBody>
      </p:sp>
      <p:sp>
        <p:nvSpPr>
          <p:cNvPr id="219" name="object 219"/>
          <p:cNvSpPr txBox="1"/>
          <p:nvPr/>
        </p:nvSpPr>
        <p:spPr>
          <a:xfrm>
            <a:off x="3851783" y="9048420"/>
            <a:ext cx="39852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市盈率</a:t>
            </a:r>
          </a:p>
        </p:txBody>
      </p:sp>
      <p:sp>
        <p:nvSpPr>
          <p:cNvPr id="220" name="object 220"/>
          <p:cNvSpPr txBox="1"/>
          <p:nvPr/>
        </p:nvSpPr>
        <p:spPr>
          <a:xfrm>
            <a:off x="5022469" y="9054363"/>
            <a:ext cx="341101"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15.07</a:t>
            </a:r>
          </a:p>
          <a:p>
            <a:pPr marL="47244" marR="0">
              <a:lnSpc>
                <a:spcPts val="725"/>
              </a:lnSpc>
              <a:spcBef>
                <a:spcPts val="656"/>
              </a:spcBef>
              <a:spcAft>
                <a:spcPts val="0"/>
              </a:spcAft>
            </a:pPr>
            <a:r>
              <a:rPr dirty="0" sz="700">
                <a:solidFill>
                  <a:srgbClr val="4d4d4f"/>
                </a:solidFill>
                <a:latin typeface="WCDVJB+DengXian Regular"/>
                <a:cs typeface="WCDVJB+DengXian Regular"/>
              </a:rPr>
              <a:t>2.37</a:t>
            </a:r>
          </a:p>
        </p:txBody>
      </p:sp>
      <p:sp>
        <p:nvSpPr>
          <p:cNvPr id="221" name="object 221"/>
          <p:cNvSpPr txBox="1"/>
          <p:nvPr/>
        </p:nvSpPr>
        <p:spPr>
          <a:xfrm>
            <a:off x="5561965" y="9054363"/>
            <a:ext cx="341482"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13.62</a:t>
            </a:r>
          </a:p>
          <a:p>
            <a:pPr marL="47625" marR="0">
              <a:lnSpc>
                <a:spcPts val="725"/>
              </a:lnSpc>
              <a:spcBef>
                <a:spcPts val="656"/>
              </a:spcBef>
              <a:spcAft>
                <a:spcPts val="0"/>
              </a:spcAft>
            </a:pPr>
            <a:r>
              <a:rPr dirty="0" sz="700">
                <a:solidFill>
                  <a:srgbClr val="4d4d4f"/>
                </a:solidFill>
                <a:latin typeface="WCDVJB+DengXian Regular"/>
                <a:cs typeface="WCDVJB+DengXian Regular"/>
              </a:rPr>
              <a:t>2.18</a:t>
            </a:r>
          </a:p>
        </p:txBody>
      </p:sp>
      <p:sp>
        <p:nvSpPr>
          <p:cNvPr id="222" name="object 222"/>
          <p:cNvSpPr txBox="1"/>
          <p:nvPr/>
        </p:nvSpPr>
        <p:spPr>
          <a:xfrm>
            <a:off x="6109461" y="9054363"/>
            <a:ext cx="341101"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23.61</a:t>
            </a:r>
          </a:p>
          <a:p>
            <a:pPr marL="47244" marR="0">
              <a:lnSpc>
                <a:spcPts val="725"/>
              </a:lnSpc>
              <a:spcBef>
                <a:spcPts val="656"/>
              </a:spcBef>
              <a:spcAft>
                <a:spcPts val="0"/>
              </a:spcAft>
            </a:pPr>
            <a:r>
              <a:rPr dirty="0" sz="700">
                <a:solidFill>
                  <a:srgbClr val="4d4d4f"/>
                </a:solidFill>
                <a:latin typeface="WCDVJB+DengXian Regular"/>
                <a:cs typeface="WCDVJB+DengXian Regular"/>
              </a:rPr>
              <a:t>2.09</a:t>
            </a:r>
          </a:p>
        </p:txBody>
      </p:sp>
      <p:sp>
        <p:nvSpPr>
          <p:cNvPr id="223" name="object 223"/>
          <p:cNvSpPr txBox="1"/>
          <p:nvPr/>
        </p:nvSpPr>
        <p:spPr>
          <a:xfrm>
            <a:off x="6648957" y="9054363"/>
            <a:ext cx="341100"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18.98</a:t>
            </a:r>
          </a:p>
          <a:p>
            <a:pPr marL="47244" marR="0">
              <a:lnSpc>
                <a:spcPts val="725"/>
              </a:lnSpc>
              <a:spcBef>
                <a:spcPts val="656"/>
              </a:spcBef>
              <a:spcAft>
                <a:spcPts val="0"/>
              </a:spcAft>
            </a:pPr>
            <a:r>
              <a:rPr dirty="0" sz="700">
                <a:solidFill>
                  <a:srgbClr val="4d4d4f"/>
                </a:solidFill>
                <a:latin typeface="WCDVJB+DengXian Regular"/>
                <a:cs typeface="WCDVJB+DengXian Regular"/>
              </a:rPr>
              <a:t>1.99</a:t>
            </a:r>
          </a:p>
        </p:txBody>
      </p:sp>
      <p:sp>
        <p:nvSpPr>
          <p:cNvPr id="224" name="object 224"/>
          <p:cNvSpPr txBox="1"/>
          <p:nvPr/>
        </p:nvSpPr>
        <p:spPr>
          <a:xfrm>
            <a:off x="7189978" y="9054363"/>
            <a:ext cx="341354" cy="299367"/>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16.68</a:t>
            </a:r>
          </a:p>
          <a:p>
            <a:pPr marL="47497" marR="0">
              <a:lnSpc>
                <a:spcPts val="725"/>
              </a:lnSpc>
              <a:spcBef>
                <a:spcPts val="656"/>
              </a:spcBef>
              <a:spcAft>
                <a:spcPts val="0"/>
              </a:spcAft>
            </a:pPr>
            <a:r>
              <a:rPr dirty="0" sz="700">
                <a:solidFill>
                  <a:srgbClr val="4d4d4f"/>
                </a:solidFill>
                <a:latin typeface="WCDVJB+DengXian Regular"/>
                <a:cs typeface="WCDVJB+DengXian Regular"/>
              </a:rPr>
              <a:t>1.88</a:t>
            </a:r>
          </a:p>
        </p:txBody>
      </p:sp>
      <p:sp>
        <p:nvSpPr>
          <p:cNvPr id="225" name="object 225"/>
          <p:cNvSpPr txBox="1"/>
          <p:nvPr/>
        </p:nvSpPr>
        <p:spPr>
          <a:xfrm>
            <a:off x="169163" y="9217584"/>
            <a:ext cx="757751" cy="476020"/>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筹资活动现金流</a:t>
            </a:r>
          </a:p>
          <a:p>
            <a:pPr marL="0" marR="0">
              <a:lnSpc>
                <a:spcPts val="796"/>
              </a:lnSpc>
              <a:spcBef>
                <a:spcPts val="535"/>
              </a:spcBef>
              <a:spcAft>
                <a:spcPts val="0"/>
              </a:spcAft>
            </a:pPr>
            <a:r>
              <a:rPr dirty="0" sz="700">
                <a:solidFill>
                  <a:srgbClr val="4d4d4f"/>
                </a:solidFill>
                <a:latin typeface="UBFKTH+FZLanTingHei-R-GBK"/>
                <a:cs typeface="UBFKTH+FZLanTingHei-R-GBK"/>
              </a:rPr>
              <a:t>汇率变动影响</a:t>
            </a:r>
          </a:p>
          <a:p>
            <a:pPr marL="0" marR="0">
              <a:lnSpc>
                <a:spcPts val="796"/>
              </a:lnSpc>
              <a:spcBef>
                <a:spcPts val="523"/>
              </a:spcBef>
              <a:spcAft>
                <a:spcPts val="0"/>
              </a:spcAft>
            </a:pPr>
            <a:r>
              <a:rPr dirty="0" sz="700">
                <a:solidFill>
                  <a:srgbClr val="4d4d4f"/>
                </a:solidFill>
                <a:latin typeface="UBFKTH+FZLanTingHei-R-GBK"/>
                <a:cs typeface="UBFKTH+FZLanTingHei-R-GBK"/>
              </a:rPr>
              <a:t>现金净增加额</a:t>
            </a:r>
          </a:p>
        </p:txBody>
      </p:sp>
      <p:sp>
        <p:nvSpPr>
          <p:cNvPr id="226" name="object 226"/>
          <p:cNvSpPr txBox="1"/>
          <p:nvPr/>
        </p:nvSpPr>
        <p:spPr>
          <a:xfrm>
            <a:off x="3851783" y="9217584"/>
            <a:ext cx="398526"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市净率</a:t>
            </a:r>
          </a:p>
        </p:txBody>
      </p:sp>
      <p:sp>
        <p:nvSpPr>
          <p:cNvPr id="227" name="object 227"/>
          <p:cNvSpPr txBox="1"/>
          <p:nvPr/>
        </p:nvSpPr>
        <p:spPr>
          <a:xfrm>
            <a:off x="3851783" y="9392640"/>
            <a:ext cx="544481"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EV/EBITDA</a:t>
            </a:r>
          </a:p>
          <a:p>
            <a:pPr marL="0" marR="0">
              <a:lnSpc>
                <a:spcPts val="725"/>
              </a:lnSpc>
              <a:spcBef>
                <a:spcPts val="594"/>
              </a:spcBef>
              <a:spcAft>
                <a:spcPts val="0"/>
              </a:spcAft>
            </a:pPr>
            <a:r>
              <a:rPr dirty="0" sz="700">
                <a:solidFill>
                  <a:srgbClr val="4d4d4f"/>
                </a:solidFill>
                <a:latin typeface="WCDVJB+DengXian Regular"/>
                <a:cs typeface="WCDVJB+DengXian Regular"/>
              </a:rPr>
              <a:t>EV/EBIT</a:t>
            </a:r>
          </a:p>
        </p:txBody>
      </p:sp>
      <p:sp>
        <p:nvSpPr>
          <p:cNvPr id="228" name="object 228"/>
          <p:cNvSpPr txBox="1"/>
          <p:nvPr/>
        </p:nvSpPr>
        <p:spPr>
          <a:xfrm>
            <a:off x="5022469" y="9392640"/>
            <a:ext cx="340970"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21.62</a:t>
            </a:r>
          </a:p>
          <a:p>
            <a:pPr marL="0" marR="0">
              <a:lnSpc>
                <a:spcPts val="725"/>
              </a:lnSpc>
              <a:spcBef>
                <a:spcPts val="594"/>
              </a:spcBef>
              <a:spcAft>
                <a:spcPts val="0"/>
              </a:spcAft>
            </a:pPr>
            <a:r>
              <a:rPr dirty="0" sz="700">
                <a:solidFill>
                  <a:srgbClr val="4d4d4f"/>
                </a:solidFill>
                <a:latin typeface="WCDVJB+DengXian Regular"/>
                <a:cs typeface="WCDVJB+DengXian Regular"/>
              </a:rPr>
              <a:t>24.64</a:t>
            </a:r>
          </a:p>
        </p:txBody>
      </p:sp>
      <p:sp>
        <p:nvSpPr>
          <p:cNvPr id="229" name="object 229"/>
          <p:cNvSpPr txBox="1"/>
          <p:nvPr/>
        </p:nvSpPr>
        <p:spPr>
          <a:xfrm>
            <a:off x="5561965" y="9392640"/>
            <a:ext cx="340970"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17.45</a:t>
            </a:r>
          </a:p>
          <a:p>
            <a:pPr marL="0" marR="0">
              <a:lnSpc>
                <a:spcPts val="725"/>
              </a:lnSpc>
              <a:spcBef>
                <a:spcPts val="594"/>
              </a:spcBef>
              <a:spcAft>
                <a:spcPts val="0"/>
              </a:spcAft>
            </a:pPr>
            <a:r>
              <a:rPr dirty="0" sz="700">
                <a:solidFill>
                  <a:srgbClr val="4d4d4f"/>
                </a:solidFill>
                <a:latin typeface="WCDVJB+DengXian Regular"/>
                <a:cs typeface="WCDVJB+DengXian Regular"/>
              </a:rPr>
              <a:t>19.58</a:t>
            </a:r>
          </a:p>
        </p:txBody>
      </p:sp>
      <p:sp>
        <p:nvSpPr>
          <p:cNvPr id="230" name="object 230"/>
          <p:cNvSpPr txBox="1"/>
          <p:nvPr/>
        </p:nvSpPr>
        <p:spPr>
          <a:xfrm>
            <a:off x="6109461" y="9392640"/>
            <a:ext cx="340970"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14.40</a:t>
            </a:r>
          </a:p>
          <a:p>
            <a:pPr marL="0" marR="0">
              <a:lnSpc>
                <a:spcPts val="725"/>
              </a:lnSpc>
              <a:spcBef>
                <a:spcPts val="594"/>
              </a:spcBef>
              <a:spcAft>
                <a:spcPts val="0"/>
              </a:spcAft>
            </a:pPr>
            <a:r>
              <a:rPr dirty="0" sz="700">
                <a:solidFill>
                  <a:srgbClr val="4d4d4f"/>
                </a:solidFill>
                <a:latin typeface="WCDVJB+DengXian Regular"/>
                <a:cs typeface="WCDVJB+DengXian Regular"/>
              </a:rPr>
              <a:t>16.90</a:t>
            </a:r>
          </a:p>
        </p:txBody>
      </p:sp>
      <p:sp>
        <p:nvSpPr>
          <p:cNvPr id="231" name="object 231"/>
          <p:cNvSpPr txBox="1"/>
          <p:nvPr/>
        </p:nvSpPr>
        <p:spPr>
          <a:xfrm>
            <a:off x="6648957" y="9392640"/>
            <a:ext cx="340969" cy="29784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11.86</a:t>
            </a:r>
          </a:p>
          <a:p>
            <a:pPr marL="0" marR="0">
              <a:lnSpc>
                <a:spcPts val="725"/>
              </a:lnSpc>
              <a:spcBef>
                <a:spcPts val="594"/>
              </a:spcBef>
              <a:spcAft>
                <a:spcPts val="0"/>
              </a:spcAft>
            </a:pPr>
            <a:r>
              <a:rPr dirty="0" sz="700">
                <a:solidFill>
                  <a:srgbClr val="4d4d4f"/>
                </a:solidFill>
                <a:latin typeface="WCDVJB+DengXian Regular"/>
                <a:cs typeface="WCDVJB+DengXian Regular"/>
              </a:rPr>
              <a:t>13.52</a:t>
            </a:r>
          </a:p>
        </p:txBody>
      </p:sp>
      <p:sp>
        <p:nvSpPr>
          <p:cNvPr id="232" name="object 232"/>
          <p:cNvSpPr txBox="1"/>
          <p:nvPr/>
        </p:nvSpPr>
        <p:spPr>
          <a:xfrm>
            <a:off x="7237476" y="9392640"/>
            <a:ext cx="293856"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9.88</a:t>
            </a:r>
          </a:p>
        </p:txBody>
      </p:sp>
      <p:sp>
        <p:nvSpPr>
          <p:cNvPr id="233" name="object 233"/>
          <p:cNvSpPr txBox="1"/>
          <p:nvPr/>
        </p:nvSpPr>
        <p:spPr>
          <a:xfrm>
            <a:off x="1214932" y="9560280"/>
            <a:ext cx="40039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279.32</a:t>
            </a:r>
          </a:p>
        </p:txBody>
      </p:sp>
      <p:sp>
        <p:nvSpPr>
          <p:cNvPr id="234" name="object 234"/>
          <p:cNvSpPr txBox="1"/>
          <p:nvPr/>
        </p:nvSpPr>
        <p:spPr>
          <a:xfrm>
            <a:off x="1696466" y="9560280"/>
            <a:ext cx="459784"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(725.15)</a:t>
            </a:r>
          </a:p>
        </p:txBody>
      </p:sp>
      <p:sp>
        <p:nvSpPr>
          <p:cNvPr id="235" name="object 235"/>
          <p:cNvSpPr txBox="1"/>
          <p:nvPr/>
        </p:nvSpPr>
        <p:spPr>
          <a:xfrm>
            <a:off x="2295398" y="9560280"/>
            <a:ext cx="40039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901.21</a:t>
            </a:r>
          </a:p>
        </p:txBody>
      </p:sp>
      <p:sp>
        <p:nvSpPr>
          <p:cNvPr id="236" name="object 236"/>
          <p:cNvSpPr txBox="1"/>
          <p:nvPr/>
        </p:nvSpPr>
        <p:spPr>
          <a:xfrm>
            <a:off x="2885567" y="9560280"/>
            <a:ext cx="35151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94.15</a:t>
            </a:r>
          </a:p>
        </p:txBody>
      </p:sp>
      <p:sp>
        <p:nvSpPr>
          <p:cNvPr id="237" name="object 237"/>
          <p:cNvSpPr txBox="1"/>
          <p:nvPr/>
        </p:nvSpPr>
        <p:spPr>
          <a:xfrm>
            <a:off x="3376295" y="9560280"/>
            <a:ext cx="400397"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b="1">
                <a:solidFill>
                  <a:srgbClr val="4d4d4f"/>
                </a:solidFill>
                <a:latin typeface="DengXian"/>
                <a:cs typeface="DengXian"/>
              </a:rPr>
              <a:t>512.47</a:t>
            </a:r>
          </a:p>
        </p:txBody>
      </p:sp>
      <p:sp>
        <p:nvSpPr>
          <p:cNvPr id="238" name="object 238"/>
          <p:cNvSpPr txBox="1"/>
          <p:nvPr/>
        </p:nvSpPr>
        <p:spPr>
          <a:xfrm>
            <a:off x="7189978" y="9560280"/>
            <a:ext cx="340969" cy="130203"/>
          </a:xfrm>
          <a:prstGeom prst="rect">
            <a:avLst/>
          </a:prstGeom>
        </p:spPr>
        <p:txBody>
          <a:bodyPr wrap="square" lIns="0" tIns="0" rIns="0" bIns="0" rtlCol="0" vert="horz">
            <a:spAutoFit/>
          </a:bodyPr>
          <a:lstStyle/>
          <a:p>
            <a:pPr marL="0" marR="0">
              <a:lnSpc>
                <a:spcPts val="725"/>
              </a:lnSpc>
              <a:spcBef>
                <a:spcPts val="0"/>
              </a:spcBef>
              <a:spcAft>
                <a:spcPts val="0"/>
              </a:spcAft>
            </a:pPr>
            <a:r>
              <a:rPr dirty="0" sz="700">
                <a:solidFill>
                  <a:srgbClr val="4d4d4f"/>
                </a:solidFill>
                <a:latin typeface="WCDVJB+DengXian Regular"/>
                <a:cs typeface="WCDVJB+DengXian Regular"/>
              </a:rPr>
              <a:t>11.10</a:t>
            </a:r>
          </a:p>
        </p:txBody>
      </p:sp>
      <p:sp>
        <p:nvSpPr>
          <p:cNvPr id="239" name="object 239"/>
          <p:cNvSpPr txBox="1"/>
          <p:nvPr/>
        </p:nvSpPr>
        <p:spPr>
          <a:xfrm>
            <a:off x="179831" y="9729597"/>
            <a:ext cx="1662769" cy="139267"/>
          </a:xfrm>
          <a:prstGeom prst="rect">
            <a:avLst/>
          </a:prstGeom>
        </p:spPr>
        <p:txBody>
          <a:bodyPr wrap="square" lIns="0" tIns="0" rIns="0" bIns="0" rtlCol="0" vert="horz">
            <a:spAutoFit/>
          </a:bodyPr>
          <a:lstStyle/>
          <a:p>
            <a:pPr marL="0" marR="0">
              <a:lnSpc>
                <a:spcPts val="796"/>
              </a:lnSpc>
              <a:spcBef>
                <a:spcPts val="0"/>
              </a:spcBef>
              <a:spcAft>
                <a:spcPts val="0"/>
              </a:spcAft>
            </a:pPr>
            <a:r>
              <a:rPr dirty="0" sz="700">
                <a:solidFill>
                  <a:srgbClr val="4d4d4f"/>
                </a:solidFill>
                <a:latin typeface="UBFKTH+FZLanTingHei-R-GBK"/>
                <a:cs typeface="UBFKTH+FZLanTingHei-R-GBK"/>
              </a:rPr>
              <a:t>资料来源：公司公告，天风证券研究所</a:t>
            </a:r>
          </a:p>
        </p:txBody>
      </p:sp>
      <p:sp>
        <p:nvSpPr>
          <p:cNvPr id="240" name="object 240"/>
          <p:cNvSpPr txBox="1"/>
          <p:nvPr/>
        </p:nvSpPr>
        <p:spPr>
          <a:xfrm>
            <a:off x="1676513" y="9930159"/>
            <a:ext cx="4006829" cy="186353"/>
          </a:xfrm>
          <a:prstGeom prst="rect">
            <a:avLst/>
          </a:prstGeom>
        </p:spPr>
        <p:txBody>
          <a:bodyPr wrap="square" lIns="0" tIns="0" rIns="0" bIns="0" rtlCol="0" vert="horz">
            <a:spAutoFit/>
          </a:bodyPr>
          <a:lstStyle/>
          <a:p>
            <a:pPr marL="0" marR="0">
              <a:lnSpc>
                <a:spcPts val="1167"/>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
        <p:nvSpPr>
          <p:cNvPr id="241" name="object 241"/>
          <p:cNvSpPr txBox="1"/>
          <p:nvPr/>
        </p:nvSpPr>
        <p:spPr>
          <a:xfrm>
            <a:off x="957376" y="10362047"/>
            <a:ext cx="23241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b4948"/>
                </a:solidFill>
                <a:latin typeface="UBFKTH+FZLanTingHei-R-GBK"/>
                <a:cs typeface="UBFKTH+FZLanTingHei-R-GBK"/>
              </a:rPr>
              <a:t>请务必阅读正文之后的信息披露和免责申明</a:t>
            </a:r>
          </a:p>
        </p:txBody>
      </p:sp>
      <p:sp>
        <p:nvSpPr>
          <p:cNvPr id="242" name="object 242"/>
          <p:cNvSpPr txBox="1"/>
          <p:nvPr/>
        </p:nvSpPr>
        <p:spPr>
          <a:xfrm>
            <a:off x="6854697" y="10371702"/>
            <a:ext cx="212619"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594359" y="10311891"/>
            <a:ext cx="6374637" cy="18288"/>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0" y="243585"/>
            <a:ext cx="7556500" cy="9983089"/>
          </a:xfrm>
          <a:prstGeom prst="rect">
            <a:avLst/>
          </a:prstGeom>
          <a:blipFill>
            <a:blip cstate="print" r:embed="rId3"/>
            <a:stretch>
              <a:fillRect/>
            </a:stretch>
          </a:blipFill>
        </p:spPr>
        <p:txBody>
          <a:bodyPr wrap="square" lIns="0" tIns="0" rIns="0" bIns="0" rtlCol="0">
            <a:spAutoFit/>
          </a:bodyPr>
          <a:lstStyle/>
          <a:p/>
        </p:txBody>
      </p:sp>
      <p:sp>
        <p:nvSpPr>
          <p:cNvPr id="4" name="object 4"/>
          <p:cNvSpPr txBox="1"/>
          <p:nvPr/>
        </p:nvSpPr>
        <p:spPr>
          <a:xfrm>
            <a:off x="219947" y="451474"/>
            <a:ext cx="1609004" cy="214643"/>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報告吧</a:t>
            </a:r>
            <a:r>
              <a:rPr dirty="0" sz="1350" baseline="29149">
                <a:solidFill>
                  <a:srgbClr val="4d4d4f"/>
                </a:solidFill>
                <a:latin typeface="UBFKTH+FZLanTingHei-R-GBK"/>
                <a:cs typeface="UBFKTH+FZLanTingHei-R-GBK"/>
              </a:rPr>
              <a:t>公司报告</a:t>
            </a:r>
            <a:r>
              <a:rPr dirty="0" sz="1350" baseline="29149" spc="118">
                <a:solidFill>
                  <a:srgbClr val="4d4d4f"/>
                </a:solidFill>
                <a:latin typeface="Times New Roman"/>
                <a:cs typeface="Times New Roman"/>
              </a:rPr>
              <a:t> </a:t>
            </a:r>
            <a:r>
              <a:rPr dirty="0" sz="1350" baseline="29149">
                <a:solidFill>
                  <a:srgbClr val="4d4d4f"/>
                </a:solidFill>
                <a:latin typeface="IEJVMP+FZLanTingHei-R-GBK"/>
                <a:cs typeface="IEJVMP+FZLanTingHei-R-GBK"/>
              </a:rPr>
              <a:t>|</a:t>
            </a:r>
            <a:r>
              <a:rPr dirty="0" sz="1350" baseline="29149" spc="203">
                <a:solidFill>
                  <a:srgbClr val="4d4d4f"/>
                </a:solidFill>
                <a:latin typeface="IEJVMP+FZLanTingHei-R-GBK"/>
                <a:cs typeface="IEJVMP+FZLanTingHei-R-GBK"/>
              </a:rPr>
              <a:t> </a:t>
            </a:r>
            <a:r>
              <a:rPr dirty="0" sz="1350" baseline="29149">
                <a:solidFill>
                  <a:srgbClr val="4d4d4f"/>
                </a:solidFill>
                <a:latin typeface="UBFKTH+FZLanTingHei-R-GBK"/>
                <a:cs typeface="UBFKTH+FZLanTingHei-R-GBK"/>
              </a:rPr>
              <a:t>公司点评</a:t>
            </a:r>
          </a:p>
        </p:txBody>
      </p:sp>
      <p:sp>
        <p:nvSpPr>
          <p:cNvPr id="5" name="object 5"/>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6" name="object 6"/>
          <p:cNvSpPr txBox="1"/>
          <p:nvPr/>
        </p:nvSpPr>
        <p:spPr>
          <a:xfrm>
            <a:off x="612648" y="869050"/>
            <a:ext cx="7252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分析师声明</a:t>
            </a:r>
          </a:p>
        </p:txBody>
      </p:sp>
      <p:sp>
        <p:nvSpPr>
          <p:cNvPr id="7" name="object 7"/>
          <p:cNvSpPr txBox="1"/>
          <p:nvPr/>
        </p:nvSpPr>
        <p:spPr>
          <a:xfrm>
            <a:off x="612648" y="1059805"/>
            <a:ext cx="6438900" cy="549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本报告署名分析师在此声明：我们具有中国证券业协会授予的证券投资咨询执业资格或相当的专业胜任能力，本报告所表述的</a:t>
            </a:r>
          </a:p>
          <a:p>
            <a:pPr marL="0" marR="0">
              <a:lnSpc>
                <a:spcPts val="1030"/>
              </a:lnSpc>
              <a:spcBef>
                <a:spcPts val="469"/>
              </a:spcBef>
              <a:spcAft>
                <a:spcPts val="0"/>
              </a:spcAft>
            </a:pPr>
            <a:r>
              <a:rPr dirty="0" sz="900">
                <a:solidFill>
                  <a:srgbClr val="4d4d4f"/>
                </a:solidFill>
                <a:latin typeface="UBFKTH+FZLanTingHei-R-GBK"/>
                <a:cs typeface="UBFKTH+FZLanTingHei-R-GBK"/>
              </a:rPr>
              <a:t>所有观点均准确地反映了我们对标的证券和发行人的个人看法。我们所得报酬的任何部分不曾与，不与，也将不会与本报告中</a:t>
            </a:r>
          </a:p>
          <a:p>
            <a:pPr marL="0" marR="0">
              <a:lnSpc>
                <a:spcPts val="1030"/>
              </a:lnSpc>
              <a:spcBef>
                <a:spcPts val="469"/>
              </a:spcBef>
              <a:spcAft>
                <a:spcPts val="0"/>
              </a:spcAft>
            </a:pPr>
            <a:r>
              <a:rPr dirty="0" sz="900">
                <a:solidFill>
                  <a:srgbClr val="4d4d4f"/>
                </a:solidFill>
                <a:latin typeface="UBFKTH+FZLanTingHei-R-GBK"/>
                <a:cs typeface="UBFKTH+FZLanTingHei-R-GBK"/>
              </a:rPr>
              <a:t>的具体投资建议或观点有直接或间接联系。</a:t>
            </a:r>
          </a:p>
        </p:txBody>
      </p:sp>
      <p:sp>
        <p:nvSpPr>
          <p:cNvPr id="8" name="object 8"/>
          <p:cNvSpPr txBox="1"/>
          <p:nvPr/>
        </p:nvSpPr>
        <p:spPr>
          <a:xfrm>
            <a:off x="612648" y="1821805"/>
            <a:ext cx="6109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一般声明</a:t>
            </a:r>
          </a:p>
        </p:txBody>
      </p:sp>
      <p:sp>
        <p:nvSpPr>
          <p:cNvPr id="9" name="object 9"/>
          <p:cNvSpPr txBox="1"/>
          <p:nvPr/>
        </p:nvSpPr>
        <p:spPr>
          <a:xfrm>
            <a:off x="612648" y="2012305"/>
            <a:ext cx="6667500" cy="549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除非另有规定，本报告中的所有材料版权均属天风证券股份有限公司（已获中国证监会许可的证券投资咨询业务资格）及其附</a:t>
            </a:r>
          </a:p>
          <a:p>
            <a:pPr marL="0" marR="0">
              <a:lnSpc>
                <a:spcPts val="1030"/>
              </a:lnSpc>
              <a:spcBef>
                <a:spcPts val="469"/>
              </a:spcBef>
              <a:spcAft>
                <a:spcPts val="0"/>
              </a:spcAft>
            </a:pPr>
            <a:r>
              <a:rPr dirty="0" sz="900" spc="-17">
                <a:solidFill>
                  <a:srgbClr val="4d4d4f"/>
                </a:solidFill>
                <a:latin typeface="UBFKTH+FZLanTingHei-R-GBK"/>
                <a:cs typeface="UBFKTH+FZLanTingHei-R-GBK"/>
              </a:rPr>
              <a:t>属机构（以下统称“天风证券”）。未经天风证券事先书面授权，不得以任何方式修改、发送或者复制本报告及其所包含的材料、</a:t>
            </a:r>
          </a:p>
          <a:p>
            <a:pPr marL="0" marR="0">
              <a:lnSpc>
                <a:spcPts val="1030"/>
              </a:lnSpc>
              <a:spcBef>
                <a:spcPts val="469"/>
              </a:spcBef>
              <a:spcAft>
                <a:spcPts val="0"/>
              </a:spcAft>
            </a:pPr>
            <a:r>
              <a:rPr dirty="0" sz="900">
                <a:solidFill>
                  <a:srgbClr val="4d4d4f"/>
                </a:solidFill>
                <a:latin typeface="UBFKTH+FZLanTingHei-R-GBK"/>
                <a:cs typeface="UBFKTH+FZLanTingHei-R-GBK"/>
              </a:rPr>
              <a:t>内容。所有本报告中使用的商标、服务标识及标记均为天风证券的商标、服务标识及标记。</a:t>
            </a:r>
          </a:p>
        </p:txBody>
      </p:sp>
      <p:sp>
        <p:nvSpPr>
          <p:cNvPr id="10" name="object 10"/>
          <p:cNvSpPr txBox="1"/>
          <p:nvPr/>
        </p:nvSpPr>
        <p:spPr>
          <a:xfrm>
            <a:off x="612648" y="2583805"/>
            <a:ext cx="6440169" cy="1121801"/>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本报告是机密的，仅供我们的客户使用，天风证券不因收件人收到本报告而视其为天风证券的客户。本报告中的信息均来源于</a:t>
            </a:r>
          </a:p>
          <a:p>
            <a:pPr marL="0" marR="0">
              <a:lnSpc>
                <a:spcPts val="1030"/>
              </a:lnSpc>
              <a:spcBef>
                <a:spcPts val="469"/>
              </a:spcBef>
              <a:spcAft>
                <a:spcPts val="0"/>
              </a:spcAft>
            </a:pPr>
            <a:r>
              <a:rPr dirty="0" sz="900">
                <a:solidFill>
                  <a:srgbClr val="4d4d4f"/>
                </a:solidFill>
                <a:latin typeface="UBFKTH+FZLanTingHei-R-GBK"/>
                <a:cs typeface="UBFKTH+FZLanTingHei-R-GBK"/>
              </a:rPr>
              <a:t>我们认为可靠的已公开资料，但天风证券对这些信息的准确性及完整性不作任何保证。本报告中的信息、意见等均仅供客户参</a:t>
            </a:r>
          </a:p>
          <a:p>
            <a:pPr marL="0" marR="0">
              <a:lnSpc>
                <a:spcPts val="1030"/>
              </a:lnSpc>
              <a:spcBef>
                <a:spcPts val="469"/>
              </a:spcBef>
              <a:spcAft>
                <a:spcPts val="0"/>
              </a:spcAft>
            </a:pPr>
            <a:r>
              <a:rPr dirty="0" sz="900">
                <a:solidFill>
                  <a:srgbClr val="4d4d4f"/>
                </a:solidFill>
                <a:latin typeface="UBFKTH+FZLanTingHei-R-GBK"/>
                <a:cs typeface="UBFKTH+FZLanTingHei-R-GBK"/>
              </a:rPr>
              <a:t>考，不构成所述证券买卖的出价或征价邀请或要约。该等信息、意见并未考虑到获取本报告人员的具体投资目的、财务状况以</a:t>
            </a:r>
          </a:p>
          <a:p>
            <a:pPr marL="0" marR="0">
              <a:lnSpc>
                <a:spcPts val="1030"/>
              </a:lnSpc>
              <a:spcBef>
                <a:spcPts val="469"/>
              </a:spcBef>
              <a:spcAft>
                <a:spcPts val="0"/>
              </a:spcAft>
            </a:pPr>
            <a:r>
              <a:rPr dirty="0" sz="900">
                <a:solidFill>
                  <a:srgbClr val="4d4d4f"/>
                </a:solidFill>
                <a:latin typeface="UBFKTH+FZLanTingHei-R-GBK"/>
                <a:cs typeface="UBFKTH+FZLanTingHei-R-GBK"/>
              </a:rPr>
              <a:t>及特定需求，在任何时候均不构成对任何人的个人推荐。客户应当对本报告中的信息和意见进行独立评估，并应同时考量各自</a:t>
            </a:r>
          </a:p>
          <a:p>
            <a:pPr marL="0" marR="0">
              <a:lnSpc>
                <a:spcPts val="1030"/>
              </a:lnSpc>
              <a:spcBef>
                <a:spcPts val="472"/>
              </a:spcBef>
              <a:spcAft>
                <a:spcPts val="0"/>
              </a:spcAft>
            </a:pPr>
            <a:r>
              <a:rPr dirty="0" sz="900">
                <a:solidFill>
                  <a:srgbClr val="4d4d4f"/>
                </a:solidFill>
                <a:latin typeface="UBFKTH+FZLanTingHei-R-GBK"/>
                <a:cs typeface="UBFKTH+FZLanTingHei-R-GBK"/>
              </a:rPr>
              <a:t>的投资目的、财务状况和特定需求，必要时就法律、商业、财务、税收等方面咨询专家的意见。对依据或者使用本报告所造成</a:t>
            </a:r>
          </a:p>
          <a:p>
            <a:pPr marL="0" marR="0">
              <a:lnSpc>
                <a:spcPts val="1030"/>
              </a:lnSpc>
              <a:spcBef>
                <a:spcPts val="469"/>
              </a:spcBef>
              <a:spcAft>
                <a:spcPts val="0"/>
              </a:spcAft>
            </a:pPr>
            <a:r>
              <a:rPr dirty="0" sz="900">
                <a:solidFill>
                  <a:srgbClr val="4d4d4f"/>
                </a:solidFill>
                <a:latin typeface="UBFKTH+FZLanTingHei-R-GBK"/>
                <a:cs typeface="UBFKTH+FZLanTingHei-R-GBK"/>
              </a:rPr>
              <a:t>的一切后果，天风证券及</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或其关联人员均不承担任何法律责任。</a:t>
            </a:r>
          </a:p>
        </p:txBody>
      </p:sp>
      <p:sp>
        <p:nvSpPr>
          <p:cNvPr id="11" name="object 11"/>
          <p:cNvSpPr txBox="1"/>
          <p:nvPr/>
        </p:nvSpPr>
        <p:spPr>
          <a:xfrm>
            <a:off x="612648" y="3727186"/>
            <a:ext cx="6482097" cy="930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本报告所载的意见、评估及预测仅为本报告出具日的观点和判断。该等意见、评估及预测无需通知即可随时更改。过往的表现</a:t>
            </a:r>
          </a:p>
          <a:p>
            <a:pPr marL="0" marR="0">
              <a:lnSpc>
                <a:spcPts val="1030"/>
              </a:lnSpc>
              <a:spcBef>
                <a:spcPts val="469"/>
              </a:spcBef>
              <a:spcAft>
                <a:spcPts val="0"/>
              </a:spcAft>
            </a:pPr>
            <a:r>
              <a:rPr dirty="0" sz="900">
                <a:solidFill>
                  <a:srgbClr val="4d4d4f"/>
                </a:solidFill>
                <a:latin typeface="UBFKTH+FZLanTingHei-R-GBK"/>
                <a:cs typeface="UBFKTH+FZLanTingHei-R-GBK"/>
              </a:rPr>
              <a:t>亦不应作为日后表现的预示和担保。在不同时期，天风证券可能会发出与本报告所载意见、评估及预测不一致的研究报告。</a:t>
            </a:r>
          </a:p>
          <a:p>
            <a:pPr marL="0" marR="0">
              <a:lnSpc>
                <a:spcPts val="1030"/>
              </a:lnSpc>
              <a:spcBef>
                <a:spcPts val="469"/>
              </a:spcBef>
              <a:spcAft>
                <a:spcPts val="0"/>
              </a:spcAft>
            </a:pPr>
            <a:r>
              <a:rPr dirty="0" sz="900">
                <a:solidFill>
                  <a:srgbClr val="4d4d4f"/>
                </a:solidFill>
                <a:latin typeface="UBFKTH+FZLanTingHei-R-GBK"/>
                <a:cs typeface="UBFKTH+FZLanTingHei-R-GBK"/>
              </a:rPr>
              <a:t>天风证券的销售人员、交易人员以及其他专业人士可能会依据不同假设和标准、采用不同的分析方法而口头或书面发表与本报</a:t>
            </a:r>
          </a:p>
          <a:p>
            <a:pPr marL="0" marR="0">
              <a:lnSpc>
                <a:spcPts val="1030"/>
              </a:lnSpc>
              <a:spcBef>
                <a:spcPts val="469"/>
              </a:spcBef>
              <a:spcAft>
                <a:spcPts val="0"/>
              </a:spcAft>
            </a:pPr>
            <a:r>
              <a:rPr dirty="0" sz="900">
                <a:solidFill>
                  <a:srgbClr val="4d4d4f"/>
                </a:solidFill>
                <a:latin typeface="UBFKTH+FZLanTingHei-R-GBK"/>
                <a:cs typeface="UBFKTH+FZLanTingHei-R-GBK"/>
              </a:rPr>
              <a:t>告意见及建议不一致的市场评论和</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或交易观点。天风证券没有将此意见及建议向报告所有接收者进行更新的义务。天风证券的</a:t>
            </a:r>
          </a:p>
          <a:p>
            <a:pPr marL="0" marR="0">
              <a:lnSpc>
                <a:spcPts val="1030"/>
              </a:lnSpc>
              <a:spcBef>
                <a:spcPts val="469"/>
              </a:spcBef>
              <a:spcAft>
                <a:spcPts val="0"/>
              </a:spcAft>
            </a:pPr>
            <a:r>
              <a:rPr dirty="0" sz="900">
                <a:solidFill>
                  <a:srgbClr val="4d4d4f"/>
                </a:solidFill>
                <a:latin typeface="UBFKTH+FZLanTingHei-R-GBK"/>
                <a:cs typeface="UBFKTH+FZLanTingHei-R-GBK"/>
              </a:rPr>
              <a:t>资产管理部门、自营部门以及其他投资业务部门可能独立做出与本报告中的意见或建议不一致的投资决策。</a:t>
            </a:r>
          </a:p>
        </p:txBody>
      </p:sp>
      <p:sp>
        <p:nvSpPr>
          <p:cNvPr id="12" name="object 12"/>
          <p:cNvSpPr txBox="1"/>
          <p:nvPr/>
        </p:nvSpPr>
        <p:spPr>
          <a:xfrm>
            <a:off x="612648" y="4870186"/>
            <a:ext cx="610971"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特别声明</a:t>
            </a:r>
          </a:p>
        </p:txBody>
      </p:sp>
      <p:sp>
        <p:nvSpPr>
          <p:cNvPr id="13" name="object 13"/>
          <p:cNvSpPr txBox="1"/>
          <p:nvPr/>
        </p:nvSpPr>
        <p:spPr>
          <a:xfrm>
            <a:off x="612648" y="5060686"/>
            <a:ext cx="6482461" cy="549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在法律许可的情况下，天风证券可能会持有本报告中提及公司所发行的证券并进行交易，也可能为这些公司提供或争取提供投</a:t>
            </a:r>
          </a:p>
          <a:p>
            <a:pPr marL="0" marR="0">
              <a:lnSpc>
                <a:spcPts val="1030"/>
              </a:lnSpc>
              <a:spcBef>
                <a:spcPts val="469"/>
              </a:spcBef>
              <a:spcAft>
                <a:spcPts val="0"/>
              </a:spcAft>
            </a:pPr>
            <a:r>
              <a:rPr dirty="0" sz="900">
                <a:solidFill>
                  <a:srgbClr val="4d4d4f"/>
                </a:solidFill>
                <a:latin typeface="UBFKTH+FZLanTingHei-R-GBK"/>
                <a:cs typeface="UBFKTH+FZLanTingHei-R-GBK"/>
              </a:rPr>
              <a:t>资银行、财务顾问和金融产品等各种金融服务。因此，投资者应当考虑到天风证券及</a:t>
            </a:r>
            <a:r>
              <a:rPr dirty="0" sz="900">
                <a:solidFill>
                  <a:srgbClr val="4d4d4f"/>
                </a:solidFill>
                <a:latin typeface="WCDVJB+DengXian Regular"/>
                <a:cs typeface="WCDVJB+DengXian Regular"/>
              </a:rPr>
              <a:t>/</a:t>
            </a:r>
            <a:r>
              <a:rPr dirty="0" sz="900">
                <a:solidFill>
                  <a:srgbClr val="4d4d4f"/>
                </a:solidFill>
                <a:latin typeface="UBFKTH+FZLanTingHei-R-GBK"/>
                <a:cs typeface="UBFKTH+FZLanTingHei-R-GBK"/>
              </a:rPr>
              <a:t>或其相关人员可能存在影响本报告观点客</a:t>
            </a:r>
          </a:p>
          <a:p>
            <a:pPr marL="0" marR="0">
              <a:lnSpc>
                <a:spcPts val="1030"/>
              </a:lnSpc>
              <a:spcBef>
                <a:spcPts val="469"/>
              </a:spcBef>
              <a:spcAft>
                <a:spcPts val="0"/>
              </a:spcAft>
            </a:pPr>
            <a:r>
              <a:rPr dirty="0" sz="900">
                <a:solidFill>
                  <a:srgbClr val="4d4d4f"/>
                </a:solidFill>
                <a:latin typeface="UBFKTH+FZLanTingHei-R-GBK"/>
                <a:cs typeface="UBFKTH+FZLanTingHei-R-GBK"/>
              </a:rPr>
              <a:t>观性的潜在利益冲突，投资者请勿将本报告视为投资或其他决定的唯一参考依据。</a:t>
            </a:r>
          </a:p>
        </p:txBody>
      </p:sp>
      <p:sp>
        <p:nvSpPr>
          <p:cNvPr id="14" name="object 14"/>
          <p:cNvSpPr txBox="1"/>
          <p:nvPr/>
        </p:nvSpPr>
        <p:spPr>
          <a:xfrm>
            <a:off x="612648" y="6045444"/>
            <a:ext cx="84094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投资评级声明</a:t>
            </a:r>
          </a:p>
        </p:txBody>
      </p:sp>
      <p:sp>
        <p:nvSpPr>
          <p:cNvPr id="15" name="object 15"/>
          <p:cNvSpPr txBox="1"/>
          <p:nvPr/>
        </p:nvSpPr>
        <p:spPr>
          <a:xfrm>
            <a:off x="687323" y="6312144"/>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类别</a:t>
            </a:r>
          </a:p>
        </p:txBody>
      </p:sp>
      <p:sp>
        <p:nvSpPr>
          <p:cNvPr id="16" name="object 16"/>
          <p:cNvSpPr txBox="1"/>
          <p:nvPr/>
        </p:nvSpPr>
        <p:spPr>
          <a:xfrm>
            <a:off x="1981454" y="6312144"/>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说明</a:t>
            </a:r>
          </a:p>
        </p:txBody>
      </p:sp>
      <p:sp>
        <p:nvSpPr>
          <p:cNvPr id="17" name="object 17"/>
          <p:cNvSpPr txBox="1"/>
          <p:nvPr/>
        </p:nvSpPr>
        <p:spPr>
          <a:xfrm>
            <a:off x="4210177" y="6312144"/>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评级</a:t>
            </a:r>
          </a:p>
        </p:txBody>
      </p:sp>
      <p:sp>
        <p:nvSpPr>
          <p:cNvPr id="18" name="object 18"/>
          <p:cNvSpPr txBox="1"/>
          <p:nvPr/>
        </p:nvSpPr>
        <p:spPr>
          <a:xfrm>
            <a:off x="5273928" y="6312144"/>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体系</a:t>
            </a:r>
          </a:p>
        </p:txBody>
      </p:sp>
      <p:sp>
        <p:nvSpPr>
          <p:cNvPr id="19" name="object 19"/>
          <p:cNvSpPr txBox="1"/>
          <p:nvPr/>
        </p:nvSpPr>
        <p:spPr>
          <a:xfrm>
            <a:off x="4228465" y="6545315"/>
            <a:ext cx="3810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买入</a:t>
            </a:r>
          </a:p>
        </p:txBody>
      </p:sp>
      <p:sp>
        <p:nvSpPr>
          <p:cNvPr id="20" name="object 20"/>
          <p:cNvSpPr txBox="1"/>
          <p:nvPr/>
        </p:nvSpPr>
        <p:spPr>
          <a:xfrm>
            <a:off x="5275453" y="6545315"/>
            <a:ext cx="1537182" cy="982736"/>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预期股价相对收益</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20%</a:t>
            </a:r>
            <a:r>
              <a:rPr dirty="0" sz="900">
                <a:solidFill>
                  <a:srgbClr val="4d4d4f"/>
                </a:solidFill>
                <a:latin typeface="UBFKTH+FZLanTingHei-R-GBK"/>
                <a:cs typeface="UBFKTH+FZLanTingHei-R-GBK"/>
              </a:rPr>
              <a:t>以上</a:t>
            </a:r>
          </a:p>
          <a:p>
            <a:pPr marL="0" marR="0">
              <a:lnSpc>
                <a:spcPts val="1030"/>
              </a:lnSpc>
              <a:spcBef>
                <a:spcPts val="577"/>
              </a:spcBef>
              <a:spcAft>
                <a:spcPts val="0"/>
              </a:spcAft>
            </a:pPr>
            <a:r>
              <a:rPr dirty="0" sz="900">
                <a:solidFill>
                  <a:srgbClr val="4d4d4f"/>
                </a:solidFill>
                <a:latin typeface="UBFKTH+FZLanTingHei-R-GBK"/>
                <a:cs typeface="UBFKTH+FZLanTingHei-R-GBK"/>
              </a:rPr>
              <a:t>预期股价相对收益</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10%-20%</a:t>
            </a:r>
          </a:p>
          <a:p>
            <a:pPr marL="0" marR="0">
              <a:lnSpc>
                <a:spcPts val="1030"/>
              </a:lnSpc>
              <a:spcBef>
                <a:spcPts val="565"/>
              </a:spcBef>
              <a:spcAft>
                <a:spcPts val="0"/>
              </a:spcAft>
            </a:pPr>
            <a:r>
              <a:rPr dirty="0" sz="900">
                <a:solidFill>
                  <a:srgbClr val="4d4d4f"/>
                </a:solidFill>
                <a:latin typeface="UBFKTH+FZLanTingHei-R-GBK"/>
                <a:cs typeface="UBFKTH+FZLanTingHei-R-GBK"/>
              </a:rPr>
              <a:t>预期股价相对收益</a:t>
            </a:r>
            <a:r>
              <a:rPr dirty="0" sz="900">
                <a:solidFill>
                  <a:srgbClr val="4d4d4f"/>
                </a:solidFill>
                <a:latin typeface="WCDVJB+DengXian Regular"/>
                <a:cs typeface="WCDVJB+DengXian Regular"/>
              </a:rPr>
              <a:t>-10%-10%</a:t>
            </a:r>
          </a:p>
          <a:p>
            <a:pPr marL="0" marR="0">
              <a:lnSpc>
                <a:spcPts val="1030"/>
              </a:lnSpc>
              <a:spcBef>
                <a:spcPts val="565"/>
              </a:spcBef>
              <a:spcAft>
                <a:spcPts val="0"/>
              </a:spcAft>
            </a:pPr>
            <a:r>
              <a:rPr dirty="0" sz="900">
                <a:solidFill>
                  <a:srgbClr val="4d4d4f"/>
                </a:solidFill>
                <a:latin typeface="UBFKTH+FZLanTingHei-R-GBK"/>
                <a:cs typeface="UBFKTH+FZLanTingHei-R-GBK"/>
              </a:rPr>
              <a:t>预期股价相对收益</a:t>
            </a:r>
            <a:r>
              <a:rPr dirty="0" sz="900">
                <a:solidFill>
                  <a:srgbClr val="4d4d4f"/>
                </a:solidFill>
                <a:latin typeface="WCDVJB+DengXian Regular"/>
                <a:cs typeface="WCDVJB+DengXian Regular"/>
              </a:rPr>
              <a:t>-10%</a:t>
            </a:r>
            <a:r>
              <a:rPr dirty="0" sz="900">
                <a:solidFill>
                  <a:srgbClr val="4d4d4f"/>
                </a:solidFill>
                <a:latin typeface="UBFKTH+FZLanTingHei-R-GBK"/>
                <a:cs typeface="UBFKTH+FZLanTingHei-R-GBK"/>
              </a:rPr>
              <a:t>以下</a:t>
            </a:r>
          </a:p>
          <a:p>
            <a:pPr marL="0" marR="0">
              <a:lnSpc>
                <a:spcPts val="1030"/>
              </a:lnSpc>
              <a:spcBef>
                <a:spcPts val="577"/>
              </a:spcBef>
              <a:spcAft>
                <a:spcPts val="0"/>
              </a:spcAft>
            </a:pPr>
            <a:r>
              <a:rPr dirty="0" sz="900">
                <a:solidFill>
                  <a:srgbClr val="4d4d4f"/>
                </a:solidFill>
                <a:latin typeface="UBFKTH+FZLanTingHei-R-GBK"/>
                <a:cs typeface="UBFKTH+FZLanTingHei-R-GBK"/>
              </a:rPr>
              <a:t>预期行业指数涨幅</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5%</a:t>
            </a:r>
            <a:r>
              <a:rPr dirty="0" sz="900">
                <a:solidFill>
                  <a:srgbClr val="4d4d4f"/>
                </a:solidFill>
                <a:latin typeface="UBFKTH+FZLanTingHei-R-GBK"/>
                <a:cs typeface="UBFKTH+FZLanTingHei-R-GBK"/>
              </a:rPr>
              <a:t>以上</a:t>
            </a:r>
          </a:p>
        </p:txBody>
      </p:sp>
      <p:sp>
        <p:nvSpPr>
          <p:cNvPr id="21" name="object 21"/>
          <p:cNvSpPr txBox="1"/>
          <p:nvPr/>
        </p:nvSpPr>
        <p:spPr>
          <a:xfrm>
            <a:off x="1984501" y="6725147"/>
            <a:ext cx="1984667" cy="367040"/>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自报告日后的</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6</a:t>
            </a:r>
            <a:r>
              <a:rPr dirty="0" sz="900" spc="-12">
                <a:solidFill>
                  <a:srgbClr val="4d4d4f"/>
                </a:solidFill>
                <a:latin typeface="WCDVJB+DengXian Regular"/>
                <a:cs typeface="WCDVJB+DengXian Regular"/>
              </a:rPr>
              <a:t> </a:t>
            </a:r>
            <a:r>
              <a:rPr dirty="0" sz="900">
                <a:solidFill>
                  <a:srgbClr val="4d4d4f"/>
                </a:solidFill>
                <a:latin typeface="UBFKTH+FZLanTingHei-R-GBK"/>
                <a:cs typeface="UBFKTH+FZLanTingHei-R-GBK"/>
              </a:rPr>
              <a:t>个月内，相对同期沪</a:t>
            </a:r>
          </a:p>
          <a:p>
            <a:pPr marL="0" marR="0">
              <a:lnSpc>
                <a:spcPts val="1030"/>
              </a:lnSpc>
              <a:spcBef>
                <a:spcPts val="579"/>
              </a:spcBef>
              <a:spcAft>
                <a:spcPts val="0"/>
              </a:spcAft>
            </a:pPr>
            <a:r>
              <a:rPr dirty="0" sz="900">
                <a:solidFill>
                  <a:srgbClr val="4d4d4f"/>
                </a:solidFill>
                <a:latin typeface="UBFKTH+FZLanTingHei-R-GBK"/>
                <a:cs typeface="UBFKTH+FZLanTingHei-R-GBK"/>
              </a:rPr>
              <a:t>深</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300</a:t>
            </a:r>
            <a:r>
              <a:rPr dirty="0" sz="900" spc="-10">
                <a:solidFill>
                  <a:srgbClr val="4d4d4f"/>
                </a:solidFill>
                <a:latin typeface="WCDVJB+DengXian Regular"/>
                <a:cs typeface="WCDVJB+DengXian Regular"/>
              </a:rPr>
              <a:t> </a:t>
            </a:r>
            <a:r>
              <a:rPr dirty="0" sz="900">
                <a:solidFill>
                  <a:srgbClr val="4d4d4f"/>
                </a:solidFill>
                <a:latin typeface="UBFKTH+FZLanTingHei-R-GBK"/>
                <a:cs typeface="UBFKTH+FZLanTingHei-R-GBK"/>
              </a:rPr>
              <a:t>指数的涨跌幅</a:t>
            </a:r>
          </a:p>
        </p:txBody>
      </p:sp>
      <p:sp>
        <p:nvSpPr>
          <p:cNvPr id="22" name="object 22"/>
          <p:cNvSpPr txBox="1"/>
          <p:nvPr/>
        </p:nvSpPr>
        <p:spPr>
          <a:xfrm>
            <a:off x="4228465" y="6749532"/>
            <a:ext cx="3810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增持</a:t>
            </a:r>
          </a:p>
        </p:txBody>
      </p:sp>
      <p:sp>
        <p:nvSpPr>
          <p:cNvPr id="23" name="object 23"/>
          <p:cNvSpPr txBox="1"/>
          <p:nvPr/>
        </p:nvSpPr>
        <p:spPr>
          <a:xfrm>
            <a:off x="705612" y="6824208"/>
            <a:ext cx="8382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股票投资评级</a:t>
            </a:r>
          </a:p>
        </p:txBody>
      </p:sp>
      <p:sp>
        <p:nvSpPr>
          <p:cNvPr id="24" name="object 24"/>
          <p:cNvSpPr txBox="1"/>
          <p:nvPr/>
        </p:nvSpPr>
        <p:spPr>
          <a:xfrm>
            <a:off x="4228465" y="6952223"/>
            <a:ext cx="3810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持有</a:t>
            </a:r>
          </a:p>
        </p:txBody>
      </p:sp>
      <p:sp>
        <p:nvSpPr>
          <p:cNvPr id="25" name="object 25"/>
          <p:cNvSpPr txBox="1"/>
          <p:nvPr/>
        </p:nvSpPr>
        <p:spPr>
          <a:xfrm>
            <a:off x="4228465" y="7154915"/>
            <a:ext cx="3810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卖出</a:t>
            </a:r>
          </a:p>
        </p:txBody>
      </p:sp>
      <p:sp>
        <p:nvSpPr>
          <p:cNvPr id="26" name="object 26"/>
          <p:cNvSpPr txBox="1"/>
          <p:nvPr/>
        </p:nvSpPr>
        <p:spPr>
          <a:xfrm>
            <a:off x="4228465" y="7359132"/>
            <a:ext cx="609600" cy="371611"/>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强于大市</a:t>
            </a:r>
          </a:p>
          <a:p>
            <a:pPr marL="0" marR="0">
              <a:lnSpc>
                <a:spcPts val="1030"/>
              </a:lnSpc>
              <a:spcBef>
                <a:spcPts val="565"/>
              </a:spcBef>
              <a:spcAft>
                <a:spcPts val="0"/>
              </a:spcAft>
            </a:pPr>
            <a:r>
              <a:rPr dirty="0" sz="900">
                <a:solidFill>
                  <a:srgbClr val="4d4d4f"/>
                </a:solidFill>
                <a:latin typeface="UBFKTH+FZLanTingHei-R-GBK"/>
                <a:cs typeface="UBFKTH+FZLanTingHei-R-GBK"/>
              </a:rPr>
              <a:t>中性</a:t>
            </a:r>
          </a:p>
        </p:txBody>
      </p:sp>
      <p:sp>
        <p:nvSpPr>
          <p:cNvPr id="27" name="object 27"/>
          <p:cNvSpPr txBox="1"/>
          <p:nvPr/>
        </p:nvSpPr>
        <p:spPr>
          <a:xfrm>
            <a:off x="1984501" y="7445999"/>
            <a:ext cx="1984667" cy="367040"/>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自报告日后的</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6</a:t>
            </a:r>
            <a:r>
              <a:rPr dirty="0" sz="900" spc="-12">
                <a:solidFill>
                  <a:srgbClr val="4d4d4f"/>
                </a:solidFill>
                <a:latin typeface="WCDVJB+DengXian Regular"/>
                <a:cs typeface="WCDVJB+DengXian Regular"/>
              </a:rPr>
              <a:t> </a:t>
            </a:r>
            <a:r>
              <a:rPr dirty="0" sz="900">
                <a:solidFill>
                  <a:srgbClr val="4d4d4f"/>
                </a:solidFill>
                <a:latin typeface="UBFKTH+FZLanTingHei-R-GBK"/>
                <a:cs typeface="UBFKTH+FZLanTingHei-R-GBK"/>
              </a:rPr>
              <a:t>个月内，相对同期沪</a:t>
            </a:r>
          </a:p>
          <a:p>
            <a:pPr marL="0" marR="0">
              <a:lnSpc>
                <a:spcPts val="1030"/>
              </a:lnSpc>
              <a:spcBef>
                <a:spcPts val="579"/>
              </a:spcBef>
              <a:spcAft>
                <a:spcPts val="0"/>
              </a:spcAft>
            </a:pPr>
            <a:r>
              <a:rPr dirty="0" sz="900">
                <a:solidFill>
                  <a:srgbClr val="4d4d4f"/>
                </a:solidFill>
                <a:latin typeface="UBFKTH+FZLanTingHei-R-GBK"/>
                <a:cs typeface="UBFKTH+FZLanTingHei-R-GBK"/>
              </a:rPr>
              <a:t>深</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300</a:t>
            </a:r>
            <a:r>
              <a:rPr dirty="0" sz="900" spc="-10">
                <a:solidFill>
                  <a:srgbClr val="4d4d4f"/>
                </a:solidFill>
                <a:latin typeface="WCDVJB+DengXian Regular"/>
                <a:cs typeface="WCDVJB+DengXian Regular"/>
              </a:rPr>
              <a:t> </a:t>
            </a:r>
            <a:r>
              <a:rPr dirty="0" sz="900">
                <a:solidFill>
                  <a:srgbClr val="4d4d4f"/>
                </a:solidFill>
                <a:latin typeface="UBFKTH+FZLanTingHei-R-GBK"/>
                <a:cs typeface="UBFKTH+FZLanTingHei-R-GBK"/>
              </a:rPr>
              <a:t>指数的涨跌幅</a:t>
            </a:r>
          </a:p>
        </p:txBody>
      </p:sp>
      <p:sp>
        <p:nvSpPr>
          <p:cNvPr id="28" name="object 28"/>
          <p:cNvSpPr txBox="1"/>
          <p:nvPr/>
        </p:nvSpPr>
        <p:spPr>
          <a:xfrm>
            <a:off x="705612" y="7545060"/>
            <a:ext cx="8382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行业投资评级</a:t>
            </a:r>
          </a:p>
        </p:txBody>
      </p:sp>
      <p:sp>
        <p:nvSpPr>
          <p:cNvPr id="29" name="object 29"/>
          <p:cNvSpPr txBox="1"/>
          <p:nvPr/>
        </p:nvSpPr>
        <p:spPr>
          <a:xfrm>
            <a:off x="5275453" y="7561823"/>
            <a:ext cx="1416938"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预期行业指数涨幅</a:t>
            </a:r>
            <a:r>
              <a:rPr dirty="0" sz="900">
                <a:solidFill>
                  <a:srgbClr val="4d4d4f"/>
                </a:solidFill>
                <a:latin typeface="WCDVJB+DengXian Regular"/>
                <a:cs typeface="WCDVJB+DengXian Regular"/>
              </a:rPr>
              <a:t>-5%-5%</a:t>
            </a:r>
          </a:p>
        </p:txBody>
      </p:sp>
      <p:sp>
        <p:nvSpPr>
          <p:cNvPr id="30" name="object 30"/>
          <p:cNvSpPr txBox="1"/>
          <p:nvPr/>
        </p:nvSpPr>
        <p:spPr>
          <a:xfrm>
            <a:off x="4228465" y="7764515"/>
            <a:ext cx="6096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弱于大市</a:t>
            </a:r>
          </a:p>
        </p:txBody>
      </p:sp>
      <p:sp>
        <p:nvSpPr>
          <p:cNvPr id="31" name="object 31"/>
          <p:cNvSpPr txBox="1"/>
          <p:nvPr/>
        </p:nvSpPr>
        <p:spPr>
          <a:xfrm>
            <a:off x="5275453" y="7764515"/>
            <a:ext cx="147104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预期行业指数涨幅</a:t>
            </a:r>
            <a:r>
              <a:rPr dirty="0" sz="900">
                <a:solidFill>
                  <a:srgbClr val="4d4d4f"/>
                </a:solidFill>
                <a:latin typeface="WCDVJB+DengXian Regular"/>
                <a:cs typeface="WCDVJB+DengXian Regular"/>
              </a:rPr>
              <a:t>-5%</a:t>
            </a:r>
            <a:r>
              <a:rPr dirty="0" sz="900">
                <a:solidFill>
                  <a:srgbClr val="4d4d4f"/>
                </a:solidFill>
                <a:latin typeface="UBFKTH+FZLanTingHei-R-GBK"/>
                <a:cs typeface="UBFKTH+FZLanTingHei-R-GBK"/>
              </a:rPr>
              <a:t>以下</a:t>
            </a:r>
          </a:p>
        </p:txBody>
      </p:sp>
      <p:sp>
        <p:nvSpPr>
          <p:cNvPr id="32" name="object 32"/>
          <p:cNvSpPr txBox="1"/>
          <p:nvPr/>
        </p:nvSpPr>
        <p:spPr>
          <a:xfrm>
            <a:off x="612648" y="8202285"/>
            <a:ext cx="841400" cy="508772"/>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天风证券研究</a:t>
            </a:r>
          </a:p>
          <a:p>
            <a:pPr marL="68579" marR="0">
              <a:lnSpc>
                <a:spcPts val="1030"/>
              </a:lnSpc>
              <a:spcBef>
                <a:spcPts val="1695"/>
              </a:spcBef>
              <a:spcAft>
                <a:spcPts val="0"/>
              </a:spcAft>
            </a:pPr>
            <a:r>
              <a:rPr dirty="0" sz="900" spc="11">
                <a:solidFill>
                  <a:srgbClr val="4d4d4f"/>
                </a:solidFill>
                <a:latin typeface="UBFKTH+FZLanTingHei-R-GBK"/>
                <a:cs typeface="UBFKTH+FZLanTingHei-R-GBK"/>
              </a:rPr>
              <a:t>北京</a:t>
            </a:r>
          </a:p>
        </p:txBody>
      </p:sp>
      <p:sp>
        <p:nvSpPr>
          <p:cNvPr id="33" name="object 33"/>
          <p:cNvSpPr txBox="1"/>
          <p:nvPr/>
        </p:nvSpPr>
        <p:spPr>
          <a:xfrm>
            <a:off x="2266442" y="8542137"/>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武汉</a:t>
            </a:r>
          </a:p>
        </p:txBody>
      </p:sp>
      <p:sp>
        <p:nvSpPr>
          <p:cNvPr id="34" name="object 34"/>
          <p:cNvSpPr txBox="1"/>
          <p:nvPr/>
        </p:nvSpPr>
        <p:spPr>
          <a:xfrm>
            <a:off x="3854830" y="8542137"/>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上海</a:t>
            </a:r>
          </a:p>
        </p:txBody>
      </p:sp>
      <p:sp>
        <p:nvSpPr>
          <p:cNvPr id="35" name="object 35"/>
          <p:cNvSpPr txBox="1"/>
          <p:nvPr/>
        </p:nvSpPr>
        <p:spPr>
          <a:xfrm>
            <a:off x="5441569" y="8542137"/>
            <a:ext cx="382523"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spc="11">
                <a:solidFill>
                  <a:srgbClr val="4d4d4f"/>
                </a:solidFill>
                <a:latin typeface="UBFKTH+FZLanTingHei-R-GBK"/>
                <a:cs typeface="UBFKTH+FZLanTingHei-R-GBK"/>
              </a:rPr>
              <a:t>深圳</a:t>
            </a:r>
          </a:p>
        </p:txBody>
      </p:sp>
      <p:sp>
        <p:nvSpPr>
          <p:cNvPr id="36" name="object 36"/>
          <p:cNvSpPr txBox="1"/>
          <p:nvPr/>
        </p:nvSpPr>
        <p:spPr>
          <a:xfrm>
            <a:off x="681227" y="8750924"/>
            <a:ext cx="314543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北京市西城区佟麟阁路</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36</a:t>
            </a:r>
            <a:r>
              <a:rPr dirty="0" sz="900" spc="-18">
                <a:solidFill>
                  <a:srgbClr val="4d4d4f"/>
                </a:solidFill>
                <a:latin typeface="WCDVJB+DengXian Regular"/>
                <a:cs typeface="WCDVJB+DengXian Regular"/>
              </a:rPr>
              <a:t> </a:t>
            </a:r>
            <a:r>
              <a:rPr dirty="0" sz="900">
                <a:solidFill>
                  <a:srgbClr val="4d4d4f"/>
                </a:solidFill>
                <a:latin typeface="UBFKTH+FZLanTingHei-R-GBK"/>
                <a:cs typeface="UBFKTH+FZLanTingHei-R-GBK"/>
              </a:rPr>
              <a:t>号</a:t>
            </a:r>
            <a:r>
              <a:rPr dirty="0" sz="900" spc="939">
                <a:solidFill>
                  <a:srgbClr val="4d4d4f"/>
                </a:solidFill>
                <a:latin typeface="Times New Roman"/>
                <a:cs typeface="Times New Roman"/>
              </a:rPr>
              <a:t> </a:t>
            </a:r>
            <a:r>
              <a:rPr dirty="0" sz="900">
                <a:solidFill>
                  <a:srgbClr val="4d4d4f"/>
                </a:solidFill>
                <a:latin typeface="UBFKTH+FZLanTingHei-R-GBK"/>
                <a:cs typeface="UBFKTH+FZLanTingHei-R-GBK"/>
              </a:rPr>
              <a:t>湖北武汉市武昌区中南路</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99</a:t>
            </a:r>
          </a:p>
        </p:txBody>
      </p:sp>
      <p:sp>
        <p:nvSpPr>
          <p:cNvPr id="37" name="object 37"/>
          <p:cNvSpPr txBox="1"/>
          <p:nvPr/>
        </p:nvSpPr>
        <p:spPr>
          <a:xfrm>
            <a:off x="3854830" y="8750924"/>
            <a:ext cx="1505072" cy="575828"/>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上海市浦东新区兰花路</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333</a:t>
            </a:r>
          </a:p>
          <a:p>
            <a:pPr marL="0" marR="0">
              <a:lnSpc>
                <a:spcPts val="1030"/>
              </a:lnSpc>
              <a:spcBef>
                <a:spcPts val="565"/>
              </a:spcBef>
              <a:spcAft>
                <a:spcPts val="0"/>
              </a:spcAft>
            </a:pPr>
            <a:r>
              <a:rPr dirty="0" sz="900">
                <a:solidFill>
                  <a:srgbClr val="4d4d4f"/>
                </a:solidFill>
                <a:latin typeface="UBFKTH+FZLanTingHei-R-GBK"/>
                <a:cs typeface="UBFKTH+FZLanTingHei-R-GBK"/>
              </a:rPr>
              <a:t>号</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333</a:t>
            </a:r>
            <a:r>
              <a:rPr dirty="0" sz="900">
                <a:solidFill>
                  <a:srgbClr val="4d4d4f"/>
                </a:solidFill>
                <a:latin typeface="WCDVJB+DengXian Regular"/>
                <a:cs typeface="WCDVJB+DengXian Regular"/>
              </a:rPr>
              <a:t> </a:t>
            </a:r>
            <a:r>
              <a:rPr dirty="0" sz="900">
                <a:solidFill>
                  <a:srgbClr val="4d4d4f"/>
                </a:solidFill>
                <a:latin typeface="UBFKTH+FZLanTingHei-R-GBK"/>
                <a:cs typeface="UBFKTH+FZLanTingHei-R-GBK"/>
              </a:rPr>
              <a:t>世纪大厦</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20</a:t>
            </a:r>
            <a:r>
              <a:rPr dirty="0" sz="900" spc="-18">
                <a:solidFill>
                  <a:srgbClr val="4d4d4f"/>
                </a:solidFill>
                <a:latin typeface="WCDVJB+DengXian Regular"/>
                <a:cs typeface="WCDVJB+DengXian Regular"/>
              </a:rPr>
              <a:t> </a:t>
            </a:r>
            <a:r>
              <a:rPr dirty="0" sz="900">
                <a:solidFill>
                  <a:srgbClr val="4d4d4f"/>
                </a:solidFill>
                <a:latin typeface="UBFKTH+FZLanTingHei-R-GBK"/>
                <a:cs typeface="UBFKTH+FZLanTingHei-R-GBK"/>
              </a:rPr>
              <a:t>楼</a:t>
            </a:r>
          </a:p>
          <a:p>
            <a:pPr marL="0" marR="0">
              <a:lnSpc>
                <a:spcPts val="1030"/>
              </a:lnSpc>
              <a:spcBef>
                <a:spcPts val="577"/>
              </a:spcBef>
              <a:spcAft>
                <a:spcPts val="0"/>
              </a:spcAft>
            </a:pPr>
            <a:r>
              <a:rPr dirty="0" sz="900">
                <a:solidFill>
                  <a:srgbClr val="4d4d4f"/>
                </a:solidFill>
                <a:latin typeface="UBFKTH+FZLanTingHei-R-GBK"/>
                <a:cs typeface="UBFKTH+FZLanTingHei-R-GBK"/>
              </a:rPr>
              <a:t>邮编：</a:t>
            </a:r>
            <a:r>
              <a:rPr dirty="0" sz="900">
                <a:solidFill>
                  <a:srgbClr val="4d4d4f"/>
                </a:solidFill>
                <a:latin typeface="WCDVJB+DengXian Regular"/>
                <a:cs typeface="WCDVJB+DengXian Regular"/>
              </a:rPr>
              <a:t>201204</a:t>
            </a:r>
          </a:p>
        </p:txBody>
      </p:sp>
      <p:sp>
        <p:nvSpPr>
          <p:cNvPr id="38" name="object 38"/>
          <p:cNvSpPr txBox="1"/>
          <p:nvPr/>
        </p:nvSpPr>
        <p:spPr>
          <a:xfrm>
            <a:off x="5441569" y="8750924"/>
            <a:ext cx="1596009" cy="575828"/>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深圳市福田区益田路</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5033</a:t>
            </a:r>
            <a:r>
              <a:rPr dirty="0" sz="900" spc="-10">
                <a:solidFill>
                  <a:srgbClr val="4d4d4f"/>
                </a:solidFill>
                <a:latin typeface="WCDVJB+DengXian Regular"/>
                <a:cs typeface="WCDVJB+DengXian Regular"/>
              </a:rPr>
              <a:t> </a:t>
            </a:r>
            <a:r>
              <a:rPr dirty="0" sz="900">
                <a:solidFill>
                  <a:srgbClr val="4d4d4f"/>
                </a:solidFill>
                <a:latin typeface="UBFKTH+FZLanTingHei-R-GBK"/>
                <a:cs typeface="UBFKTH+FZLanTingHei-R-GBK"/>
              </a:rPr>
              <a:t>号</a:t>
            </a:r>
          </a:p>
          <a:p>
            <a:pPr marL="0" marR="0">
              <a:lnSpc>
                <a:spcPts val="1030"/>
              </a:lnSpc>
              <a:spcBef>
                <a:spcPts val="565"/>
              </a:spcBef>
              <a:spcAft>
                <a:spcPts val="0"/>
              </a:spcAft>
            </a:pPr>
            <a:r>
              <a:rPr dirty="0" sz="900">
                <a:solidFill>
                  <a:srgbClr val="4d4d4f"/>
                </a:solidFill>
                <a:latin typeface="UBFKTH+FZLanTingHei-R-GBK"/>
                <a:cs typeface="UBFKTH+FZLanTingHei-R-GBK"/>
              </a:rPr>
              <a:t>平安金融中心</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71</a:t>
            </a:r>
            <a:r>
              <a:rPr dirty="0" sz="900" spc="-18">
                <a:solidFill>
                  <a:srgbClr val="4d4d4f"/>
                </a:solidFill>
                <a:latin typeface="WCDVJB+DengXian Regular"/>
                <a:cs typeface="WCDVJB+DengXian Regular"/>
              </a:rPr>
              <a:t> </a:t>
            </a:r>
            <a:r>
              <a:rPr dirty="0" sz="900">
                <a:solidFill>
                  <a:srgbClr val="4d4d4f"/>
                </a:solidFill>
                <a:latin typeface="UBFKTH+FZLanTingHei-R-GBK"/>
                <a:cs typeface="UBFKTH+FZLanTingHei-R-GBK"/>
              </a:rPr>
              <a:t>楼</a:t>
            </a:r>
          </a:p>
          <a:p>
            <a:pPr marL="0" marR="0">
              <a:lnSpc>
                <a:spcPts val="1030"/>
              </a:lnSpc>
              <a:spcBef>
                <a:spcPts val="577"/>
              </a:spcBef>
              <a:spcAft>
                <a:spcPts val="0"/>
              </a:spcAft>
            </a:pPr>
            <a:r>
              <a:rPr dirty="0" sz="900">
                <a:solidFill>
                  <a:srgbClr val="4d4d4f"/>
                </a:solidFill>
                <a:latin typeface="UBFKTH+FZLanTingHei-R-GBK"/>
                <a:cs typeface="UBFKTH+FZLanTingHei-R-GBK"/>
              </a:rPr>
              <a:t>邮编：</a:t>
            </a:r>
            <a:r>
              <a:rPr dirty="0" sz="900">
                <a:solidFill>
                  <a:srgbClr val="4d4d4f"/>
                </a:solidFill>
                <a:latin typeface="WCDVJB+DengXian Regular"/>
                <a:cs typeface="WCDVJB+DengXian Regular"/>
              </a:rPr>
              <a:t>518000</a:t>
            </a:r>
          </a:p>
        </p:txBody>
      </p:sp>
      <p:sp>
        <p:nvSpPr>
          <p:cNvPr id="39" name="object 39"/>
          <p:cNvSpPr txBox="1"/>
          <p:nvPr/>
        </p:nvSpPr>
        <p:spPr>
          <a:xfrm>
            <a:off x="681227" y="8953617"/>
            <a:ext cx="857119"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邮编：</a:t>
            </a:r>
            <a:r>
              <a:rPr dirty="0" sz="900">
                <a:solidFill>
                  <a:srgbClr val="4d4d4f"/>
                </a:solidFill>
                <a:latin typeface="WCDVJB+DengXian Regular"/>
                <a:cs typeface="WCDVJB+DengXian Regular"/>
              </a:rPr>
              <a:t>100031</a:t>
            </a:r>
          </a:p>
        </p:txBody>
      </p:sp>
      <p:sp>
        <p:nvSpPr>
          <p:cNvPr id="40" name="object 40"/>
          <p:cNvSpPr txBox="1"/>
          <p:nvPr/>
        </p:nvSpPr>
        <p:spPr>
          <a:xfrm>
            <a:off x="2266442" y="8953617"/>
            <a:ext cx="1262252" cy="373136"/>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号保利广场</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A</a:t>
            </a:r>
            <a:r>
              <a:rPr dirty="0" sz="900" spc="-15">
                <a:solidFill>
                  <a:srgbClr val="4d4d4f"/>
                </a:solidFill>
                <a:latin typeface="WCDVJB+DengXian Regular"/>
                <a:cs typeface="WCDVJB+DengXian Regular"/>
              </a:rPr>
              <a:t> </a:t>
            </a:r>
            <a:r>
              <a:rPr dirty="0" sz="900">
                <a:solidFill>
                  <a:srgbClr val="4d4d4f"/>
                </a:solidFill>
                <a:latin typeface="UBFKTH+FZLanTingHei-R-GBK"/>
                <a:cs typeface="UBFKTH+FZLanTingHei-R-GBK"/>
              </a:rPr>
              <a:t>座</a:t>
            </a:r>
            <a:r>
              <a:rPr dirty="0" sz="900">
                <a:solidFill>
                  <a:srgbClr val="4d4d4f"/>
                </a:solidFill>
                <a:latin typeface="Times New Roman"/>
                <a:cs typeface="Times New Roman"/>
              </a:rPr>
              <a:t> </a:t>
            </a:r>
            <a:r>
              <a:rPr dirty="0" sz="900">
                <a:solidFill>
                  <a:srgbClr val="4d4d4f"/>
                </a:solidFill>
                <a:latin typeface="WCDVJB+DengXian Regular"/>
                <a:cs typeface="WCDVJB+DengXian Regular"/>
              </a:rPr>
              <a:t>37</a:t>
            </a:r>
            <a:r>
              <a:rPr dirty="0" sz="900">
                <a:solidFill>
                  <a:srgbClr val="4d4d4f"/>
                </a:solidFill>
                <a:latin typeface="WCDVJB+DengXian Regular"/>
                <a:cs typeface="WCDVJB+DengXian Regular"/>
              </a:rPr>
              <a:t> </a:t>
            </a:r>
            <a:r>
              <a:rPr dirty="0" sz="900">
                <a:solidFill>
                  <a:srgbClr val="4d4d4f"/>
                </a:solidFill>
                <a:latin typeface="UBFKTH+FZLanTingHei-R-GBK"/>
                <a:cs typeface="UBFKTH+FZLanTingHei-R-GBK"/>
              </a:rPr>
              <a:t>楼</a:t>
            </a:r>
          </a:p>
          <a:p>
            <a:pPr marL="0" marR="0">
              <a:lnSpc>
                <a:spcPts val="1030"/>
              </a:lnSpc>
              <a:spcBef>
                <a:spcPts val="577"/>
              </a:spcBef>
              <a:spcAft>
                <a:spcPts val="0"/>
              </a:spcAft>
            </a:pPr>
            <a:r>
              <a:rPr dirty="0" sz="900">
                <a:solidFill>
                  <a:srgbClr val="4d4d4f"/>
                </a:solidFill>
                <a:latin typeface="UBFKTH+FZLanTingHei-R-GBK"/>
                <a:cs typeface="UBFKTH+FZLanTingHei-R-GBK"/>
              </a:rPr>
              <a:t>邮编：</a:t>
            </a:r>
            <a:r>
              <a:rPr dirty="0" sz="900">
                <a:solidFill>
                  <a:srgbClr val="4d4d4f"/>
                </a:solidFill>
                <a:latin typeface="WCDVJB+DengXian Regular"/>
                <a:cs typeface="WCDVJB+DengXian Regular"/>
              </a:rPr>
              <a:t>430071</a:t>
            </a:r>
          </a:p>
        </p:txBody>
      </p:sp>
      <p:sp>
        <p:nvSpPr>
          <p:cNvPr id="41" name="object 41"/>
          <p:cNvSpPr txBox="1"/>
          <p:nvPr/>
        </p:nvSpPr>
        <p:spPr>
          <a:xfrm>
            <a:off x="681227" y="9157833"/>
            <a:ext cx="1443465"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邮箱：</a:t>
            </a:r>
            <a:r>
              <a:rPr dirty="0" sz="900">
                <a:solidFill>
                  <a:srgbClr val="4d4d4f"/>
                </a:solidFill>
                <a:latin typeface="WCDVJB+DengXian Regular"/>
                <a:cs typeface="WCDVJB+DengXian Regular"/>
              </a:rPr>
              <a:t>research@tfzq.com</a:t>
            </a:r>
          </a:p>
        </p:txBody>
      </p:sp>
      <p:sp>
        <p:nvSpPr>
          <p:cNvPr id="42" name="object 42"/>
          <p:cNvSpPr txBox="1"/>
          <p:nvPr/>
        </p:nvSpPr>
        <p:spPr>
          <a:xfrm>
            <a:off x="2266442" y="9360474"/>
            <a:ext cx="1443465" cy="575827"/>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电话：</a:t>
            </a:r>
            <a:r>
              <a:rPr dirty="0" sz="900">
                <a:solidFill>
                  <a:srgbClr val="4d4d4f"/>
                </a:solidFill>
                <a:latin typeface="WCDVJB+DengXian Regular"/>
                <a:cs typeface="WCDVJB+DengXian Regular"/>
              </a:rPr>
              <a:t>(8627)-87618889</a:t>
            </a:r>
          </a:p>
          <a:p>
            <a:pPr marL="0" marR="0">
              <a:lnSpc>
                <a:spcPts val="1030"/>
              </a:lnSpc>
              <a:spcBef>
                <a:spcPts val="565"/>
              </a:spcBef>
              <a:spcAft>
                <a:spcPts val="0"/>
              </a:spcAft>
            </a:pPr>
            <a:r>
              <a:rPr dirty="0" sz="900">
                <a:solidFill>
                  <a:srgbClr val="4d4d4f"/>
                </a:solidFill>
                <a:latin typeface="UBFKTH+FZLanTingHei-R-GBK"/>
                <a:cs typeface="UBFKTH+FZLanTingHei-R-GBK"/>
              </a:rPr>
              <a:t>传真：</a:t>
            </a:r>
            <a:r>
              <a:rPr dirty="0" sz="900">
                <a:solidFill>
                  <a:srgbClr val="4d4d4f"/>
                </a:solidFill>
                <a:latin typeface="WCDVJB+DengXian Regular"/>
                <a:cs typeface="WCDVJB+DengXian Regular"/>
              </a:rPr>
              <a:t>(8627)-87618863</a:t>
            </a:r>
          </a:p>
          <a:p>
            <a:pPr marL="0" marR="0">
              <a:lnSpc>
                <a:spcPts val="1030"/>
              </a:lnSpc>
              <a:spcBef>
                <a:spcPts val="577"/>
              </a:spcBef>
              <a:spcAft>
                <a:spcPts val="0"/>
              </a:spcAft>
            </a:pPr>
            <a:r>
              <a:rPr dirty="0" sz="900">
                <a:solidFill>
                  <a:srgbClr val="4d4d4f"/>
                </a:solidFill>
                <a:latin typeface="UBFKTH+FZLanTingHei-R-GBK"/>
                <a:cs typeface="UBFKTH+FZLanTingHei-R-GBK"/>
              </a:rPr>
              <a:t>邮箱：</a:t>
            </a:r>
            <a:r>
              <a:rPr dirty="0" sz="900">
                <a:solidFill>
                  <a:srgbClr val="4d4d4f"/>
                </a:solidFill>
                <a:latin typeface="WCDVJB+DengXian Regular"/>
                <a:cs typeface="WCDVJB+DengXian Regular"/>
              </a:rPr>
              <a:t>research@tfzq.com</a:t>
            </a:r>
          </a:p>
        </p:txBody>
      </p:sp>
      <p:sp>
        <p:nvSpPr>
          <p:cNvPr id="43" name="object 43"/>
          <p:cNvSpPr txBox="1"/>
          <p:nvPr/>
        </p:nvSpPr>
        <p:spPr>
          <a:xfrm>
            <a:off x="3854830" y="9360474"/>
            <a:ext cx="1443465" cy="575827"/>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电话：</a:t>
            </a:r>
            <a:r>
              <a:rPr dirty="0" sz="900">
                <a:solidFill>
                  <a:srgbClr val="4d4d4f"/>
                </a:solidFill>
                <a:latin typeface="WCDVJB+DengXian Regular"/>
                <a:cs typeface="WCDVJB+DengXian Regular"/>
              </a:rPr>
              <a:t>(8621)-68815388</a:t>
            </a:r>
          </a:p>
          <a:p>
            <a:pPr marL="0" marR="0">
              <a:lnSpc>
                <a:spcPts val="1030"/>
              </a:lnSpc>
              <a:spcBef>
                <a:spcPts val="565"/>
              </a:spcBef>
              <a:spcAft>
                <a:spcPts val="0"/>
              </a:spcAft>
            </a:pPr>
            <a:r>
              <a:rPr dirty="0" sz="900">
                <a:solidFill>
                  <a:srgbClr val="4d4d4f"/>
                </a:solidFill>
                <a:latin typeface="UBFKTH+FZLanTingHei-R-GBK"/>
                <a:cs typeface="UBFKTH+FZLanTingHei-R-GBK"/>
              </a:rPr>
              <a:t>传真：</a:t>
            </a:r>
            <a:r>
              <a:rPr dirty="0" sz="900">
                <a:solidFill>
                  <a:srgbClr val="4d4d4f"/>
                </a:solidFill>
                <a:latin typeface="WCDVJB+DengXian Regular"/>
                <a:cs typeface="WCDVJB+DengXian Regular"/>
              </a:rPr>
              <a:t>(8621)-68812910</a:t>
            </a:r>
          </a:p>
          <a:p>
            <a:pPr marL="0" marR="0">
              <a:lnSpc>
                <a:spcPts val="1030"/>
              </a:lnSpc>
              <a:spcBef>
                <a:spcPts val="577"/>
              </a:spcBef>
              <a:spcAft>
                <a:spcPts val="0"/>
              </a:spcAft>
            </a:pPr>
            <a:r>
              <a:rPr dirty="0" sz="900">
                <a:solidFill>
                  <a:srgbClr val="4d4d4f"/>
                </a:solidFill>
                <a:latin typeface="UBFKTH+FZLanTingHei-R-GBK"/>
                <a:cs typeface="UBFKTH+FZLanTingHei-R-GBK"/>
              </a:rPr>
              <a:t>邮箱：</a:t>
            </a:r>
            <a:r>
              <a:rPr dirty="0" sz="900">
                <a:solidFill>
                  <a:srgbClr val="4d4d4f"/>
                </a:solidFill>
                <a:latin typeface="WCDVJB+DengXian Regular"/>
                <a:cs typeface="WCDVJB+DengXian Regular"/>
              </a:rPr>
              <a:t>research@tfzq.com</a:t>
            </a:r>
          </a:p>
        </p:txBody>
      </p:sp>
      <p:sp>
        <p:nvSpPr>
          <p:cNvPr id="44" name="object 44"/>
          <p:cNvSpPr txBox="1"/>
          <p:nvPr/>
        </p:nvSpPr>
        <p:spPr>
          <a:xfrm>
            <a:off x="5441569" y="9360474"/>
            <a:ext cx="1443465" cy="575827"/>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d4d4f"/>
                </a:solidFill>
                <a:latin typeface="UBFKTH+FZLanTingHei-R-GBK"/>
                <a:cs typeface="UBFKTH+FZLanTingHei-R-GBK"/>
              </a:rPr>
              <a:t>电话：</a:t>
            </a:r>
            <a:r>
              <a:rPr dirty="0" sz="900">
                <a:solidFill>
                  <a:srgbClr val="4d4d4f"/>
                </a:solidFill>
                <a:latin typeface="WCDVJB+DengXian Regular"/>
                <a:cs typeface="WCDVJB+DengXian Regular"/>
              </a:rPr>
              <a:t>(86755)-23915663</a:t>
            </a:r>
          </a:p>
          <a:p>
            <a:pPr marL="0" marR="0">
              <a:lnSpc>
                <a:spcPts val="1030"/>
              </a:lnSpc>
              <a:spcBef>
                <a:spcPts val="565"/>
              </a:spcBef>
              <a:spcAft>
                <a:spcPts val="0"/>
              </a:spcAft>
            </a:pPr>
            <a:r>
              <a:rPr dirty="0" sz="900">
                <a:solidFill>
                  <a:srgbClr val="4d4d4f"/>
                </a:solidFill>
                <a:latin typeface="UBFKTH+FZLanTingHei-R-GBK"/>
                <a:cs typeface="UBFKTH+FZLanTingHei-R-GBK"/>
              </a:rPr>
              <a:t>传真：</a:t>
            </a:r>
            <a:r>
              <a:rPr dirty="0" sz="900">
                <a:solidFill>
                  <a:srgbClr val="4d4d4f"/>
                </a:solidFill>
                <a:latin typeface="WCDVJB+DengXian Regular"/>
                <a:cs typeface="WCDVJB+DengXian Regular"/>
              </a:rPr>
              <a:t>(86755)-82571995</a:t>
            </a:r>
          </a:p>
          <a:p>
            <a:pPr marL="0" marR="0">
              <a:lnSpc>
                <a:spcPts val="1030"/>
              </a:lnSpc>
              <a:spcBef>
                <a:spcPts val="577"/>
              </a:spcBef>
              <a:spcAft>
                <a:spcPts val="0"/>
              </a:spcAft>
            </a:pPr>
            <a:r>
              <a:rPr dirty="0" sz="900">
                <a:solidFill>
                  <a:srgbClr val="4d4d4f"/>
                </a:solidFill>
                <a:latin typeface="UBFKTH+FZLanTingHei-R-GBK"/>
                <a:cs typeface="UBFKTH+FZLanTingHei-R-GBK"/>
              </a:rPr>
              <a:t>邮箱：</a:t>
            </a:r>
            <a:r>
              <a:rPr dirty="0" sz="900">
                <a:solidFill>
                  <a:srgbClr val="4d4d4f"/>
                </a:solidFill>
                <a:latin typeface="WCDVJB+DengXian Regular"/>
                <a:cs typeface="WCDVJB+DengXian Regular"/>
              </a:rPr>
              <a:t>research@tfzq.com</a:t>
            </a:r>
          </a:p>
        </p:txBody>
      </p:sp>
      <p:sp>
        <p:nvSpPr>
          <p:cNvPr id="45" name="object 45"/>
          <p:cNvSpPr txBox="1"/>
          <p:nvPr/>
        </p:nvSpPr>
        <p:spPr>
          <a:xfrm>
            <a:off x="1676513" y="9930159"/>
            <a:ext cx="4006829" cy="186353"/>
          </a:xfrm>
          <a:prstGeom prst="rect">
            <a:avLst/>
          </a:prstGeom>
        </p:spPr>
        <p:txBody>
          <a:bodyPr wrap="square" lIns="0" tIns="0" rIns="0" bIns="0" rtlCol="0" vert="horz">
            <a:spAutoFit/>
          </a:bodyPr>
          <a:lstStyle/>
          <a:p>
            <a:pPr marL="0" marR="0">
              <a:lnSpc>
                <a:spcPts val="1167"/>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
        <p:nvSpPr>
          <p:cNvPr id="46" name="object 46"/>
          <p:cNvSpPr txBox="1"/>
          <p:nvPr/>
        </p:nvSpPr>
        <p:spPr>
          <a:xfrm>
            <a:off x="957376" y="10362047"/>
            <a:ext cx="2324100" cy="168919"/>
          </a:xfrm>
          <a:prstGeom prst="rect">
            <a:avLst/>
          </a:prstGeom>
        </p:spPr>
        <p:txBody>
          <a:bodyPr wrap="square" lIns="0" tIns="0" rIns="0" bIns="0" rtlCol="0" vert="horz">
            <a:spAutoFit/>
          </a:bodyPr>
          <a:lstStyle/>
          <a:p>
            <a:pPr marL="0" marR="0">
              <a:lnSpc>
                <a:spcPts val="1030"/>
              </a:lnSpc>
              <a:spcBef>
                <a:spcPts val="0"/>
              </a:spcBef>
              <a:spcAft>
                <a:spcPts val="0"/>
              </a:spcAft>
            </a:pPr>
            <a:r>
              <a:rPr dirty="0" sz="900">
                <a:solidFill>
                  <a:srgbClr val="4b4948"/>
                </a:solidFill>
                <a:latin typeface="UBFKTH+FZLanTingHei-R-GBK"/>
                <a:cs typeface="UBFKTH+FZLanTingHei-R-GBK"/>
              </a:rPr>
              <a:t>请务必阅读正文之后的信息披露和免责申明</a:t>
            </a:r>
          </a:p>
        </p:txBody>
      </p:sp>
      <p:sp>
        <p:nvSpPr>
          <p:cNvPr id="47" name="object 47"/>
          <p:cNvSpPr txBox="1"/>
          <p:nvPr/>
        </p:nvSpPr>
        <p:spPr>
          <a:xfrm>
            <a:off x="6854697" y="10371702"/>
            <a:ext cx="212619" cy="157199"/>
          </a:xfrm>
          <a:prstGeom prst="rect">
            <a:avLst/>
          </a:prstGeom>
        </p:spPr>
        <p:txBody>
          <a:bodyPr wrap="square" lIns="0" tIns="0" rIns="0" bIns="0" rtlCol="0" vert="horz">
            <a:spAutoFit/>
          </a:bodyPr>
          <a:lstStyle/>
          <a:p>
            <a:pPr marL="0" marR="0">
              <a:lnSpc>
                <a:spcPts val="937"/>
              </a:lnSpc>
              <a:spcBef>
                <a:spcPts val="0"/>
              </a:spcBef>
              <a:spcAft>
                <a:spcPts val="0"/>
              </a:spcAft>
            </a:pPr>
            <a:r>
              <a:rPr dirty="0" sz="900">
                <a:solidFill>
                  <a:srgbClr val="4d4d4f"/>
                </a:solidFill>
                <a:latin typeface="WCDVJB+DengXian Regular"/>
                <a:cs typeface="WCDVJB+DengXian Regular"/>
              </a:rPr>
              <a:t>3</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Administrator</cp:lastModifiedBy>
  <cp:revision>1</cp:revision>
  <dcterms:modified xsi:type="dcterms:W3CDTF">2020-09-01T02:46:17+08:00</dcterms:modified>
</cp:coreProperties>
</file>