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6513" y="561383"/>
            <a:ext cx="2046453" cy="30952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13859" y="534669"/>
            <a:ext cx="3347085" cy="433070"/>
          </a:xfrm>
          <a:custGeom>
            <a:avLst/>
            <a:gdLst/>
            <a:ahLst/>
            <a:cxnLst/>
            <a:rect l="l" t="t" r="r" b="b"/>
            <a:pathLst>
              <a:path w="3347084" h="433069">
                <a:moveTo>
                  <a:pt x="3346703" y="0"/>
                </a:moveTo>
                <a:lnTo>
                  <a:pt x="334010" y="0"/>
                </a:lnTo>
                <a:lnTo>
                  <a:pt x="0" y="433070"/>
                </a:lnTo>
                <a:lnTo>
                  <a:pt x="3346703" y="433070"/>
                </a:lnTo>
                <a:lnTo>
                  <a:pt x="334670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13859" y="534669"/>
            <a:ext cx="3347085" cy="433070"/>
          </a:xfrm>
          <a:custGeom>
            <a:avLst/>
            <a:gdLst/>
            <a:ahLst/>
            <a:cxnLst/>
            <a:rect l="l" t="t" r="r" b="b"/>
            <a:pathLst>
              <a:path w="3347084" h="433069">
                <a:moveTo>
                  <a:pt x="0" y="433070"/>
                </a:moveTo>
                <a:lnTo>
                  <a:pt x="334010" y="0"/>
                </a:lnTo>
                <a:lnTo>
                  <a:pt x="3346703" y="0"/>
                </a:lnTo>
              </a:path>
              <a:path w="3347084" h="433069">
                <a:moveTo>
                  <a:pt x="3346703" y="433070"/>
                </a:moveTo>
                <a:lnTo>
                  <a:pt x="0" y="43307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01472" y="10024973"/>
            <a:ext cx="307657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C00000"/>
                </a:solidFill>
                <a:latin typeface="Microsoft JhengHei UI"/>
                <a:cs typeface="Microsoft JhengHei UI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71233" y="9999428"/>
            <a:ext cx="160020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hyperlink" Target="mailto:wangtengjiao@sxzq.com" TargetMode="External"/><Relationship Id="rId5" Type="http://schemas.openxmlformats.org/officeDocument/2006/relationships/hyperlink" Target="mailto:liujianhong@sxzq.com" TargetMode="External"/><Relationship Id="rId6" Type="http://schemas.openxmlformats.org/officeDocument/2006/relationships/hyperlink" Target="http://www.i618.com.cn/" TargetMode="External"/><Relationship Id="rId7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://www.i618.com.cn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9750780"/>
            <a:ext cx="7570470" cy="414020"/>
            <a:chOff x="-4762" y="9750780"/>
            <a:chExt cx="7570470" cy="414020"/>
          </a:xfrm>
        </p:grpSpPr>
        <p:sp>
          <p:nvSpPr>
            <p:cNvPr id="3" name="object 3"/>
            <p:cNvSpPr/>
            <p:nvPr/>
          </p:nvSpPr>
          <p:spPr>
            <a:xfrm>
              <a:off x="0" y="9755542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755542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27038" y="980693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12" y="0"/>
                  </a:moveTo>
                  <a:lnTo>
                    <a:pt x="160020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20" y="259080"/>
                  </a:lnTo>
                  <a:lnTo>
                    <a:pt x="248412" y="25908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95954" y="9798811"/>
            <a:ext cx="350392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6775" algn="l"/>
              </a:tabLst>
            </a:pPr>
            <a:r>
              <a:rPr dirty="0" sz="1200" b="1">
                <a:solidFill>
                  <a:srgbClr val="C00000"/>
                </a:solidFill>
                <a:latin typeface="Microsoft JhengHei UI"/>
                <a:cs typeface="Microsoft JhengHei UI"/>
              </a:rPr>
              <a:t>请务必</a:t>
            </a:r>
            <a:r>
              <a:rPr dirty="0" sz="1200" spc="10" b="1">
                <a:solidFill>
                  <a:srgbClr val="C00000"/>
                </a:solidFill>
                <a:latin typeface="Microsoft JhengHei UI"/>
                <a:cs typeface="Microsoft JhengHei UI"/>
              </a:rPr>
              <a:t>阅</a:t>
            </a:r>
            <a:r>
              <a:rPr dirty="0" sz="1200" b="1">
                <a:solidFill>
                  <a:srgbClr val="C00000"/>
                </a:solidFill>
                <a:latin typeface="Microsoft JhengHei UI"/>
                <a:cs typeface="Microsoft JhengHei UI"/>
              </a:rPr>
              <a:t>读最后一页股票评级</a:t>
            </a:r>
            <a:r>
              <a:rPr dirty="0" sz="1200" spc="10" b="1">
                <a:solidFill>
                  <a:srgbClr val="C00000"/>
                </a:solidFill>
                <a:latin typeface="Microsoft JhengHei UI"/>
                <a:cs typeface="Microsoft JhengHei UI"/>
              </a:rPr>
              <a:t>说</a:t>
            </a:r>
            <a:r>
              <a:rPr dirty="0" sz="1200" b="1">
                <a:solidFill>
                  <a:srgbClr val="C00000"/>
                </a:solidFill>
                <a:latin typeface="Microsoft JhengHei UI"/>
                <a:cs typeface="Microsoft JhengHei UI"/>
              </a:rPr>
              <a:t>明和免责声明	</a:t>
            </a:r>
            <a:r>
              <a:rPr dirty="0" sz="1400" spc="-180" b="1">
                <a:solidFill>
                  <a:srgbClr val="FFFFFF"/>
                </a:solidFill>
                <a:latin typeface="Microsoft JhengHei UI"/>
                <a:cs typeface="Microsoft JhengHei UI"/>
              </a:rPr>
              <a:t>1</a:t>
            </a:r>
            <a:endParaRPr sz="1400">
              <a:latin typeface="Microsoft JhengHei UI"/>
              <a:cs typeface="Microsoft JhengHei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" y="9754907"/>
            <a:ext cx="408940" cy="4089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560563" cy="1222374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1142682"/>
          <a:ext cx="7560945" cy="7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065"/>
                <a:gridCol w="5008879"/>
              </a:tblGrid>
              <a:tr h="598487">
                <a:tc>
                  <a:txBody>
                    <a:bodyPr/>
                    <a:lstStyle/>
                    <a:p>
                      <a:pPr marL="485775">
                        <a:lnSpc>
                          <a:spcPts val="1910"/>
                        </a:lnSpc>
                      </a:pPr>
                      <a:r>
                        <a:rPr dirty="0" sz="1600" spc="-5" b="1">
                          <a:latin typeface="黑体"/>
                          <a:cs typeface="黑体"/>
                        </a:rPr>
                        <a:t>医药生物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3708400" algn="l"/>
                        </a:tabLst>
                      </a:pPr>
                      <a:r>
                        <a:rPr dirty="0" sz="1600" spc="-5" b="1">
                          <a:latin typeface="黑体"/>
                          <a:cs typeface="黑体"/>
                        </a:rPr>
                        <a:t>医药行业周</a:t>
                      </a:r>
                      <a:r>
                        <a:rPr dirty="0" sz="1600" spc="-315" b="1">
                          <a:latin typeface="黑体"/>
                          <a:cs typeface="黑体"/>
                        </a:rPr>
                        <a:t>报</a:t>
                      </a:r>
                      <a:r>
                        <a:rPr dirty="0" sz="1600" spc="-5" b="1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20190916</a:t>
                      </a:r>
                      <a:r>
                        <a:rPr dirty="0" sz="1600" spc="-5" b="1">
                          <a:latin typeface="黑体"/>
                          <a:cs typeface="黑体"/>
                        </a:rPr>
                        <a:t>）	维持评级</a:t>
                      </a:r>
                      <a:endParaRPr sz="1600">
                        <a:latin typeface="黑体"/>
                        <a:cs typeface="黑体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795"/>
                        </a:spcBef>
                        <a:tabLst>
                          <a:tab pos="4198620" algn="l"/>
                        </a:tabLst>
                      </a:pPr>
                      <a:r>
                        <a:rPr dirty="0" sz="1200" spc="5" b="1">
                          <a:latin typeface="黑体"/>
                          <a:cs typeface="黑体"/>
                        </a:rPr>
                        <a:t>高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血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压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、糖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尿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病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门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诊用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药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纳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入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医</a:t>
                      </a:r>
                      <a:r>
                        <a:rPr dirty="0" sz="1200" b="1">
                          <a:latin typeface="黑体"/>
                          <a:cs typeface="黑体"/>
                        </a:rPr>
                        <a:t>保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，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相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关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国产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企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业</a:t>
                      </a:r>
                      <a:r>
                        <a:rPr dirty="0" sz="1200" spc="5" b="1">
                          <a:latin typeface="黑体"/>
                          <a:cs typeface="黑体"/>
                        </a:rPr>
                        <a:t>将</a:t>
                      </a:r>
                      <a:r>
                        <a:rPr dirty="0" sz="1200" spc="-5" b="1">
                          <a:latin typeface="黑体"/>
                          <a:cs typeface="黑体"/>
                        </a:rPr>
                        <a:t>受益	</a:t>
                      </a:r>
                      <a:r>
                        <a:rPr dirty="0" sz="1200" spc="-185" b="1">
                          <a:latin typeface="黑体"/>
                          <a:cs typeface="黑体"/>
                        </a:rPr>
                        <a:t>看好</a:t>
                      </a:r>
                      <a:endParaRPr sz="1200">
                        <a:latin typeface="黑体"/>
                        <a:cs typeface="黑体"/>
                      </a:endParaRPr>
                    </a:p>
                  </a:txBody>
                  <a:tcPr marL="0" marR="0" marB="0" marT="27305">
                    <a:solidFill>
                      <a:srgbClr val="F1DCDB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年</a:t>
                      </a:r>
                      <a:r>
                        <a:rPr dirty="0" sz="1100" spc="-27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月</a:t>
                      </a:r>
                      <a:r>
                        <a:rPr dirty="0" sz="1100" spc="-27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日</a:t>
                      </a:r>
                      <a:endParaRPr sz="11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88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行业研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究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定期报告</a:t>
                      </a:r>
                      <a:endParaRPr sz="1100">
                        <a:latin typeface="黑体"/>
                        <a:cs typeface="黑体"/>
                      </a:endParaRPr>
                    </a:p>
                  </a:txBody>
                  <a:tcPr marL="0" marR="0" marB="0" marT="38100">
                    <a:solidFill>
                      <a:srgbClr val="C0504D"/>
                    </a:solidFill>
                  </a:tcPr>
                </a:tc>
              </a:tr>
              <a:tr h="253491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行业近一年市场表现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62865"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14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市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场</a:t>
                      </a: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回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顾</a:t>
                      </a:r>
                      <a:endParaRPr sz="1200">
                        <a:latin typeface="黑体"/>
                        <a:cs typeface="黑体"/>
                      </a:endParaRPr>
                    </a:p>
                    <a:p>
                      <a:pPr marL="485775" marR="475615" indent="-266700">
                        <a:lnSpc>
                          <a:spcPts val="2290"/>
                        </a:lnSpc>
                        <a:spcBef>
                          <a:spcPts val="229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上周申</a:t>
                      </a:r>
                      <a:r>
                        <a:rPr dirty="0" sz="1050" spc="15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一级行业普遍上涨，其</a:t>
                      </a:r>
                      <a:r>
                        <a:rPr dirty="0" sz="1050" spc="1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医药生物行业上涨</a:t>
                      </a:r>
                      <a:r>
                        <a:rPr dirty="0" sz="1050" spc="-4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0.51%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跑输沪 深</a:t>
                      </a:r>
                      <a:r>
                        <a:rPr dirty="0" sz="105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300</a:t>
                      </a:r>
                      <a:r>
                        <a:rPr dirty="0" sz="10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指数</a:t>
                      </a:r>
                      <a:r>
                        <a:rPr dirty="0" sz="1050" spc="-2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0.09</a:t>
                      </a:r>
                      <a:r>
                        <a:rPr dirty="0" sz="10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百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分点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，在</a:t>
                      </a:r>
                      <a:r>
                        <a:rPr dirty="0" sz="1050" spc="-23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10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申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级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业中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排名</a:t>
                      </a:r>
                      <a:r>
                        <a:rPr dirty="0" sz="1050" spc="-229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除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医药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商业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学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分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别下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跌</a:t>
                      </a:r>
                      <a:r>
                        <a:rPr dirty="0" sz="1050" spc="-28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0.17%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与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0.34%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其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余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子板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块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-4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中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485775" marR="476884">
                        <a:lnSpc>
                          <a:spcPct val="181900"/>
                        </a:lnSpc>
                        <a:spcBef>
                          <a:spcPts val="1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药涨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涨</a:t>
                      </a:r>
                      <a:r>
                        <a:rPr dirty="0" sz="1050" spc="-2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1.63%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。截至</a:t>
                      </a:r>
                      <a:r>
                        <a:rPr dirty="0" sz="105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0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105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0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 spc="-2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0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，申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级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行 业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PE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TTM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-2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35.85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，相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对沪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深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300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溢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率为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190%</a:t>
                      </a:r>
                      <a:r>
                        <a:rPr dirty="0" sz="1050" spc="-53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·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核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心</a:t>
                      </a: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观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点</a:t>
                      </a:r>
                      <a:endParaRPr sz="1200">
                        <a:latin typeface="黑体"/>
                        <a:cs typeface="黑体"/>
                      </a:endParaRPr>
                    </a:p>
                    <a:p>
                      <a:pPr marL="485775" marR="510540" indent="-266700">
                        <a:lnSpc>
                          <a:spcPts val="2290"/>
                        </a:lnSpc>
                        <a:spcBef>
                          <a:spcPts val="229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>
                          <a:latin typeface="宋体"/>
                          <a:cs typeface="宋体"/>
                        </a:rPr>
                        <a:t>医药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成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确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定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我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们持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续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看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好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政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策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方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面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上周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院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常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会 议决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定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将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患者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诊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统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医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保支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付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口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老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龄化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快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因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素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影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响</a:t>
                      </a:r>
                      <a:r>
                        <a:rPr dirty="0" sz="1050" spc="-114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我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1050" spc="-13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病呈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快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速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上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势，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algn="just" marL="485775" marR="511175">
                        <a:lnSpc>
                          <a:spcPct val="182400"/>
                        </a:lnSpc>
                        <a:spcBef>
                          <a:spcPts val="5"/>
                        </a:spcBef>
                      </a:pPr>
                      <a:r>
                        <a:rPr dirty="0" sz="1050">
                          <a:latin typeface="宋体"/>
                          <a:cs typeface="宋体"/>
                        </a:rPr>
                        <a:t>用药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人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群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庞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终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端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持续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增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随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着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相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仿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制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包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括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生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物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似 物）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获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及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致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评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价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的通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过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我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糖尿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大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慢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性 疾病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将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逐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步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替代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本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次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入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将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步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速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这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进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程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 相关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优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质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产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企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将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受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益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，建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议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注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通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宝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海药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华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东</a:t>
                      </a:r>
                      <a:r>
                        <a:rPr dirty="0" sz="1050" spc="-15">
                          <a:latin typeface="宋体"/>
                          <a:cs typeface="宋体"/>
                        </a:rPr>
                        <a:t>医药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等。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行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业</a:t>
                      </a: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要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闻</a:t>
                      </a:r>
                      <a:endParaRPr sz="1200">
                        <a:latin typeface="黑体"/>
                        <a:cs typeface="黑体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spcBef>
                          <a:spcPts val="1015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高血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尿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诊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纳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入医保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-5">
                          <a:latin typeface="宋体"/>
                          <a:cs typeface="宋体"/>
                        </a:rPr>
                        <a:t>“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4+7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”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量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调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spcBef>
                          <a:spcPts val="1050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第五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度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重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目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录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公布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国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务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院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10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文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，将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影响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管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革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spcBef>
                          <a:spcPts val="1035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三部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文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血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尿病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千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亿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级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慢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病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市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场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迎新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化！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风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险</a:t>
                      </a:r>
                      <a:r>
                        <a:rPr dirty="0" sz="1200" spc="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提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示</a:t>
                      </a:r>
                      <a:endParaRPr sz="1200">
                        <a:latin typeface="黑体"/>
                        <a:cs typeface="黑体"/>
                      </a:endParaRPr>
                    </a:p>
                    <a:p>
                      <a:pPr marL="485775" indent="-267335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C00000"/>
                        </a:buClr>
                        <a:buFont typeface="Wingdings"/>
                        <a:buChar char=""/>
                        <a:tabLst>
                          <a:tab pos="485775" algn="l"/>
                          <a:tab pos="486409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行业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政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策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药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品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安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风险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研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风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险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、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业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绩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达预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风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险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。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88900"/>
                </a:tc>
              </a:tr>
              <a:tr h="1591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C00000"/>
                      </a:solidFill>
                      <a:prstDash val="solid"/>
                    </a:lnT>
                    <a:lnB w="6350">
                      <a:solidFill>
                        <a:srgbClr val="C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457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分析师：王腾蛟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T w="6350">
                      <a:solidFill>
                        <a:srgbClr val="C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32163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执业证书编号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S0760518090002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27837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电话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0351-8686978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29651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邮箱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wangtengjiao@sxzq.com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21825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分析师：刘建宏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3683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32290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执业证书编号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S0760518030002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27837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电话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0351-8686724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335569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邮箱</a:t>
                      </a:r>
                      <a:r>
                        <a:rPr dirty="0" sz="90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9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liujianhong@sxzq.com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322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太原市府西街</a:t>
                      </a:r>
                      <a:r>
                        <a:rPr dirty="0" sz="900" spc="-229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69</a:t>
                      </a:r>
                      <a:r>
                        <a:rPr dirty="0" sz="900" spc="-229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号国贸</a:t>
                      </a:r>
                      <a:r>
                        <a:rPr dirty="0" sz="900" spc="-15">
                          <a:latin typeface="黑体"/>
                          <a:cs typeface="黑体"/>
                        </a:rPr>
                        <a:t>中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心</a:t>
                      </a:r>
                      <a:r>
                        <a:rPr dirty="0" sz="900" spc="-23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A</a:t>
                      </a:r>
                      <a:r>
                        <a:rPr dirty="0" sz="900" spc="-23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座</a:t>
                      </a:r>
                      <a:r>
                        <a:rPr dirty="0" sz="900" spc="-23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28</a:t>
                      </a:r>
                      <a:r>
                        <a:rPr dirty="0" sz="900" spc="-22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层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381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211546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山西证券股份有限公司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3302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703044"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北京市西城区平安里西大街</a:t>
                      </a:r>
                      <a:r>
                        <a:rPr dirty="0" sz="900" spc="-27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9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号中海国</a:t>
                      </a:r>
                      <a:endParaRPr sz="900">
                        <a:latin typeface="黑体"/>
                        <a:cs typeface="黑体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际中心</a:t>
                      </a:r>
                      <a:r>
                        <a:rPr dirty="0" sz="900" spc="-22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层</a:t>
                      </a:r>
                      <a:endParaRPr sz="900">
                        <a:latin typeface="黑体"/>
                        <a:cs typeface="黑体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solidFill>
                            <a:srgbClr val="0000FF"/>
                          </a:solidFill>
                          <a:latin typeface="黑体"/>
                          <a:cs typeface="黑体"/>
                          <a:hlinkClick r:id="rId6"/>
                        </a:rPr>
                        <a:t>http://www.i618.com.cn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3492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  <a:tr h="164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相关报告</a:t>
                      </a:r>
                      <a:endParaRPr sz="900">
                        <a:latin typeface="黑体"/>
                        <a:cs typeface="黑体"/>
                      </a:endParaRPr>
                    </a:p>
                    <a:p>
                      <a:pPr marL="485775" marR="59690">
                        <a:lnSpc>
                          <a:spcPct val="144400"/>
                        </a:lnSpc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医药行业</a:t>
                      </a:r>
                      <a:r>
                        <a:rPr dirty="0" sz="900" spc="-24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2018</a:t>
                      </a:r>
                      <a:r>
                        <a:rPr dirty="0" sz="900" spc="-23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年年报</a:t>
                      </a:r>
                      <a:r>
                        <a:rPr dirty="0" sz="900" spc="-280">
                          <a:latin typeface="黑体"/>
                          <a:cs typeface="黑体"/>
                        </a:rPr>
                        <a:t>、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2019</a:t>
                      </a:r>
                      <a:r>
                        <a:rPr dirty="0" sz="900" spc="-25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年</a:t>
                      </a:r>
                      <a:r>
                        <a:rPr dirty="0" sz="900" spc="-24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1</a:t>
                      </a:r>
                      <a:r>
                        <a:rPr dirty="0" sz="900" spc="-24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季报总 结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--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关注“不确定市场”中</a:t>
                      </a:r>
                      <a:r>
                        <a:rPr dirty="0" sz="900" spc="-15">
                          <a:latin typeface="黑体"/>
                          <a:cs typeface="黑体"/>
                        </a:rPr>
                        <a:t>的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“确定性 机会”</a:t>
                      </a:r>
                      <a:endParaRPr sz="900">
                        <a:latin typeface="黑体"/>
                        <a:cs typeface="黑体"/>
                      </a:endParaRPr>
                    </a:p>
                    <a:p>
                      <a:pPr marL="485775" marR="59690">
                        <a:lnSpc>
                          <a:spcPts val="1560"/>
                        </a:lnSpc>
                      </a:pPr>
                      <a:r>
                        <a:rPr dirty="0" sz="900">
                          <a:latin typeface="黑体"/>
                          <a:cs typeface="黑体"/>
                        </a:rPr>
                        <a:t>医药行业</a:t>
                      </a:r>
                      <a:r>
                        <a:rPr dirty="0" sz="900" spc="-28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2019</a:t>
                      </a:r>
                      <a:r>
                        <a:rPr dirty="0" sz="900" spc="-28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年中期投资策</a:t>
                      </a:r>
                      <a:r>
                        <a:rPr dirty="0" sz="900" spc="-15">
                          <a:latin typeface="黑体"/>
                          <a:cs typeface="黑体"/>
                        </a:rPr>
                        <a:t>略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--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科创助 力产业升级，生物医药迎黄金发展期</a:t>
                      </a:r>
                      <a:r>
                        <a:rPr dirty="0" sz="900" spc="-10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医 药行业周</a:t>
                      </a:r>
                      <a:r>
                        <a:rPr dirty="0" sz="900" spc="-15">
                          <a:latin typeface="黑体"/>
                          <a:cs typeface="黑体"/>
                        </a:rPr>
                        <a:t>报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（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2</a:t>
                      </a:r>
                      <a:r>
                        <a:rPr dirty="0" sz="900" spc="-10">
                          <a:latin typeface="黑体"/>
                          <a:cs typeface="黑体"/>
                        </a:rPr>
                        <a:t>0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1</a:t>
                      </a:r>
                      <a:r>
                        <a:rPr dirty="0" sz="900" spc="-10">
                          <a:latin typeface="黑体"/>
                          <a:cs typeface="黑体"/>
                        </a:rPr>
                        <a:t>9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0</a:t>
                      </a:r>
                      <a:r>
                        <a:rPr dirty="0" sz="900" spc="-10">
                          <a:latin typeface="黑体"/>
                          <a:cs typeface="黑体"/>
                        </a:rPr>
                        <a:t>8</a:t>
                      </a:r>
                      <a:r>
                        <a:rPr dirty="0" sz="900" spc="5">
                          <a:latin typeface="黑体"/>
                          <a:cs typeface="黑体"/>
                        </a:rPr>
                        <a:t>25</a:t>
                      </a:r>
                      <a:r>
                        <a:rPr dirty="0" sz="900" spc="-459">
                          <a:latin typeface="黑体"/>
                          <a:cs typeface="黑体"/>
                        </a:rPr>
                        <a:t>）</a:t>
                      </a:r>
                      <a:r>
                        <a:rPr dirty="0" sz="900" spc="-15">
                          <a:latin typeface="黑体"/>
                          <a:cs typeface="黑体"/>
                        </a:rPr>
                        <a:t>：新</a:t>
                      </a:r>
                      <a:r>
                        <a:rPr dirty="0" sz="900">
                          <a:latin typeface="黑体"/>
                          <a:cs typeface="黑体"/>
                        </a:rPr>
                        <a:t>版医保目录 发布，临床价值凸显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635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0"/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4748" y="2379664"/>
            <a:ext cx="1909390" cy="1298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12946" y="1039113"/>
            <a:ext cx="5378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宋体"/>
                <a:cs typeface="宋体"/>
              </a:rPr>
              <a:t>目录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3100" y="1546605"/>
            <a:ext cx="6236335" cy="2265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Times New Roman"/>
                <a:cs typeface="Times New Roman"/>
                <a:hlinkClick r:id="rId2" action="ppaction://hlinksldjump"/>
              </a:rPr>
              <a:t>1.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市场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回</a:t>
            </a:r>
            <a:r>
              <a:rPr dirty="0" sz="1000" spc="155" b="1">
                <a:latin typeface="宋体"/>
                <a:cs typeface="宋体"/>
                <a:hlinkClick r:id="rId2" action="ppaction://hlinksldjump"/>
              </a:rPr>
              <a:t>顾</a:t>
            </a:r>
            <a:r>
              <a:rPr dirty="0" sz="1000" spc="-5" b="1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............................................................................................................................................................................  </a:t>
            </a:r>
            <a:r>
              <a:rPr dirty="0" sz="100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  <a:hlinkClick r:id="rId2" action="ppaction://hlinksldjump"/>
              </a:rPr>
              <a:t>1.1 </a:t>
            </a:r>
            <a:r>
              <a:rPr dirty="0" sz="1000" spc="13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>
                <a:latin typeface="宋体"/>
                <a:cs typeface="宋体"/>
                <a:hlinkClick r:id="rId2" action="ppaction://hlinksldjump"/>
              </a:rPr>
              <a:t>市场整体表</a:t>
            </a:r>
            <a:r>
              <a:rPr dirty="0" sz="1000" spc="160">
                <a:latin typeface="宋体"/>
                <a:cs typeface="宋体"/>
                <a:hlinkClick r:id="rId2" action="ppaction://hlinksldjump"/>
              </a:rPr>
              <a:t>现</a:t>
            </a:r>
            <a:r>
              <a:rPr dirty="0" sz="1000" spc="-5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.............................................................................................................................................................</a:t>
            </a:r>
            <a:r>
              <a:rPr dirty="0" sz="1000" spc="4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  <a:hlinkClick r:id="rId2" action="ppaction://hlinksldjump"/>
              </a:rPr>
              <a:t>1.2 </a:t>
            </a:r>
            <a:r>
              <a:rPr dirty="0" sz="1000" spc="114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>
                <a:latin typeface="宋体"/>
                <a:cs typeface="宋体"/>
                <a:hlinkClick r:id="rId2" action="ppaction://hlinksldjump"/>
              </a:rPr>
              <a:t>细分行业市场</a:t>
            </a:r>
            <a:r>
              <a:rPr dirty="0" sz="1000" spc="5">
                <a:latin typeface="宋体"/>
                <a:cs typeface="宋体"/>
                <a:hlinkClick r:id="rId2" action="ppaction://hlinksldjump"/>
              </a:rPr>
              <a:t>表</a:t>
            </a:r>
            <a:r>
              <a:rPr dirty="0" sz="1000" spc="175">
                <a:latin typeface="宋体"/>
                <a:cs typeface="宋体"/>
                <a:hlinkClick r:id="rId2" action="ppaction://hlinksldjump"/>
              </a:rPr>
              <a:t>现</a:t>
            </a:r>
            <a:r>
              <a:rPr dirty="0" sz="1000" spc="-5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.....................................................................................................................................................</a:t>
            </a:r>
            <a:r>
              <a:rPr dirty="0" sz="1000" spc="35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  <a:hlinkClick r:id="rId3" action="ppaction://hlinksldjump"/>
              </a:rPr>
              <a:t>1.3 </a:t>
            </a:r>
            <a:r>
              <a:rPr dirty="0" sz="1000" spc="13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5">
                <a:latin typeface="宋体"/>
                <a:cs typeface="宋体"/>
                <a:hlinkClick r:id="rId3" action="ppaction://hlinksldjump"/>
              </a:rPr>
              <a:t>个股涨跌幅</a:t>
            </a:r>
            <a:r>
              <a:rPr dirty="0" sz="1000" spc="160">
                <a:latin typeface="宋体"/>
                <a:cs typeface="宋体"/>
                <a:hlinkClick r:id="rId3" action="ppaction://hlinksldjump"/>
              </a:rPr>
              <a:t>榜</a:t>
            </a:r>
            <a:r>
              <a:rPr dirty="0" sz="1000" spc="-5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.............................................................................................................................................................</a:t>
            </a:r>
            <a:r>
              <a:rPr dirty="0" sz="1000" spc="45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5"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b="1">
                <a:latin typeface="Times New Roman"/>
                <a:cs typeface="Times New Roman"/>
                <a:hlinkClick r:id="rId4" action="ppaction://hlinksldjump"/>
              </a:rPr>
              <a:t>2.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行业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估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值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情</a:t>
            </a:r>
            <a:r>
              <a:rPr dirty="0" sz="1000" spc="170" b="1">
                <a:latin typeface="宋体"/>
                <a:cs typeface="宋体"/>
                <a:hlinkClick r:id="rId4" action="ppaction://hlinksldjump"/>
              </a:rPr>
              <a:t>况</a:t>
            </a:r>
            <a:r>
              <a:rPr dirty="0" sz="1000" spc="-5" b="1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.................................................................................................................................................................... </a:t>
            </a:r>
            <a:r>
              <a:rPr dirty="0" sz="1000" spc="21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4" action="ppaction://hlinksldjump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Times New Roman"/>
                <a:cs typeface="Times New Roman"/>
                <a:hlinkClick r:id="rId5" action="ppaction://hlinksldjump"/>
              </a:rPr>
              <a:t>3.</a:t>
            </a:r>
            <a:r>
              <a:rPr dirty="0" sz="1000" b="1">
                <a:latin typeface="宋体"/>
                <a:cs typeface="宋体"/>
                <a:hlinkClick r:id="rId5" action="ppaction://hlinksldjump"/>
              </a:rPr>
              <a:t>行业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要</a:t>
            </a:r>
            <a:r>
              <a:rPr dirty="0" sz="1000" spc="155" b="1">
                <a:latin typeface="宋体"/>
                <a:cs typeface="宋体"/>
                <a:hlinkClick r:id="rId5" action="ppaction://hlinksldjump"/>
              </a:rPr>
              <a:t>闻</a:t>
            </a:r>
            <a:r>
              <a:rPr dirty="0" sz="1000" spc="-5" b="1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............................................................................................................................................................................  </a:t>
            </a:r>
            <a:r>
              <a:rPr dirty="0" sz="100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5" action="ppaction://hlinksldjump"/>
              </a:rPr>
              <a:t>6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Times New Roman"/>
                <a:cs typeface="Times New Roman"/>
                <a:hlinkClick r:id="rId6" action="ppaction://hlinksldjump"/>
              </a:rPr>
              <a:t>4.</a:t>
            </a:r>
            <a:r>
              <a:rPr dirty="0" sz="1000" b="1">
                <a:latin typeface="宋体"/>
                <a:cs typeface="宋体"/>
                <a:hlinkClick r:id="rId6" action="ppaction://hlinksldjump"/>
              </a:rPr>
              <a:t>风险</a:t>
            </a:r>
            <a:r>
              <a:rPr dirty="0" sz="1000" spc="-10" b="1">
                <a:latin typeface="宋体"/>
                <a:cs typeface="宋体"/>
                <a:hlinkClick r:id="rId6" action="ppaction://hlinksldjump"/>
              </a:rPr>
              <a:t>提</a:t>
            </a:r>
            <a:r>
              <a:rPr dirty="0" sz="1000" spc="155" b="1">
                <a:latin typeface="宋体"/>
                <a:cs typeface="宋体"/>
                <a:hlinkClick r:id="rId6" action="ppaction://hlinksldjump"/>
              </a:rPr>
              <a:t>示</a:t>
            </a:r>
            <a:r>
              <a:rPr dirty="0" sz="1000" spc="-5" b="1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............................................................................................................................................................................  </a:t>
            </a:r>
            <a:r>
              <a:rPr dirty="0" sz="1000" b="1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6" action="ppaction://hlinksldjump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8439" y="3974718"/>
            <a:ext cx="1045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宋体"/>
                <a:cs typeface="宋体"/>
              </a:rPr>
              <a:t>图</a:t>
            </a:r>
            <a:r>
              <a:rPr dirty="0" sz="2000" spc="-5" b="1">
                <a:latin typeface="宋体"/>
                <a:cs typeface="宋体"/>
              </a:rPr>
              <a:t>表目录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4480686"/>
            <a:ext cx="6236335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图</a:t>
            </a:r>
            <a:r>
              <a:rPr dirty="0" sz="1000" spc="-130" b="1">
                <a:latin typeface="宋体"/>
                <a:cs typeface="宋体"/>
                <a:hlinkClick r:id="rId2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：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申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万一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级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行业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及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沪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深</a:t>
            </a:r>
            <a:r>
              <a:rPr dirty="0" sz="1000" spc="-140" b="1">
                <a:latin typeface="宋体"/>
                <a:cs typeface="宋体"/>
                <a:hlinkClick r:id="rId2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2" action="ppaction://hlinksldjump"/>
              </a:rPr>
              <a:t>300</a:t>
            </a:r>
            <a:r>
              <a:rPr dirty="0" sz="1000" spc="125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指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数涨</a:t>
            </a:r>
            <a:r>
              <a:rPr dirty="0" sz="1000" spc="-10" b="1">
                <a:latin typeface="宋体"/>
                <a:cs typeface="宋体"/>
                <a:hlinkClick r:id="rId2" action="ppaction://hlinksldjump"/>
              </a:rPr>
              <a:t>跌</a:t>
            </a:r>
            <a:r>
              <a:rPr dirty="0" sz="1000" b="1">
                <a:latin typeface="宋体"/>
                <a:cs typeface="宋体"/>
                <a:hlinkClick r:id="rId2" action="ppaction://hlinksldjump"/>
              </a:rPr>
              <a:t>幅对</a:t>
            </a:r>
            <a:r>
              <a:rPr dirty="0" sz="1000" spc="220" b="1">
                <a:latin typeface="宋体"/>
                <a:cs typeface="宋体"/>
                <a:hlinkClick r:id="rId2" action="ppaction://hlinksldjump"/>
              </a:rPr>
              <a:t>比</a:t>
            </a:r>
            <a:r>
              <a:rPr dirty="0" sz="1000" spc="-5" b="1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</a:t>
            </a:r>
            <a:r>
              <a:rPr dirty="0" sz="1000" spc="-80" b="1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00" spc="-10" b="1">
                <a:latin typeface="宋体"/>
                <a:cs typeface="宋体"/>
              </a:rPr>
              <a:t>图</a:t>
            </a:r>
            <a:r>
              <a:rPr dirty="0" sz="1000" spc="55" b="1">
                <a:latin typeface="宋体"/>
                <a:cs typeface="宋体"/>
              </a:rPr>
              <a:t> </a:t>
            </a:r>
            <a:r>
              <a:rPr dirty="0" sz="1000" b="1">
                <a:latin typeface="Times New Roman"/>
                <a:cs typeface="Times New Roman"/>
              </a:rPr>
              <a:t>2</a:t>
            </a:r>
            <a:r>
              <a:rPr dirty="0" sz="1000" b="1">
                <a:latin typeface="宋体"/>
                <a:cs typeface="宋体"/>
              </a:rPr>
              <a:t>：</a:t>
            </a:r>
            <a:r>
              <a:rPr dirty="0" sz="1000" spc="-10" b="1">
                <a:latin typeface="宋体"/>
                <a:cs typeface="宋体"/>
              </a:rPr>
              <a:t>医</a:t>
            </a:r>
            <a:r>
              <a:rPr dirty="0" sz="1000" b="1">
                <a:latin typeface="宋体"/>
                <a:cs typeface="宋体"/>
              </a:rPr>
              <a:t>药生</a:t>
            </a:r>
            <a:r>
              <a:rPr dirty="0" sz="1000" spc="-10" b="1">
                <a:latin typeface="宋体"/>
                <a:cs typeface="宋体"/>
              </a:rPr>
              <a:t>物</a:t>
            </a:r>
            <a:r>
              <a:rPr dirty="0" sz="1000" b="1">
                <a:latin typeface="宋体"/>
                <a:cs typeface="宋体"/>
              </a:rPr>
              <a:t>行业</a:t>
            </a:r>
            <a:r>
              <a:rPr dirty="0" sz="1000" spc="-10" b="1">
                <a:latin typeface="宋体"/>
                <a:cs typeface="宋体"/>
              </a:rPr>
              <a:t>各</a:t>
            </a:r>
            <a:r>
              <a:rPr dirty="0" sz="1000" b="1">
                <a:latin typeface="宋体"/>
                <a:cs typeface="宋体"/>
              </a:rPr>
              <a:t>子</a:t>
            </a:r>
            <a:r>
              <a:rPr dirty="0" sz="1000" spc="-10" b="1">
                <a:latin typeface="宋体"/>
                <a:cs typeface="宋体"/>
              </a:rPr>
              <a:t>板</a:t>
            </a:r>
            <a:r>
              <a:rPr dirty="0" sz="1000" b="1">
                <a:latin typeface="宋体"/>
                <a:cs typeface="宋体"/>
              </a:rPr>
              <a:t>块涨跌</a:t>
            </a:r>
            <a:r>
              <a:rPr dirty="0" sz="1000" spc="-10" b="1">
                <a:latin typeface="宋体"/>
                <a:cs typeface="宋体"/>
              </a:rPr>
              <a:t>幅</a:t>
            </a:r>
            <a:r>
              <a:rPr dirty="0" sz="1000" b="1">
                <a:latin typeface="宋体"/>
                <a:cs typeface="宋体"/>
              </a:rPr>
              <a:t>对</a:t>
            </a:r>
            <a:r>
              <a:rPr dirty="0" sz="1000" spc="215" b="1">
                <a:latin typeface="宋体"/>
                <a:cs typeface="宋体"/>
              </a:rPr>
              <a:t>比</a:t>
            </a:r>
            <a:r>
              <a:rPr dirty="0" sz="1000" spc="-5" b="1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000" spc="5" b="1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245000"/>
              </a:lnSpc>
            </a:pP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图</a:t>
            </a:r>
            <a:r>
              <a:rPr dirty="0" sz="1000" spc="-195" b="1">
                <a:latin typeface="宋体"/>
                <a:cs typeface="宋体"/>
                <a:hlinkClick r:id="rId4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4" action="ppaction://hlinksldjump"/>
              </a:rPr>
              <a:t>3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：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申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万一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级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医药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生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物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行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业和沪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深</a:t>
            </a:r>
            <a:r>
              <a:rPr dirty="0" sz="1000" spc="-190" b="1">
                <a:latin typeface="宋体"/>
                <a:cs typeface="宋体"/>
                <a:hlinkClick r:id="rId4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4" action="ppaction://hlinksldjump"/>
              </a:rPr>
              <a:t>300</a:t>
            </a:r>
            <a:r>
              <a:rPr dirty="0" sz="1000" spc="40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指数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估</a:t>
            </a:r>
            <a:r>
              <a:rPr dirty="0" sz="1000" b="1">
                <a:latin typeface="宋体"/>
                <a:cs typeface="宋体"/>
                <a:hlinkClick r:id="rId4" action="ppaction://hlinksldjump"/>
              </a:rPr>
              <a:t>值</a:t>
            </a:r>
            <a:r>
              <a:rPr dirty="0" sz="1000" spc="-10" b="1">
                <a:latin typeface="宋体"/>
                <a:cs typeface="宋体"/>
                <a:hlinkClick r:id="rId4" action="ppaction://hlinksldjump"/>
              </a:rPr>
              <a:t>及相对</a:t>
            </a:r>
            <a:r>
              <a:rPr dirty="0" sz="1000" spc="-185" b="1">
                <a:latin typeface="宋体"/>
                <a:cs typeface="宋体"/>
                <a:hlinkClick r:id="rId4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4" action="ppaction://hlinksldjump"/>
              </a:rPr>
              <a:t>PE</a:t>
            </a:r>
            <a:r>
              <a:rPr dirty="0" sz="1000" spc="2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</a:t>
            </a:r>
            <a:r>
              <a:rPr dirty="0" sz="1000" spc="-105" b="1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4" action="ppaction://hlinksldjump"/>
              </a:rPr>
              <a:t>5  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图</a:t>
            </a:r>
            <a:r>
              <a:rPr dirty="0" sz="1000" spc="-80" b="1">
                <a:latin typeface="宋体"/>
                <a:cs typeface="宋体"/>
                <a:hlinkClick r:id="rId5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5" action="ppaction://hlinksldjump"/>
              </a:rPr>
              <a:t>4</a:t>
            </a:r>
            <a:r>
              <a:rPr dirty="0" sz="1000" b="1">
                <a:latin typeface="宋体"/>
                <a:cs typeface="宋体"/>
                <a:hlinkClick r:id="rId5" action="ppaction://hlinksldjump"/>
              </a:rPr>
              <a:t>：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医</a:t>
            </a:r>
            <a:r>
              <a:rPr dirty="0" sz="1000" b="1">
                <a:latin typeface="宋体"/>
                <a:cs typeface="宋体"/>
                <a:hlinkClick r:id="rId5" action="ppaction://hlinksldjump"/>
              </a:rPr>
              <a:t>药各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子</a:t>
            </a:r>
            <a:r>
              <a:rPr dirty="0" sz="1000" b="1">
                <a:latin typeface="宋体"/>
                <a:cs typeface="宋体"/>
                <a:hlinkClick r:id="rId5" action="ppaction://hlinksldjump"/>
              </a:rPr>
              <a:t>行业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估</a:t>
            </a:r>
            <a:r>
              <a:rPr dirty="0" sz="1000" b="1">
                <a:latin typeface="宋体"/>
                <a:cs typeface="宋体"/>
                <a:hlinkClick r:id="rId5" action="ppaction://hlinksldjump"/>
              </a:rPr>
              <a:t>值</a:t>
            </a:r>
            <a:r>
              <a:rPr dirty="0" sz="1000" spc="-10" b="1">
                <a:latin typeface="宋体"/>
                <a:cs typeface="宋体"/>
                <a:hlinkClick r:id="rId5" action="ppaction://hlinksldjump"/>
              </a:rPr>
              <a:t>情</a:t>
            </a:r>
            <a:r>
              <a:rPr dirty="0" sz="1000" spc="200" b="1">
                <a:latin typeface="宋体"/>
                <a:cs typeface="宋体"/>
                <a:hlinkClick r:id="rId5" action="ppaction://hlinksldjump"/>
              </a:rPr>
              <a:t>况</a:t>
            </a:r>
            <a:r>
              <a:rPr dirty="0" sz="1000" spc="-5" b="1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............................................................................................................................................</a:t>
            </a:r>
            <a:r>
              <a:rPr dirty="0" sz="1000" spc="-60" b="1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5" action="ppaction://hlinksldjump"/>
              </a:rPr>
              <a:t>6  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表</a:t>
            </a:r>
            <a:r>
              <a:rPr dirty="0" sz="1000" spc="-95" b="1">
                <a:latin typeface="宋体"/>
                <a:cs typeface="宋体"/>
                <a:hlinkClick r:id="rId3" action="ppaction://hlinksldjump"/>
              </a:rPr>
              <a:t> </a:t>
            </a:r>
            <a:r>
              <a:rPr dirty="0" sz="1000" b="1"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：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医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药生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物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行业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个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股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涨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跌幅前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十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名与</a:t>
            </a:r>
            <a:r>
              <a:rPr dirty="0" sz="1000" spc="-10" b="1">
                <a:latin typeface="宋体"/>
                <a:cs typeface="宋体"/>
                <a:hlinkClick r:id="rId3" action="ppaction://hlinksldjump"/>
              </a:rPr>
              <a:t>后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十名（</a:t>
            </a:r>
            <a:r>
              <a:rPr dirty="0" sz="1000" b="1">
                <a:latin typeface="Times New Roman"/>
                <a:cs typeface="Times New Roman"/>
                <a:hlinkClick r:id="rId3" action="ppaction://hlinksldjump"/>
              </a:rPr>
              <a:t>%</a:t>
            </a:r>
            <a:r>
              <a:rPr dirty="0" sz="1000" b="1">
                <a:latin typeface="宋体"/>
                <a:cs typeface="宋体"/>
                <a:hlinkClick r:id="rId3" action="ppaction://hlinksldjump"/>
              </a:rPr>
              <a:t>）</a:t>
            </a:r>
            <a:r>
              <a:rPr dirty="0" sz="1000" spc="-130" b="1">
                <a:latin typeface="宋体"/>
                <a:cs typeface="宋体"/>
                <a:hlinkClick r:id="rId3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</a:t>
            </a:r>
            <a:r>
              <a:rPr dirty="0" sz="1000" spc="-65" b="1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000" spc="-5" b="1"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100" y="1072641"/>
            <a:ext cx="6217285" cy="1721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95"/>
              </a:spcBef>
              <a:buClr>
                <a:srgbClr val="C7002C"/>
              </a:buClr>
              <a:buSzPct val="93750"/>
              <a:buFont typeface="Times New Roman"/>
              <a:buAutoNum type="arabicPeriod"/>
              <a:tabLst>
                <a:tab pos="166370" algn="l"/>
              </a:tabLst>
            </a:pPr>
            <a:r>
              <a:rPr dirty="0" sz="1600" spc="-5" b="1">
                <a:solidFill>
                  <a:srgbClr val="C7002C"/>
                </a:solidFill>
                <a:latin typeface="宋体"/>
                <a:cs typeface="宋体"/>
              </a:rPr>
              <a:t>市</a:t>
            </a:r>
            <a:r>
              <a:rPr dirty="0" sz="1600" spc="-5" b="1">
                <a:solidFill>
                  <a:srgbClr val="C7002C"/>
                </a:solidFill>
                <a:latin typeface="宋体"/>
                <a:cs typeface="宋体"/>
              </a:rPr>
              <a:t>场回顾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7002C"/>
              </a:buClr>
              <a:buFont typeface="Times New Roman"/>
              <a:buAutoNum type="arabicPeriod"/>
            </a:pPr>
            <a:endParaRPr sz="1450">
              <a:latin typeface="宋体"/>
              <a:cs typeface="宋体"/>
            </a:endParaRPr>
          </a:p>
          <a:p>
            <a:pPr lvl="1" marL="299085" indent="-287020">
              <a:lnSpc>
                <a:spcPct val="100000"/>
              </a:lnSpc>
              <a:spcBef>
                <a:spcPts val="5"/>
              </a:spcBef>
              <a:buClr>
                <a:srgbClr val="C7002C"/>
              </a:buClr>
              <a:buFont typeface="Times New Roman"/>
              <a:buAutoNum type="arabicPeriod"/>
              <a:tabLst>
                <a:tab pos="299720" algn="l"/>
              </a:tabLst>
            </a:pP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市</a:t>
            </a:r>
            <a:r>
              <a:rPr dirty="0" sz="1500" spc="-15" b="1">
                <a:solidFill>
                  <a:srgbClr val="C7002C"/>
                </a:solidFill>
                <a:latin typeface="宋体"/>
                <a:cs typeface="宋体"/>
              </a:rPr>
              <a:t>场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整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体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表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现</a:t>
            </a:r>
            <a:endParaRPr sz="1500">
              <a:latin typeface="宋体"/>
              <a:cs typeface="宋体"/>
            </a:endParaRPr>
          </a:p>
          <a:p>
            <a:pPr marL="12700" marR="5080" indent="266700">
              <a:lnSpc>
                <a:spcPct val="1857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上周</a:t>
            </a:r>
            <a:r>
              <a:rPr dirty="0" sz="1050" spc="-10">
                <a:latin typeface="宋体"/>
                <a:cs typeface="宋体"/>
              </a:rPr>
              <a:t>沪</a:t>
            </a:r>
            <a:r>
              <a:rPr dirty="0" sz="1050" spc="5">
                <a:latin typeface="宋体"/>
                <a:cs typeface="宋体"/>
              </a:rPr>
              <a:t>深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300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数</a:t>
            </a:r>
            <a:r>
              <a:rPr dirty="0" sz="1050" spc="-1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65">
                <a:latin typeface="Times New Roman"/>
                <a:cs typeface="Times New Roman"/>
              </a:rPr>
              <a:t>0.60%</a:t>
            </a:r>
            <a:r>
              <a:rPr dirty="0" sz="1050" spc="-6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报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3972.38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点</a:t>
            </a:r>
            <a:r>
              <a:rPr dirty="0" sz="1050" spc="-345">
                <a:latin typeface="宋体"/>
                <a:cs typeface="宋体"/>
              </a:rPr>
              <a:t>。</a:t>
            </a:r>
            <a:r>
              <a:rPr dirty="0" sz="1050" spc="-10">
                <a:latin typeface="宋体"/>
                <a:cs typeface="宋体"/>
              </a:rPr>
              <a:t>申</a:t>
            </a:r>
            <a:r>
              <a:rPr dirty="0" sz="1050" spc="5">
                <a:latin typeface="宋体"/>
                <a:cs typeface="宋体"/>
              </a:rPr>
              <a:t>万</a:t>
            </a:r>
            <a:r>
              <a:rPr dirty="0" sz="1050" spc="-1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级行</a:t>
            </a:r>
            <a:r>
              <a:rPr dirty="0" sz="1050" spc="-10">
                <a:latin typeface="宋体"/>
                <a:cs typeface="宋体"/>
              </a:rPr>
              <a:t>业</a:t>
            </a:r>
            <a:r>
              <a:rPr dirty="0" sz="1050" spc="5">
                <a:latin typeface="宋体"/>
                <a:cs typeface="宋体"/>
              </a:rPr>
              <a:t>普</a:t>
            </a:r>
            <a:r>
              <a:rPr dirty="0" sz="1050" spc="-10">
                <a:latin typeface="宋体"/>
                <a:cs typeface="宋体"/>
              </a:rPr>
              <a:t>遍</a:t>
            </a: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10">
                <a:latin typeface="宋体"/>
                <a:cs typeface="宋体"/>
              </a:rPr>
              <a:t>涨</a:t>
            </a:r>
            <a:r>
              <a:rPr dirty="0" sz="1050" spc="-3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其</a:t>
            </a:r>
            <a:r>
              <a:rPr dirty="0" sz="1050" spc="-1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生物</a:t>
            </a:r>
            <a:r>
              <a:rPr dirty="0" sz="1050" spc="-1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业</a:t>
            </a:r>
            <a:r>
              <a:rPr dirty="0" sz="1050" spc="-1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0.51%</a:t>
            </a:r>
            <a:r>
              <a:rPr dirty="0" sz="1050" spc="-5">
                <a:latin typeface="宋体"/>
                <a:cs typeface="宋体"/>
              </a:rPr>
              <a:t>，  </a:t>
            </a:r>
            <a:r>
              <a:rPr dirty="0" sz="1050" spc="5">
                <a:latin typeface="宋体"/>
                <a:cs typeface="宋体"/>
              </a:rPr>
              <a:t>跑输</a:t>
            </a:r>
            <a:r>
              <a:rPr dirty="0" sz="1050" spc="-10">
                <a:latin typeface="宋体"/>
                <a:cs typeface="宋体"/>
              </a:rPr>
              <a:t>沪</a:t>
            </a:r>
            <a:r>
              <a:rPr dirty="0" sz="1050" spc="5">
                <a:latin typeface="宋体"/>
                <a:cs typeface="宋体"/>
              </a:rPr>
              <a:t>深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300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数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0.09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百分</a:t>
            </a:r>
            <a:r>
              <a:rPr dirty="0" sz="1050" spc="-10">
                <a:latin typeface="宋体"/>
                <a:cs typeface="宋体"/>
              </a:rPr>
              <a:t>点，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28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10">
                <a:latin typeface="宋体"/>
                <a:cs typeface="宋体"/>
              </a:rPr>
              <a:t>申</a:t>
            </a:r>
            <a:r>
              <a:rPr dirty="0" sz="1050" spc="5">
                <a:latin typeface="宋体"/>
                <a:cs typeface="宋体"/>
              </a:rPr>
              <a:t>万</a:t>
            </a:r>
            <a:r>
              <a:rPr dirty="0" sz="1050" spc="-10">
                <a:latin typeface="宋体"/>
                <a:cs typeface="宋体"/>
              </a:rPr>
              <a:t>一级</a:t>
            </a:r>
            <a:r>
              <a:rPr dirty="0" sz="1050" spc="5">
                <a:latin typeface="宋体"/>
                <a:cs typeface="宋体"/>
              </a:rPr>
              <a:t>行业</a:t>
            </a:r>
            <a:r>
              <a:rPr dirty="0" sz="1050" spc="-10">
                <a:latin typeface="宋体"/>
                <a:cs typeface="宋体"/>
              </a:rPr>
              <a:t>中排</a:t>
            </a:r>
            <a:r>
              <a:rPr dirty="0" sz="1050" spc="5">
                <a:latin typeface="宋体"/>
                <a:cs typeface="宋体"/>
              </a:rPr>
              <a:t>名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21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黑体"/>
                <a:cs typeface="黑体"/>
              </a:rPr>
              <a:t>图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5">
                <a:latin typeface="黑体"/>
                <a:cs typeface="黑体"/>
              </a:rPr>
              <a:t>申</a:t>
            </a:r>
            <a:r>
              <a:rPr dirty="0" sz="1050" spc="-10">
                <a:latin typeface="黑体"/>
                <a:cs typeface="黑体"/>
              </a:rPr>
              <a:t>万</a:t>
            </a:r>
            <a:r>
              <a:rPr dirty="0" sz="1050" spc="5">
                <a:latin typeface="黑体"/>
                <a:cs typeface="黑体"/>
              </a:rPr>
              <a:t>一</a:t>
            </a:r>
            <a:r>
              <a:rPr dirty="0" sz="1050" spc="-10">
                <a:latin typeface="黑体"/>
                <a:cs typeface="黑体"/>
              </a:rPr>
              <a:t>级</a:t>
            </a:r>
            <a:r>
              <a:rPr dirty="0" sz="1050" spc="5">
                <a:latin typeface="黑体"/>
                <a:cs typeface="黑体"/>
              </a:rPr>
              <a:t>行</a:t>
            </a:r>
            <a:r>
              <a:rPr dirty="0" sz="1050" spc="-10">
                <a:latin typeface="黑体"/>
                <a:cs typeface="黑体"/>
              </a:rPr>
              <a:t>业</a:t>
            </a:r>
            <a:r>
              <a:rPr dirty="0" sz="1050" spc="5">
                <a:latin typeface="黑体"/>
                <a:cs typeface="黑体"/>
              </a:rPr>
              <a:t>及</a:t>
            </a:r>
            <a:r>
              <a:rPr dirty="0" sz="1050" spc="-10">
                <a:latin typeface="黑体"/>
                <a:cs typeface="黑体"/>
              </a:rPr>
              <a:t>沪</a:t>
            </a:r>
            <a:r>
              <a:rPr dirty="0" sz="1050" spc="5">
                <a:latin typeface="黑体"/>
                <a:cs typeface="黑体"/>
              </a:rPr>
              <a:t>深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300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黑体"/>
                <a:cs typeface="黑体"/>
              </a:rPr>
              <a:t>指</a:t>
            </a:r>
            <a:r>
              <a:rPr dirty="0" sz="1050" spc="-10">
                <a:latin typeface="黑体"/>
                <a:cs typeface="黑体"/>
              </a:rPr>
              <a:t>数</a:t>
            </a:r>
            <a:r>
              <a:rPr dirty="0" sz="1050" spc="5">
                <a:latin typeface="黑体"/>
                <a:cs typeface="黑体"/>
              </a:rPr>
              <a:t>涨</a:t>
            </a:r>
            <a:r>
              <a:rPr dirty="0" sz="1050" spc="-10">
                <a:latin typeface="黑体"/>
                <a:cs typeface="黑体"/>
              </a:rPr>
              <a:t>跌</a:t>
            </a:r>
            <a:r>
              <a:rPr dirty="0" sz="1050" spc="5">
                <a:latin typeface="黑体"/>
                <a:cs typeface="黑体"/>
              </a:rPr>
              <a:t>幅</a:t>
            </a:r>
            <a:r>
              <a:rPr dirty="0" sz="1050" spc="-10">
                <a:latin typeface="黑体"/>
                <a:cs typeface="黑体"/>
              </a:rPr>
              <a:t>对</a:t>
            </a:r>
            <a:r>
              <a:rPr dirty="0" sz="1050" spc="5">
                <a:latin typeface="黑体"/>
                <a:cs typeface="黑体"/>
              </a:rPr>
              <a:t>比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088" y="6636384"/>
            <a:ext cx="6097270" cy="9525"/>
          </a:xfrm>
          <a:custGeom>
            <a:avLst/>
            <a:gdLst/>
            <a:ahLst/>
            <a:cxnLst/>
            <a:rect l="l" t="t" r="r" b="b"/>
            <a:pathLst>
              <a:path w="6097270" h="9525">
                <a:moveTo>
                  <a:pt x="6097270" y="0"/>
                </a:moveTo>
                <a:lnTo>
                  <a:pt x="0" y="0"/>
                </a:lnTo>
                <a:lnTo>
                  <a:pt x="0" y="9144"/>
                </a:lnTo>
                <a:lnTo>
                  <a:pt x="6097270" y="9144"/>
                </a:lnTo>
                <a:lnTo>
                  <a:pt x="6097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100" y="6696836"/>
            <a:ext cx="6219190" cy="125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数据</a:t>
            </a:r>
            <a:r>
              <a:rPr dirty="0" sz="1050" spc="-10">
                <a:latin typeface="黑体"/>
                <a:cs typeface="黑体"/>
              </a:rPr>
              <a:t>来</a:t>
            </a:r>
            <a:r>
              <a:rPr dirty="0" sz="1050" spc="5">
                <a:latin typeface="黑体"/>
                <a:cs typeface="黑体"/>
              </a:rPr>
              <a:t>源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-5">
                <a:latin typeface="Times New Roman"/>
                <a:cs typeface="Times New Roman"/>
              </a:rPr>
              <a:t>wind</a:t>
            </a:r>
            <a:r>
              <a:rPr dirty="0" sz="1050" spc="-5">
                <a:latin typeface="黑体"/>
                <a:cs typeface="黑体"/>
              </a:rPr>
              <a:t>，</a:t>
            </a:r>
            <a:r>
              <a:rPr dirty="0" sz="1050" spc="-10">
                <a:latin typeface="黑体"/>
                <a:cs typeface="黑体"/>
              </a:rPr>
              <a:t>山</a:t>
            </a:r>
            <a:r>
              <a:rPr dirty="0" sz="1050" spc="5">
                <a:latin typeface="黑体"/>
                <a:cs typeface="黑体"/>
              </a:rPr>
              <a:t>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券研</a:t>
            </a:r>
            <a:r>
              <a:rPr dirty="0" sz="1050" spc="-10">
                <a:latin typeface="黑体"/>
                <a:cs typeface="黑体"/>
              </a:rPr>
              <a:t>究</a:t>
            </a:r>
            <a:r>
              <a:rPr dirty="0" sz="1050" spc="5">
                <a:latin typeface="黑体"/>
                <a:cs typeface="黑体"/>
              </a:rPr>
              <a:t>所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C7002C"/>
                </a:solidFill>
                <a:latin typeface="Times New Roman"/>
                <a:cs typeface="Times New Roman"/>
              </a:rPr>
              <a:t>1.2</a:t>
            </a:r>
            <a:r>
              <a:rPr dirty="0" sz="1500" spc="-5" b="1">
                <a:solidFill>
                  <a:srgbClr val="C7002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细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分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行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业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市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场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表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现</a:t>
            </a:r>
            <a:endParaRPr sz="1500">
              <a:latin typeface="宋体"/>
              <a:cs typeface="宋体"/>
            </a:endParaRPr>
          </a:p>
          <a:p>
            <a:pPr marL="12700" marR="5080" indent="266700">
              <a:lnSpc>
                <a:spcPct val="185700"/>
              </a:lnSpc>
              <a:spcBef>
                <a:spcPts val="740"/>
              </a:spcBef>
            </a:pP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10">
                <a:latin typeface="宋体"/>
                <a:cs typeface="宋体"/>
              </a:rPr>
              <a:t>周</a:t>
            </a:r>
            <a:r>
              <a:rPr dirty="0" sz="1050" spc="-80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商</a:t>
            </a:r>
            <a:r>
              <a:rPr dirty="0" sz="1050" spc="-10">
                <a:latin typeface="宋体"/>
                <a:cs typeface="宋体"/>
              </a:rPr>
              <a:t>业</a:t>
            </a:r>
            <a:r>
              <a:rPr dirty="0" sz="1050" spc="5">
                <a:latin typeface="宋体"/>
                <a:cs typeface="宋体"/>
              </a:rPr>
              <a:t>与</a:t>
            </a:r>
            <a:r>
              <a:rPr dirty="0" sz="1050" spc="-10">
                <a:latin typeface="宋体"/>
                <a:cs typeface="宋体"/>
              </a:rPr>
              <a:t>化学</a:t>
            </a:r>
            <a:r>
              <a:rPr dirty="0" sz="1050" spc="5">
                <a:latin typeface="宋体"/>
                <a:cs typeface="宋体"/>
              </a:rPr>
              <a:t>制剂</a:t>
            </a:r>
            <a:r>
              <a:rPr dirty="0" sz="1050" spc="-1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别</a:t>
            </a:r>
            <a:r>
              <a:rPr dirty="0" sz="1050" spc="-10">
                <a:latin typeface="宋体"/>
                <a:cs typeface="宋体"/>
              </a:rPr>
              <a:t>下</a:t>
            </a:r>
            <a:r>
              <a:rPr dirty="0" sz="1050" spc="5">
                <a:latin typeface="宋体"/>
                <a:cs typeface="宋体"/>
              </a:rPr>
              <a:t>跌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0.17%</a:t>
            </a:r>
            <a:r>
              <a:rPr dirty="0" sz="1050" spc="5">
                <a:latin typeface="宋体"/>
                <a:cs typeface="宋体"/>
              </a:rPr>
              <a:t>与</a:t>
            </a:r>
            <a:r>
              <a:rPr dirty="0" sz="1050" spc="-28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0.34%</a:t>
            </a:r>
            <a:r>
              <a:rPr dirty="0" sz="1050" spc="5">
                <a:latin typeface="宋体"/>
                <a:cs typeface="宋体"/>
              </a:rPr>
              <a:t>外</a:t>
            </a:r>
            <a:r>
              <a:rPr dirty="0" sz="1050" spc="-10">
                <a:latin typeface="宋体"/>
                <a:cs typeface="宋体"/>
              </a:rPr>
              <a:t>其</a:t>
            </a:r>
            <a:r>
              <a:rPr dirty="0" sz="1050">
                <a:latin typeface="宋体"/>
                <a:cs typeface="宋体"/>
              </a:rPr>
              <a:t>余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子</a:t>
            </a:r>
            <a:r>
              <a:rPr dirty="0" sz="1050" spc="5">
                <a:latin typeface="宋体"/>
                <a:cs typeface="宋体"/>
              </a:rPr>
              <a:t>板</a:t>
            </a:r>
            <a:r>
              <a:rPr dirty="0" sz="1050" spc="-1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均</a:t>
            </a:r>
            <a:r>
              <a:rPr dirty="0" sz="1050" spc="-1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涨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涨</a:t>
            </a:r>
            <a:r>
              <a:rPr dirty="0" sz="1050" spc="-10">
                <a:latin typeface="宋体"/>
                <a:cs typeface="宋体"/>
              </a:rPr>
              <a:t>幅</a:t>
            </a:r>
            <a:r>
              <a:rPr dirty="0" sz="1050" spc="5">
                <a:latin typeface="宋体"/>
                <a:cs typeface="宋体"/>
              </a:rPr>
              <a:t>最</a:t>
            </a:r>
            <a:r>
              <a:rPr dirty="0" sz="1050" spc="-10">
                <a:latin typeface="宋体"/>
                <a:cs typeface="宋体"/>
              </a:rPr>
              <a:t>大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上涨 </a:t>
            </a:r>
            <a:r>
              <a:rPr dirty="0" sz="1050">
                <a:latin typeface="Times New Roman"/>
                <a:cs typeface="Times New Roman"/>
              </a:rPr>
              <a:t>1.63%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" y="2854705"/>
            <a:ext cx="6510655" cy="6350"/>
          </a:xfrm>
          <a:custGeom>
            <a:avLst/>
            <a:gdLst/>
            <a:ahLst/>
            <a:cxnLst/>
            <a:rect l="l" t="t" r="r" b="b"/>
            <a:pathLst>
              <a:path w="6510655" h="6350">
                <a:moveTo>
                  <a:pt x="6510528" y="0"/>
                </a:moveTo>
                <a:lnTo>
                  <a:pt x="0" y="0"/>
                </a:lnTo>
                <a:lnTo>
                  <a:pt x="0" y="6096"/>
                </a:lnTo>
                <a:lnTo>
                  <a:pt x="6510528" y="6096"/>
                </a:lnTo>
                <a:lnTo>
                  <a:pt x="651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972" y="3303987"/>
            <a:ext cx="5729872" cy="32305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100" y="1068069"/>
            <a:ext cx="23958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图</a:t>
            </a:r>
            <a:r>
              <a:rPr dirty="0" sz="1050" spc="-315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5">
                <a:latin typeface="黑体"/>
                <a:cs typeface="黑体"/>
              </a:rPr>
              <a:t>医</a:t>
            </a:r>
            <a:r>
              <a:rPr dirty="0" sz="1050" spc="-10">
                <a:latin typeface="黑体"/>
                <a:cs typeface="黑体"/>
              </a:rPr>
              <a:t>药</a:t>
            </a:r>
            <a:r>
              <a:rPr dirty="0" sz="1050" spc="5">
                <a:latin typeface="黑体"/>
                <a:cs typeface="黑体"/>
              </a:rPr>
              <a:t>生</a:t>
            </a:r>
            <a:r>
              <a:rPr dirty="0" sz="1050" spc="-10">
                <a:latin typeface="黑体"/>
                <a:cs typeface="黑体"/>
              </a:rPr>
              <a:t>物</a:t>
            </a:r>
            <a:r>
              <a:rPr dirty="0" sz="1050" spc="5">
                <a:latin typeface="黑体"/>
                <a:cs typeface="黑体"/>
              </a:rPr>
              <a:t>行</a:t>
            </a:r>
            <a:r>
              <a:rPr dirty="0" sz="1050" spc="-10">
                <a:latin typeface="黑体"/>
                <a:cs typeface="黑体"/>
              </a:rPr>
              <a:t>业</a:t>
            </a:r>
            <a:r>
              <a:rPr dirty="0" sz="1050" spc="5">
                <a:latin typeface="黑体"/>
                <a:cs typeface="黑体"/>
              </a:rPr>
              <a:t>各</a:t>
            </a:r>
            <a:r>
              <a:rPr dirty="0" sz="1050" spc="-10">
                <a:latin typeface="黑体"/>
                <a:cs typeface="黑体"/>
              </a:rPr>
              <a:t>子</a:t>
            </a:r>
            <a:r>
              <a:rPr dirty="0" sz="1050" spc="5">
                <a:latin typeface="黑体"/>
                <a:cs typeface="黑体"/>
              </a:rPr>
              <a:t>板块</a:t>
            </a:r>
            <a:r>
              <a:rPr dirty="0" sz="1050" spc="-10">
                <a:latin typeface="黑体"/>
                <a:cs typeface="黑体"/>
              </a:rPr>
              <a:t>涨</a:t>
            </a:r>
            <a:r>
              <a:rPr dirty="0" sz="1050" spc="5">
                <a:latin typeface="黑体"/>
                <a:cs typeface="黑体"/>
              </a:rPr>
              <a:t>跌</a:t>
            </a:r>
            <a:r>
              <a:rPr dirty="0" sz="1050" spc="-10">
                <a:latin typeface="黑体"/>
                <a:cs typeface="黑体"/>
              </a:rPr>
              <a:t>幅</a:t>
            </a:r>
            <a:r>
              <a:rPr dirty="0" sz="1050" spc="5">
                <a:latin typeface="黑体"/>
                <a:cs typeface="黑体"/>
              </a:rPr>
              <a:t>对比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172" y="4305934"/>
            <a:ext cx="6187440" cy="9525"/>
          </a:xfrm>
          <a:custGeom>
            <a:avLst/>
            <a:gdLst/>
            <a:ahLst/>
            <a:cxnLst/>
            <a:rect l="l" t="t" r="r" b="b"/>
            <a:pathLst>
              <a:path w="6187440" h="9525">
                <a:moveTo>
                  <a:pt x="6187185" y="0"/>
                </a:moveTo>
                <a:lnTo>
                  <a:pt x="0" y="0"/>
                </a:lnTo>
                <a:lnTo>
                  <a:pt x="0" y="9144"/>
                </a:lnTo>
                <a:lnTo>
                  <a:pt x="6187185" y="9144"/>
                </a:lnTo>
                <a:lnTo>
                  <a:pt x="6187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100" y="4364862"/>
            <a:ext cx="6219190" cy="1626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数据</a:t>
            </a:r>
            <a:r>
              <a:rPr dirty="0" sz="1050" spc="-10">
                <a:latin typeface="黑体"/>
                <a:cs typeface="黑体"/>
              </a:rPr>
              <a:t>来</a:t>
            </a:r>
            <a:r>
              <a:rPr dirty="0" sz="1050" spc="5">
                <a:latin typeface="黑体"/>
                <a:cs typeface="黑体"/>
              </a:rPr>
              <a:t>源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-5">
                <a:latin typeface="Times New Roman"/>
                <a:cs typeface="Times New Roman"/>
              </a:rPr>
              <a:t>wind</a:t>
            </a:r>
            <a:r>
              <a:rPr dirty="0" sz="1050" spc="-5">
                <a:latin typeface="黑体"/>
                <a:cs typeface="黑体"/>
              </a:rPr>
              <a:t>，</a:t>
            </a:r>
            <a:r>
              <a:rPr dirty="0" sz="1050" spc="-10">
                <a:latin typeface="黑体"/>
                <a:cs typeface="黑体"/>
              </a:rPr>
              <a:t>山</a:t>
            </a:r>
            <a:r>
              <a:rPr dirty="0" sz="1050" spc="5">
                <a:latin typeface="黑体"/>
                <a:cs typeface="黑体"/>
              </a:rPr>
              <a:t>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券研</a:t>
            </a:r>
            <a:r>
              <a:rPr dirty="0" sz="1050" spc="-10">
                <a:latin typeface="黑体"/>
                <a:cs typeface="黑体"/>
              </a:rPr>
              <a:t>究</a:t>
            </a:r>
            <a:r>
              <a:rPr dirty="0" sz="1050" spc="5">
                <a:latin typeface="黑体"/>
                <a:cs typeface="黑体"/>
              </a:rPr>
              <a:t>所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C7002C"/>
                </a:solidFill>
                <a:latin typeface="Times New Roman"/>
                <a:cs typeface="Times New Roman"/>
              </a:rPr>
              <a:t>1.3</a:t>
            </a:r>
            <a:r>
              <a:rPr dirty="0" sz="1500" spc="-5" b="1">
                <a:solidFill>
                  <a:srgbClr val="C7002C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个</a:t>
            </a:r>
            <a:r>
              <a:rPr dirty="0" sz="1500" spc="-15" b="1">
                <a:solidFill>
                  <a:srgbClr val="C7002C"/>
                </a:solidFill>
                <a:latin typeface="宋体"/>
                <a:cs typeface="宋体"/>
              </a:rPr>
              <a:t>股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涨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跌</a:t>
            </a:r>
            <a:r>
              <a:rPr dirty="0" sz="1500" b="1">
                <a:solidFill>
                  <a:srgbClr val="C7002C"/>
                </a:solidFill>
                <a:latin typeface="宋体"/>
                <a:cs typeface="宋体"/>
              </a:rPr>
              <a:t>幅</a:t>
            </a:r>
            <a:r>
              <a:rPr dirty="0" sz="1500" spc="-10" b="1">
                <a:solidFill>
                  <a:srgbClr val="C7002C"/>
                </a:solidFill>
                <a:latin typeface="宋体"/>
                <a:cs typeface="宋体"/>
              </a:rPr>
              <a:t>榜</a:t>
            </a:r>
            <a:endParaRPr sz="1500">
              <a:latin typeface="宋体"/>
              <a:cs typeface="宋体"/>
            </a:endParaRPr>
          </a:p>
          <a:p>
            <a:pPr marL="12700" marR="5080" indent="266700">
              <a:lnSpc>
                <a:spcPct val="185700"/>
              </a:lnSpc>
              <a:spcBef>
                <a:spcPts val="740"/>
              </a:spcBef>
            </a:pPr>
            <a:r>
              <a:rPr dirty="0" sz="1050" spc="5">
                <a:latin typeface="宋体"/>
                <a:cs typeface="宋体"/>
              </a:rPr>
              <a:t>上周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物</a:t>
            </a:r>
            <a:r>
              <a:rPr dirty="0" sz="1050" spc="-10">
                <a:latin typeface="宋体"/>
                <a:cs typeface="宋体"/>
              </a:rPr>
              <a:t>个</a:t>
            </a:r>
            <a:r>
              <a:rPr dirty="0" sz="1050">
                <a:latin typeface="宋体"/>
                <a:cs typeface="宋体"/>
              </a:rPr>
              <a:t>股</a:t>
            </a:r>
            <a:r>
              <a:rPr dirty="0" sz="1050" spc="-10">
                <a:latin typeface="宋体"/>
                <a:cs typeface="宋体"/>
              </a:rPr>
              <a:t>中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涨</a:t>
            </a:r>
            <a:r>
              <a:rPr dirty="0" sz="1050" spc="5">
                <a:latin typeface="宋体"/>
                <a:cs typeface="宋体"/>
              </a:rPr>
              <a:t>幅排</a:t>
            </a:r>
            <a:r>
              <a:rPr dirty="0" sz="1050" spc="-10">
                <a:latin typeface="宋体"/>
                <a:cs typeface="宋体"/>
              </a:rPr>
              <a:t>名</a:t>
            </a:r>
            <a:r>
              <a:rPr dirty="0" sz="1050" spc="5">
                <a:latin typeface="宋体"/>
                <a:cs typeface="宋体"/>
              </a:rPr>
              <a:t>靠</a:t>
            </a:r>
            <a:r>
              <a:rPr dirty="0" sz="1050" spc="-1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1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别</a:t>
            </a:r>
            <a:r>
              <a:rPr dirty="0" sz="1050" spc="-1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龙</a:t>
            </a:r>
            <a:r>
              <a:rPr dirty="0" sz="1050" spc="-10">
                <a:latin typeface="宋体"/>
                <a:cs typeface="宋体"/>
              </a:rPr>
              <a:t>津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45">
                <a:latin typeface="宋体"/>
                <a:cs typeface="宋体"/>
              </a:rPr>
              <a:t>业</a:t>
            </a:r>
            <a:r>
              <a:rPr dirty="0" sz="1050" spc="-70">
                <a:latin typeface="宋体"/>
                <a:cs typeface="宋体"/>
              </a:rPr>
              <a:t>（</a:t>
            </a:r>
            <a:r>
              <a:rPr dirty="0" sz="1050" spc="-70">
                <a:latin typeface="Times New Roman"/>
                <a:cs typeface="Times New Roman"/>
              </a:rPr>
              <a:t>26.58%</a:t>
            </a:r>
            <a:r>
              <a:rPr dirty="0" sz="1050" spc="-70">
                <a:latin typeface="宋体"/>
                <a:cs typeface="宋体"/>
              </a:rPr>
              <a:t>）</a:t>
            </a:r>
            <a:r>
              <a:rPr dirty="0" sz="1050" spc="-4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宜</a:t>
            </a:r>
            <a:r>
              <a:rPr dirty="0" sz="1050" spc="5">
                <a:latin typeface="宋体"/>
                <a:cs typeface="宋体"/>
              </a:rPr>
              <a:t>华</a:t>
            </a:r>
            <a:r>
              <a:rPr dirty="0" sz="1050" spc="-10">
                <a:latin typeface="宋体"/>
                <a:cs typeface="宋体"/>
              </a:rPr>
              <a:t>健</a:t>
            </a:r>
            <a:r>
              <a:rPr dirty="0" sz="1050" spc="-55">
                <a:latin typeface="宋体"/>
                <a:cs typeface="宋体"/>
              </a:rPr>
              <a:t>康</a:t>
            </a:r>
            <a:r>
              <a:rPr dirty="0" sz="1050" spc="-5">
                <a:latin typeface="宋体"/>
                <a:cs typeface="宋体"/>
              </a:rPr>
              <a:t>（</a:t>
            </a:r>
            <a:r>
              <a:rPr dirty="0" sz="1050" spc="-5">
                <a:latin typeface="Times New Roman"/>
                <a:cs typeface="Times New Roman"/>
              </a:rPr>
              <a:t>23.42%</a:t>
            </a:r>
            <a:r>
              <a:rPr dirty="0" sz="1050" spc="-5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等</a:t>
            </a:r>
            <a:r>
              <a:rPr dirty="0" sz="1050" spc="-5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另</a:t>
            </a:r>
            <a:r>
              <a:rPr dirty="0" sz="1050" spc="-10">
                <a:latin typeface="宋体"/>
                <a:cs typeface="宋体"/>
              </a:rPr>
              <a:t>心</a:t>
            </a:r>
            <a:r>
              <a:rPr dirty="0" sz="1050" spc="5">
                <a:latin typeface="宋体"/>
                <a:cs typeface="宋体"/>
              </a:rPr>
              <a:t>脉医 疗、</a:t>
            </a:r>
            <a:r>
              <a:rPr dirty="0" sz="1050" spc="-10">
                <a:latin typeface="宋体"/>
                <a:cs typeface="宋体"/>
              </a:rPr>
              <a:t>南</a:t>
            </a:r>
            <a:r>
              <a:rPr dirty="0" sz="1050" spc="5">
                <a:latin typeface="宋体"/>
                <a:cs typeface="宋体"/>
              </a:rPr>
              <a:t>微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学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微</a:t>
            </a:r>
            <a:r>
              <a:rPr dirty="0" sz="1050" spc="-10">
                <a:latin typeface="宋体"/>
                <a:cs typeface="宋体"/>
              </a:rPr>
              <a:t>芯</a:t>
            </a:r>
            <a:r>
              <a:rPr dirty="0" sz="1050" spc="5">
                <a:latin typeface="宋体"/>
                <a:cs typeface="宋体"/>
              </a:rPr>
              <a:t>生</a:t>
            </a:r>
            <a:r>
              <a:rPr dirty="0" sz="1050" spc="-10">
                <a:latin typeface="宋体"/>
                <a:cs typeface="宋体"/>
              </a:rPr>
              <a:t>物</a:t>
            </a:r>
            <a:r>
              <a:rPr dirty="0" sz="1050">
                <a:latin typeface="宋体"/>
                <a:cs typeface="宋体"/>
              </a:rPr>
              <a:t>三</a:t>
            </a:r>
            <a:r>
              <a:rPr dirty="0" sz="1050" spc="5">
                <a:latin typeface="宋体"/>
                <a:cs typeface="宋体"/>
              </a:rPr>
              <a:t>家</a:t>
            </a:r>
            <a:r>
              <a:rPr dirty="0" sz="1050" spc="-10">
                <a:latin typeface="宋体"/>
                <a:cs typeface="宋体"/>
              </a:rPr>
              <a:t>科</a:t>
            </a:r>
            <a:r>
              <a:rPr dirty="0" sz="1050" spc="5">
                <a:latin typeface="宋体"/>
                <a:cs typeface="宋体"/>
              </a:rPr>
              <a:t>创</a:t>
            </a:r>
            <a:r>
              <a:rPr dirty="0" sz="1050" spc="-10">
                <a:latin typeface="宋体"/>
                <a:cs typeface="宋体"/>
              </a:rPr>
              <a:t>板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10">
                <a:latin typeface="宋体"/>
                <a:cs typeface="宋体"/>
              </a:rPr>
              <a:t>股</a:t>
            </a:r>
            <a:r>
              <a:rPr dirty="0" sz="1050" spc="5">
                <a:latin typeface="宋体"/>
                <a:cs typeface="宋体"/>
              </a:rPr>
              <a:t>一</a:t>
            </a:r>
            <a:r>
              <a:rPr dirty="0" sz="1050" spc="-10">
                <a:latin typeface="宋体"/>
                <a:cs typeface="宋体"/>
              </a:rPr>
              <a:t>周</a:t>
            </a:r>
            <a:r>
              <a:rPr dirty="0" sz="1050" spc="5">
                <a:latin typeface="宋体"/>
                <a:cs typeface="宋体"/>
              </a:rPr>
              <a:t>涨</a:t>
            </a:r>
            <a:r>
              <a:rPr dirty="0" sz="1050" spc="-10">
                <a:latin typeface="宋体"/>
                <a:cs typeface="宋体"/>
              </a:rPr>
              <a:t>跌</a:t>
            </a:r>
            <a:r>
              <a:rPr dirty="0" sz="1050" spc="5">
                <a:latin typeface="宋体"/>
                <a:cs typeface="宋体"/>
              </a:rPr>
              <a:t>幅分</a:t>
            </a:r>
            <a:r>
              <a:rPr dirty="0" sz="1050" spc="-10">
                <a:latin typeface="宋体"/>
                <a:cs typeface="宋体"/>
              </a:rPr>
              <a:t>别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5">
                <a:latin typeface="Times New Roman"/>
                <a:cs typeface="Times New Roman"/>
              </a:rPr>
              <a:t>-4.27%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 spc="-5">
                <a:latin typeface="Times New Roman"/>
                <a:cs typeface="Times New Roman"/>
              </a:rPr>
              <a:t>1.27%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>
                <a:latin typeface="Times New Roman"/>
                <a:cs typeface="Times New Roman"/>
              </a:rPr>
              <a:t>0.04%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黑体"/>
                <a:cs typeface="黑体"/>
              </a:rPr>
              <a:t>表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5">
                <a:latin typeface="黑体"/>
                <a:cs typeface="黑体"/>
              </a:rPr>
              <a:t>医</a:t>
            </a:r>
            <a:r>
              <a:rPr dirty="0" sz="1050" spc="-10">
                <a:latin typeface="黑体"/>
                <a:cs typeface="黑体"/>
              </a:rPr>
              <a:t>药</a:t>
            </a:r>
            <a:r>
              <a:rPr dirty="0" sz="1050" spc="5">
                <a:latin typeface="黑体"/>
                <a:cs typeface="黑体"/>
              </a:rPr>
              <a:t>生</a:t>
            </a:r>
            <a:r>
              <a:rPr dirty="0" sz="1050" spc="-10">
                <a:latin typeface="黑体"/>
                <a:cs typeface="黑体"/>
              </a:rPr>
              <a:t>物</a:t>
            </a:r>
            <a:r>
              <a:rPr dirty="0" sz="1050" spc="5">
                <a:latin typeface="黑体"/>
                <a:cs typeface="黑体"/>
              </a:rPr>
              <a:t>行</a:t>
            </a:r>
            <a:r>
              <a:rPr dirty="0" sz="1050" spc="-10">
                <a:latin typeface="黑体"/>
                <a:cs typeface="黑体"/>
              </a:rPr>
              <a:t>业</a:t>
            </a:r>
            <a:r>
              <a:rPr dirty="0" sz="1050" spc="5">
                <a:latin typeface="黑体"/>
                <a:cs typeface="黑体"/>
              </a:rPr>
              <a:t>个</a:t>
            </a:r>
            <a:r>
              <a:rPr dirty="0" sz="1050" spc="-10">
                <a:latin typeface="黑体"/>
                <a:cs typeface="黑体"/>
              </a:rPr>
              <a:t>股</a:t>
            </a:r>
            <a:r>
              <a:rPr dirty="0" sz="1050" spc="5">
                <a:latin typeface="黑体"/>
                <a:cs typeface="黑体"/>
              </a:rPr>
              <a:t>涨跌</a:t>
            </a:r>
            <a:r>
              <a:rPr dirty="0" sz="1050" spc="-10">
                <a:latin typeface="黑体"/>
                <a:cs typeface="黑体"/>
              </a:rPr>
              <a:t>幅</a:t>
            </a:r>
            <a:r>
              <a:rPr dirty="0" sz="1050" spc="5">
                <a:latin typeface="黑体"/>
                <a:cs typeface="黑体"/>
              </a:rPr>
              <a:t>前</a:t>
            </a:r>
            <a:r>
              <a:rPr dirty="0" sz="1050" spc="-10">
                <a:latin typeface="黑体"/>
                <a:cs typeface="黑体"/>
              </a:rPr>
              <a:t>十</a:t>
            </a:r>
            <a:r>
              <a:rPr dirty="0" sz="1050" spc="5">
                <a:latin typeface="黑体"/>
                <a:cs typeface="黑体"/>
              </a:rPr>
              <a:t>名</a:t>
            </a:r>
            <a:r>
              <a:rPr dirty="0" sz="1050" spc="-10">
                <a:latin typeface="黑体"/>
                <a:cs typeface="黑体"/>
              </a:rPr>
              <a:t>与</a:t>
            </a:r>
            <a:r>
              <a:rPr dirty="0" sz="1050" spc="5">
                <a:latin typeface="黑体"/>
                <a:cs typeface="黑体"/>
              </a:rPr>
              <a:t>后</a:t>
            </a:r>
            <a:r>
              <a:rPr dirty="0" sz="1050" spc="-10">
                <a:latin typeface="黑体"/>
                <a:cs typeface="黑体"/>
              </a:rPr>
              <a:t>十</a:t>
            </a:r>
            <a:r>
              <a:rPr dirty="0" sz="1050">
                <a:latin typeface="黑体"/>
                <a:cs typeface="黑体"/>
              </a:rPr>
              <a:t>名</a:t>
            </a:r>
            <a:r>
              <a:rPr dirty="0" sz="1050" spc="-5">
                <a:latin typeface="黑体"/>
                <a:cs typeface="黑体"/>
              </a:rPr>
              <a:t>（</a:t>
            </a:r>
            <a:r>
              <a:rPr dirty="0" sz="1050" spc="-5">
                <a:latin typeface="Times New Roman"/>
                <a:cs typeface="Times New Roman"/>
              </a:rPr>
              <a:t>%</a:t>
            </a:r>
            <a:r>
              <a:rPr dirty="0" sz="1050" spc="-5">
                <a:latin typeface="黑体"/>
                <a:cs typeface="黑体"/>
              </a:rPr>
              <a:t>）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" y="1315465"/>
            <a:ext cx="6510655" cy="6350"/>
          </a:xfrm>
          <a:custGeom>
            <a:avLst/>
            <a:gdLst/>
            <a:ahLst/>
            <a:cxnLst/>
            <a:rect l="l" t="t" r="r" b="b"/>
            <a:pathLst>
              <a:path w="6510655" h="6350">
                <a:moveTo>
                  <a:pt x="6510528" y="0"/>
                </a:moveTo>
                <a:lnTo>
                  <a:pt x="0" y="0"/>
                </a:lnTo>
                <a:lnTo>
                  <a:pt x="0" y="6096"/>
                </a:lnTo>
                <a:lnTo>
                  <a:pt x="6510528" y="6096"/>
                </a:lnTo>
                <a:lnTo>
                  <a:pt x="651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85800" y="6052692"/>
          <a:ext cx="6190615" cy="339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/>
                <a:gridCol w="1135380"/>
                <a:gridCol w="928369"/>
                <a:gridCol w="980439"/>
                <a:gridCol w="1184910"/>
                <a:gridCol w="1057910"/>
              </a:tblGrid>
              <a:tr h="23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前十名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6858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后十名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6858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489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5588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证券简称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周涨跌幅（</a:t>
                      </a:r>
                      <a:r>
                        <a:rPr dirty="0" sz="9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）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19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05104" marR="257175">
                        <a:lnSpc>
                          <a:spcPts val="18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所属申万 三级行业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533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证券简称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周涨跌幅（</a:t>
                      </a:r>
                      <a:r>
                        <a:rPr dirty="0" sz="9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）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190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281305" marR="310515">
                        <a:lnSpc>
                          <a:spcPts val="1800"/>
                        </a:lnSpc>
                        <a:spcBef>
                          <a:spcPts val="130"/>
                        </a:spcBef>
                      </a:pPr>
                      <a:r>
                        <a:rPr dirty="0" sz="900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所属申万 三级行业</a:t>
                      </a:r>
                      <a:endParaRPr sz="9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07079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龙津药业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889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26.58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中药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8890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振东制药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8890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-12.60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889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689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宜华健康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23.42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医疗服务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辅仁药业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-11.43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890">
                <a:tc>
                  <a:txBody>
                    <a:bodyPr/>
                    <a:lstStyle/>
                    <a:p>
                      <a:pPr algn="ctr" marL="539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同济堂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17.90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医药商业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海思科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Times New Roman"/>
                          <a:cs typeface="Times New Roman"/>
                        </a:rPr>
                        <a:t>-10.74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紫鑫药业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17.41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中药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九洲药业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-7.18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化学原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料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国新健康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16.97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医疗服务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老百姓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-6.21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医药商业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福安药业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16.55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灵康药业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-5.79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方盛制药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15.77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中药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康弘药业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-5.28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太极集团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13.87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中药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海辰药业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-4.81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66700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九典制药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13.68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化学制剂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博济医药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-4.40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/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医疗服务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/>
                </a:tc>
              </a:tr>
              <a:tr h="232366"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三诺生物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12.46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医疗器械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复星医药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-4.36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生物制品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88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4519" y="9451339"/>
            <a:ext cx="20288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数据</a:t>
            </a:r>
            <a:r>
              <a:rPr dirty="0" sz="1050" spc="-10">
                <a:latin typeface="黑体"/>
                <a:cs typeface="黑体"/>
              </a:rPr>
              <a:t>来</a:t>
            </a:r>
            <a:r>
              <a:rPr dirty="0" sz="1050" spc="5">
                <a:latin typeface="黑体"/>
                <a:cs typeface="黑体"/>
              </a:rPr>
              <a:t>源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-5">
                <a:latin typeface="Times New Roman"/>
                <a:cs typeface="Times New Roman"/>
              </a:rPr>
              <a:t>wind</a:t>
            </a:r>
            <a:r>
              <a:rPr dirty="0" sz="1050" spc="-5">
                <a:latin typeface="黑体"/>
                <a:cs typeface="黑体"/>
              </a:rPr>
              <a:t>，</a:t>
            </a:r>
            <a:r>
              <a:rPr dirty="0" sz="1050" spc="-10">
                <a:latin typeface="黑体"/>
                <a:cs typeface="黑体"/>
              </a:rPr>
              <a:t>山</a:t>
            </a:r>
            <a:r>
              <a:rPr dirty="0" sz="1050" spc="5">
                <a:latin typeface="黑体"/>
                <a:cs typeface="黑体"/>
              </a:rPr>
              <a:t>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券研</a:t>
            </a:r>
            <a:r>
              <a:rPr dirty="0" sz="1050" spc="-10">
                <a:latin typeface="黑体"/>
                <a:cs typeface="黑体"/>
              </a:rPr>
              <a:t>究</a:t>
            </a:r>
            <a:r>
              <a:rPr dirty="0" sz="1050" spc="5">
                <a:latin typeface="黑体"/>
                <a:cs typeface="黑体"/>
              </a:rPr>
              <a:t>所</a:t>
            </a:r>
            <a:endParaRPr sz="1050">
              <a:latin typeface="黑体"/>
              <a:cs typeface="黑体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056" y="1492567"/>
            <a:ext cx="5778888" cy="2616013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100" y="1072641"/>
            <a:ext cx="1403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7002C"/>
                </a:solidFill>
                <a:latin typeface="Times New Roman"/>
                <a:cs typeface="Times New Roman"/>
              </a:rPr>
              <a:t>2.</a:t>
            </a:r>
            <a:r>
              <a:rPr dirty="0" sz="1600" spc="-5" b="1">
                <a:solidFill>
                  <a:srgbClr val="C7002C"/>
                </a:solidFill>
                <a:latin typeface="宋体"/>
                <a:cs typeface="宋体"/>
              </a:rPr>
              <a:t>行业估值情况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1540509"/>
            <a:ext cx="621728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截至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2019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年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月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12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日</a:t>
            </a:r>
            <a:r>
              <a:rPr dirty="0" sz="1050" spc="-39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申</a:t>
            </a:r>
            <a:r>
              <a:rPr dirty="0" sz="1050" spc="5">
                <a:latin typeface="宋体"/>
                <a:cs typeface="宋体"/>
              </a:rPr>
              <a:t>万一</a:t>
            </a:r>
            <a:r>
              <a:rPr dirty="0" sz="1050" spc="-10">
                <a:latin typeface="宋体"/>
                <a:cs typeface="宋体"/>
              </a:rPr>
              <a:t>级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药行</a:t>
            </a:r>
            <a:r>
              <a:rPr dirty="0" sz="1050" spc="5">
                <a:latin typeface="宋体"/>
                <a:cs typeface="宋体"/>
              </a:rPr>
              <a:t>业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10">
                <a:latin typeface="Times New Roman"/>
                <a:cs typeface="Times New Roman"/>
              </a:rPr>
              <a:t>PE</a:t>
            </a:r>
            <a:r>
              <a:rPr dirty="0" sz="1050" spc="-110">
                <a:latin typeface="宋体"/>
                <a:cs typeface="宋体"/>
              </a:rPr>
              <a:t>（</a:t>
            </a:r>
            <a:r>
              <a:rPr dirty="0" sz="1050" spc="-110">
                <a:latin typeface="Times New Roman"/>
                <a:cs typeface="Times New Roman"/>
              </a:rPr>
              <a:t>TTM</a:t>
            </a:r>
            <a:r>
              <a:rPr dirty="0" sz="1050" spc="-110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35.85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倍</a:t>
            </a:r>
            <a:r>
              <a:rPr dirty="0" sz="1050" spc="-380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对</a:t>
            </a:r>
            <a:r>
              <a:rPr dirty="0" sz="1050" spc="-10">
                <a:latin typeface="宋体"/>
                <a:cs typeface="宋体"/>
              </a:rPr>
              <a:t>沪</a:t>
            </a:r>
            <a:r>
              <a:rPr dirty="0" sz="1050" spc="5">
                <a:latin typeface="宋体"/>
                <a:cs typeface="宋体"/>
              </a:rPr>
              <a:t>深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300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最</a:t>
            </a:r>
            <a:r>
              <a:rPr dirty="0" sz="1050" spc="-10">
                <a:latin typeface="宋体"/>
                <a:cs typeface="宋体"/>
              </a:rPr>
              <a:t>新</a:t>
            </a:r>
            <a:r>
              <a:rPr dirty="0" sz="1050" spc="5">
                <a:latin typeface="宋体"/>
                <a:cs typeface="宋体"/>
              </a:rPr>
              <a:t>溢</a:t>
            </a:r>
            <a:r>
              <a:rPr dirty="0" sz="1050" spc="-10">
                <a:latin typeface="宋体"/>
                <a:cs typeface="宋体"/>
              </a:rPr>
              <a:t>价</a:t>
            </a:r>
            <a:r>
              <a:rPr dirty="0" sz="1050" spc="5">
                <a:latin typeface="宋体"/>
                <a:cs typeface="宋体"/>
              </a:rPr>
              <a:t>率为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190%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黑体"/>
                <a:cs typeface="黑体"/>
              </a:rPr>
              <a:t>图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3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5">
                <a:latin typeface="黑体"/>
                <a:cs typeface="黑体"/>
              </a:rPr>
              <a:t>申</a:t>
            </a:r>
            <a:r>
              <a:rPr dirty="0" sz="1050" spc="-10">
                <a:latin typeface="黑体"/>
                <a:cs typeface="黑体"/>
              </a:rPr>
              <a:t>万</a:t>
            </a:r>
            <a:r>
              <a:rPr dirty="0" sz="1050" spc="5">
                <a:latin typeface="黑体"/>
                <a:cs typeface="黑体"/>
              </a:rPr>
              <a:t>一</a:t>
            </a:r>
            <a:r>
              <a:rPr dirty="0" sz="1050" spc="-10">
                <a:latin typeface="黑体"/>
                <a:cs typeface="黑体"/>
              </a:rPr>
              <a:t>级</a:t>
            </a:r>
            <a:r>
              <a:rPr dirty="0" sz="1050" spc="5">
                <a:latin typeface="黑体"/>
                <a:cs typeface="黑体"/>
              </a:rPr>
              <a:t>医</a:t>
            </a:r>
            <a:r>
              <a:rPr dirty="0" sz="1050" spc="-10">
                <a:latin typeface="黑体"/>
                <a:cs typeface="黑体"/>
              </a:rPr>
              <a:t>药</a:t>
            </a:r>
            <a:r>
              <a:rPr dirty="0" sz="1050" spc="5">
                <a:latin typeface="黑体"/>
                <a:cs typeface="黑体"/>
              </a:rPr>
              <a:t>生</a:t>
            </a:r>
            <a:r>
              <a:rPr dirty="0" sz="1050" spc="-10">
                <a:latin typeface="黑体"/>
                <a:cs typeface="黑体"/>
              </a:rPr>
              <a:t>物</a:t>
            </a:r>
            <a:r>
              <a:rPr dirty="0" sz="1050" spc="5">
                <a:latin typeface="黑体"/>
                <a:cs typeface="黑体"/>
              </a:rPr>
              <a:t>行业</a:t>
            </a:r>
            <a:r>
              <a:rPr dirty="0" sz="1050" spc="-10">
                <a:latin typeface="黑体"/>
                <a:cs typeface="黑体"/>
              </a:rPr>
              <a:t>和沪</a:t>
            </a:r>
            <a:r>
              <a:rPr dirty="0" sz="1050" spc="5">
                <a:latin typeface="黑体"/>
                <a:cs typeface="黑体"/>
              </a:rPr>
              <a:t>深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300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黑体"/>
                <a:cs typeface="黑体"/>
              </a:rPr>
              <a:t>指</a:t>
            </a:r>
            <a:r>
              <a:rPr dirty="0" sz="1050" spc="-10">
                <a:latin typeface="黑体"/>
                <a:cs typeface="黑体"/>
              </a:rPr>
              <a:t>数</a:t>
            </a:r>
            <a:r>
              <a:rPr dirty="0" sz="1050" spc="5">
                <a:latin typeface="黑体"/>
                <a:cs typeface="黑体"/>
              </a:rPr>
              <a:t>估</a:t>
            </a:r>
            <a:r>
              <a:rPr dirty="0" sz="1050" spc="-10">
                <a:latin typeface="黑体"/>
                <a:cs typeface="黑体"/>
              </a:rPr>
              <a:t>值</a:t>
            </a:r>
            <a:r>
              <a:rPr dirty="0" sz="1050" spc="5">
                <a:latin typeface="黑体"/>
                <a:cs typeface="黑体"/>
              </a:rPr>
              <a:t>及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</a:t>
            </a:r>
            <a:r>
              <a:rPr dirty="0" sz="1050" spc="-265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800" y="7452105"/>
            <a:ext cx="6350635" cy="9525"/>
          </a:xfrm>
          <a:custGeom>
            <a:avLst/>
            <a:gdLst/>
            <a:ahLst/>
            <a:cxnLst/>
            <a:rect l="l" t="t" r="r" b="b"/>
            <a:pathLst>
              <a:path w="6350634" h="9525">
                <a:moveTo>
                  <a:pt x="6350508" y="0"/>
                </a:moveTo>
                <a:lnTo>
                  <a:pt x="0" y="0"/>
                </a:lnTo>
                <a:lnTo>
                  <a:pt x="0" y="9144"/>
                </a:lnTo>
                <a:lnTo>
                  <a:pt x="6350508" y="9144"/>
                </a:lnTo>
                <a:lnTo>
                  <a:pt x="6350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3100" y="7512557"/>
            <a:ext cx="6284595" cy="781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数据</a:t>
            </a:r>
            <a:r>
              <a:rPr dirty="0" sz="1050" spc="-10">
                <a:latin typeface="黑体"/>
                <a:cs typeface="黑体"/>
              </a:rPr>
              <a:t>来</a:t>
            </a:r>
            <a:r>
              <a:rPr dirty="0" sz="1050" spc="5">
                <a:latin typeface="黑体"/>
                <a:cs typeface="黑体"/>
              </a:rPr>
              <a:t>源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-5">
                <a:latin typeface="Times New Roman"/>
                <a:cs typeface="Times New Roman"/>
              </a:rPr>
              <a:t>wind</a:t>
            </a:r>
            <a:r>
              <a:rPr dirty="0" sz="1050" spc="-5">
                <a:latin typeface="黑体"/>
                <a:cs typeface="黑体"/>
              </a:rPr>
              <a:t>，</a:t>
            </a:r>
            <a:r>
              <a:rPr dirty="0" sz="1050" spc="-10">
                <a:latin typeface="黑体"/>
                <a:cs typeface="黑体"/>
              </a:rPr>
              <a:t>山</a:t>
            </a:r>
            <a:r>
              <a:rPr dirty="0" sz="1050" spc="5">
                <a:latin typeface="黑体"/>
                <a:cs typeface="黑体"/>
              </a:rPr>
              <a:t>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券研</a:t>
            </a:r>
            <a:r>
              <a:rPr dirty="0" sz="1050" spc="-10">
                <a:latin typeface="黑体"/>
                <a:cs typeface="黑体"/>
              </a:rPr>
              <a:t>究</a:t>
            </a:r>
            <a:r>
              <a:rPr dirty="0" sz="1050" spc="5">
                <a:latin typeface="黑体"/>
                <a:cs typeface="黑体"/>
              </a:rPr>
              <a:t>所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黑体"/>
              <a:cs typeface="黑体"/>
            </a:endParaRPr>
          </a:p>
          <a:p>
            <a:pPr marL="2794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截至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2019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年</a:t>
            </a:r>
            <a:r>
              <a:rPr dirty="0" sz="1050" spc="-24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月</a:t>
            </a:r>
            <a:r>
              <a:rPr dirty="0" sz="1050" spc="-24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12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日，</a:t>
            </a:r>
            <a:r>
              <a:rPr dirty="0" sz="1050" spc="5">
                <a:latin typeface="宋体"/>
                <a:cs typeface="宋体"/>
              </a:rPr>
              <a:t>医药</a:t>
            </a:r>
            <a:r>
              <a:rPr dirty="0" sz="1050" spc="-10">
                <a:latin typeface="宋体"/>
                <a:cs typeface="宋体"/>
              </a:rPr>
              <a:t>子</a:t>
            </a:r>
            <a:r>
              <a:rPr dirty="0" sz="1050" spc="5">
                <a:latin typeface="宋体"/>
                <a:cs typeface="宋体"/>
              </a:rPr>
              <a:t>板</a:t>
            </a:r>
            <a:r>
              <a:rPr dirty="0" sz="1050" spc="-1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疗</a:t>
            </a:r>
            <a:r>
              <a:rPr dirty="0" sz="1050" spc="-10">
                <a:latin typeface="宋体"/>
                <a:cs typeface="宋体"/>
              </a:rPr>
              <a:t>服</a:t>
            </a:r>
            <a:r>
              <a:rPr dirty="0" sz="1050">
                <a:latin typeface="宋体"/>
                <a:cs typeface="宋体"/>
              </a:rPr>
              <a:t>务</a:t>
            </a:r>
            <a:r>
              <a:rPr dirty="0" sz="1050" spc="-10">
                <a:latin typeface="宋体"/>
                <a:cs typeface="宋体"/>
              </a:rPr>
              <a:t>估</a:t>
            </a:r>
            <a:r>
              <a:rPr dirty="0" sz="1050" spc="5">
                <a:latin typeface="宋体"/>
                <a:cs typeface="宋体"/>
              </a:rPr>
              <a:t>值最</a:t>
            </a:r>
            <a:r>
              <a:rPr dirty="0" sz="1050" spc="-10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达</a:t>
            </a:r>
            <a:r>
              <a:rPr dirty="0" sz="1050" spc="5">
                <a:latin typeface="宋体"/>
                <a:cs typeface="宋体"/>
              </a:rPr>
              <a:t>到</a:t>
            </a:r>
            <a:r>
              <a:rPr dirty="0" sz="1050" spc="-25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98.72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倍，</a:t>
            </a:r>
            <a:r>
              <a:rPr dirty="0" sz="1050" spc="5">
                <a:latin typeface="宋体"/>
                <a:cs typeface="宋体"/>
              </a:rPr>
              <a:t>中药</a:t>
            </a:r>
            <a:r>
              <a:rPr dirty="0" sz="1050" spc="-10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商</a:t>
            </a:r>
            <a:r>
              <a:rPr dirty="0" sz="1050" spc="-10">
                <a:latin typeface="宋体"/>
                <a:cs typeface="宋体"/>
              </a:rPr>
              <a:t>业</a:t>
            </a:r>
            <a:r>
              <a:rPr dirty="0" sz="1050" spc="5">
                <a:latin typeface="宋体"/>
                <a:cs typeface="宋体"/>
              </a:rPr>
              <a:t>估</a:t>
            </a:r>
            <a:r>
              <a:rPr dirty="0" sz="1050" spc="-10"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较</a:t>
            </a:r>
            <a:r>
              <a:rPr dirty="0" sz="1050" spc="-10">
                <a:latin typeface="宋体"/>
                <a:cs typeface="宋体"/>
              </a:rPr>
              <a:t>低</a:t>
            </a:r>
            <a:r>
              <a:rPr dirty="0" sz="1050" spc="5">
                <a:latin typeface="宋体"/>
                <a:cs typeface="宋体"/>
              </a:rPr>
              <a:t>，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分</a:t>
            </a:r>
            <a:r>
              <a:rPr dirty="0" sz="1050" spc="-10">
                <a:latin typeface="宋体"/>
                <a:cs typeface="宋体"/>
              </a:rPr>
              <a:t>别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24.78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倍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16.01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倍。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" y="2085085"/>
            <a:ext cx="6510655" cy="6350"/>
          </a:xfrm>
          <a:custGeom>
            <a:avLst/>
            <a:gdLst/>
            <a:ahLst/>
            <a:cxnLst/>
            <a:rect l="l" t="t" r="r" b="b"/>
            <a:pathLst>
              <a:path w="6510655" h="6350">
                <a:moveTo>
                  <a:pt x="6510528" y="0"/>
                </a:moveTo>
                <a:lnTo>
                  <a:pt x="0" y="0"/>
                </a:lnTo>
                <a:lnTo>
                  <a:pt x="0" y="6096"/>
                </a:lnTo>
                <a:lnTo>
                  <a:pt x="6510528" y="6096"/>
                </a:lnTo>
                <a:lnTo>
                  <a:pt x="651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694" y="2229782"/>
            <a:ext cx="5254838" cy="508894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100" y="1068069"/>
            <a:ext cx="17284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图</a:t>
            </a:r>
            <a:r>
              <a:rPr dirty="0" sz="1050" spc="-320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4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5">
                <a:latin typeface="黑体"/>
                <a:cs typeface="黑体"/>
              </a:rPr>
              <a:t>医</a:t>
            </a:r>
            <a:r>
              <a:rPr dirty="0" sz="1050" spc="-10">
                <a:latin typeface="黑体"/>
                <a:cs typeface="黑体"/>
              </a:rPr>
              <a:t>药</a:t>
            </a:r>
            <a:r>
              <a:rPr dirty="0" sz="1050" spc="5">
                <a:latin typeface="黑体"/>
                <a:cs typeface="黑体"/>
              </a:rPr>
              <a:t>各</a:t>
            </a:r>
            <a:r>
              <a:rPr dirty="0" sz="1050" spc="-10">
                <a:latin typeface="黑体"/>
                <a:cs typeface="黑体"/>
              </a:rPr>
              <a:t>子</a:t>
            </a:r>
            <a:r>
              <a:rPr dirty="0" sz="1050" spc="5">
                <a:latin typeface="黑体"/>
                <a:cs typeface="黑体"/>
              </a:rPr>
              <a:t>行</a:t>
            </a:r>
            <a:r>
              <a:rPr dirty="0" sz="1050" spc="-10">
                <a:latin typeface="黑体"/>
                <a:cs typeface="黑体"/>
              </a:rPr>
              <a:t>业</a:t>
            </a:r>
            <a:r>
              <a:rPr dirty="0" sz="1050" spc="5">
                <a:latin typeface="黑体"/>
                <a:cs typeface="黑体"/>
              </a:rPr>
              <a:t>估</a:t>
            </a:r>
            <a:r>
              <a:rPr dirty="0" sz="1050" spc="-10">
                <a:latin typeface="黑体"/>
                <a:cs typeface="黑体"/>
              </a:rPr>
              <a:t>值</a:t>
            </a:r>
            <a:r>
              <a:rPr dirty="0" sz="1050" spc="5">
                <a:latin typeface="黑体"/>
                <a:cs typeface="黑体"/>
              </a:rPr>
              <a:t>情况</a:t>
            </a:r>
            <a:endParaRPr sz="105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4900294"/>
            <a:ext cx="6350635" cy="9525"/>
          </a:xfrm>
          <a:custGeom>
            <a:avLst/>
            <a:gdLst/>
            <a:ahLst/>
            <a:cxnLst/>
            <a:rect l="l" t="t" r="r" b="b"/>
            <a:pathLst>
              <a:path w="6350634" h="9525">
                <a:moveTo>
                  <a:pt x="6350508" y="0"/>
                </a:moveTo>
                <a:lnTo>
                  <a:pt x="0" y="0"/>
                </a:lnTo>
                <a:lnTo>
                  <a:pt x="0" y="9144"/>
                </a:lnTo>
                <a:lnTo>
                  <a:pt x="6350508" y="9144"/>
                </a:lnTo>
                <a:lnTo>
                  <a:pt x="6350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3100" y="4959222"/>
            <a:ext cx="6219190" cy="4545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黑体"/>
                <a:cs typeface="黑体"/>
              </a:rPr>
              <a:t>数据</a:t>
            </a:r>
            <a:r>
              <a:rPr dirty="0" sz="1050" spc="-10">
                <a:latin typeface="黑体"/>
                <a:cs typeface="黑体"/>
              </a:rPr>
              <a:t>来</a:t>
            </a:r>
            <a:r>
              <a:rPr dirty="0" sz="1050" spc="5">
                <a:latin typeface="黑体"/>
                <a:cs typeface="黑体"/>
              </a:rPr>
              <a:t>源</a:t>
            </a:r>
            <a:r>
              <a:rPr dirty="0" sz="1050" spc="-5">
                <a:latin typeface="黑体"/>
                <a:cs typeface="黑体"/>
              </a:rPr>
              <a:t>：</a:t>
            </a:r>
            <a:r>
              <a:rPr dirty="0" sz="1050" spc="-5">
                <a:latin typeface="Times New Roman"/>
                <a:cs typeface="Times New Roman"/>
              </a:rPr>
              <a:t>wind</a:t>
            </a:r>
            <a:r>
              <a:rPr dirty="0" sz="1050" spc="-5">
                <a:latin typeface="黑体"/>
                <a:cs typeface="黑体"/>
              </a:rPr>
              <a:t>，</a:t>
            </a:r>
            <a:r>
              <a:rPr dirty="0" sz="1050" spc="-10">
                <a:latin typeface="黑体"/>
                <a:cs typeface="黑体"/>
              </a:rPr>
              <a:t>山</a:t>
            </a:r>
            <a:r>
              <a:rPr dirty="0" sz="1050" spc="5">
                <a:latin typeface="黑体"/>
                <a:cs typeface="黑体"/>
              </a:rPr>
              <a:t>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券研</a:t>
            </a:r>
            <a:r>
              <a:rPr dirty="0" sz="1050" spc="-10">
                <a:latin typeface="黑体"/>
                <a:cs typeface="黑体"/>
              </a:rPr>
              <a:t>究</a:t>
            </a:r>
            <a:r>
              <a:rPr dirty="0" sz="1050" spc="5">
                <a:latin typeface="黑体"/>
                <a:cs typeface="黑体"/>
              </a:rPr>
              <a:t>所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C7002C"/>
                </a:solidFill>
                <a:latin typeface="Times New Roman"/>
                <a:cs typeface="Times New Roman"/>
              </a:rPr>
              <a:t>3.</a:t>
            </a:r>
            <a:r>
              <a:rPr dirty="0" sz="1600" spc="-5" b="1">
                <a:solidFill>
                  <a:srgbClr val="C7002C"/>
                </a:solidFill>
                <a:latin typeface="宋体"/>
                <a:cs typeface="宋体"/>
              </a:rPr>
              <a:t>行业要闻</a:t>
            </a:r>
            <a:endParaRPr sz="1600">
              <a:latin typeface="宋体"/>
              <a:cs typeface="宋体"/>
            </a:endParaRPr>
          </a:p>
          <a:p>
            <a:pPr algn="just" marL="279400" indent="-267335">
              <a:lnSpc>
                <a:spcPct val="100000"/>
              </a:lnSpc>
              <a:spcBef>
                <a:spcPts val="1165"/>
              </a:spcBef>
              <a:buClr>
                <a:srgbClr val="C00000"/>
              </a:buClr>
              <a:buFont typeface="Wingdings"/>
              <a:buChar char=""/>
              <a:tabLst>
                <a:tab pos="280035" algn="l"/>
              </a:tabLst>
            </a:pPr>
            <a:r>
              <a:rPr dirty="0" sz="1050" b="1">
                <a:latin typeface="宋体"/>
                <a:cs typeface="宋体"/>
              </a:rPr>
              <a:t>高血压糖尿病门诊</a:t>
            </a:r>
            <a:r>
              <a:rPr dirty="0" sz="1050" spc="-15" b="1">
                <a:latin typeface="宋体"/>
                <a:cs typeface="宋体"/>
              </a:rPr>
              <a:t>用</a:t>
            </a:r>
            <a:r>
              <a:rPr dirty="0" sz="1050" b="1">
                <a:latin typeface="宋体"/>
                <a:cs typeface="宋体"/>
              </a:rPr>
              <a:t>药</a:t>
            </a:r>
            <a:r>
              <a:rPr dirty="0" sz="1050" spc="-15" b="1">
                <a:latin typeface="宋体"/>
                <a:cs typeface="宋体"/>
              </a:rPr>
              <a:t>纳</a:t>
            </a:r>
            <a:r>
              <a:rPr dirty="0" sz="1050" b="1">
                <a:latin typeface="宋体"/>
                <a:cs typeface="宋体"/>
              </a:rPr>
              <a:t>入医保</a:t>
            </a:r>
            <a:endParaRPr sz="1050">
              <a:latin typeface="宋体"/>
              <a:cs typeface="宋体"/>
            </a:endParaRPr>
          </a:p>
          <a:p>
            <a:pPr algn="just" marL="12700" marR="5080">
              <a:lnSpc>
                <a:spcPct val="185700"/>
              </a:lnSpc>
            </a:pP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月</a:t>
            </a:r>
            <a:r>
              <a:rPr dirty="0" sz="1050" spc="-235">
                <a:latin typeface="宋体"/>
                <a:cs typeface="宋体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11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日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国</a:t>
            </a:r>
            <a:r>
              <a:rPr dirty="0" sz="1050" spc="5">
                <a:latin typeface="宋体"/>
                <a:cs typeface="宋体"/>
              </a:rPr>
              <a:t>务院</a:t>
            </a:r>
            <a:r>
              <a:rPr dirty="0" sz="1050" spc="-1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务</a:t>
            </a:r>
            <a:r>
              <a:rPr dirty="0" sz="1050" spc="-10">
                <a:latin typeface="宋体"/>
                <a:cs typeface="宋体"/>
              </a:rPr>
              <a:t>会</a:t>
            </a:r>
            <a:r>
              <a:rPr dirty="0" sz="1050" spc="5">
                <a:latin typeface="宋体"/>
                <a:cs typeface="宋体"/>
              </a:rPr>
              <a:t>议召</a:t>
            </a:r>
            <a:r>
              <a:rPr dirty="0" sz="1050" spc="-10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决</a:t>
            </a:r>
            <a:r>
              <a:rPr dirty="0" sz="1050" spc="5">
                <a:latin typeface="宋体"/>
                <a:cs typeface="宋体"/>
              </a:rPr>
              <a:t>定</a:t>
            </a:r>
            <a:r>
              <a:rPr dirty="0" sz="1050" spc="-1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参</a:t>
            </a:r>
            <a:r>
              <a:rPr dirty="0" sz="1050" spc="-10">
                <a:latin typeface="宋体"/>
                <a:cs typeface="宋体"/>
              </a:rPr>
              <a:t>加</a:t>
            </a:r>
            <a:r>
              <a:rPr dirty="0" sz="1050" spc="5">
                <a:latin typeface="宋体"/>
                <a:cs typeface="宋体"/>
              </a:rPr>
              <a:t>城</a:t>
            </a:r>
            <a:r>
              <a:rPr dirty="0" sz="1050" spc="-10">
                <a:latin typeface="宋体"/>
                <a:cs typeface="宋体"/>
              </a:rPr>
              <a:t>乡</a:t>
            </a:r>
            <a:r>
              <a:rPr dirty="0" sz="1050" spc="5">
                <a:latin typeface="宋体"/>
                <a:cs typeface="宋体"/>
              </a:rPr>
              <a:t>居民</a:t>
            </a:r>
            <a:r>
              <a:rPr dirty="0" sz="1050" spc="-10">
                <a:latin typeface="宋体"/>
                <a:cs typeface="宋体"/>
              </a:rPr>
              <a:t>基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保的</a:t>
            </a:r>
            <a:r>
              <a:rPr dirty="0" sz="1050" spc="-229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亿</a:t>
            </a:r>
            <a:r>
              <a:rPr dirty="0" sz="1050" spc="-10">
                <a:latin typeface="宋体"/>
                <a:cs typeface="宋体"/>
              </a:rPr>
              <a:t>多高</a:t>
            </a:r>
            <a:r>
              <a:rPr dirty="0" sz="1050" spc="5">
                <a:latin typeface="宋体"/>
                <a:cs typeface="宋体"/>
              </a:rPr>
              <a:t>血压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糖</a:t>
            </a:r>
            <a:r>
              <a:rPr dirty="0" sz="1050" spc="-10">
                <a:latin typeface="宋体"/>
                <a:cs typeface="宋体"/>
              </a:rPr>
              <a:t>尿</a:t>
            </a:r>
            <a:r>
              <a:rPr dirty="0" sz="1050" spc="5">
                <a:latin typeface="宋体"/>
                <a:cs typeface="宋体"/>
              </a:rPr>
              <a:t>病</a:t>
            </a:r>
            <a:r>
              <a:rPr dirty="0" sz="1050" spc="-10">
                <a:latin typeface="宋体"/>
                <a:cs typeface="宋体"/>
              </a:rPr>
              <a:t>患</a:t>
            </a:r>
            <a:r>
              <a:rPr dirty="0" sz="1050" spc="5">
                <a:latin typeface="宋体"/>
                <a:cs typeface="宋体"/>
              </a:rPr>
              <a:t>者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将</a:t>
            </a:r>
            <a:r>
              <a:rPr dirty="0" sz="1050" spc="-1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在国 家基本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保用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目录</a:t>
            </a:r>
            <a:r>
              <a:rPr dirty="0" sz="1050" spc="-10">
                <a:latin typeface="宋体"/>
                <a:cs typeface="宋体"/>
              </a:rPr>
              <a:t>范围</a:t>
            </a:r>
            <a:r>
              <a:rPr dirty="0" sz="1050" spc="5">
                <a:latin typeface="宋体"/>
                <a:cs typeface="宋体"/>
              </a:rPr>
              <a:t>内的门</a:t>
            </a:r>
            <a:r>
              <a:rPr dirty="0" sz="1050" spc="-10">
                <a:latin typeface="宋体"/>
                <a:cs typeface="宋体"/>
              </a:rPr>
              <a:t>诊</a:t>
            </a:r>
            <a:r>
              <a:rPr dirty="0" sz="1050" spc="5">
                <a:latin typeface="宋体"/>
                <a:cs typeface="宋体"/>
              </a:rPr>
              <a:t>用药</a:t>
            </a:r>
            <a:r>
              <a:rPr dirty="0" sz="1050" spc="-10">
                <a:latin typeface="宋体"/>
                <a:cs typeface="宋体"/>
              </a:rPr>
              <a:t>统</a:t>
            </a:r>
            <a:r>
              <a:rPr dirty="0" sz="1050" spc="5">
                <a:latin typeface="宋体"/>
                <a:cs typeface="宋体"/>
              </a:rPr>
              <a:t>一纳</a:t>
            </a:r>
            <a:r>
              <a:rPr dirty="0" sz="1050" spc="-10">
                <a:latin typeface="宋体"/>
                <a:cs typeface="宋体"/>
              </a:rPr>
              <a:t>入医</a:t>
            </a:r>
            <a:r>
              <a:rPr dirty="0" sz="1050" spc="5">
                <a:latin typeface="宋体"/>
                <a:cs typeface="宋体"/>
              </a:rPr>
              <a:t>保支付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报销</a:t>
            </a:r>
            <a:r>
              <a:rPr dirty="0" sz="1050" spc="-10">
                <a:latin typeface="宋体"/>
                <a:cs typeface="宋体"/>
              </a:rPr>
              <a:t>比</a:t>
            </a:r>
            <a:r>
              <a:rPr dirty="0" sz="1050" spc="5">
                <a:latin typeface="宋体"/>
                <a:cs typeface="宋体"/>
              </a:rPr>
              <a:t>例提</a:t>
            </a:r>
            <a:r>
              <a:rPr dirty="0" sz="1050" spc="-5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至</a:t>
            </a:r>
            <a:r>
              <a:rPr dirty="0" sz="1050" spc="-5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50%</a:t>
            </a:r>
            <a:r>
              <a:rPr dirty="0" sz="1050" spc="5">
                <a:latin typeface="宋体"/>
                <a:cs typeface="宋体"/>
              </a:rPr>
              <a:t>以上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有</a:t>
            </a:r>
            <a:r>
              <a:rPr dirty="0" sz="1050" spc="-10">
                <a:latin typeface="宋体"/>
                <a:cs typeface="宋体"/>
              </a:rPr>
              <a:t>条</a:t>
            </a:r>
            <a:r>
              <a:rPr dirty="0" sz="1050" spc="5">
                <a:latin typeface="宋体"/>
                <a:cs typeface="宋体"/>
              </a:rPr>
              <a:t>件的</a:t>
            </a:r>
            <a:r>
              <a:rPr dirty="0" sz="1050" spc="-10">
                <a:latin typeface="宋体"/>
                <a:cs typeface="宋体"/>
              </a:rPr>
              <a:t>地方</a:t>
            </a:r>
            <a:r>
              <a:rPr dirty="0" sz="1050" spc="5">
                <a:latin typeface="宋体"/>
                <a:cs typeface="宋体"/>
              </a:rPr>
              <a:t>可不 设起</a:t>
            </a:r>
            <a:r>
              <a:rPr dirty="0" sz="1050" spc="-10">
                <a:latin typeface="宋体"/>
                <a:cs typeface="宋体"/>
              </a:rPr>
              <a:t>付</a:t>
            </a:r>
            <a:r>
              <a:rPr dirty="0" sz="1050" spc="5">
                <a:latin typeface="宋体"/>
                <a:cs typeface="宋体"/>
              </a:rPr>
              <a:t>线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封</a:t>
            </a:r>
            <a:r>
              <a:rPr dirty="0" sz="1050" spc="-10">
                <a:latin typeface="宋体"/>
                <a:cs typeface="宋体"/>
              </a:rPr>
              <a:t>顶</a:t>
            </a:r>
            <a:r>
              <a:rPr dirty="0" sz="1050" spc="5">
                <a:latin typeface="宋体"/>
                <a:cs typeface="宋体"/>
              </a:rPr>
              <a:t>线</a:t>
            </a:r>
            <a:r>
              <a:rPr dirty="0" sz="1050" spc="-10">
                <a:latin typeface="宋体"/>
                <a:cs typeface="宋体"/>
              </a:rPr>
              <a:t>由</a:t>
            </a:r>
            <a:r>
              <a:rPr dirty="0" sz="1050" spc="5">
                <a:latin typeface="宋体"/>
                <a:cs typeface="宋体"/>
              </a:rPr>
              <a:t>各</a:t>
            </a:r>
            <a:r>
              <a:rPr dirty="0" sz="1050" spc="-10">
                <a:latin typeface="宋体"/>
                <a:cs typeface="宋体"/>
              </a:rPr>
              <a:t>地</a:t>
            </a:r>
            <a:r>
              <a:rPr dirty="0" sz="1050" spc="5">
                <a:latin typeface="宋体"/>
                <a:cs typeface="宋体"/>
              </a:rPr>
              <a:t>自行</a:t>
            </a:r>
            <a:r>
              <a:rPr dirty="0" sz="1050" spc="-10">
                <a:latin typeface="宋体"/>
                <a:cs typeface="宋体"/>
              </a:rPr>
              <a:t>设</a:t>
            </a:r>
            <a:r>
              <a:rPr dirty="0" sz="1050" spc="5">
                <a:latin typeface="宋体"/>
                <a:cs typeface="宋体"/>
              </a:rPr>
              <a:t>定</a:t>
            </a:r>
            <a:r>
              <a:rPr dirty="0" sz="1050" spc="-53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（</a:t>
            </a:r>
            <a:r>
              <a:rPr dirty="0" sz="1050" spc="-10">
                <a:latin typeface="宋体"/>
                <a:cs typeface="宋体"/>
              </a:rPr>
              <a:t>新</a:t>
            </a:r>
            <a:r>
              <a:rPr dirty="0" sz="1050" spc="5">
                <a:latin typeface="宋体"/>
                <a:cs typeface="宋体"/>
              </a:rPr>
              <a:t>华</a:t>
            </a:r>
            <a:r>
              <a:rPr dirty="0" sz="1050" spc="-10">
                <a:latin typeface="宋体"/>
                <a:cs typeface="宋体"/>
              </a:rPr>
              <a:t>社</a:t>
            </a:r>
            <a:r>
              <a:rPr dirty="0" sz="1050" spc="5">
                <a:latin typeface="宋体"/>
                <a:cs typeface="宋体"/>
              </a:rPr>
              <a:t>）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algn="just" marL="279400" indent="-267335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80035" algn="l"/>
              </a:tabLst>
            </a:pPr>
            <a:r>
              <a:rPr dirty="0" sz="1050" spc="-5" b="1">
                <a:latin typeface="宋体"/>
                <a:cs typeface="宋体"/>
              </a:rPr>
              <a:t>“</a:t>
            </a:r>
            <a:r>
              <a:rPr dirty="0" sz="1050" spc="-5" b="1">
                <a:latin typeface="Times New Roman"/>
                <a:cs typeface="Times New Roman"/>
              </a:rPr>
              <a:t>4+7</a:t>
            </a:r>
            <a:r>
              <a:rPr dirty="0" sz="1050" spc="-5" b="1">
                <a:latin typeface="宋体"/>
                <a:cs typeface="宋体"/>
              </a:rPr>
              <a:t>”</a:t>
            </a:r>
            <a:r>
              <a:rPr dirty="0" sz="1050" b="1">
                <a:latin typeface="宋体"/>
                <a:cs typeface="宋体"/>
              </a:rPr>
              <a:t>品种采购量下调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-130">
                <a:latin typeface="Times New Roman"/>
                <a:cs typeface="Times New Roman"/>
              </a:rPr>
              <a:t> </a:t>
            </a:r>
            <a:r>
              <a:rPr dirty="0" sz="1050" spc="135">
                <a:latin typeface="宋体"/>
                <a:cs typeface="宋体"/>
              </a:rPr>
              <a:t>月</a:t>
            </a:r>
            <a:r>
              <a:rPr dirty="0" sz="1050">
                <a:latin typeface="Times New Roman"/>
                <a:cs typeface="Times New Roman"/>
              </a:rPr>
              <a:t>8</a:t>
            </a:r>
            <a:r>
              <a:rPr dirty="0" sz="1050" spc="-13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日</a:t>
            </a:r>
            <a:r>
              <a:rPr dirty="0" sz="1050" spc="-52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海</a:t>
            </a:r>
            <a:r>
              <a:rPr dirty="0" sz="1050" spc="-10">
                <a:latin typeface="宋体"/>
                <a:cs typeface="宋体"/>
              </a:rPr>
              <a:t>阳</a:t>
            </a:r>
            <a:r>
              <a:rPr dirty="0" sz="1050" spc="5">
                <a:latin typeface="宋体"/>
                <a:cs typeface="宋体"/>
              </a:rPr>
              <a:t>光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采</a:t>
            </a:r>
            <a:r>
              <a:rPr dirty="0" sz="1050" spc="5">
                <a:latin typeface="宋体"/>
                <a:cs typeface="宋体"/>
              </a:rPr>
              <a:t>购网</a:t>
            </a:r>
            <a:r>
              <a:rPr dirty="0" sz="1050" spc="-1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布</a:t>
            </a:r>
            <a:r>
              <a:rPr dirty="0" sz="1050" spc="-10">
                <a:latin typeface="宋体"/>
                <a:cs typeface="宋体"/>
              </a:rPr>
              <a:t>通</a:t>
            </a:r>
            <a:r>
              <a:rPr dirty="0" sz="1050" spc="5">
                <a:latin typeface="宋体"/>
                <a:cs typeface="宋体"/>
              </a:rPr>
              <a:t>知</a:t>
            </a:r>
            <a:r>
              <a:rPr dirty="0" sz="1050" spc="-53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下</a:t>
            </a:r>
            <a:r>
              <a:rPr dirty="0" sz="1050" spc="145">
                <a:latin typeface="宋体"/>
                <a:cs typeface="宋体"/>
              </a:rPr>
              <a:t>调</a:t>
            </a:r>
            <a:r>
              <a:rPr dirty="0" sz="1050">
                <a:latin typeface="Times New Roman"/>
                <a:cs typeface="Times New Roman"/>
              </a:rPr>
              <a:t>2</a:t>
            </a:r>
            <a:r>
              <a:rPr dirty="0" sz="1050" spc="-145">
                <a:latin typeface="Times New Roman"/>
                <a:cs typeface="Times New Roman"/>
              </a:rPr>
              <a:t> </a:t>
            </a:r>
            <a:r>
              <a:rPr dirty="0" sz="1050" spc="145">
                <a:latin typeface="宋体"/>
                <a:cs typeface="宋体"/>
              </a:rPr>
              <a:t>个</a:t>
            </a:r>
            <a:r>
              <a:rPr dirty="0" sz="1050" spc="-10">
                <a:latin typeface="Times New Roman"/>
                <a:cs typeface="Times New Roman"/>
              </a:rPr>
              <a:t>4+7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品</a:t>
            </a:r>
            <a:r>
              <a:rPr dirty="0" sz="1050" spc="5">
                <a:latin typeface="宋体"/>
                <a:cs typeface="宋体"/>
              </a:rPr>
              <a:t>种</a:t>
            </a:r>
            <a:r>
              <a:rPr dirty="0" sz="1050" spc="-10">
                <a:latin typeface="宋体"/>
                <a:cs typeface="宋体"/>
              </a:rPr>
              <a:t>首</a:t>
            </a:r>
            <a:r>
              <a:rPr dirty="0" sz="1050" spc="5">
                <a:latin typeface="宋体"/>
                <a:cs typeface="宋体"/>
              </a:rPr>
              <a:t>年</a:t>
            </a:r>
            <a:r>
              <a:rPr dirty="0" sz="1050" spc="-10">
                <a:latin typeface="宋体"/>
                <a:cs typeface="宋体"/>
              </a:rPr>
              <a:t>约</a:t>
            </a:r>
            <a:r>
              <a:rPr dirty="0" sz="1050" spc="5">
                <a:latin typeface="宋体"/>
                <a:cs typeface="宋体"/>
              </a:rPr>
              <a:t>定</a:t>
            </a:r>
            <a:r>
              <a:rPr dirty="0" sz="1050" spc="-10">
                <a:latin typeface="宋体"/>
                <a:cs typeface="宋体"/>
              </a:rPr>
              <a:t>采</a:t>
            </a:r>
            <a:r>
              <a:rPr dirty="0" sz="1050" spc="5">
                <a:latin typeface="宋体"/>
                <a:cs typeface="宋体"/>
              </a:rPr>
              <a:t>购量</a:t>
            </a:r>
            <a:r>
              <a:rPr dirty="0" sz="1050" spc="-535">
                <a:latin typeface="宋体"/>
                <a:cs typeface="宋体"/>
              </a:rPr>
              <a:t>。</a:t>
            </a:r>
            <a:r>
              <a:rPr dirty="0" sz="1050" spc="-10">
                <a:latin typeface="宋体"/>
                <a:cs typeface="宋体"/>
              </a:rPr>
              <a:t>吉</a:t>
            </a:r>
            <a:r>
              <a:rPr dirty="0" sz="1050" spc="5">
                <a:latin typeface="宋体"/>
                <a:cs typeface="宋体"/>
              </a:rPr>
              <a:t>非替</a:t>
            </a:r>
            <a:r>
              <a:rPr dirty="0" sz="1050" spc="-10">
                <a:latin typeface="宋体"/>
                <a:cs typeface="宋体"/>
              </a:rPr>
              <a:t>尼</a:t>
            </a:r>
            <a:r>
              <a:rPr dirty="0" sz="1050" spc="5">
                <a:latin typeface="宋体"/>
                <a:cs typeface="宋体"/>
              </a:rPr>
              <a:t>口</a:t>
            </a:r>
            <a:r>
              <a:rPr dirty="0" sz="1050" spc="-10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常</a:t>
            </a:r>
            <a:r>
              <a:rPr dirty="0" sz="1050" spc="-10">
                <a:latin typeface="宋体"/>
                <a:cs typeface="宋体"/>
              </a:rPr>
              <a:t>释剂</a:t>
            </a:r>
            <a:r>
              <a:rPr dirty="0" sz="1050" spc="145">
                <a:latin typeface="宋体"/>
                <a:cs typeface="宋体"/>
              </a:rPr>
              <a:t>型</a:t>
            </a:r>
            <a:r>
              <a:rPr dirty="0" sz="1050">
                <a:latin typeface="Times New Roman"/>
                <a:cs typeface="Times New Roman"/>
              </a:rPr>
              <a:t>250mg</a:t>
            </a:r>
            <a:r>
              <a:rPr dirty="0" sz="1050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海</a:t>
            </a:r>
            <a:r>
              <a:rPr dirty="0" sz="1050" spc="-10">
                <a:latin typeface="宋体"/>
                <a:cs typeface="宋体"/>
              </a:rPr>
              <a:t>南</a:t>
            </a:r>
            <a:r>
              <a:rPr dirty="0" sz="1050" spc="5">
                <a:latin typeface="宋体"/>
                <a:cs typeface="宋体"/>
              </a:rPr>
              <a:t>由</a:t>
            </a:r>
            <a:r>
              <a:rPr dirty="0" sz="1050" spc="-21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284.36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万</a:t>
            </a:r>
            <a:r>
              <a:rPr dirty="0" sz="1050" spc="5">
                <a:latin typeface="宋体"/>
                <a:cs typeface="宋体"/>
              </a:rPr>
              <a:t>片</a:t>
            </a:r>
            <a:r>
              <a:rPr dirty="0" sz="1050" spc="-10">
                <a:latin typeface="宋体"/>
                <a:cs typeface="宋体"/>
              </a:rPr>
              <a:t>修改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29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3.88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万</a:t>
            </a:r>
            <a:r>
              <a:rPr dirty="0" sz="1050" spc="-10">
                <a:latin typeface="宋体"/>
                <a:cs typeface="宋体"/>
              </a:rPr>
              <a:t>片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江西</a:t>
            </a:r>
            <a:r>
              <a:rPr dirty="0" sz="1050" spc="5">
                <a:latin typeface="宋体"/>
                <a:cs typeface="宋体"/>
              </a:rPr>
              <a:t>由</a:t>
            </a:r>
            <a:r>
              <a:rPr dirty="0" sz="1050" spc="-21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102.92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万片</a:t>
            </a:r>
            <a:r>
              <a:rPr dirty="0" sz="1050" spc="-10">
                <a:latin typeface="宋体"/>
                <a:cs typeface="宋体"/>
              </a:rPr>
              <a:t>修改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1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15.9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万</a:t>
            </a:r>
            <a:r>
              <a:rPr dirty="0" sz="1050" spc="-10">
                <a:latin typeface="宋体"/>
                <a:cs typeface="宋体"/>
              </a:rPr>
              <a:t>片</a:t>
            </a:r>
            <a:r>
              <a:rPr dirty="0" sz="1050" spc="5">
                <a:latin typeface="宋体"/>
                <a:cs typeface="宋体"/>
              </a:rPr>
              <a:t>；</a:t>
            </a:r>
            <a:r>
              <a:rPr dirty="0" sz="1050" spc="-10">
                <a:latin typeface="宋体"/>
                <a:cs typeface="宋体"/>
              </a:rPr>
              <a:t>培</a:t>
            </a:r>
            <a:r>
              <a:rPr dirty="0" sz="1050" spc="5">
                <a:latin typeface="宋体"/>
                <a:cs typeface="宋体"/>
              </a:rPr>
              <a:t>美曲</a:t>
            </a:r>
            <a:r>
              <a:rPr dirty="0" sz="1050" spc="-10">
                <a:latin typeface="宋体"/>
                <a:cs typeface="宋体"/>
              </a:rPr>
              <a:t>塞</a:t>
            </a:r>
            <a:r>
              <a:rPr dirty="0" sz="1050" spc="5">
                <a:latin typeface="宋体"/>
                <a:cs typeface="宋体"/>
              </a:rPr>
              <a:t>注</a:t>
            </a:r>
            <a:r>
              <a:rPr dirty="0" sz="1050" spc="-10">
                <a:latin typeface="宋体"/>
                <a:cs typeface="宋体"/>
              </a:rPr>
              <a:t>射</a:t>
            </a:r>
            <a:r>
              <a:rPr dirty="0" sz="1050" spc="5">
                <a:latin typeface="宋体"/>
                <a:cs typeface="宋体"/>
              </a:rPr>
              <a:t>剂</a:t>
            </a:r>
            <a:r>
              <a:rPr dirty="0" sz="1050" spc="-22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500mg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-10">
                <a:latin typeface="宋体"/>
                <a:cs typeface="宋体"/>
              </a:rPr>
              <a:t>海</a:t>
            </a:r>
            <a:r>
              <a:rPr dirty="0" sz="1050" spc="5">
                <a:latin typeface="宋体"/>
                <a:cs typeface="宋体"/>
              </a:rPr>
              <a:t>南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由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7.08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万</a:t>
            </a:r>
            <a:r>
              <a:rPr dirty="0" sz="1050" spc="5">
                <a:latin typeface="宋体"/>
                <a:cs typeface="宋体"/>
              </a:rPr>
              <a:t>支</a:t>
            </a:r>
            <a:r>
              <a:rPr dirty="0" sz="1050" spc="-10">
                <a:latin typeface="宋体"/>
                <a:cs typeface="宋体"/>
              </a:rPr>
              <a:t>修</a:t>
            </a:r>
            <a:r>
              <a:rPr dirty="0" sz="1050" spc="5">
                <a:latin typeface="宋体"/>
                <a:cs typeface="宋体"/>
              </a:rPr>
              <a:t>改为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0.07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万</a:t>
            </a:r>
            <a:r>
              <a:rPr dirty="0" sz="1050" spc="5">
                <a:latin typeface="宋体"/>
                <a:cs typeface="宋体"/>
              </a:rPr>
              <a:t>支</a:t>
            </a:r>
            <a:r>
              <a:rPr dirty="0" sz="1050" spc="-525">
                <a:latin typeface="宋体"/>
                <a:cs typeface="宋体"/>
              </a:rPr>
              <a:t>。</a:t>
            </a:r>
            <a:r>
              <a:rPr dirty="0" sz="1050" spc="-1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10">
                <a:latin typeface="宋体"/>
                <a:cs typeface="宋体"/>
              </a:rPr>
              <a:t>海</a:t>
            </a:r>
            <a:r>
              <a:rPr dirty="0" sz="1050" spc="5">
                <a:latin typeface="宋体"/>
                <a:cs typeface="宋体"/>
              </a:rPr>
              <a:t>阳</a:t>
            </a:r>
            <a:r>
              <a:rPr dirty="0" sz="1050" spc="-10">
                <a:latin typeface="宋体"/>
                <a:cs typeface="宋体"/>
              </a:rPr>
              <a:t>光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采</a:t>
            </a:r>
            <a:r>
              <a:rPr dirty="0" sz="1050" spc="-10">
                <a:latin typeface="宋体"/>
                <a:cs typeface="宋体"/>
              </a:rPr>
              <a:t>购网</a:t>
            </a:r>
            <a:r>
              <a:rPr dirty="0" sz="1050" spc="5">
                <a:latin typeface="宋体"/>
                <a:cs typeface="宋体"/>
              </a:rPr>
              <a:t>）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279400" indent="-267335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79400" algn="l"/>
                <a:tab pos="280035" algn="l"/>
              </a:tabLst>
            </a:pPr>
            <a:r>
              <a:rPr dirty="0" sz="1050" b="1">
                <a:latin typeface="宋体"/>
                <a:cs typeface="宋体"/>
              </a:rPr>
              <a:t>第五批过度重复药</a:t>
            </a:r>
            <a:r>
              <a:rPr dirty="0" sz="1050" spc="-15" b="1">
                <a:latin typeface="宋体"/>
                <a:cs typeface="宋体"/>
              </a:rPr>
              <a:t>品</a:t>
            </a:r>
            <a:r>
              <a:rPr dirty="0" sz="1050" b="1">
                <a:latin typeface="宋体"/>
                <a:cs typeface="宋体"/>
              </a:rPr>
              <a:t>目</a:t>
            </a:r>
            <a:r>
              <a:rPr dirty="0" sz="1050" spc="-15" b="1">
                <a:latin typeface="宋体"/>
                <a:cs typeface="宋体"/>
              </a:rPr>
              <a:t>录</a:t>
            </a:r>
            <a:r>
              <a:rPr dirty="0" sz="1050" b="1">
                <a:latin typeface="宋体"/>
                <a:cs typeface="宋体"/>
              </a:rPr>
              <a:t>公布</a:t>
            </a:r>
            <a:endParaRPr sz="1050">
              <a:latin typeface="宋体"/>
              <a:cs typeface="宋体"/>
            </a:endParaRPr>
          </a:p>
          <a:p>
            <a:pPr marL="12700" marR="6350">
              <a:lnSpc>
                <a:spcPct val="185700"/>
              </a:lnSpc>
            </a:pPr>
            <a:r>
              <a:rPr dirty="0" sz="1050" spc="5">
                <a:latin typeface="宋体"/>
                <a:cs typeface="宋体"/>
              </a:rPr>
              <a:t>近日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10">
                <a:latin typeface="宋体"/>
                <a:cs typeface="宋体"/>
              </a:rPr>
              <a:t>国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学</a:t>
            </a:r>
            <a:r>
              <a:rPr dirty="0" sz="1050" spc="5">
                <a:latin typeface="宋体"/>
                <a:cs typeface="宋体"/>
              </a:rPr>
              <a:t>会</a:t>
            </a:r>
            <a:r>
              <a:rPr dirty="0" sz="1050" spc="-1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布</a:t>
            </a:r>
            <a:r>
              <a:rPr dirty="0" sz="1050" spc="-10">
                <a:latin typeface="宋体"/>
                <a:cs typeface="宋体"/>
              </a:rPr>
              <a:t>第</a:t>
            </a:r>
            <a:r>
              <a:rPr dirty="0" sz="1050" spc="5">
                <a:latin typeface="宋体"/>
                <a:cs typeface="宋体"/>
              </a:rPr>
              <a:t>五批</a:t>
            </a:r>
            <a:r>
              <a:rPr dirty="0" sz="1050" spc="-1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度</a:t>
            </a:r>
            <a:r>
              <a:rPr dirty="0" sz="1050" spc="-10">
                <a:latin typeface="宋体"/>
                <a:cs typeface="宋体"/>
              </a:rPr>
              <a:t>重</a:t>
            </a:r>
            <a:r>
              <a:rPr dirty="0" sz="1050" spc="5">
                <a:latin typeface="宋体"/>
                <a:cs typeface="宋体"/>
              </a:rPr>
              <a:t>复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品</a:t>
            </a:r>
            <a:r>
              <a:rPr dirty="0" sz="1050" spc="-10">
                <a:latin typeface="宋体"/>
                <a:cs typeface="宋体"/>
              </a:rPr>
              <a:t>目</a:t>
            </a:r>
            <a:r>
              <a:rPr dirty="0" sz="1050" spc="5">
                <a:latin typeface="宋体"/>
                <a:cs typeface="宋体"/>
              </a:rPr>
              <a:t>录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共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303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品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涉</a:t>
            </a:r>
            <a:r>
              <a:rPr dirty="0" sz="1050" spc="-10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临</a:t>
            </a:r>
            <a:r>
              <a:rPr dirty="0" sz="1050" spc="-10">
                <a:latin typeface="宋体"/>
                <a:cs typeface="宋体"/>
              </a:rPr>
              <a:t>床</a:t>
            </a:r>
            <a:r>
              <a:rPr dirty="0" sz="1050" spc="5">
                <a:latin typeface="宋体"/>
                <a:cs typeface="宋体"/>
              </a:rPr>
              <a:t>药理</a:t>
            </a:r>
            <a:r>
              <a:rPr dirty="0" sz="1050" spc="-10">
                <a:latin typeface="宋体"/>
                <a:cs typeface="宋体"/>
              </a:rPr>
              <a:t>学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10">
                <a:latin typeface="宋体"/>
                <a:cs typeface="宋体"/>
              </a:rPr>
              <a:t>治</a:t>
            </a:r>
            <a:r>
              <a:rPr dirty="0" sz="1050" spc="5">
                <a:latin typeface="宋体"/>
                <a:cs typeface="宋体"/>
              </a:rPr>
              <a:t>疗</a:t>
            </a:r>
            <a:r>
              <a:rPr dirty="0" sz="1050" spc="-10">
                <a:latin typeface="宋体"/>
                <a:cs typeface="宋体"/>
              </a:rPr>
              <a:t>学</a:t>
            </a:r>
            <a:r>
              <a:rPr dirty="0" sz="1050" spc="5">
                <a:latin typeface="宋体"/>
                <a:cs typeface="宋体"/>
              </a:rPr>
              <a:t>分</a:t>
            </a:r>
            <a:r>
              <a:rPr dirty="0" sz="1050" spc="-1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14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个大 类、</a:t>
            </a:r>
            <a:r>
              <a:rPr dirty="0" sz="1050" spc="-5">
                <a:latin typeface="Times New Roman"/>
                <a:cs typeface="Times New Roman"/>
              </a:rPr>
              <a:t>60 </a:t>
            </a:r>
            <a:r>
              <a:rPr dirty="0" sz="1050" spc="-1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亚</a:t>
            </a:r>
            <a:r>
              <a:rPr dirty="0" sz="1050" spc="-1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多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10">
                <a:latin typeface="宋体"/>
                <a:cs typeface="宋体"/>
              </a:rPr>
              <a:t>临床</a:t>
            </a:r>
            <a:r>
              <a:rPr dirty="0" sz="1050" spc="5">
                <a:latin typeface="宋体"/>
                <a:cs typeface="宋体"/>
              </a:rPr>
              <a:t>多发</a:t>
            </a:r>
            <a:r>
              <a:rPr dirty="0" sz="1050" spc="-10">
                <a:latin typeface="宋体"/>
                <a:cs typeface="宋体"/>
              </a:rPr>
              <a:t>病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见</a:t>
            </a:r>
            <a:r>
              <a:rPr dirty="0" sz="1050" spc="-10">
                <a:latin typeface="宋体"/>
                <a:cs typeface="宋体"/>
              </a:rPr>
              <a:t>病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-525">
                <a:latin typeface="宋体"/>
                <a:cs typeface="宋体"/>
              </a:rPr>
              <a:t>。</a:t>
            </a:r>
            <a:r>
              <a:rPr dirty="0" sz="1050" spc="-10">
                <a:latin typeface="宋体"/>
                <a:cs typeface="宋体"/>
              </a:rPr>
              <a:t>（中</a:t>
            </a:r>
            <a:r>
              <a:rPr dirty="0" sz="1050" spc="5">
                <a:latin typeface="宋体"/>
                <a:cs typeface="宋体"/>
              </a:rPr>
              <a:t>国药</a:t>
            </a:r>
            <a:r>
              <a:rPr dirty="0" sz="1050" spc="-10">
                <a:latin typeface="宋体"/>
                <a:cs typeface="宋体"/>
              </a:rPr>
              <a:t>学</a:t>
            </a:r>
            <a:r>
              <a:rPr dirty="0" sz="1050" spc="5">
                <a:latin typeface="宋体"/>
                <a:cs typeface="宋体"/>
              </a:rPr>
              <a:t>会）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279400" indent="-267335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79400" algn="l"/>
                <a:tab pos="280035" algn="l"/>
              </a:tabLst>
            </a:pPr>
            <a:r>
              <a:rPr dirty="0" sz="1050" b="1">
                <a:latin typeface="宋体"/>
                <a:cs typeface="宋体"/>
              </a:rPr>
              <a:t>国务院</a:t>
            </a:r>
            <a:r>
              <a:rPr dirty="0" sz="1050" spc="-275" b="1">
                <a:latin typeface="宋体"/>
                <a:cs typeface="宋体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9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b="1">
                <a:latin typeface="宋体"/>
                <a:cs typeface="宋体"/>
              </a:rPr>
              <a:t>月</a:t>
            </a:r>
            <a:r>
              <a:rPr dirty="0" sz="1050" spc="-254" b="1">
                <a:latin typeface="宋体"/>
                <a:cs typeface="宋体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12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b="1">
                <a:latin typeface="宋体"/>
                <a:cs typeface="宋体"/>
              </a:rPr>
              <a:t>日发文，</a:t>
            </a:r>
            <a:r>
              <a:rPr dirty="0" sz="1050" spc="-15" b="1">
                <a:latin typeface="宋体"/>
                <a:cs typeface="宋体"/>
              </a:rPr>
              <a:t>将</a:t>
            </a:r>
            <a:r>
              <a:rPr dirty="0" sz="1050" b="1">
                <a:latin typeface="宋体"/>
                <a:cs typeface="宋体"/>
              </a:rPr>
              <a:t>影响药品监管改革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国</a:t>
            </a:r>
            <a:r>
              <a:rPr dirty="0" sz="1050" spc="-1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院</a:t>
            </a:r>
            <a:r>
              <a:rPr dirty="0" sz="1050" spc="-210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12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日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10">
                <a:latin typeface="宋体"/>
                <a:cs typeface="宋体"/>
              </a:rPr>
              <a:t>文</a:t>
            </a:r>
            <a:r>
              <a:rPr dirty="0" sz="1050" spc="5">
                <a:latin typeface="宋体"/>
                <a:cs typeface="宋体"/>
              </a:rPr>
              <a:t>：</a:t>
            </a:r>
            <a:r>
              <a:rPr dirty="0" sz="1050" spc="-10">
                <a:latin typeface="宋体"/>
                <a:cs typeface="宋体"/>
              </a:rPr>
              <a:t>国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10">
                <a:latin typeface="宋体"/>
                <a:cs typeface="宋体"/>
              </a:rPr>
              <a:t>【</a:t>
            </a:r>
            <a:r>
              <a:rPr dirty="0" sz="1050">
                <a:latin typeface="Times New Roman"/>
                <a:cs typeface="Times New Roman"/>
              </a:rPr>
              <a:t>2019</a:t>
            </a:r>
            <a:r>
              <a:rPr dirty="0" sz="1050" spc="5">
                <a:latin typeface="宋体"/>
                <a:cs typeface="宋体"/>
              </a:rPr>
              <a:t>】</a:t>
            </a:r>
            <a:r>
              <a:rPr dirty="0" sz="1050" spc="-2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18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号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关</a:t>
            </a:r>
            <a:r>
              <a:rPr dirty="0" sz="1050" spc="5">
                <a:latin typeface="宋体"/>
                <a:cs typeface="宋体"/>
              </a:rPr>
              <a:t>于</a:t>
            </a:r>
            <a:r>
              <a:rPr dirty="0" sz="1050" spc="-10">
                <a:latin typeface="宋体"/>
                <a:cs typeface="宋体"/>
              </a:rPr>
              <a:t>加强</a:t>
            </a:r>
            <a:r>
              <a:rPr dirty="0" sz="1050" spc="5">
                <a:latin typeface="宋体"/>
                <a:cs typeface="宋体"/>
              </a:rPr>
              <a:t>和规</a:t>
            </a:r>
            <a:r>
              <a:rPr dirty="0" sz="1050" spc="-10">
                <a:latin typeface="宋体"/>
                <a:cs typeface="宋体"/>
              </a:rPr>
              <a:t>范</a:t>
            </a:r>
            <a:r>
              <a:rPr dirty="0" sz="1050" spc="5">
                <a:latin typeface="宋体"/>
                <a:cs typeface="宋体"/>
              </a:rPr>
              <a:t>事</a:t>
            </a:r>
            <a:r>
              <a:rPr dirty="0" sz="1050" spc="-1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事</a:t>
            </a:r>
            <a:r>
              <a:rPr dirty="0" sz="1050" spc="-10">
                <a:latin typeface="宋体"/>
                <a:cs typeface="宋体"/>
              </a:rPr>
              <a:t>后</a:t>
            </a:r>
            <a:r>
              <a:rPr dirty="0" sz="1050" spc="5">
                <a:latin typeface="宋体"/>
                <a:cs typeface="宋体"/>
              </a:rPr>
              <a:t>监</a:t>
            </a:r>
            <a:r>
              <a:rPr dirty="0" sz="1050" spc="-10">
                <a:latin typeface="宋体"/>
                <a:cs typeface="宋体"/>
              </a:rPr>
              <a:t>管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1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导意</a:t>
            </a:r>
            <a:r>
              <a:rPr dirty="0" sz="1050" spc="-10">
                <a:latin typeface="宋体"/>
                <a:cs typeface="宋体"/>
              </a:rPr>
              <a:t>见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意</a:t>
            </a:r>
            <a:r>
              <a:rPr dirty="0" sz="1050" spc="-10">
                <a:latin typeface="宋体"/>
                <a:cs typeface="宋体"/>
              </a:rPr>
              <a:t>见</a:t>
            </a:r>
            <a:r>
              <a:rPr dirty="0" sz="1050" spc="5">
                <a:latin typeface="宋体"/>
                <a:cs typeface="宋体"/>
              </a:rPr>
              <a:t>明</a:t>
            </a:r>
            <a:r>
              <a:rPr dirty="0" sz="1050" spc="-10">
                <a:latin typeface="宋体"/>
                <a:cs typeface="宋体"/>
              </a:rPr>
              <a:t>确</a:t>
            </a:r>
            <a:r>
              <a:rPr dirty="0" sz="1050" spc="5">
                <a:latin typeface="宋体"/>
                <a:cs typeface="宋体"/>
              </a:rPr>
              <a:t>提</a:t>
            </a:r>
            <a:r>
              <a:rPr dirty="0" sz="1050" spc="-1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：对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" y="1315465"/>
            <a:ext cx="6510655" cy="6350"/>
          </a:xfrm>
          <a:custGeom>
            <a:avLst/>
            <a:gdLst/>
            <a:ahLst/>
            <a:cxnLst/>
            <a:rect l="l" t="t" r="r" b="b"/>
            <a:pathLst>
              <a:path w="6510655" h="6350">
                <a:moveTo>
                  <a:pt x="6510528" y="0"/>
                </a:moveTo>
                <a:lnTo>
                  <a:pt x="0" y="0"/>
                </a:lnTo>
                <a:lnTo>
                  <a:pt x="0" y="6096"/>
                </a:lnTo>
                <a:lnTo>
                  <a:pt x="6510528" y="6096"/>
                </a:lnTo>
                <a:lnTo>
                  <a:pt x="6510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27" y="1505522"/>
            <a:ext cx="5415831" cy="318378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1565" y="654811"/>
            <a:ext cx="20542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17892"/>
            <a:ext cx="7560945" cy="99695"/>
            <a:chOff x="0" y="917892"/>
            <a:chExt cx="7560945" cy="99695"/>
          </a:xfrm>
        </p:grpSpPr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73100" y="1068069"/>
            <a:ext cx="6219190" cy="1969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5">
                <a:latin typeface="宋体"/>
                <a:cs typeface="宋体"/>
              </a:rPr>
              <a:t>重</a:t>
            </a:r>
            <a:r>
              <a:rPr dirty="0" sz="1050" spc="5">
                <a:latin typeface="宋体"/>
                <a:cs typeface="宋体"/>
              </a:rPr>
              <a:t>点领</a:t>
            </a:r>
            <a:r>
              <a:rPr dirty="0" sz="1050" spc="15">
                <a:latin typeface="宋体"/>
                <a:cs typeface="宋体"/>
              </a:rPr>
              <a:t>域</a:t>
            </a:r>
            <a:r>
              <a:rPr dirty="0" sz="1050" spc="5">
                <a:latin typeface="宋体"/>
                <a:cs typeface="宋体"/>
              </a:rPr>
              <a:t>要实施</a:t>
            </a:r>
            <a:r>
              <a:rPr dirty="0" sz="1050" spc="15">
                <a:latin typeface="宋体"/>
                <a:cs typeface="宋体"/>
              </a:rPr>
              <a:t>重</a:t>
            </a:r>
            <a:r>
              <a:rPr dirty="0" sz="1050" spc="5">
                <a:latin typeface="宋体"/>
                <a:cs typeface="宋体"/>
              </a:rPr>
              <a:t>点监管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对涉</a:t>
            </a:r>
            <a:r>
              <a:rPr dirty="0" sz="1050" spc="15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人民群</a:t>
            </a:r>
            <a:r>
              <a:rPr dirty="0" sz="1050" spc="15">
                <a:latin typeface="宋体"/>
                <a:cs typeface="宋体"/>
              </a:rPr>
              <a:t>众</a:t>
            </a:r>
            <a:r>
              <a:rPr dirty="0" sz="1050" spc="5">
                <a:latin typeface="宋体"/>
                <a:cs typeface="宋体"/>
              </a:rPr>
              <a:t>生命健</a:t>
            </a:r>
            <a:r>
              <a:rPr dirty="0" sz="1050" spc="15">
                <a:latin typeface="宋体"/>
                <a:cs typeface="宋体"/>
              </a:rPr>
              <a:t>康</a:t>
            </a:r>
            <a:r>
              <a:rPr dirty="0" sz="1050" spc="5">
                <a:latin typeface="宋体"/>
                <a:cs typeface="宋体"/>
              </a:rPr>
              <a:t>的特</a:t>
            </a:r>
            <a:r>
              <a:rPr dirty="0" sz="1050" spc="15">
                <a:latin typeface="宋体"/>
                <a:cs typeface="宋体"/>
              </a:rPr>
              <a:t>殊</a:t>
            </a:r>
            <a:r>
              <a:rPr dirty="0" sz="1050" spc="5">
                <a:latin typeface="宋体"/>
                <a:cs typeface="宋体"/>
              </a:rPr>
              <a:t>重点领</a:t>
            </a:r>
            <a:r>
              <a:rPr dirty="0" sz="1050" spc="15">
                <a:latin typeface="宋体"/>
                <a:cs typeface="宋体"/>
              </a:rPr>
              <a:t>域</a:t>
            </a:r>
            <a:r>
              <a:rPr dirty="0" sz="1050" spc="5">
                <a:latin typeface="宋体"/>
                <a:cs typeface="宋体"/>
              </a:rPr>
              <a:t>，实行</a:t>
            </a:r>
            <a:r>
              <a:rPr dirty="0" sz="1050" spc="15">
                <a:latin typeface="宋体"/>
                <a:cs typeface="宋体"/>
              </a:rPr>
              <a:t>全</a:t>
            </a:r>
            <a:r>
              <a:rPr dirty="0" sz="1050" spc="5">
                <a:latin typeface="宋体"/>
                <a:cs typeface="宋体"/>
              </a:rPr>
              <a:t>覆盖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重点监</a:t>
            </a:r>
            <a:r>
              <a:rPr dirty="0" sz="1050" spc="15">
                <a:latin typeface="宋体"/>
                <a:cs typeface="宋体"/>
              </a:rPr>
              <a:t>管</a:t>
            </a:r>
            <a:r>
              <a:rPr dirty="0" sz="1050" spc="5">
                <a:latin typeface="宋体"/>
                <a:cs typeface="宋体"/>
              </a:rPr>
              <a:t>，强化</a:t>
            </a:r>
            <a:r>
              <a:rPr dirty="0" sz="1050" spc="15">
                <a:latin typeface="宋体"/>
                <a:cs typeface="宋体"/>
              </a:rPr>
              <a:t>全</a:t>
            </a:r>
            <a:r>
              <a:rPr dirty="0" sz="1050" spc="5">
                <a:latin typeface="宋体"/>
                <a:cs typeface="宋体"/>
              </a:rPr>
              <a:t>过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程质</a:t>
            </a:r>
            <a:r>
              <a:rPr dirty="0" sz="1050" spc="-1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管</a:t>
            </a:r>
            <a:r>
              <a:rPr dirty="0" sz="1050" spc="-10">
                <a:latin typeface="宋体"/>
                <a:cs typeface="宋体"/>
              </a:rPr>
              <a:t>理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食</a:t>
            </a:r>
            <a:r>
              <a:rPr dirty="0" sz="1050" spc="-10">
                <a:latin typeface="宋体"/>
                <a:cs typeface="宋体"/>
              </a:rPr>
              <a:t>品</a:t>
            </a:r>
            <a:r>
              <a:rPr dirty="0" sz="1050" spc="-9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品</a:t>
            </a:r>
            <a:r>
              <a:rPr dirty="0" sz="1050" spc="-80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疗</a:t>
            </a:r>
            <a:r>
              <a:rPr dirty="0" sz="1050" spc="-1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械</a:t>
            </a:r>
            <a:r>
              <a:rPr dirty="0" sz="1050" spc="-10">
                <a:latin typeface="宋体"/>
                <a:cs typeface="宋体"/>
              </a:rPr>
              <a:t>等</a:t>
            </a:r>
            <a:r>
              <a:rPr dirty="0" sz="1050" spc="5">
                <a:latin typeface="宋体"/>
                <a:cs typeface="宋体"/>
              </a:rPr>
              <a:t>重</a:t>
            </a:r>
            <a:r>
              <a:rPr dirty="0" sz="1050" spc="-10">
                <a:latin typeface="宋体"/>
                <a:cs typeface="宋体"/>
              </a:rPr>
              <a:t>点</a:t>
            </a:r>
            <a:r>
              <a:rPr dirty="0" sz="1050" spc="5">
                <a:latin typeface="宋体"/>
                <a:cs typeface="宋体"/>
              </a:rPr>
              <a:t>产</a:t>
            </a:r>
            <a:r>
              <a:rPr dirty="0" sz="1050" spc="-10">
                <a:latin typeface="宋体"/>
                <a:cs typeface="宋体"/>
              </a:rPr>
              <a:t>品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来源</a:t>
            </a:r>
            <a:r>
              <a:rPr dirty="0" sz="1050" spc="-10">
                <a:latin typeface="宋体"/>
                <a:cs typeface="宋体"/>
              </a:rPr>
              <a:t>可查</a:t>
            </a:r>
            <a:r>
              <a:rPr dirty="0" sz="1050" spc="-80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去</a:t>
            </a:r>
            <a:r>
              <a:rPr dirty="0" sz="1050" spc="5">
                <a:latin typeface="宋体"/>
                <a:cs typeface="宋体"/>
              </a:rPr>
              <a:t>向</a:t>
            </a:r>
            <a:r>
              <a:rPr dirty="0" sz="1050" spc="-10">
                <a:latin typeface="宋体"/>
                <a:cs typeface="宋体"/>
              </a:rPr>
              <a:t>可追</a:t>
            </a:r>
            <a:r>
              <a:rPr dirty="0" sz="1050" spc="-80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责</a:t>
            </a:r>
            <a:r>
              <a:rPr dirty="0" sz="1050" spc="5">
                <a:latin typeface="宋体"/>
                <a:cs typeface="宋体"/>
              </a:rPr>
              <a:t>任可</a:t>
            </a:r>
            <a:r>
              <a:rPr dirty="0" sz="1050" spc="-10">
                <a:latin typeface="宋体"/>
                <a:cs typeface="宋体"/>
              </a:rPr>
              <a:t>究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形</a:t>
            </a:r>
            <a:r>
              <a:rPr dirty="0" sz="1050" spc="-10">
                <a:latin typeface="宋体"/>
                <a:cs typeface="宋体"/>
              </a:rPr>
              <a:t>成</a:t>
            </a:r>
            <a:r>
              <a:rPr dirty="0" sz="1050" spc="5">
                <a:latin typeface="宋体"/>
                <a:cs typeface="宋体"/>
              </a:rPr>
              <a:t>完</a:t>
            </a:r>
            <a:r>
              <a:rPr dirty="0" sz="1050" spc="-10">
                <a:latin typeface="宋体"/>
                <a:cs typeface="宋体"/>
              </a:rPr>
              <a:t>整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10">
                <a:latin typeface="宋体"/>
                <a:cs typeface="宋体"/>
              </a:rPr>
              <a:t>信息</a:t>
            </a:r>
            <a:r>
              <a:rPr dirty="0" sz="1050" spc="5">
                <a:latin typeface="宋体"/>
                <a:cs typeface="宋体"/>
              </a:rPr>
              <a:t>链条。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宋体"/>
              <a:cs typeface="宋体"/>
            </a:endParaRPr>
          </a:p>
          <a:p>
            <a:pPr algn="just" marL="279400" indent="-267335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80035" algn="l"/>
              </a:tabLst>
            </a:pPr>
            <a:r>
              <a:rPr dirty="0" sz="1050" b="1">
                <a:latin typeface="宋体"/>
                <a:cs typeface="宋体"/>
              </a:rPr>
              <a:t>三部门发文，高血</a:t>
            </a:r>
            <a:r>
              <a:rPr dirty="0" sz="1050" spc="-15" b="1">
                <a:latin typeface="宋体"/>
                <a:cs typeface="宋体"/>
              </a:rPr>
              <a:t>压</a:t>
            </a:r>
            <a:r>
              <a:rPr dirty="0" sz="1050" b="1">
                <a:latin typeface="宋体"/>
                <a:cs typeface="宋体"/>
              </a:rPr>
              <a:t>、</a:t>
            </a:r>
            <a:r>
              <a:rPr dirty="0" sz="1050" spc="-15" b="1">
                <a:latin typeface="宋体"/>
                <a:cs typeface="宋体"/>
              </a:rPr>
              <a:t>糖</a:t>
            </a:r>
            <a:r>
              <a:rPr dirty="0" sz="1050" b="1">
                <a:latin typeface="宋体"/>
                <a:cs typeface="宋体"/>
              </a:rPr>
              <a:t>尿病等千亿级慢病</a:t>
            </a:r>
            <a:r>
              <a:rPr dirty="0" sz="1050" spc="-15" b="1">
                <a:latin typeface="宋体"/>
                <a:cs typeface="宋体"/>
              </a:rPr>
              <a:t>市</a:t>
            </a:r>
            <a:r>
              <a:rPr dirty="0" sz="1050" b="1">
                <a:latin typeface="宋体"/>
                <a:cs typeface="宋体"/>
              </a:rPr>
              <a:t>场</a:t>
            </a:r>
            <a:r>
              <a:rPr dirty="0" sz="1050" spc="-15" b="1">
                <a:latin typeface="宋体"/>
                <a:cs typeface="宋体"/>
              </a:rPr>
              <a:t>或</a:t>
            </a:r>
            <a:r>
              <a:rPr dirty="0" sz="1050" b="1">
                <a:latin typeface="宋体"/>
                <a:cs typeface="宋体"/>
              </a:rPr>
              <a:t>迎新变化！</a:t>
            </a:r>
            <a:endParaRPr sz="1050">
              <a:latin typeface="宋体"/>
              <a:cs typeface="宋体"/>
            </a:endParaRPr>
          </a:p>
          <a:p>
            <a:pPr algn="just" marL="12700" marR="5080">
              <a:lnSpc>
                <a:spcPct val="185700"/>
              </a:lnSpc>
            </a:pP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月</a:t>
            </a:r>
            <a:r>
              <a:rPr dirty="0" sz="1050" spc="-245">
                <a:latin typeface="宋体"/>
                <a:cs typeface="宋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9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宋体"/>
                <a:cs typeface="宋体"/>
              </a:rPr>
              <a:t>日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10">
                <a:latin typeface="宋体"/>
                <a:cs typeface="宋体"/>
              </a:rPr>
              <a:t>财</a:t>
            </a:r>
            <a:r>
              <a:rPr dirty="0" sz="1050" spc="5">
                <a:latin typeface="宋体"/>
                <a:cs typeface="宋体"/>
              </a:rPr>
              <a:t>政</a:t>
            </a:r>
            <a:r>
              <a:rPr dirty="0" sz="1050" spc="-1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网</a:t>
            </a:r>
            <a:r>
              <a:rPr dirty="0" sz="1050" spc="-10">
                <a:latin typeface="宋体"/>
                <a:cs typeface="宋体"/>
              </a:rPr>
              <a:t>站消</a:t>
            </a:r>
            <a:r>
              <a:rPr dirty="0" sz="1050" spc="5">
                <a:latin typeface="宋体"/>
                <a:cs typeface="宋体"/>
              </a:rPr>
              <a:t>息，</a:t>
            </a:r>
            <a:r>
              <a:rPr dirty="0" sz="1050" spc="-10">
                <a:latin typeface="宋体"/>
                <a:cs typeface="宋体"/>
              </a:rPr>
              <a:t>国</a:t>
            </a:r>
            <a:r>
              <a:rPr dirty="0" sz="1050" spc="5">
                <a:latin typeface="宋体"/>
                <a:cs typeface="宋体"/>
              </a:rPr>
              <a:t>家</a:t>
            </a:r>
            <a:r>
              <a:rPr dirty="0" sz="1050" spc="-10">
                <a:latin typeface="宋体"/>
                <a:cs typeface="宋体"/>
              </a:rPr>
              <a:t>卫</a:t>
            </a:r>
            <a:r>
              <a:rPr dirty="0" sz="1050" spc="5">
                <a:latin typeface="宋体"/>
                <a:cs typeface="宋体"/>
              </a:rPr>
              <a:t>健</a:t>
            </a:r>
            <a:r>
              <a:rPr dirty="0" sz="1050" spc="-10">
                <a:latin typeface="宋体"/>
                <a:cs typeface="宋体"/>
              </a:rPr>
              <a:t>委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财</a:t>
            </a:r>
            <a:r>
              <a:rPr dirty="0" sz="1050" spc="5">
                <a:latin typeface="宋体"/>
                <a:cs typeface="宋体"/>
              </a:rPr>
              <a:t>政</a:t>
            </a:r>
            <a:r>
              <a:rPr dirty="0" sz="1050" spc="-1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、国</a:t>
            </a:r>
            <a:r>
              <a:rPr dirty="0" sz="1050" spc="-10">
                <a:latin typeface="宋体"/>
                <a:cs typeface="宋体"/>
              </a:rPr>
              <a:t>家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10">
                <a:latin typeface="宋体"/>
                <a:cs typeface="宋体"/>
              </a:rPr>
              <a:t>医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局</a:t>
            </a:r>
            <a:r>
              <a:rPr dirty="0" sz="1050" spc="5">
                <a:latin typeface="宋体"/>
                <a:cs typeface="宋体"/>
              </a:rPr>
              <a:t>联</a:t>
            </a:r>
            <a:r>
              <a:rPr dirty="0" sz="1050" spc="-10">
                <a:latin typeface="宋体"/>
                <a:cs typeface="宋体"/>
              </a:rPr>
              <a:t>合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10">
                <a:latin typeface="宋体"/>
                <a:cs typeface="宋体"/>
              </a:rPr>
              <a:t>布</a:t>
            </a:r>
            <a:r>
              <a:rPr dirty="0" sz="1050" spc="5">
                <a:latin typeface="宋体"/>
                <a:cs typeface="宋体"/>
              </a:rPr>
              <a:t>《关</a:t>
            </a:r>
            <a:r>
              <a:rPr dirty="0" sz="1050" spc="-10">
                <a:latin typeface="宋体"/>
                <a:cs typeface="宋体"/>
              </a:rPr>
              <a:t>于做</a:t>
            </a:r>
            <a:r>
              <a:rPr dirty="0" sz="1050" spc="5">
                <a:latin typeface="宋体"/>
                <a:cs typeface="宋体"/>
              </a:rPr>
              <a:t>好</a:t>
            </a:r>
            <a:r>
              <a:rPr dirty="0" sz="1050" spc="-235">
                <a:latin typeface="宋体"/>
                <a:cs typeface="宋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2019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年</a:t>
            </a:r>
            <a:r>
              <a:rPr dirty="0" sz="1050" spc="-10">
                <a:latin typeface="宋体"/>
                <a:cs typeface="宋体"/>
              </a:rPr>
              <a:t>基</a:t>
            </a:r>
            <a:r>
              <a:rPr dirty="0" sz="1050" spc="5">
                <a:latin typeface="宋体"/>
                <a:cs typeface="宋体"/>
              </a:rPr>
              <a:t>本</a:t>
            </a:r>
            <a:r>
              <a:rPr dirty="0" sz="1050" spc="-10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共卫 </a:t>
            </a:r>
            <a:r>
              <a:rPr dirty="0" sz="1050" spc="15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服务项</a:t>
            </a:r>
            <a:r>
              <a:rPr dirty="0" sz="1050" spc="15">
                <a:latin typeface="宋体"/>
                <a:cs typeface="宋体"/>
              </a:rPr>
              <a:t>目</a:t>
            </a:r>
            <a:r>
              <a:rPr dirty="0" sz="1050" spc="5">
                <a:latin typeface="宋体"/>
                <a:cs typeface="宋体"/>
              </a:rPr>
              <a:t>工作</a:t>
            </a:r>
            <a:r>
              <a:rPr dirty="0" sz="1050" spc="1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通知</a:t>
            </a:r>
            <a:r>
              <a:rPr dirty="0" sz="1050" spc="-505">
                <a:latin typeface="宋体"/>
                <a:cs typeface="宋体"/>
              </a:rPr>
              <a:t>》</a:t>
            </a:r>
            <a:r>
              <a:rPr dirty="0" sz="1050" spc="-525">
                <a:latin typeface="宋体"/>
                <a:cs typeface="宋体"/>
              </a:rPr>
              <a:t>。</a:t>
            </a:r>
            <a:r>
              <a:rPr dirty="0" sz="1050" spc="20">
                <a:latin typeface="宋体"/>
                <a:cs typeface="宋体"/>
              </a:rPr>
              <a:t>《</a:t>
            </a:r>
            <a:r>
              <a:rPr dirty="0" sz="1050" spc="5">
                <a:latin typeface="宋体"/>
                <a:cs typeface="宋体"/>
              </a:rPr>
              <a:t>通知》</a:t>
            </a:r>
            <a:r>
              <a:rPr dirty="0" sz="1050" spc="15"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强调</a:t>
            </a:r>
            <a:r>
              <a:rPr dirty="0" sz="1050" spc="15">
                <a:latin typeface="宋体"/>
                <a:cs typeface="宋体"/>
              </a:rPr>
              <a:t>加</a:t>
            </a:r>
            <a:r>
              <a:rPr dirty="0" sz="1050" spc="5">
                <a:latin typeface="宋体"/>
                <a:cs typeface="宋体"/>
              </a:rPr>
              <a:t>强基层</a:t>
            </a:r>
            <a:r>
              <a:rPr dirty="0" sz="1050" spc="15">
                <a:latin typeface="宋体"/>
                <a:cs typeface="宋体"/>
              </a:rPr>
              <a:t>机</a:t>
            </a:r>
            <a:r>
              <a:rPr dirty="0" sz="1050" spc="5">
                <a:latin typeface="宋体"/>
                <a:cs typeface="宋体"/>
              </a:rPr>
              <a:t>构预防</a:t>
            </a:r>
            <a:r>
              <a:rPr dirty="0" sz="1050" spc="15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种单</a:t>
            </a:r>
            <a:r>
              <a:rPr dirty="0" sz="1050" spc="15">
                <a:latin typeface="宋体"/>
                <a:cs typeface="宋体"/>
              </a:rPr>
              <a:t>位</a:t>
            </a:r>
            <a:r>
              <a:rPr dirty="0" sz="1050" spc="5">
                <a:latin typeface="宋体"/>
                <a:cs typeface="宋体"/>
              </a:rPr>
              <a:t>的管理</a:t>
            </a:r>
            <a:r>
              <a:rPr dirty="0" sz="1050" spc="1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促进疫</a:t>
            </a:r>
            <a:r>
              <a:rPr dirty="0" sz="1050" spc="15">
                <a:latin typeface="宋体"/>
                <a:cs typeface="宋体"/>
              </a:rPr>
              <a:t>苗</a:t>
            </a:r>
            <a:r>
              <a:rPr dirty="0" sz="1050" spc="5">
                <a:latin typeface="宋体"/>
                <a:cs typeface="宋体"/>
              </a:rPr>
              <a:t>生产</a:t>
            </a:r>
            <a:r>
              <a:rPr dirty="0" sz="1050" spc="1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流通、</a:t>
            </a:r>
            <a:r>
              <a:rPr dirty="0" sz="1050" spc="15">
                <a:latin typeface="宋体"/>
                <a:cs typeface="宋体"/>
              </a:rPr>
              <a:t>使</a:t>
            </a:r>
            <a:r>
              <a:rPr dirty="0" sz="1050">
                <a:latin typeface="宋体"/>
                <a:cs typeface="宋体"/>
              </a:rPr>
              <a:t>用 </a:t>
            </a:r>
            <a:r>
              <a:rPr dirty="0" sz="1050" spc="5">
                <a:latin typeface="宋体"/>
                <a:cs typeface="宋体"/>
              </a:rPr>
              <a:t>全程</a:t>
            </a:r>
            <a:r>
              <a:rPr dirty="0" sz="1050" spc="-1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追</a:t>
            </a:r>
            <a:r>
              <a:rPr dirty="0" sz="1050" spc="-10">
                <a:latin typeface="宋体"/>
                <a:cs typeface="宋体"/>
              </a:rPr>
              <a:t>溯</a:t>
            </a:r>
            <a:r>
              <a:rPr dirty="0" sz="1050" spc="5">
                <a:latin typeface="宋体"/>
                <a:cs typeface="宋体"/>
              </a:rPr>
              <a:t>管</a:t>
            </a:r>
            <a:r>
              <a:rPr dirty="0" sz="1050" spc="-10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外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还</a:t>
            </a:r>
            <a:r>
              <a:rPr dirty="0" sz="1050" spc="-1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出</a:t>
            </a:r>
            <a:r>
              <a:rPr dirty="0" sz="1050">
                <a:latin typeface="宋体"/>
                <a:cs typeface="宋体"/>
              </a:rPr>
              <a:t>，</a:t>
            </a:r>
            <a:r>
              <a:rPr dirty="0" sz="1050">
                <a:latin typeface="Times New Roman"/>
                <a:cs typeface="Times New Roman"/>
              </a:rPr>
              <a:t>2019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宋体"/>
                <a:cs typeface="宋体"/>
              </a:rPr>
              <a:t>年</a:t>
            </a:r>
            <a:r>
              <a:rPr dirty="0" sz="1050" spc="-10">
                <a:latin typeface="宋体"/>
                <a:cs typeface="宋体"/>
              </a:rPr>
              <a:t>国</a:t>
            </a:r>
            <a:r>
              <a:rPr dirty="0" sz="1050" spc="5">
                <a:latin typeface="宋体"/>
                <a:cs typeface="宋体"/>
              </a:rPr>
              <a:t>家</a:t>
            </a:r>
            <a:r>
              <a:rPr dirty="0" sz="1050" spc="-10">
                <a:latin typeface="宋体"/>
                <a:cs typeface="宋体"/>
              </a:rPr>
              <a:t>层</a:t>
            </a:r>
            <a:r>
              <a:rPr dirty="0" sz="1050" spc="5">
                <a:latin typeface="宋体"/>
                <a:cs typeface="宋体"/>
              </a:rPr>
              <a:t>面</a:t>
            </a:r>
            <a:r>
              <a:rPr dirty="0" sz="1050" spc="-10">
                <a:latin typeface="宋体"/>
                <a:cs typeface="宋体"/>
              </a:rPr>
              <a:t>将继</a:t>
            </a:r>
            <a:r>
              <a:rPr dirty="0" sz="1050" spc="5">
                <a:latin typeface="宋体"/>
                <a:cs typeface="宋体"/>
              </a:rPr>
              <a:t>续以</a:t>
            </a:r>
            <a:r>
              <a:rPr dirty="0" sz="1050" spc="-10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血</a:t>
            </a:r>
            <a:r>
              <a:rPr dirty="0" sz="1050" spc="-10">
                <a:latin typeface="宋体"/>
                <a:cs typeface="宋体"/>
              </a:rPr>
              <a:t>压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糖</a:t>
            </a:r>
            <a:r>
              <a:rPr dirty="0" sz="1050" spc="5">
                <a:latin typeface="宋体"/>
                <a:cs typeface="宋体"/>
              </a:rPr>
              <a:t>尿</a:t>
            </a:r>
            <a:r>
              <a:rPr dirty="0" sz="1050" spc="-10">
                <a:latin typeface="宋体"/>
                <a:cs typeface="宋体"/>
              </a:rPr>
              <a:t>病</a:t>
            </a:r>
            <a:r>
              <a:rPr dirty="0" sz="1050" spc="5">
                <a:latin typeface="宋体"/>
                <a:cs typeface="宋体"/>
              </a:rPr>
              <a:t>等</a:t>
            </a:r>
            <a:r>
              <a:rPr dirty="0" sz="1050" spc="-10">
                <a:latin typeface="宋体"/>
                <a:cs typeface="宋体"/>
              </a:rPr>
              <a:t>慢</a:t>
            </a:r>
            <a:r>
              <a:rPr dirty="0" sz="1050" spc="5">
                <a:latin typeface="宋体"/>
                <a:cs typeface="宋体"/>
              </a:rPr>
              <a:t>病管</a:t>
            </a:r>
            <a:r>
              <a:rPr dirty="0" sz="1050" spc="-10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10">
                <a:latin typeface="宋体"/>
                <a:cs typeface="宋体"/>
              </a:rPr>
              <a:t>突</a:t>
            </a:r>
            <a:r>
              <a:rPr dirty="0" sz="1050" spc="5">
                <a:latin typeface="宋体"/>
                <a:cs typeface="宋体"/>
              </a:rPr>
              <a:t>破</a:t>
            </a:r>
            <a:r>
              <a:rPr dirty="0" sz="1050" spc="-10">
                <a:latin typeface="宋体"/>
                <a:cs typeface="宋体"/>
              </a:rPr>
              <a:t>口</a:t>
            </a:r>
            <a:r>
              <a:rPr dirty="0" sz="1050" spc="5">
                <a:latin typeface="宋体"/>
                <a:cs typeface="宋体"/>
              </a:rPr>
              <a:t>探</a:t>
            </a:r>
            <a:r>
              <a:rPr dirty="0" sz="1050" spc="-10">
                <a:latin typeface="宋体"/>
                <a:cs typeface="宋体"/>
              </a:rPr>
              <a:t>索</a:t>
            </a:r>
            <a:r>
              <a:rPr dirty="0" sz="1050" spc="5">
                <a:latin typeface="宋体"/>
                <a:cs typeface="宋体"/>
              </a:rPr>
              <a:t>基</a:t>
            </a:r>
            <a:r>
              <a:rPr dirty="0" sz="1050" spc="-10">
                <a:latin typeface="宋体"/>
                <a:cs typeface="宋体"/>
              </a:rPr>
              <a:t>层</a:t>
            </a:r>
            <a:r>
              <a:rPr dirty="0" sz="1050" spc="5">
                <a:latin typeface="宋体"/>
                <a:cs typeface="宋体"/>
              </a:rPr>
              <a:t>医防 融合</a:t>
            </a:r>
            <a:r>
              <a:rPr dirty="0" sz="1050" spc="-10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务</a:t>
            </a:r>
            <a:r>
              <a:rPr dirty="0" sz="1050" spc="-10">
                <a:latin typeface="宋体"/>
                <a:cs typeface="宋体"/>
              </a:rPr>
              <a:t>模</a:t>
            </a:r>
            <a:r>
              <a:rPr dirty="0" sz="1050" spc="5">
                <a:latin typeface="宋体"/>
                <a:cs typeface="宋体"/>
              </a:rPr>
              <a:t>式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推</a:t>
            </a:r>
            <a:r>
              <a:rPr dirty="0" sz="1050" spc="-1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“</a:t>
            </a:r>
            <a:r>
              <a:rPr dirty="0" sz="1050" spc="-1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下分</a:t>
            </a:r>
            <a:r>
              <a:rPr dirty="0" sz="1050" spc="-10">
                <a:latin typeface="宋体"/>
                <a:cs typeface="宋体"/>
              </a:rPr>
              <a:t>开</a:t>
            </a:r>
            <a:r>
              <a:rPr dirty="0" sz="1050" spc="-525">
                <a:latin typeface="宋体"/>
                <a:cs typeface="宋体"/>
              </a:rPr>
              <a:t>”。</a:t>
            </a:r>
            <a:r>
              <a:rPr dirty="0" sz="1050" spc="-1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医</a:t>
            </a:r>
            <a:r>
              <a:rPr dirty="0" sz="1050" spc="-10">
                <a:latin typeface="宋体"/>
                <a:cs typeface="宋体"/>
              </a:rPr>
              <a:t>药</a:t>
            </a:r>
            <a:r>
              <a:rPr dirty="0" sz="1050" spc="5">
                <a:latin typeface="宋体"/>
                <a:cs typeface="宋体"/>
              </a:rPr>
              <a:t>经</a:t>
            </a:r>
            <a:r>
              <a:rPr dirty="0" sz="1050" spc="-10">
                <a:latin typeface="宋体"/>
                <a:cs typeface="宋体"/>
              </a:rPr>
              <a:t>济</a:t>
            </a:r>
            <a:r>
              <a:rPr dirty="0" sz="1050">
                <a:latin typeface="宋体"/>
                <a:cs typeface="宋体"/>
              </a:rPr>
              <a:t>报</a:t>
            </a:r>
            <a:r>
              <a:rPr dirty="0" sz="1050" spc="5">
                <a:latin typeface="宋体"/>
                <a:cs typeface="宋体"/>
              </a:rPr>
              <a:t>）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3100" y="3281298"/>
            <a:ext cx="9950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7002C"/>
                </a:solidFill>
                <a:latin typeface="Times New Roman"/>
                <a:cs typeface="Times New Roman"/>
              </a:rPr>
              <a:t>4.</a:t>
            </a:r>
            <a:r>
              <a:rPr dirty="0" sz="1600" spc="-5" b="1">
                <a:solidFill>
                  <a:srgbClr val="C7002C"/>
                </a:solidFill>
                <a:latin typeface="宋体"/>
                <a:cs typeface="宋体"/>
              </a:rPr>
              <a:t>风险提示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00" y="3747642"/>
            <a:ext cx="3763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行业</a:t>
            </a:r>
            <a:r>
              <a:rPr dirty="0" sz="1050" spc="-10">
                <a:latin typeface="宋体"/>
                <a:cs typeface="宋体"/>
              </a:rPr>
              <a:t>政</a:t>
            </a:r>
            <a:r>
              <a:rPr dirty="0" sz="1050" spc="5">
                <a:latin typeface="宋体"/>
                <a:cs typeface="宋体"/>
              </a:rPr>
              <a:t>策</a:t>
            </a:r>
            <a:r>
              <a:rPr dirty="0" sz="1050" spc="-10">
                <a:latin typeface="宋体"/>
                <a:cs typeface="宋体"/>
              </a:rPr>
              <a:t>风</a:t>
            </a:r>
            <a:r>
              <a:rPr dirty="0" sz="1050" spc="5">
                <a:latin typeface="宋体"/>
                <a:cs typeface="宋体"/>
              </a:rPr>
              <a:t>险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药</a:t>
            </a:r>
            <a:r>
              <a:rPr dirty="0" sz="1050" spc="-10">
                <a:latin typeface="宋体"/>
                <a:cs typeface="宋体"/>
              </a:rPr>
              <a:t>品</a:t>
            </a:r>
            <a:r>
              <a:rPr dirty="0" sz="1050" spc="5">
                <a:latin typeface="宋体"/>
                <a:cs typeface="宋体"/>
              </a:rPr>
              <a:t>安</a:t>
            </a:r>
            <a:r>
              <a:rPr dirty="0" sz="1050" spc="-10">
                <a:latin typeface="宋体"/>
                <a:cs typeface="宋体"/>
              </a:rPr>
              <a:t>全</a:t>
            </a:r>
            <a:r>
              <a:rPr dirty="0" sz="1050" spc="5">
                <a:latin typeface="宋体"/>
                <a:cs typeface="宋体"/>
              </a:rPr>
              <a:t>风险</a:t>
            </a:r>
            <a:r>
              <a:rPr dirty="0" sz="1050" spc="-1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研</a:t>
            </a:r>
            <a:r>
              <a:rPr dirty="0" sz="1050" spc="-1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风</a:t>
            </a:r>
            <a:r>
              <a:rPr dirty="0" sz="1050" spc="-10">
                <a:latin typeface="宋体"/>
                <a:cs typeface="宋体"/>
              </a:rPr>
              <a:t>险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10">
                <a:latin typeface="宋体"/>
                <a:cs typeface="宋体"/>
              </a:rPr>
              <a:t>业</a:t>
            </a:r>
            <a:r>
              <a:rPr dirty="0" sz="1050" spc="5">
                <a:latin typeface="宋体"/>
                <a:cs typeface="宋体"/>
              </a:rPr>
              <a:t>绩</a:t>
            </a:r>
            <a:r>
              <a:rPr dirty="0" sz="1050" spc="-1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达预</a:t>
            </a:r>
            <a:r>
              <a:rPr dirty="0" sz="1050" spc="-10">
                <a:latin typeface="宋体"/>
                <a:cs typeface="宋体"/>
              </a:rPr>
              <a:t>期</a:t>
            </a:r>
            <a:r>
              <a:rPr dirty="0" sz="1050" spc="5">
                <a:latin typeface="宋体"/>
                <a:cs typeface="宋体"/>
              </a:rPr>
              <a:t>风</a:t>
            </a:r>
            <a:r>
              <a:rPr dirty="0" sz="1050" spc="-10">
                <a:latin typeface="宋体"/>
                <a:cs typeface="宋体"/>
              </a:rPr>
              <a:t>险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9907"/>
            <a:ext cx="7565390" cy="487680"/>
            <a:chOff x="0" y="529907"/>
            <a:chExt cx="7565390" cy="487680"/>
          </a:xfrm>
        </p:grpSpPr>
        <p:sp>
          <p:nvSpPr>
            <p:cNvPr id="3" name="object 3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67739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0"/>
                  </a:moveTo>
                  <a:lnTo>
                    <a:pt x="0" y="45084"/>
                  </a:lnTo>
                  <a:lnTo>
                    <a:pt x="7560563" y="45084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2654"/>
              <a:ext cx="7560945" cy="45085"/>
            </a:xfrm>
            <a:custGeom>
              <a:avLst/>
              <a:gdLst/>
              <a:ahLst/>
              <a:cxnLst/>
              <a:rect l="l" t="t" r="r" b="b"/>
              <a:pathLst>
                <a:path w="7560945" h="45084">
                  <a:moveTo>
                    <a:pt x="0" y="45084"/>
                  </a:moveTo>
                  <a:lnTo>
                    <a:pt x="7560563" y="45084"/>
                  </a:lnTo>
                </a:path>
                <a:path w="7560945" h="45084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3100" y="654811"/>
            <a:ext cx="6282690" cy="6991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证券研究报告</a:t>
            </a:r>
            <a:r>
              <a:rPr dirty="0" sz="1050" spc="-385" b="1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行业研究</a:t>
            </a:r>
            <a:r>
              <a:rPr dirty="0" sz="1050" spc="-20" b="1">
                <a:solidFill>
                  <a:srgbClr val="FFFFFF"/>
                </a:solidFill>
                <a:latin typeface="黑体"/>
                <a:cs typeface="黑体"/>
              </a:rPr>
              <a:t>/</a:t>
            </a:r>
            <a:r>
              <a:rPr dirty="0" sz="1050" b="1">
                <a:solidFill>
                  <a:srgbClr val="FFFFFF"/>
                </a:solidFill>
                <a:latin typeface="黑体"/>
                <a:cs typeface="黑体"/>
              </a:rPr>
              <a:t>定期报告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分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析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师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承诺：</a:t>
            </a:r>
            <a:endParaRPr sz="1200">
              <a:latin typeface="黑体"/>
              <a:cs typeface="黑体"/>
            </a:endParaRPr>
          </a:p>
          <a:p>
            <a:pPr algn="just" marL="12700" marR="72390" indent="266700">
              <a:lnSpc>
                <a:spcPct val="123800"/>
              </a:lnSpc>
              <a:spcBef>
                <a:spcPts val="305"/>
              </a:spcBef>
            </a:pP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本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人具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有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中国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证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券业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协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会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授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予的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证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券投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资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咨询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执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业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资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格并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注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册为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证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券分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析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师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，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本人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承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诺，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以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勤勉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的</a:t>
            </a:r>
            <a:r>
              <a:rPr dirty="0" sz="1050">
                <a:solidFill>
                  <a:srgbClr val="333333"/>
                </a:solidFill>
                <a:latin typeface="黑体"/>
                <a:cs typeface="黑体"/>
              </a:rPr>
              <a:t>职 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业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态度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，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独立、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客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观地出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具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本报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告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。本报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告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清晰准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确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地反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映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本人的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研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究观点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。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本人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不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曾因，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不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因，也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将</a:t>
            </a:r>
            <a:r>
              <a:rPr dirty="0" sz="1050">
                <a:solidFill>
                  <a:srgbClr val="333333"/>
                </a:solidFill>
                <a:latin typeface="黑体"/>
                <a:cs typeface="黑体"/>
              </a:rPr>
              <a:t>不 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会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因本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报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告中的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具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体推荐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意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见或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观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点而直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接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或间接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受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到任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何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形式的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补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偿。本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人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承诺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不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利用自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己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的身份</a:t>
            </a:r>
            <a:r>
              <a:rPr dirty="0" sz="1050" spc="15">
                <a:solidFill>
                  <a:srgbClr val="333333"/>
                </a:solidFill>
                <a:latin typeface="黑体"/>
                <a:cs typeface="黑体"/>
              </a:rPr>
              <a:t>、</a:t>
            </a:r>
            <a:r>
              <a:rPr dirty="0" sz="1050">
                <a:solidFill>
                  <a:srgbClr val="333333"/>
                </a:solidFill>
                <a:latin typeface="黑体"/>
                <a:cs typeface="黑体"/>
              </a:rPr>
              <a:t>地 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位和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执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业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过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程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中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所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掌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握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的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信息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为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自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己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或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他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人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谋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取</a:t>
            </a:r>
            <a:r>
              <a:rPr dirty="0" sz="1050" spc="-10">
                <a:solidFill>
                  <a:srgbClr val="333333"/>
                </a:solidFill>
                <a:latin typeface="黑体"/>
                <a:cs typeface="黑体"/>
              </a:rPr>
              <a:t>私</a:t>
            </a:r>
            <a:r>
              <a:rPr dirty="0" sz="1050" spc="5">
                <a:solidFill>
                  <a:srgbClr val="333333"/>
                </a:solidFill>
                <a:latin typeface="黑体"/>
                <a:cs typeface="黑体"/>
              </a:rPr>
              <a:t>利。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投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资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评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级的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说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明：</a:t>
            </a:r>
            <a:endParaRPr sz="1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050" spc="5">
                <a:latin typeface="Times New Roman"/>
                <a:cs typeface="Times New Roman"/>
              </a:rPr>
              <a:t>——</a:t>
            </a:r>
            <a:r>
              <a:rPr dirty="0" sz="1050" spc="-10">
                <a:latin typeface="黑体"/>
                <a:cs typeface="黑体"/>
              </a:rPr>
              <a:t>报</a:t>
            </a:r>
            <a:r>
              <a:rPr dirty="0" sz="1050" spc="5">
                <a:latin typeface="黑体"/>
                <a:cs typeface="黑体"/>
              </a:rPr>
              <a:t>告</a:t>
            </a:r>
            <a:r>
              <a:rPr dirty="0" sz="1050" spc="-10">
                <a:latin typeface="黑体"/>
                <a:cs typeface="黑体"/>
              </a:rPr>
              <a:t>发</a:t>
            </a:r>
            <a:r>
              <a:rPr dirty="0" sz="1050" spc="5">
                <a:latin typeface="黑体"/>
                <a:cs typeface="黑体"/>
              </a:rPr>
              <a:t>布</a:t>
            </a:r>
            <a:r>
              <a:rPr dirty="0" sz="1050" spc="-10">
                <a:latin typeface="黑体"/>
                <a:cs typeface="黑体"/>
              </a:rPr>
              <a:t>后</a:t>
            </a:r>
            <a:r>
              <a:rPr dirty="0" sz="1050" spc="5">
                <a:latin typeface="黑体"/>
                <a:cs typeface="黑体"/>
              </a:rPr>
              <a:t>的</a:t>
            </a:r>
            <a:r>
              <a:rPr dirty="0" sz="1050" spc="-270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6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黑体"/>
                <a:cs typeface="黑体"/>
              </a:rPr>
              <a:t>个</a:t>
            </a:r>
            <a:r>
              <a:rPr dirty="0" sz="1050" spc="-10">
                <a:latin typeface="黑体"/>
                <a:cs typeface="黑体"/>
              </a:rPr>
              <a:t>月</a:t>
            </a:r>
            <a:r>
              <a:rPr dirty="0" sz="1050" spc="5">
                <a:latin typeface="黑体"/>
                <a:cs typeface="黑体"/>
              </a:rPr>
              <a:t>内上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公</a:t>
            </a:r>
            <a:r>
              <a:rPr dirty="0" sz="1050" spc="-10">
                <a:latin typeface="黑体"/>
                <a:cs typeface="黑体"/>
              </a:rPr>
              <a:t>司</a:t>
            </a:r>
            <a:r>
              <a:rPr dirty="0" sz="1050" spc="5">
                <a:latin typeface="黑体"/>
                <a:cs typeface="黑体"/>
              </a:rPr>
              <a:t>股</a:t>
            </a:r>
            <a:r>
              <a:rPr dirty="0" sz="1050" spc="-10">
                <a:latin typeface="黑体"/>
                <a:cs typeface="黑体"/>
              </a:rPr>
              <a:t>票</a:t>
            </a:r>
            <a:r>
              <a:rPr dirty="0" sz="1050" spc="5">
                <a:latin typeface="黑体"/>
                <a:cs typeface="黑体"/>
              </a:rPr>
              <a:t>涨</a:t>
            </a:r>
            <a:r>
              <a:rPr dirty="0" sz="1050" spc="-10">
                <a:latin typeface="黑体"/>
                <a:cs typeface="黑体"/>
              </a:rPr>
              <a:t>跌</a:t>
            </a:r>
            <a:r>
              <a:rPr dirty="0" sz="1050" spc="5">
                <a:latin typeface="黑体"/>
                <a:cs typeface="黑体"/>
              </a:rPr>
              <a:t>幅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对同</a:t>
            </a:r>
            <a:r>
              <a:rPr dirty="0" sz="1050" spc="-10">
                <a:latin typeface="黑体"/>
                <a:cs typeface="黑体"/>
              </a:rPr>
              <a:t>期</a:t>
            </a:r>
            <a:r>
              <a:rPr dirty="0" sz="1050" spc="5">
                <a:latin typeface="黑体"/>
                <a:cs typeface="黑体"/>
              </a:rPr>
              <a:t>上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指数</a:t>
            </a:r>
            <a:r>
              <a:rPr dirty="0" sz="1050" spc="-20">
                <a:latin typeface="Times New Roman"/>
                <a:cs typeface="Times New Roman"/>
              </a:rPr>
              <a:t>/</a:t>
            </a:r>
            <a:r>
              <a:rPr dirty="0" sz="1050" spc="5">
                <a:latin typeface="黑体"/>
                <a:cs typeface="黑体"/>
              </a:rPr>
              <a:t>深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成</a:t>
            </a:r>
            <a:r>
              <a:rPr dirty="0" sz="1050" spc="-10">
                <a:latin typeface="黑体"/>
                <a:cs typeface="黑体"/>
              </a:rPr>
              <a:t>指</a:t>
            </a:r>
            <a:r>
              <a:rPr dirty="0" sz="1050" spc="5">
                <a:latin typeface="黑体"/>
                <a:cs typeface="黑体"/>
              </a:rPr>
              <a:t>的涨</a:t>
            </a:r>
            <a:r>
              <a:rPr dirty="0" sz="1050" spc="-10">
                <a:latin typeface="黑体"/>
                <a:cs typeface="黑体"/>
              </a:rPr>
              <a:t>跌</a:t>
            </a:r>
            <a:r>
              <a:rPr dirty="0" sz="1050" spc="5">
                <a:latin typeface="黑体"/>
                <a:cs typeface="黑体"/>
              </a:rPr>
              <a:t>幅</a:t>
            </a:r>
            <a:r>
              <a:rPr dirty="0" sz="1050" spc="-10">
                <a:latin typeface="黑体"/>
                <a:cs typeface="黑体"/>
              </a:rPr>
              <a:t>为</a:t>
            </a:r>
            <a:r>
              <a:rPr dirty="0" sz="1050" spc="5">
                <a:latin typeface="黑体"/>
                <a:cs typeface="黑体"/>
              </a:rPr>
              <a:t>基准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4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5">
                <a:latin typeface="Times New Roman"/>
                <a:cs typeface="Times New Roman"/>
              </a:rPr>
              <a:t>——</a:t>
            </a:r>
            <a:r>
              <a:rPr dirty="0" sz="1050" spc="-10">
                <a:latin typeface="黑体"/>
                <a:cs typeface="黑体"/>
              </a:rPr>
              <a:t>股</a:t>
            </a:r>
            <a:r>
              <a:rPr dirty="0" sz="1050" spc="5">
                <a:latin typeface="黑体"/>
                <a:cs typeface="黑体"/>
              </a:rPr>
              <a:t>票</a:t>
            </a:r>
            <a:r>
              <a:rPr dirty="0" sz="1050" spc="-10">
                <a:latin typeface="黑体"/>
                <a:cs typeface="黑体"/>
              </a:rPr>
              <a:t>投</a:t>
            </a:r>
            <a:r>
              <a:rPr dirty="0" sz="1050" spc="5">
                <a:latin typeface="黑体"/>
                <a:cs typeface="黑体"/>
              </a:rPr>
              <a:t>资</a:t>
            </a:r>
            <a:r>
              <a:rPr dirty="0" sz="1050" spc="-10">
                <a:latin typeface="黑体"/>
                <a:cs typeface="黑体"/>
              </a:rPr>
              <a:t>评</a:t>
            </a:r>
            <a:r>
              <a:rPr dirty="0" sz="1050" spc="5">
                <a:latin typeface="黑体"/>
                <a:cs typeface="黑体"/>
              </a:rPr>
              <a:t>级</a:t>
            </a:r>
            <a:r>
              <a:rPr dirty="0" sz="1050" spc="-10">
                <a:latin typeface="黑体"/>
                <a:cs typeface="黑体"/>
              </a:rPr>
              <a:t>标</a:t>
            </a:r>
            <a:r>
              <a:rPr dirty="0" sz="1050" spc="5">
                <a:latin typeface="黑体"/>
                <a:cs typeface="黑体"/>
              </a:rPr>
              <a:t>准：</a:t>
            </a:r>
            <a:endParaRPr sz="1050">
              <a:latin typeface="黑体"/>
              <a:cs typeface="黑体"/>
            </a:endParaRPr>
          </a:p>
          <a:p>
            <a:pPr marL="12700" marR="4114165">
              <a:lnSpc>
                <a:spcPct val="123800"/>
              </a:lnSpc>
              <a:tabLst>
                <a:tab pos="547370" algn="l"/>
              </a:tabLst>
            </a:pPr>
            <a:r>
              <a:rPr dirty="0" sz="1050" spc="5">
                <a:latin typeface="黑体"/>
                <a:cs typeface="黑体"/>
              </a:rPr>
              <a:t>买入：	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</a:t>
            </a:r>
            <a:r>
              <a:rPr dirty="0" sz="1050" spc="-10">
                <a:latin typeface="黑体"/>
                <a:cs typeface="黑体"/>
              </a:rPr>
              <a:t>强</a:t>
            </a:r>
            <a:r>
              <a:rPr dirty="0" sz="1050" spc="5">
                <a:latin typeface="黑体"/>
                <a:cs typeface="黑体"/>
              </a:rPr>
              <a:t>于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</a:t>
            </a:r>
            <a:r>
              <a:rPr dirty="0" sz="1050" spc="-10">
                <a:latin typeface="黑体"/>
                <a:cs typeface="黑体"/>
              </a:rPr>
              <a:t>表</a:t>
            </a:r>
            <a:r>
              <a:rPr dirty="0" sz="1050" spc="5">
                <a:latin typeface="黑体"/>
                <a:cs typeface="黑体"/>
              </a:rPr>
              <a:t>现</a:t>
            </a:r>
            <a:r>
              <a:rPr dirty="0" sz="1050" spc="-335">
                <a:latin typeface="黑体"/>
                <a:cs typeface="黑体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20%</a:t>
            </a:r>
            <a:r>
              <a:rPr dirty="0" sz="1050" spc="5">
                <a:latin typeface="黑体"/>
                <a:cs typeface="黑体"/>
              </a:rPr>
              <a:t>以上 增持：	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</a:t>
            </a:r>
            <a:r>
              <a:rPr dirty="0" sz="1050" spc="-10">
                <a:latin typeface="黑体"/>
                <a:cs typeface="黑体"/>
              </a:rPr>
              <a:t>强</a:t>
            </a:r>
            <a:r>
              <a:rPr dirty="0" sz="1050" spc="5">
                <a:latin typeface="黑体"/>
                <a:cs typeface="黑体"/>
              </a:rPr>
              <a:t>于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</a:t>
            </a:r>
            <a:r>
              <a:rPr dirty="0" sz="1050" spc="-10">
                <a:latin typeface="黑体"/>
                <a:cs typeface="黑体"/>
              </a:rPr>
              <a:t>表</a:t>
            </a:r>
            <a:r>
              <a:rPr dirty="0" sz="1050" spc="5">
                <a:latin typeface="黑体"/>
                <a:cs typeface="黑体"/>
              </a:rPr>
              <a:t>现</a:t>
            </a:r>
            <a:r>
              <a:rPr dirty="0" sz="1050" spc="-290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5</a:t>
            </a:r>
            <a:r>
              <a:rPr dirty="0" sz="1050">
                <a:latin typeface="黑体"/>
                <a:cs typeface="黑体"/>
              </a:rPr>
              <a:t>～</a:t>
            </a:r>
            <a:r>
              <a:rPr dirty="0" sz="1050">
                <a:latin typeface="Times New Roman"/>
                <a:cs typeface="Times New Roman"/>
              </a:rPr>
              <a:t>20%</a:t>
            </a:r>
            <a:endParaRPr sz="1050">
              <a:latin typeface="Times New Roman"/>
              <a:cs typeface="Times New Roman"/>
            </a:endParaRPr>
          </a:p>
          <a:p>
            <a:pPr marL="12700" marR="3650615">
              <a:lnSpc>
                <a:spcPct val="123800"/>
              </a:lnSpc>
              <a:tabLst>
                <a:tab pos="547370" algn="l"/>
              </a:tabLst>
            </a:pPr>
            <a:r>
              <a:rPr dirty="0" sz="1050" spc="5">
                <a:latin typeface="黑体"/>
                <a:cs typeface="黑体"/>
              </a:rPr>
              <a:t>中性：</a:t>
            </a:r>
            <a:r>
              <a:rPr dirty="0" sz="1050" spc="5">
                <a:latin typeface="黑体"/>
                <a:cs typeface="黑体"/>
              </a:rPr>
              <a:t>	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</a:t>
            </a:r>
            <a:r>
              <a:rPr dirty="0" sz="1050" spc="-10">
                <a:latin typeface="黑体"/>
                <a:cs typeface="黑体"/>
              </a:rPr>
              <a:t>表</a:t>
            </a:r>
            <a:r>
              <a:rPr dirty="0" sz="1050" spc="5">
                <a:latin typeface="黑体"/>
                <a:cs typeface="黑体"/>
              </a:rPr>
              <a:t>现</a:t>
            </a:r>
            <a:r>
              <a:rPr dirty="0" sz="1050">
                <a:latin typeface="黑体"/>
                <a:cs typeface="黑体"/>
              </a:rPr>
              <a:t>在</a:t>
            </a:r>
            <a:r>
              <a:rPr dirty="0" sz="1050" spc="-20">
                <a:latin typeface="Times New Roman"/>
                <a:cs typeface="Times New Roman"/>
              </a:rPr>
              <a:t>-</a:t>
            </a:r>
            <a:r>
              <a:rPr dirty="0" sz="1050">
                <a:latin typeface="Times New Roman"/>
                <a:cs typeface="Times New Roman"/>
              </a:rPr>
              <a:t>5</a:t>
            </a:r>
            <a:r>
              <a:rPr dirty="0" sz="1050">
                <a:latin typeface="Times New Roman"/>
                <a:cs typeface="Times New Roman"/>
              </a:rPr>
              <a:t>%</a:t>
            </a:r>
            <a:r>
              <a:rPr dirty="0" sz="1050" spc="5">
                <a:latin typeface="黑体"/>
                <a:cs typeface="黑体"/>
              </a:rPr>
              <a:t>～</a:t>
            </a:r>
            <a:r>
              <a:rPr dirty="0" sz="1050" spc="-10">
                <a:latin typeface="Times New Roman"/>
                <a:cs typeface="Times New Roman"/>
              </a:rPr>
              <a:t>+</a:t>
            </a:r>
            <a:r>
              <a:rPr dirty="0" sz="1050">
                <a:latin typeface="Times New Roman"/>
                <a:cs typeface="Times New Roman"/>
              </a:rPr>
              <a:t>5</a:t>
            </a:r>
            <a:r>
              <a:rPr dirty="0" sz="1050">
                <a:latin typeface="Times New Roman"/>
                <a:cs typeface="Times New Roman"/>
              </a:rPr>
              <a:t>%</a:t>
            </a:r>
            <a:r>
              <a:rPr dirty="0" sz="1050" spc="-10">
                <a:latin typeface="黑体"/>
                <a:cs typeface="黑体"/>
              </a:rPr>
              <a:t>之</a:t>
            </a:r>
            <a:r>
              <a:rPr dirty="0" sz="1050" spc="5">
                <a:latin typeface="黑体"/>
                <a:cs typeface="黑体"/>
              </a:rPr>
              <a:t>间</a:t>
            </a:r>
            <a:r>
              <a:rPr dirty="0" sz="1050" spc="-10">
                <a:latin typeface="黑体"/>
                <a:cs typeface="黑体"/>
              </a:rPr>
              <a:t>波</a:t>
            </a:r>
            <a:r>
              <a:rPr dirty="0" sz="1050">
                <a:latin typeface="黑体"/>
                <a:cs typeface="黑体"/>
              </a:rPr>
              <a:t>动 </a:t>
            </a:r>
            <a:r>
              <a:rPr dirty="0" sz="1050" spc="5">
                <a:latin typeface="黑体"/>
                <a:cs typeface="黑体"/>
              </a:rPr>
              <a:t>减持：	</a:t>
            </a:r>
            <a:r>
              <a:rPr dirty="0" sz="1050" spc="-10">
                <a:latin typeface="黑体"/>
                <a:cs typeface="黑体"/>
              </a:rPr>
              <a:t>相</a:t>
            </a:r>
            <a:r>
              <a:rPr dirty="0" sz="1050" spc="5">
                <a:latin typeface="黑体"/>
                <a:cs typeface="黑体"/>
              </a:rPr>
              <a:t>对</a:t>
            </a:r>
            <a:r>
              <a:rPr dirty="0" sz="1050" spc="-10">
                <a:latin typeface="黑体"/>
                <a:cs typeface="黑体"/>
              </a:rPr>
              <a:t>弱</a:t>
            </a:r>
            <a:r>
              <a:rPr dirty="0" sz="1050" spc="5">
                <a:latin typeface="黑体"/>
                <a:cs typeface="黑体"/>
              </a:rPr>
              <a:t>于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</a:t>
            </a:r>
            <a:r>
              <a:rPr dirty="0" sz="1050" spc="-10">
                <a:latin typeface="黑体"/>
                <a:cs typeface="黑体"/>
              </a:rPr>
              <a:t>表</a:t>
            </a:r>
            <a:r>
              <a:rPr dirty="0" sz="1050" spc="5">
                <a:latin typeface="黑体"/>
                <a:cs typeface="黑体"/>
              </a:rPr>
              <a:t>现</a:t>
            </a:r>
            <a:r>
              <a:rPr dirty="0" sz="1050" spc="-270">
                <a:latin typeface="黑体"/>
                <a:cs typeface="黑体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5%</a:t>
            </a:r>
            <a:r>
              <a:rPr dirty="0" sz="1050" spc="-10">
                <a:latin typeface="黑体"/>
                <a:cs typeface="黑体"/>
              </a:rPr>
              <a:t>以下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4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5">
                <a:latin typeface="Times New Roman"/>
                <a:cs typeface="Times New Roman"/>
              </a:rPr>
              <a:t>——</a:t>
            </a:r>
            <a:r>
              <a:rPr dirty="0" sz="1050" spc="-10">
                <a:latin typeface="黑体"/>
                <a:cs typeface="黑体"/>
              </a:rPr>
              <a:t>行</a:t>
            </a:r>
            <a:r>
              <a:rPr dirty="0" sz="1050" spc="5">
                <a:latin typeface="黑体"/>
                <a:cs typeface="黑体"/>
              </a:rPr>
              <a:t>业</a:t>
            </a:r>
            <a:r>
              <a:rPr dirty="0" sz="1050" spc="-10">
                <a:latin typeface="黑体"/>
                <a:cs typeface="黑体"/>
              </a:rPr>
              <a:t>投</a:t>
            </a:r>
            <a:r>
              <a:rPr dirty="0" sz="1050" spc="5">
                <a:latin typeface="黑体"/>
                <a:cs typeface="黑体"/>
              </a:rPr>
              <a:t>资</a:t>
            </a:r>
            <a:r>
              <a:rPr dirty="0" sz="1050" spc="-10">
                <a:latin typeface="黑体"/>
                <a:cs typeface="黑体"/>
              </a:rPr>
              <a:t>评</a:t>
            </a:r>
            <a:r>
              <a:rPr dirty="0" sz="1050" spc="5">
                <a:latin typeface="黑体"/>
                <a:cs typeface="黑体"/>
              </a:rPr>
              <a:t>级</a:t>
            </a:r>
            <a:r>
              <a:rPr dirty="0" sz="1050" spc="-10">
                <a:latin typeface="黑体"/>
                <a:cs typeface="黑体"/>
              </a:rPr>
              <a:t>标</a:t>
            </a:r>
            <a:r>
              <a:rPr dirty="0" sz="1050" spc="5">
                <a:latin typeface="黑体"/>
                <a:cs typeface="黑体"/>
              </a:rPr>
              <a:t>准：</a:t>
            </a:r>
            <a:endParaRPr sz="10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547370" algn="l"/>
              </a:tabLst>
            </a:pPr>
            <a:r>
              <a:rPr dirty="0" sz="1050" spc="5">
                <a:latin typeface="黑体"/>
                <a:cs typeface="黑体"/>
              </a:rPr>
              <a:t>看好：</a:t>
            </a:r>
            <a:r>
              <a:rPr dirty="0" sz="1050" spc="5">
                <a:latin typeface="黑体"/>
                <a:cs typeface="黑体"/>
              </a:rPr>
              <a:t>	</a:t>
            </a:r>
            <a:r>
              <a:rPr dirty="0" sz="1050" spc="-10">
                <a:latin typeface="黑体"/>
                <a:cs typeface="黑体"/>
              </a:rPr>
              <a:t>行</a:t>
            </a:r>
            <a:r>
              <a:rPr dirty="0" sz="1050" spc="5">
                <a:latin typeface="黑体"/>
                <a:cs typeface="黑体"/>
              </a:rPr>
              <a:t>业</a:t>
            </a:r>
            <a:r>
              <a:rPr dirty="0" sz="1050" spc="-10">
                <a:latin typeface="黑体"/>
                <a:cs typeface="黑体"/>
              </a:rPr>
              <a:t>超</a:t>
            </a:r>
            <a:r>
              <a:rPr dirty="0" sz="1050" spc="5">
                <a:latin typeface="黑体"/>
                <a:cs typeface="黑体"/>
              </a:rPr>
              <a:t>越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</a:t>
            </a:r>
            <a:r>
              <a:rPr dirty="0" sz="1050" spc="-10">
                <a:latin typeface="黑体"/>
                <a:cs typeface="黑体"/>
              </a:rPr>
              <a:t>整</a:t>
            </a:r>
            <a:r>
              <a:rPr dirty="0" sz="1050" spc="5">
                <a:latin typeface="黑体"/>
                <a:cs typeface="黑体"/>
              </a:rPr>
              <a:t>体表现</a:t>
            </a:r>
            <a:endParaRPr sz="1050">
              <a:latin typeface="黑体"/>
              <a:cs typeface="黑体"/>
            </a:endParaRPr>
          </a:p>
          <a:p>
            <a:pPr marL="12700" marR="3992245">
              <a:lnSpc>
                <a:spcPct val="123800"/>
              </a:lnSpc>
              <a:tabLst>
                <a:tab pos="547370" algn="l"/>
              </a:tabLst>
            </a:pPr>
            <a:r>
              <a:rPr dirty="0" sz="1050" spc="5">
                <a:latin typeface="黑体"/>
                <a:cs typeface="黑体"/>
              </a:rPr>
              <a:t>中性：</a:t>
            </a:r>
            <a:r>
              <a:rPr dirty="0" sz="1050" spc="5">
                <a:latin typeface="黑体"/>
                <a:cs typeface="黑体"/>
              </a:rPr>
              <a:t>	</a:t>
            </a:r>
            <a:r>
              <a:rPr dirty="0" sz="1050" spc="-10">
                <a:latin typeface="黑体"/>
                <a:cs typeface="黑体"/>
              </a:rPr>
              <a:t>行</a:t>
            </a:r>
            <a:r>
              <a:rPr dirty="0" sz="1050" spc="5">
                <a:latin typeface="黑体"/>
                <a:cs typeface="黑体"/>
              </a:rPr>
              <a:t>业</a:t>
            </a:r>
            <a:r>
              <a:rPr dirty="0" sz="1050" spc="-10">
                <a:latin typeface="黑体"/>
                <a:cs typeface="黑体"/>
              </a:rPr>
              <a:t>与</a:t>
            </a:r>
            <a:r>
              <a:rPr dirty="0" sz="1050" spc="5">
                <a:latin typeface="黑体"/>
                <a:cs typeface="黑体"/>
              </a:rPr>
              <a:t>整</a:t>
            </a:r>
            <a:r>
              <a:rPr dirty="0" sz="1050" spc="-10">
                <a:latin typeface="黑体"/>
                <a:cs typeface="黑体"/>
              </a:rPr>
              <a:t>体</a:t>
            </a:r>
            <a:r>
              <a:rPr dirty="0" sz="1050" spc="5">
                <a:latin typeface="黑体"/>
                <a:cs typeface="黑体"/>
              </a:rPr>
              <a:t>市</a:t>
            </a:r>
            <a:r>
              <a:rPr dirty="0" sz="1050" spc="-10">
                <a:latin typeface="黑体"/>
                <a:cs typeface="黑体"/>
              </a:rPr>
              <a:t>场</a:t>
            </a:r>
            <a:r>
              <a:rPr dirty="0" sz="1050" spc="5">
                <a:latin typeface="黑体"/>
                <a:cs typeface="黑体"/>
              </a:rPr>
              <a:t>表现</a:t>
            </a:r>
            <a:r>
              <a:rPr dirty="0" sz="1050" spc="-10">
                <a:latin typeface="黑体"/>
                <a:cs typeface="黑体"/>
              </a:rPr>
              <a:t>基</a:t>
            </a:r>
            <a:r>
              <a:rPr dirty="0" sz="1050" spc="5">
                <a:latin typeface="黑体"/>
                <a:cs typeface="黑体"/>
              </a:rPr>
              <a:t>本</a:t>
            </a:r>
            <a:r>
              <a:rPr dirty="0" sz="1050" spc="-10">
                <a:latin typeface="黑体"/>
                <a:cs typeface="黑体"/>
              </a:rPr>
              <a:t>持</a:t>
            </a:r>
            <a:r>
              <a:rPr dirty="0" sz="1050">
                <a:latin typeface="黑体"/>
                <a:cs typeface="黑体"/>
              </a:rPr>
              <a:t>平 </a:t>
            </a:r>
            <a:r>
              <a:rPr dirty="0" sz="1050" spc="5">
                <a:latin typeface="黑体"/>
                <a:cs typeface="黑体"/>
              </a:rPr>
              <a:t>看淡：	</a:t>
            </a:r>
            <a:r>
              <a:rPr dirty="0" sz="1050" spc="-10">
                <a:latin typeface="黑体"/>
                <a:cs typeface="黑体"/>
              </a:rPr>
              <a:t>行</a:t>
            </a:r>
            <a:r>
              <a:rPr dirty="0" sz="1050" spc="5">
                <a:latin typeface="黑体"/>
                <a:cs typeface="黑体"/>
              </a:rPr>
              <a:t>业</a:t>
            </a:r>
            <a:r>
              <a:rPr dirty="0" sz="1050" spc="-10">
                <a:latin typeface="黑体"/>
                <a:cs typeface="黑体"/>
              </a:rPr>
              <a:t>弱</a:t>
            </a:r>
            <a:r>
              <a:rPr dirty="0" sz="1050" spc="5">
                <a:latin typeface="黑体"/>
                <a:cs typeface="黑体"/>
              </a:rPr>
              <a:t>于</a:t>
            </a:r>
            <a:r>
              <a:rPr dirty="0" sz="1050" spc="-10">
                <a:latin typeface="黑体"/>
                <a:cs typeface="黑体"/>
              </a:rPr>
              <a:t>整</a:t>
            </a:r>
            <a:r>
              <a:rPr dirty="0" sz="1050" spc="5">
                <a:latin typeface="黑体"/>
                <a:cs typeface="黑体"/>
              </a:rPr>
              <a:t>体</a:t>
            </a:r>
            <a:r>
              <a:rPr dirty="0" sz="1050" spc="-10">
                <a:latin typeface="黑体"/>
                <a:cs typeface="黑体"/>
              </a:rPr>
              <a:t>市</a:t>
            </a:r>
            <a:r>
              <a:rPr dirty="0" sz="1050" spc="5">
                <a:latin typeface="黑体"/>
                <a:cs typeface="黑体"/>
              </a:rPr>
              <a:t>场表现</a:t>
            </a:r>
            <a:endParaRPr sz="105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0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免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责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声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明：</a:t>
            </a:r>
            <a:endParaRPr sz="1200">
              <a:latin typeface="黑体"/>
              <a:cs typeface="黑体"/>
            </a:endParaRPr>
          </a:p>
          <a:p>
            <a:pPr algn="just" marL="12700" marR="69215" indent="266700">
              <a:lnSpc>
                <a:spcPct val="123800"/>
              </a:lnSpc>
              <a:spcBef>
                <a:spcPts val="305"/>
              </a:spcBef>
            </a:pPr>
            <a:r>
              <a:rPr dirty="0" sz="1050" spc="5">
                <a:latin typeface="黑体"/>
                <a:cs typeface="黑体"/>
              </a:rPr>
              <a:t>山西</a:t>
            </a:r>
            <a:r>
              <a:rPr dirty="0" sz="1050" spc="-10">
                <a:latin typeface="黑体"/>
                <a:cs typeface="黑体"/>
              </a:rPr>
              <a:t>证</a:t>
            </a:r>
            <a:r>
              <a:rPr dirty="0" sz="1050" spc="5">
                <a:latin typeface="黑体"/>
                <a:cs typeface="黑体"/>
              </a:rPr>
              <a:t>券</a:t>
            </a:r>
            <a:r>
              <a:rPr dirty="0" sz="1050" spc="-10">
                <a:latin typeface="黑体"/>
                <a:cs typeface="黑体"/>
              </a:rPr>
              <a:t>股</a:t>
            </a:r>
            <a:r>
              <a:rPr dirty="0" sz="1050" spc="5">
                <a:latin typeface="黑体"/>
                <a:cs typeface="黑体"/>
              </a:rPr>
              <a:t>份</a:t>
            </a:r>
            <a:r>
              <a:rPr dirty="0" sz="1050" spc="-10">
                <a:latin typeface="黑体"/>
                <a:cs typeface="黑体"/>
              </a:rPr>
              <a:t>有</a:t>
            </a:r>
            <a:r>
              <a:rPr dirty="0" sz="1050" spc="5">
                <a:latin typeface="黑体"/>
                <a:cs typeface="黑体"/>
              </a:rPr>
              <a:t>限</a:t>
            </a:r>
            <a:r>
              <a:rPr dirty="0" sz="1050" spc="-10">
                <a:latin typeface="黑体"/>
                <a:cs typeface="黑体"/>
              </a:rPr>
              <a:t>公</a:t>
            </a:r>
            <a:r>
              <a:rPr dirty="0" sz="1050">
                <a:latin typeface="黑体"/>
                <a:cs typeface="黑体"/>
              </a:rPr>
              <a:t>司</a:t>
            </a:r>
            <a:r>
              <a:rPr dirty="0" sz="1050" spc="-5">
                <a:latin typeface="Times New Roman"/>
                <a:cs typeface="Times New Roman"/>
              </a:rPr>
              <a:t>(</a:t>
            </a:r>
            <a:r>
              <a:rPr dirty="0" sz="1050" spc="-10">
                <a:latin typeface="黑体"/>
                <a:cs typeface="黑体"/>
              </a:rPr>
              <a:t>以</a:t>
            </a:r>
            <a:r>
              <a:rPr dirty="0" sz="1050" spc="5">
                <a:latin typeface="黑体"/>
                <a:cs typeface="黑体"/>
              </a:rPr>
              <a:t>下简</a:t>
            </a:r>
            <a:r>
              <a:rPr dirty="0" sz="1050" spc="-10">
                <a:latin typeface="黑体"/>
                <a:cs typeface="黑体"/>
              </a:rPr>
              <a:t>称</a:t>
            </a:r>
            <a:r>
              <a:rPr dirty="0" sz="1050" spc="-5">
                <a:latin typeface="Times New Roman"/>
                <a:cs typeface="Times New Roman"/>
              </a:rPr>
              <a:t>“</a:t>
            </a:r>
            <a:r>
              <a:rPr dirty="0" sz="1050" spc="-10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公</a:t>
            </a:r>
            <a:r>
              <a:rPr dirty="0" sz="1050">
                <a:latin typeface="黑体"/>
                <a:cs typeface="黑体"/>
              </a:rPr>
              <a:t>司</a:t>
            </a:r>
            <a:r>
              <a:rPr dirty="0" sz="1050" spc="-15">
                <a:latin typeface="Times New Roman"/>
                <a:cs typeface="Times New Roman"/>
              </a:rPr>
              <a:t>”)</a:t>
            </a:r>
            <a:r>
              <a:rPr dirty="0" sz="1050" spc="5">
                <a:latin typeface="黑体"/>
                <a:cs typeface="黑体"/>
              </a:rPr>
              <a:t>具</a:t>
            </a:r>
            <a:r>
              <a:rPr dirty="0" sz="1050" spc="-10">
                <a:latin typeface="黑体"/>
                <a:cs typeface="黑体"/>
              </a:rPr>
              <a:t>备</a:t>
            </a:r>
            <a:r>
              <a:rPr dirty="0" sz="1050" spc="5">
                <a:latin typeface="黑体"/>
                <a:cs typeface="黑体"/>
              </a:rPr>
              <a:t>证</a:t>
            </a:r>
            <a:r>
              <a:rPr dirty="0" sz="1050" spc="-10">
                <a:latin typeface="黑体"/>
                <a:cs typeface="黑体"/>
              </a:rPr>
              <a:t>券</a:t>
            </a:r>
            <a:r>
              <a:rPr dirty="0" sz="1050" spc="5">
                <a:latin typeface="黑体"/>
                <a:cs typeface="黑体"/>
              </a:rPr>
              <a:t>投资</a:t>
            </a:r>
            <a:r>
              <a:rPr dirty="0" sz="1050" spc="-10">
                <a:latin typeface="黑体"/>
                <a:cs typeface="黑体"/>
              </a:rPr>
              <a:t>咨</a:t>
            </a:r>
            <a:r>
              <a:rPr dirty="0" sz="1050" spc="5">
                <a:latin typeface="黑体"/>
                <a:cs typeface="黑体"/>
              </a:rPr>
              <a:t>询</a:t>
            </a:r>
            <a:r>
              <a:rPr dirty="0" sz="1050" spc="-10">
                <a:latin typeface="黑体"/>
                <a:cs typeface="黑体"/>
              </a:rPr>
              <a:t>业</a:t>
            </a:r>
            <a:r>
              <a:rPr dirty="0" sz="1050" spc="5">
                <a:latin typeface="黑体"/>
                <a:cs typeface="黑体"/>
              </a:rPr>
              <a:t>务</a:t>
            </a:r>
            <a:r>
              <a:rPr dirty="0" sz="1050" spc="-10">
                <a:latin typeface="黑体"/>
                <a:cs typeface="黑体"/>
              </a:rPr>
              <a:t>资</a:t>
            </a:r>
            <a:r>
              <a:rPr dirty="0" sz="1050" spc="5">
                <a:latin typeface="黑体"/>
                <a:cs typeface="黑体"/>
              </a:rPr>
              <a:t>格</a:t>
            </a:r>
            <a:r>
              <a:rPr dirty="0" sz="1050" spc="-165">
                <a:latin typeface="黑体"/>
                <a:cs typeface="黑体"/>
              </a:rPr>
              <a:t>。</a:t>
            </a:r>
            <a:r>
              <a:rPr dirty="0" sz="1050" spc="5">
                <a:latin typeface="黑体"/>
                <a:cs typeface="黑体"/>
              </a:rPr>
              <a:t>本</a:t>
            </a:r>
            <a:r>
              <a:rPr dirty="0" sz="1050" spc="-10">
                <a:latin typeface="黑体"/>
                <a:cs typeface="黑体"/>
              </a:rPr>
              <a:t>报</a:t>
            </a:r>
            <a:r>
              <a:rPr dirty="0" sz="1050" spc="5">
                <a:latin typeface="黑体"/>
                <a:cs typeface="黑体"/>
              </a:rPr>
              <a:t>告是</a:t>
            </a:r>
            <a:r>
              <a:rPr dirty="0" sz="1050" spc="-10">
                <a:latin typeface="黑体"/>
                <a:cs typeface="黑体"/>
              </a:rPr>
              <a:t>基</a:t>
            </a:r>
            <a:r>
              <a:rPr dirty="0" sz="1050" spc="5">
                <a:latin typeface="黑体"/>
                <a:cs typeface="黑体"/>
              </a:rPr>
              <a:t>于</a:t>
            </a:r>
            <a:r>
              <a:rPr dirty="0" sz="1050" spc="-10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公</a:t>
            </a:r>
            <a:r>
              <a:rPr dirty="0" sz="1050" spc="-10">
                <a:latin typeface="黑体"/>
                <a:cs typeface="黑体"/>
              </a:rPr>
              <a:t>司</a:t>
            </a:r>
            <a:r>
              <a:rPr dirty="0" sz="1050" spc="5">
                <a:latin typeface="黑体"/>
                <a:cs typeface="黑体"/>
              </a:rPr>
              <a:t>认</a:t>
            </a:r>
            <a:r>
              <a:rPr dirty="0" sz="1050" spc="-10">
                <a:latin typeface="黑体"/>
                <a:cs typeface="黑体"/>
              </a:rPr>
              <a:t>为</a:t>
            </a:r>
            <a:r>
              <a:rPr dirty="0" sz="1050" spc="5">
                <a:latin typeface="黑体"/>
                <a:cs typeface="黑体"/>
              </a:rPr>
              <a:t>可靠 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已公</a:t>
            </a:r>
            <a:r>
              <a:rPr dirty="0" sz="1050" spc="15">
                <a:latin typeface="黑体"/>
                <a:cs typeface="黑体"/>
              </a:rPr>
              <a:t>开</a:t>
            </a:r>
            <a:r>
              <a:rPr dirty="0" sz="1050" spc="5">
                <a:latin typeface="黑体"/>
                <a:cs typeface="黑体"/>
              </a:rPr>
              <a:t>信息，</a:t>
            </a:r>
            <a:r>
              <a:rPr dirty="0" sz="1050" spc="15">
                <a:latin typeface="黑体"/>
                <a:cs typeface="黑体"/>
              </a:rPr>
              <a:t>但</a:t>
            </a:r>
            <a:r>
              <a:rPr dirty="0" sz="1050" spc="5">
                <a:latin typeface="黑体"/>
                <a:cs typeface="黑体"/>
              </a:rPr>
              <a:t>本公司</a:t>
            </a:r>
            <a:r>
              <a:rPr dirty="0" sz="1050" spc="15">
                <a:latin typeface="黑体"/>
                <a:cs typeface="黑体"/>
              </a:rPr>
              <a:t>不</a:t>
            </a:r>
            <a:r>
              <a:rPr dirty="0" sz="1050" spc="5">
                <a:latin typeface="黑体"/>
                <a:cs typeface="黑体"/>
              </a:rPr>
              <a:t>保证</a:t>
            </a:r>
            <a:r>
              <a:rPr dirty="0" sz="1050" spc="15">
                <a:latin typeface="黑体"/>
                <a:cs typeface="黑体"/>
              </a:rPr>
              <a:t>该</a:t>
            </a:r>
            <a:r>
              <a:rPr dirty="0" sz="1050" spc="5">
                <a:latin typeface="黑体"/>
                <a:cs typeface="黑体"/>
              </a:rPr>
              <a:t>等信息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准确性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完整</a:t>
            </a:r>
            <a:r>
              <a:rPr dirty="0" sz="1050" spc="15">
                <a:latin typeface="黑体"/>
                <a:cs typeface="黑体"/>
              </a:rPr>
              <a:t>性</a:t>
            </a:r>
            <a:r>
              <a:rPr dirty="0" sz="1050" spc="5">
                <a:latin typeface="黑体"/>
                <a:cs typeface="黑体"/>
              </a:rPr>
              <a:t>。入市</a:t>
            </a:r>
            <a:r>
              <a:rPr dirty="0" sz="1050" spc="15">
                <a:latin typeface="黑体"/>
                <a:cs typeface="黑体"/>
              </a:rPr>
              <a:t>有</a:t>
            </a:r>
            <a:r>
              <a:rPr dirty="0" sz="1050" spc="5">
                <a:latin typeface="黑体"/>
                <a:cs typeface="黑体"/>
              </a:rPr>
              <a:t>风险，</a:t>
            </a:r>
            <a:r>
              <a:rPr dirty="0" sz="1050" spc="15">
                <a:latin typeface="黑体"/>
                <a:cs typeface="黑体"/>
              </a:rPr>
              <a:t>投</a:t>
            </a:r>
            <a:r>
              <a:rPr dirty="0" sz="1050" spc="5">
                <a:latin typeface="黑体"/>
                <a:cs typeface="黑体"/>
              </a:rPr>
              <a:t>资需</a:t>
            </a:r>
            <a:r>
              <a:rPr dirty="0" sz="1050" spc="15">
                <a:latin typeface="黑体"/>
                <a:cs typeface="黑体"/>
              </a:rPr>
              <a:t>谨</a:t>
            </a:r>
            <a:r>
              <a:rPr dirty="0" sz="1050" spc="5">
                <a:latin typeface="黑体"/>
                <a:cs typeface="黑体"/>
              </a:rPr>
              <a:t>慎。在</a:t>
            </a:r>
            <a:r>
              <a:rPr dirty="0" sz="1050" spc="15">
                <a:latin typeface="黑体"/>
                <a:cs typeface="黑体"/>
              </a:rPr>
              <a:t>任</a:t>
            </a:r>
            <a:r>
              <a:rPr dirty="0" sz="1050" spc="5">
                <a:latin typeface="黑体"/>
                <a:cs typeface="黑体"/>
              </a:rPr>
              <a:t>何情况</a:t>
            </a:r>
            <a:r>
              <a:rPr dirty="0" sz="1050" spc="15">
                <a:latin typeface="黑体"/>
                <a:cs typeface="黑体"/>
              </a:rPr>
              <a:t>下</a:t>
            </a:r>
            <a:r>
              <a:rPr dirty="0" sz="1050">
                <a:latin typeface="黑体"/>
                <a:cs typeface="黑体"/>
              </a:rPr>
              <a:t>， 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报告</a:t>
            </a:r>
            <a:r>
              <a:rPr dirty="0" sz="1050" spc="15">
                <a:latin typeface="黑体"/>
                <a:cs typeface="黑体"/>
              </a:rPr>
              <a:t>中</a:t>
            </a:r>
            <a:r>
              <a:rPr dirty="0" sz="1050" spc="5">
                <a:latin typeface="黑体"/>
                <a:cs typeface="黑体"/>
              </a:rPr>
              <a:t>的信息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所表述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意见</a:t>
            </a:r>
            <a:r>
              <a:rPr dirty="0" sz="1050" spc="15">
                <a:latin typeface="黑体"/>
                <a:cs typeface="黑体"/>
              </a:rPr>
              <a:t>并</a:t>
            </a:r>
            <a:r>
              <a:rPr dirty="0" sz="1050" spc="5">
                <a:latin typeface="黑体"/>
                <a:cs typeface="黑体"/>
              </a:rPr>
              <a:t>不构成</a:t>
            </a:r>
            <a:r>
              <a:rPr dirty="0" sz="1050" spc="15">
                <a:latin typeface="黑体"/>
                <a:cs typeface="黑体"/>
              </a:rPr>
              <a:t>对</a:t>
            </a:r>
            <a:r>
              <a:rPr dirty="0" sz="1050" spc="5">
                <a:latin typeface="黑体"/>
                <a:cs typeface="黑体"/>
              </a:rPr>
              <a:t>任何人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投资</a:t>
            </a:r>
            <a:r>
              <a:rPr dirty="0" sz="1050" spc="15">
                <a:latin typeface="黑体"/>
                <a:cs typeface="黑体"/>
              </a:rPr>
              <a:t>建</a:t>
            </a:r>
            <a:r>
              <a:rPr dirty="0" sz="1050" spc="5">
                <a:latin typeface="黑体"/>
                <a:cs typeface="黑体"/>
              </a:rPr>
              <a:t>议。在</a:t>
            </a:r>
            <a:r>
              <a:rPr dirty="0" sz="1050" spc="15">
                <a:latin typeface="黑体"/>
                <a:cs typeface="黑体"/>
              </a:rPr>
              <a:t>任</a:t>
            </a:r>
            <a:r>
              <a:rPr dirty="0" sz="1050" spc="5">
                <a:latin typeface="黑体"/>
                <a:cs typeface="黑体"/>
              </a:rPr>
              <a:t>何情况</a:t>
            </a:r>
            <a:r>
              <a:rPr dirty="0" sz="1050" spc="15">
                <a:latin typeface="黑体"/>
                <a:cs typeface="黑体"/>
              </a:rPr>
              <a:t>下</a:t>
            </a:r>
            <a:r>
              <a:rPr dirty="0" sz="1050" spc="5">
                <a:latin typeface="黑体"/>
                <a:cs typeface="黑体"/>
              </a:rPr>
              <a:t>，本</a:t>
            </a:r>
            <a:r>
              <a:rPr dirty="0" sz="1050" spc="15">
                <a:latin typeface="黑体"/>
                <a:cs typeface="黑体"/>
              </a:rPr>
              <a:t>公</a:t>
            </a:r>
            <a:r>
              <a:rPr dirty="0" sz="1050" spc="5">
                <a:latin typeface="黑体"/>
                <a:cs typeface="黑体"/>
              </a:rPr>
              <a:t>司不对</a:t>
            </a:r>
            <a:r>
              <a:rPr dirty="0" sz="1050" spc="15">
                <a:latin typeface="黑体"/>
                <a:cs typeface="黑体"/>
              </a:rPr>
              <a:t>任</a:t>
            </a:r>
            <a:r>
              <a:rPr dirty="0" sz="1050" spc="5">
                <a:latin typeface="黑体"/>
                <a:cs typeface="黑体"/>
              </a:rPr>
              <a:t>何人因</a:t>
            </a:r>
            <a:r>
              <a:rPr dirty="0" sz="1050" spc="15">
                <a:latin typeface="黑体"/>
                <a:cs typeface="黑体"/>
              </a:rPr>
              <a:t>使</a:t>
            </a:r>
            <a:r>
              <a:rPr dirty="0" sz="1050">
                <a:latin typeface="黑体"/>
                <a:cs typeface="黑体"/>
              </a:rPr>
              <a:t>用 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报告</a:t>
            </a:r>
            <a:r>
              <a:rPr dirty="0" sz="1050" spc="15">
                <a:latin typeface="黑体"/>
                <a:cs typeface="黑体"/>
              </a:rPr>
              <a:t>中</a:t>
            </a:r>
            <a:r>
              <a:rPr dirty="0" sz="1050" spc="5">
                <a:latin typeface="黑体"/>
                <a:cs typeface="黑体"/>
              </a:rPr>
              <a:t>的任何</a:t>
            </a:r>
            <a:r>
              <a:rPr dirty="0" sz="1050" spc="15">
                <a:latin typeface="黑体"/>
                <a:cs typeface="黑体"/>
              </a:rPr>
              <a:t>内</a:t>
            </a:r>
            <a:r>
              <a:rPr dirty="0" sz="1050" spc="5">
                <a:latin typeface="黑体"/>
                <a:cs typeface="黑体"/>
              </a:rPr>
              <a:t>容所引</a:t>
            </a:r>
            <a:r>
              <a:rPr dirty="0" sz="1050" spc="15">
                <a:latin typeface="黑体"/>
                <a:cs typeface="黑体"/>
              </a:rPr>
              <a:t>致</a:t>
            </a:r>
            <a:r>
              <a:rPr dirty="0" sz="1050" spc="5">
                <a:latin typeface="黑体"/>
                <a:cs typeface="黑体"/>
              </a:rPr>
              <a:t>的任</a:t>
            </a:r>
            <a:r>
              <a:rPr dirty="0" sz="1050" spc="15">
                <a:latin typeface="黑体"/>
                <a:cs typeface="黑体"/>
              </a:rPr>
              <a:t>何</a:t>
            </a:r>
            <a:r>
              <a:rPr dirty="0" sz="1050" spc="5">
                <a:latin typeface="黑体"/>
                <a:cs typeface="黑体"/>
              </a:rPr>
              <a:t>损失负</a:t>
            </a:r>
            <a:r>
              <a:rPr dirty="0" sz="1050" spc="15">
                <a:latin typeface="黑体"/>
                <a:cs typeface="黑体"/>
              </a:rPr>
              <a:t>任</a:t>
            </a:r>
            <a:r>
              <a:rPr dirty="0" sz="1050" spc="5">
                <a:latin typeface="黑体"/>
                <a:cs typeface="黑体"/>
              </a:rPr>
              <a:t>何责任</a:t>
            </a:r>
            <a:r>
              <a:rPr dirty="0" sz="1050" spc="15">
                <a:latin typeface="黑体"/>
                <a:cs typeface="黑体"/>
              </a:rPr>
              <a:t>。</a:t>
            </a:r>
            <a:r>
              <a:rPr dirty="0" sz="1050" spc="5">
                <a:latin typeface="黑体"/>
                <a:cs typeface="黑体"/>
              </a:rPr>
              <a:t>本报</a:t>
            </a:r>
            <a:r>
              <a:rPr dirty="0" sz="1050" spc="15">
                <a:latin typeface="黑体"/>
                <a:cs typeface="黑体"/>
              </a:rPr>
              <a:t>告</a:t>
            </a:r>
            <a:r>
              <a:rPr dirty="0" sz="1050" spc="5">
                <a:latin typeface="黑体"/>
                <a:cs typeface="黑体"/>
              </a:rPr>
              <a:t>所载的</a:t>
            </a:r>
            <a:r>
              <a:rPr dirty="0" sz="1050" spc="15">
                <a:latin typeface="黑体"/>
                <a:cs typeface="黑体"/>
              </a:rPr>
              <a:t>资</a:t>
            </a:r>
            <a:r>
              <a:rPr dirty="0" sz="1050" spc="5">
                <a:latin typeface="黑体"/>
                <a:cs typeface="黑体"/>
              </a:rPr>
              <a:t>料、意</a:t>
            </a:r>
            <a:r>
              <a:rPr dirty="0" sz="1050" spc="15">
                <a:latin typeface="黑体"/>
                <a:cs typeface="黑体"/>
              </a:rPr>
              <a:t>见</a:t>
            </a:r>
            <a:r>
              <a:rPr dirty="0" sz="1050" spc="5">
                <a:latin typeface="黑体"/>
                <a:cs typeface="黑体"/>
              </a:rPr>
              <a:t>及推</a:t>
            </a:r>
            <a:r>
              <a:rPr dirty="0" sz="1050" spc="15">
                <a:latin typeface="黑体"/>
                <a:cs typeface="黑体"/>
              </a:rPr>
              <a:t>测</a:t>
            </a:r>
            <a:r>
              <a:rPr dirty="0" sz="1050" spc="5">
                <a:latin typeface="黑体"/>
                <a:cs typeface="黑体"/>
              </a:rPr>
              <a:t>仅反映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所于发</a:t>
            </a:r>
            <a:r>
              <a:rPr dirty="0" sz="1050" spc="15">
                <a:latin typeface="黑体"/>
                <a:cs typeface="黑体"/>
              </a:rPr>
              <a:t>布</a:t>
            </a:r>
            <a:r>
              <a:rPr dirty="0" sz="1050">
                <a:latin typeface="黑体"/>
                <a:cs typeface="黑体"/>
              </a:rPr>
              <a:t>本 </a:t>
            </a:r>
            <a:r>
              <a:rPr dirty="0" sz="1050" spc="15">
                <a:latin typeface="黑体"/>
                <a:cs typeface="黑体"/>
              </a:rPr>
              <a:t>报</a:t>
            </a:r>
            <a:r>
              <a:rPr dirty="0" sz="1050" spc="5">
                <a:latin typeface="黑体"/>
                <a:cs typeface="黑体"/>
              </a:rPr>
              <a:t>告当</a:t>
            </a:r>
            <a:r>
              <a:rPr dirty="0" sz="1050" spc="15">
                <a:latin typeface="黑体"/>
                <a:cs typeface="黑体"/>
              </a:rPr>
              <a:t>日</a:t>
            </a:r>
            <a:r>
              <a:rPr dirty="0" sz="1050" spc="5">
                <a:latin typeface="黑体"/>
                <a:cs typeface="黑体"/>
              </a:rPr>
              <a:t>的判断</a:t>
            </a:r>
            <a:r>
              <a:rPr dirty="0" sz="1050" spc="15">
                <a:latin typeface="黑体"/>
                <a:cs typeface="黑体"/>
              </a:rPr>
              <a:t>。</a:t>
            </a:r>
            <a:r>
              <a:rPr dirty="0" sz="1050" spc="5">
                <a:latin typeface="黑体"/>
                <a:cs typeface="黑体"/>
              </a:rPr>
              <a:t>在不同</a:t>
            </a:r>
            <a:r>
              <a:rPr dirty="0" sz="1050" spc="15">
                <a:latin typeface="黑体"/>
                <a:cs typeface="黑体"/>
              </a:rPr>
              <a:t>时</a:t>
            </a:r>
            <a:r>
              <a:rPr dirty="0" sz="1050" spc="5">
                <a:latin typeface="黑体"/>
                <a:cs typeface="黑体"/>
              </a:rPr>
              <a:t>期，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所可发</a:t>
            </a:r>
            <a:r>
              <a:rPr dirty="0" sz="1050" spc="15">
                <a:latin typeface="黑体"/>
                <a:cs typeface="黑体"/>
              </a:rPr>
              <a:t>出</a:t>
            </a:r>
            <a:r>
              <a:rPr dirty="0" sz="1050" spc="5">
                <a:latin typeface="黑体"/>
                <a:cs typeface="黑体"/>
              </a:rPr>
              <a:t>与本报</a:t>
            </a:r>
            <a:r>
              <a:rPr dirty="0" sz="1050" spc="15">
                <a:latin typeface="黑体"/>
                <a:cs typeface="黑体"/>
              </a:rPr>
              <a:t>告</a:t>
            </a:r>
            <a:r>
              <a:rPr dirty="0" sz="1050" spc="5">
                <a:latin typeface="黑体"/>
                <a:cs typeface="黑体"/>
              </a:rPr>
              <a:t>所载</a:t>
            </a:r>
            <a:r>
              <a:rPr dirty="0" sz="1050" spc="15">
                <a:latin typeface="黑体"/>
                <a:cs typeface="黑体"/>
              </a:rPr>
              <a:t>资</a:t>
            </a:r>
            <a:r>
              <a:rPr dirty="0" sz="1050" spc="5">
                <a:latin typeface="黑体"/>
                <a:cs typeface="黑体"/>
              </a:rPr>
              <a:t>料、意</a:t>
            </a:r>
            <a:r>
              <a:rPr dirty="0" sz="1050" spc="15">
                <a:latin typeface="黑体"/>
                <a:cs typeface="黑体"/>
              </a:rPr>
              <a:t>见</a:t>
            </a:r>
            <a:r>
              <a:rPr dirty="0" sz="1050" spc="5">
                <a:latin typeface="黑体"/>
                <a:cs typeface="黑体"/>
              </a:rPr>
              <a:t>及推测</a:t>
            </a:r>
            <a:r>
              <a:rPr dirty="0" sz="1050" spc="15">
                <a:latin typeface="黑体"/>
                <a:cs typeface="黑体"/>
              </a:rPr>
              <a:t>不</a:t>
            </a:r>
            <a:r>
              <a:rPr dirty="0" sz="1050" spc="5">
                <a:latin typeface="黑体"/>
                <a:cs typeface="黑体"/>
              </a:rPr>
              <a:t>一致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报告。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公司或</a:t>
            </a:r>
            <a:r>
              <a:rPr dirty="0" sz="1050" spc="15">
                <a:latin typeface="黑体"/>
                <a:cs typeface="黑体"/>
              </a:rPr>
              <a:t>其</a:t>
            </a:r>
            <a:r>
              <a:rPr dirty="0" sz="1050">
                <a:latin typeface="黑体"/>
                <a:cs typeface="黑体"/>
              </a:rPr>
              <a:t>关 </a:t>
            </a:r>
            <a:r>
              <a:rPr dirty="0" sz="1050" spc="15">
                <a:latin typeface="黑体"/>
                <a:cs typeface="黑体"/>
              </a:rPr>
              <a:t>联</a:t>
            </a:r>
            <a:r>
              <a:rPr dirty="0" sz="1050" spc="5">
                <a:latin typeface="黑体"/>
                <a:cs typeface="黑体"/>
              </a:rPr>
              <a:t>机构</a:t>
            </a:r>
            <a:r>
              <a:rPr dirty="0" sz="1050" spc="15">
                <a:latin typeface="黑体"/>
                <a:cs typeface="黑体"/>
              </a:rPr>
              <a:t>在</a:t>
            </a:r>
            <a:r>
              <a:rPr dirty="0" sz="1050" spc="5">
                <a:latin typeface="黑体"/>
                <a:cs typeface="黑体"/>
              </a:rPr>
              <a:t>法律许</a:t>
            </a:r>
            <a:r>
              <a:rPr dirty="0" sz="1050" spc="15">
                <a:latin typeface="黑体"/>
                <a:cs typeface="黑体"/>
              </a:rPr>
              <a:t>可</a:t>
            </a:r>
            <a:r>
              <a:rPr dirty="0" sz="1050" spc="5">
                <a:latin typeface="黑体"/>
                <a:cs typeface="黑体"/>
              </a:rPr>
              <a:t>的情况</a:t>
            </a:r>
            <a:r>
              <a:rPr dirty="0" sz="1050" spc="15">
                <a:latin typeface="黑体"/>
                <a:cs typeface="黑体"/>
              </a:rPr>
              <a:t>下</a:t>
            </a:r>
            <a:r>
              <a:rPr dirty="0" sz="1050" spc="5">
                <a:latin typeface="黑体"/>
                <a:cs typeface="黑体"/>
              </a:rPr>
              <a:t>可能</a:t>
            </a:r>
            <a:r>
              <a:rPr dirty="0" sz="1050" spc="15">
                <a:latin typeface="黑体"/>
                <a:cs typeface="黑体"/>
              </a:rPr>
              <a:t>持</a:t>
            </a:r>
            <a:r>
              <a:rPr dirty="0" sz="1050" spc="5">
                <a:latin typeface="黑体"/>
                <a:cs typeface="黑体"/>
              </a:rPr>
              <a:t>有或交</a:t>
            </a:r>
            <a:r>
              <a:rPr dirty="0" sz="1050" spc="15">
                <a:latin typeface="黑体"/>
                <a:cs typeface="黑体"/>
              </a:rPr>
              <a:t>易</a:t>
            </a:r>
            <a:r>
              <a:rPr dirty="0" sz="1050" spc="5">
                <a:latin typeface="黑体"/>
                <a:cs typeface="黑体"/>
              </a:rPr>
              <a:t>本报告</a:t>
            </a:r>
            <a:r>
              <a:rPr dirty="0" sz="1050" spc="15">
                <a:latin typeface="黑体"/>
                <a:cs typeface="黑体"/>
              </a:rPr>
              <a:t>中</a:t>
            </a:r>
            <a:r>
              <a:rPr dirty="0" sz="1050" spc="5">
                <a:latin typeface="黑体"/>
                <a:cs typeface="黑体"/>
              </a:rPr>
              <a:t>提到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上市公</a:t>
            </a:r>
            <a:r>
              <a:rPr dirty="0" sz="1050" spc="15">
                <a:latin typeface="黑体"/>
                <a:cs typeface="黑体"/>
              </a:rPr>
              <a:t>司</a:t>
            </a:r>
            <a:r>
              <a:rPr dirty="0" sz="1050" spc="5">
                <a:latin typeface="黑体"/>
                <a:cs typeface="黑体"/>
              </a:rPr>
              <a:t>所发行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证券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投资标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，还可</a:t>
            </a:r>
            <a:r>
              <a:rPr dirty="0" sz="1050" spc="15">
                <a:latin typeface="黑体"/>
                <a:cs typeface="黑体"/>
              </a:rPr>
              <a:t>能</a:t>
            </a:r>
            <a:r>
              <a:rPr dirty="0" sz="1050">
                <a:latin typeface="黑体"/>
                <a:cs typeface="黑体"/>
              </a:rPr>
              <a:t>为 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争取</a:t>
            </a:r>
            <a:r>
              <a:rPr dirty="0" sz="1050" spc="15">
                <a:latin typeface="黑体"/>
                <a:cs typeface="黑体"/>
              </a:rPr>
              <a:t>为</a:t>
            </a:r>
            <a:r>
              <a:rPr dirty="0" sz="1050" spc="5">
                <a:latin typeface="黑体"/>
                <a:cs typeface="黑体"/>
              </a:rPr>
              <a:t>这些公</a:t>
            </a:r>
            <a:r>
              <a:rPr dirty="0" sz="1050" spc="15">
                <a:latin typeface="黑体"/>
                <a:cs typeface="黑体"/>
              </a:rPr>
              <a:t>司</a:t>
            </a:r>
            <a:r>
              <a:rPr dirty="0" sz="1050" spc="5">
                <a:latin typeface="黑体"/>
                <a:cs typeface="黑体"/>
              </a:rPr>
              <a:t>提供投</a:t>
            </a:r>
            <a:r>
              <a:rPr dirty="0" sz="1050" spc="15">
                <a:latin typeface="黑体"/>
                <a:cs typeface="黑体"/>
              </a:rPr>
              <a:t>资</a:t>
            </a:r>
            <a:r>
              <a:rPr dirty="0" sz="1050" spc="5">
                <a:latin typeface="黑体"/>
                <a:cs typeface="黑体"/>
              </a:rPr>
              <a:t>银行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财务顾</a:t>
            </a:r>
            <a:r>
              <a:rPr dirty="0" sz="1050" spc="15">
                <a:latin typeface="黑体"/>
                <a:cs typeface="黑体"/>
              </a:rPr>
              <a:t>问</a:t>
            </a:r>
            <a:r>
              <a:rPr dirty="0" sz="1050" spc="5">
                <a:latin typeface="黑体"/>
                <a:cs typeface="黑体"/>
              </a:rPr>
              <a:t>服务。</a:t>
            </a:r>
            <a:r>
              <a:rPr dirty="0" sz="1050" spc="15">
                <a:latin typeface="黑体"/>
                <a:cs typeface="黑体"/>
              </a:rPr>
              <a:t>客</a:t>
            </a:r>
            <a:r>
              <a:rPr dirty="0" sz="1050" spc="5">
                <a:latin typeface="黑体"/>
                <a:cs typeface="黑体"/>
              </a:rPr>
              <a:t>户应</a:t>
            </a:r>
            <a:r>
              <a:rPr dirty="0" sz="1050" spc="15">
                <a:latin typeface="黑体"/>
                <a:cs typeface="黑体"/>
              </a:rPr>
              <a:t>当</a:t>
            </a:r>
            <a:r>
              <a:rPr dirty="0" sz="1050" spc="5">
                <a:latin typeface="黑体"/>
                <a:cs typeface="黑体"/>
              </a:rPr>
              <a:t>考虑到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公司可</a:t>
            </a:r>
            <a:r>
              <a:rPr dirty="0" sz="1050" spc="15">
                <a:latin typeface="黑体"/>
                <a:cs typeface="黑体"/>
              </a:rPr>
              <a:t>能</a:t>
            </a:r>
            <a:r>
              <a:rPr dirty="0" sz="1050" spc="5">
                <a:latin typeface="黑体"/>
                <a:cs typeface="黑体"/>
              </a:rPr>
              <a:t>存在</a:t>
            </a:r>
            <a:r>
              <a:rPr dirty="0" sz="1050" spc="15">
                <a:latin typeface="黑体"/>
                <a:cs typeface="黑体"/>
              </a:rPr>
              <a:t>可</a:t>
            </a:r>
            <a:r>
              <a:rPr dirty="0" sz="1050" spc="5">
                <a:latin typeface="黑体"/>
                <a:cs typeface="黑体"/>
              </a:rPr>
              <a:t>能影响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报告客</a:t>
            </a:r>
            <a:r>
              <a:rPr dirty="0" sz="1050" spc="15">
                <a:latin typeface="黑体"/>
                <a:cs typeface="黑体"/>
              </a:rPr>
              <a:t>观</a:t>
            </a:r>
            <a:r>
              <a:rPr dirty="0" sz="1050">
                <a:latin typeface="黑体"/>
                <a:cs typeface="黑体"/>
              </a:rPr>
              <a:t>性 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利益</a:t>
            </a:r>
            <a:r>
              <a:rPr dirty="0" sz="1050" spc="15">
                <a:latin typeface="黑体"/>
                <a:cs typeface="黑体"/>
              </a:rPr>
              <a:t>冲</a:t>
            </a:r>
            <a:r>
              <a:rPr dirty="0" sz="1050" spc="5">
                <a:latin typeface="黑体"/>
                <a:cs typeface="黑体"/>
              </a:rPr>
              <a:t>突。本</a:t>
            </a:r>
            <a:r>
              <a:rPr dirty="0" sz="1050" spc="15">
                <a:latin typeface="黑体"/>
                <a:cs typeface="黑体"/>
              </a:rPr>
              <a:t>公</a:t>
            </a:r>
            <a:r>
              <a:rPr dirty="0" sz="1050" spc="5">
                <a:latin typeface="黑体"/>
                <a:cs typeface="黑体"/>
              </a:rPr>
              <a:t>司在知</a:t>
            </a:r>
            <a:r>
              <a:rPr dirty="0" sz="1050" spc="15">
                <a:latin typeface="黑体"/>
                <a:cs typeface="黑体"/>
              </a:rPr>
              <a:t>晓</a:t>
            </a:r>
            <a:r>
              <a:rPr dirty="0" sz="1050" spc="5">
                <a:latin typeface="黑体"/>
                <a:cs typeface="黑体"/>
              </a:rPr>
              <a:t>范围</a:t>
            </a:r>
            <a:r>
              <a:rPr dirty="0" sz="1050" spc="15">
                <a:latin typeface="黑体"/>
                <a:cs typeface="黑体"/>
              </a:rPr>
              <a:t>内</a:t>
            </a:r>
            <a:r>
              <a:rPr dirty="0" sz="1050" spc="5">
                <a:latin typeface="黑体"/>
                <a:cs typeface="黑体"/>
              </a:rPr>
              <a:t>履行披</a:t>
            </a:r>
            <a:r>
              <a:rPr dirty="0" sz="1050" spc="15">
                <a:latin typeface="黑体"/>
                <a:cs typeface="黑体"/>
              </a:rPr>
              <a:t>露</a:t>
            </a:r>
            <a:r>
              <a:rPr dirty="0" sz="1050" spc="5">
                <a:latin typeface="黑体"/>
                <a:cs typeface="黑体"/>
              </a:rPr>
              <a:t>义务。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报告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版权归</a:t>
            </a:r>
            <a:r>
              <a:rPr dirty="0" sz="1050" spc="15">
                <a:latin typeface="黑体"/>
                <a:cs typeface="黑体"/>
              </a:rPr>
              <a:t>本</a:t>
            </a:r>
            <a:r>
              <a:rPr dirty="0" sz="1050" spc="5">
                <a:latin typeface="黑体"/>
                <a:cs typeface="黑体"/>
              </a:rPr>
              <a:t>公司所</a:t>
            </a:r>
            <a:r>
              <a:rPr dirty="0" sz="1050" spc="15">
                <a:latin typeface="黑体"/>
                <a:cs typeface="黑体"/>
              </a:rPr>
              <a:t>有</a:t>
            </a:r>
            <a:r>
              <a:rPr dirty="0" sz="1050" spc="5">
                <a:latin typeface="黑体"/>
                <a:cs typeface="黑体"/>
              </a:rPr>
              <a:t>。本</a:t>
            </a:r>
            <a:r>
              <a:rPr dirty="0" sz="1050" spc="15">
                <a:latin typeface="黑体"/>
                <a:cs typeface="黑体"/>
              </a:rPr>
              <a:t>公</a:t>
            </a:r>
            <a:r>
              <a:rPr dirty="0" sz="1050" spc="5">
                <a:latin typeface="黑体"/>
                <a:cs typeface="黑体"/>
              </a:rPr>
              <a:t>司对本</a:t>
            </a:r>
            <a:r>
              <a:rPr dirty="0" sz="1050" spc="15">
                <a:latin typeface="黑体"/>
                <a:cs typeface="黑体"/>
              </a:rPr>
              <a:t>报</a:t>
            </a:r>
            <a:r>
              <a:rPr dirty="0" sz="1050" spc="5">
                <a:latin typeface="黑体"/>
                <a:cs typeface="黑体"/>
              </a:rPr>
              <a:t>告保留</a:t>
            </a:r>
            <a:r>
              <a:rPr dirty="0" sz="1050" spc="15">
                <a:latin typeface="黑体"/>
                <a:cs typeface="黑体"/>
              </a:rPr>
              <a:t>一</a:t>
            </a:r>
            <a:r>
              <a:rPr dirty="0" sz="1050">
                <a:latin typeface="黑体"/>
                <a:cs typeface="黑体"/>
              </a:rPr>
              <a:t>切 </a:t>
            </a:r>
            <a:r>
              <a:rPr dirty="0" sz="1050" spc="15">
                <a:latin typeface="黑体"/>
                <a:cs typeface="黑体"/>
              </a:rPr>
              <a:t>权</a:t>
            </a:r>
            <a:r>
              <a:rPr dirty="0" sz="1050" spc="5">
                <a:latin typeface="黑体"/>
                <a:cs typeface="黑体"/>
              </a:rPr>
              <a:t>利。</a:t>
            </a:r>
            <a:r>
              <a:rPr dirty="0" sz="1050" spc="15">
                <a:latin typeface="黑体"/>
                <a:cs typeface="黑体"/>
              </a:rPr>
              <a:t>未</a:t>
            </a:r>
            <a:r>
              <a:rPr dirty="0" sz="1050" spc="5">
                <a:latin typeface="黑体"/>
                <a:cs typeface="黑体"/>
              </a:rPr>
              <a:t>经本公</a:t>
            </a:r>
            <a:r>
              <a:rPr dirty="0" sz="1050" spc="15">
                <a:latin typeface="黑体"/>
                <a:cs typeface="黑体"/>
              </a:rPr>
              <a:t>司</a:t>
            </a:r>
            <a:r>
              <a:rPr dirty="0" sz="1050" spc="5">
                <a:latin typeface="黑体"/>
                <a:cs typeface="黑体"/>
              </a:rPr>
              <a:t>事先书</a:t>
            </a:r>
            <a:r>
              <a:rPr dirty="0" sz="1050" spc="15">
                <a:latin typeface="黑体"/>
                <a:cs typeface="黑体"/>
              </a:rPr>
              <a:t>面</a:t>
            </a:r>
            <a:r>
              <a:rPr dirty="0" sz="1050" spc="5">
                <a:latin typeface="黑体"/>
                <a:cs typeface="黑体"/>
              </a:rPr>
              <a:t>授权</a:t>
            </a:r>
            <a:r>
              <a:rPr dirty="0" sz="1050" spc="15">
                <a:latin typeface="黑体"/>
                <a:cs typeface="黑体"/>
              </a:rPr>
              <a:t>，</a:t>
            </a:r>
            <a:r>
              <a:rPr dirty="0" sz="1050" spc="5">
                <a:latin typeface="黑体"/>
                <a:cs typeface="黑体"/>
              </a:rPr>
              <a:t>本报告</a:t>
            </a:r>
            <a:r>
              <a:rPr dirty="0" sz="1050" spc="15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任何部</a:t>
            </a:r>
            <a:r>
              <a:rPr dirty="0" sz="1050" spc="15">
                <a:latin typeface="黑体"/>
                <a:cs typeface="黑体"/>
              </a:rPr>
              <a:t>分</a:t>
            </a:r>
            <a:r>
              <a:rPr dirty="0" sz="1050" spc="5">
                <a:latin typeface="黑体"/>
                <a:cs typeface="黑体"/>
              </a:rPr>
              <a:t>均不</a:t>
            </a:r>
            <a:r>
              <a:rPr dirty="0" sz="1050" spc="15">
                <a:latin typeface="黑体"/>
                <a:cs typeface="黑体"/>
              </a:rPr>
              <a:t>得</a:t>
            </a:r>
            <a:r>
              <a:rPr dirty="0" sz="1050" spc="5">
                <a:latin typeface="黑体"/>
                <a:cs typeface="黑体"/>
              </a:rPr>
              <a:t>以任何</a:t>
            </a:r>
            <a:r>
              <a:rPr dirty="0" sz="1050" spc="15">
                <a:latin typeface="黑体"/>
                <a:cs typeface="黑体"/>
              </a:rPr>
              <a:t>方</a:t>
            </a:r>
            <a:r>
              <a:rPr dirty="0" sz="1050" spc="5">
                <a:latin typeface="黑体"/>
                <a:cs typeface="黑体"/>
              </a:rPr>
              <a:t>式制作</a:t>
            </a:r>
            <a:r>
              <a:rPr dirty="0" sz="1050" spc="15">
                <a:latin typeface="黑体"/>
                <a:cs typeface="黑体"/>
              </a:rPr>
              <a:t>任</a:t>
            </a:r>
            <a:r>
              <a:rPr dirty="0" sz="1050" spc="5">
                <a:latin typeface="黑体"/>
                <a:cs typeface="黑体"/>
              </a:rPr>
              <a:t>何形</a:t>
            </a:r>
            <a:r>
              <a:rPr dirty="0" sz="1050" spc="15">
                <a:latin typeface="黑体"/>
                <a:cs typeface="黑体"/>
              </a:rPr>
              <a:t>式</a:t>
            </a:r>
            <a:r>
              <a:rPr dirty="0" sz="1050" spc="5">
                <a:latin typeface="黑体"/>
                <a:cs typeface="黑体"/>
              </a:rPr>
              <a:t>的拷贝</a:t>
            </a:r>
            <a:r>
              <a:rPr dirty="0" sz="1050" spc="15">
                <a:latin typeface="黑体"/>
                <a:cs typeface="黑体"/>
              </a:rPr>
              <a:t>、</a:t>
            </a:r>
            <a:r>
              <a:rPr dirty="0" sz="1050" spc="5">
                <a:latin typeface="黑体"/>
                <a:cs typeface="黑体"/>
              </a:rPr>
              <a:t>复印件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>
                <a:latin typeface="黑体"/>
                <a:cs typeface="黑体"/>
              </a:rPr>
              <a:t>复 </a:t>
            </a:r>
            <a:r>
              <a:rPr dirty="0" sz="1050" spc="15">
                <a:latin typeface="黑体"/>
                <a:cs typeface="黑体"/>
              </a:rPr>
              <a:t>制</a:t>
            </a:r>
            <a:r>
              <a:rPr dirty="0" sz="1050" spc="5">
                <a:latin typeface="黑体"/>
                <a:cs typeface="黑体"/>
              </a:rPr>
              <a:t>品，</a:t>
            </a:r>
            <a:r>
              <a:rPr dirty="0" sz="1050" spc="15">
                <a:latin typeface="黑体"/>
                <a:cs typeface="黑体"/>
              </a:rPr>
              <a:t>或</a:t>
            </a:r>
            <a:r>
              <a:rPr dirty="0" sz="1050" spc="5">
                <a:latin typeface="黑体"/>
                <a:cs typeface="黑体"/>
              </a:rPr>
              <a:t>再次分</a:t>
            </a:r>
            <a:r>
              <a:rPr dirty="0" sz="1050" spc="15">
                <a:latin typeface="黑体"/>
                <a:cs typeface="黑体"/>
              </a:rPr>
              <a:t>发</a:t>
            </a:r>
            <a:r>
              <a:rPr dirty="0" sz="1050" spc="5">
                <a:latin typeface="黑体"/>
                <a:cs typeface="黑体"/>
              </a:rPr>
              <a:t>给任何</a:t>
            </a:r>
            <a:r>
              <a:rPr dirty="0" sz="1050" spc="15">
                <a:latin typeface="黑体"/>
                <a:cs typeface="黑体"/>
              </a:rPr>
              <a:t>其</a:t>
            </a:r>
            <a:r>
              <a:rPr dirty="0" sz="1050" spc="5">
                <a:latin typeface="黑体"/>
                <a:cs typeface="黑体"/>
              </a:rPr>
              <a:t>他人</a:t>
            </a:r>
            <a:r>
              <a:rPr dirty="0" sz="1050" spc="15">
                <a:latin typeface="黑体"/>
                <a:cs typeface="黑体"/>
              </a:rPr>
              <a:t>，</a:t>
            </a:r>
            <a:r>
              <a:rPr dirty="0" sz="1050" spc="5">
                <a:latin typeface="黑体"/>
                <a:cs typeface="黑体"/>
              </a:rPr>
              <a:t>或以任</a:t>
            </a:r>
            <a:r>
              <a:rPr dirty="0" sz="1050" spc="15">
                <a:latin typeface="黑体"/>
                <a:cs typeface="黑体"/>
              </a:rPr>
              <a:t>何</a:t>
            </a:r>
            <a:r>
              <a:rPr dirty="0" sz="1050" spc="5">
                <a:latin typeface="黑体"/>
                <a:cs typeface="黑体"/>
              </a:rPr>
              <a:t>侵犯本</a:t>
            </a:r>
            <a:r>
              <a:rPr dirty="0" sz="1050" spc="15">
                <a:latin typeface="黑体"/>
                <a:cs typeface="黑体"/>
              </a:rPr>
              <a:t>公</a:t>
            </a:r>
            <a:r>
              <a:rPr dirty="0" sz="1050" spc="5">
                <a:latin typeface="黑体"/>
                <a:cs typeface="黑体"/>
              </a:rPr>
              <a:t>司版</a:t>
            </a:r>
            <a:r>
              <a:rPr dirty="0" sz="1050" spc="15">
                <a:latin typeface="黑体"/>
                <a:cs typeface="黑体"/>
              </a:rPr>
              <a:t>权</a:t>
            </a:r>
            <a:r>
              <a:rPr dirty="0" sz="1050" spc="5">
                <a:latin typeface="黑体"/>
                <a:cs typeface="黑体"/>
              </a:rPr>
              <a:t>的其他</a:t>
            </a:r>
            <a:r>
              <a:rPr dirty="0" sz="1050" spc="15">
                <a:latin typeface="黑体"/>
                <a:cs typeface="黑体"/>
              </a:rPr>
              <a:t>方</a:t>
            </a:r>
            <a:r>
              <a:rPr dirty="0" sz="1050" spc="5">
                <a:latin typeface="黑体"/>
                <a:cs typeface="黑体"/>
              </a:rPr>
              <a:t>式使用</a:t>
            </a:r>
            <a:r>
              <a:rPr dirty="0" sz="1050" spc="15">
                <a:latin typeface="黑体"/>
                <a:cs typeface="黑体"/>
              </a:rPr>
              <a:t>。</a:t>
            </a:r>
            <a:r>
              <a:rPr dirty="0" sz="1050" spc="5">
                <a:latin typeface="黑体"/>
                <a:cs typeface="黑体"/>
              </a:rPr>
              <a:t>否则</a:t>
            </a:r>
            <a:r>
              <a:rPr dirty="0" sz="1050" spc="15">
                <a:latin typeface="黑体"/>
                <a:cs typeface="黑体"/>
              </a:rPr>
              <a:t>，</a:t>
            </a:r>
            <a:r>
              <a:rPr dirty="0" sz="1050" spc="5">
                <a:latin typeface="黑体"/>
                <a:cs typeface="黑体"/>
              </a:rPr>
              <a:t>本公司</a:t>
            </a:r>
            <a:r>
              <a:rPr dirty="0" sz="1050" spc="15">
                <a:latin typeface="黑体"/>
                <a:cs typeface="黑体"/>
              </a:rPr>
              <a:t>将</a:t>
            </a:r>
            <a:r>
              <a:rPr dirty="0" sz="1050" spc="5">
                <a:latin typeface="黑体"/>
                <a:cs typeface="黑体"/>
              </a:rPr>
              <a:t>保留随</a:t>
            </a:r>
            <a:r>
              <a:rPr dirty="0" sz="1050" spc="15">
                <a:latin typeface="黑体"/>
                <a:cs typeface="黑体"/>
              </a:rPr>
              <a:t>时</a:t>
            </a:r>
            <a:r>
              <a:rPr dirty="0" sz="1050">
                <a:latin typeface="黑体"/>
                <a:cs typeface="黑体"/>
              </a:rPr>
              <a:t>追 </a:t>
            </a:r>
            <a:r>
              <a:rPr dirty="0" sz="1050" spc="5">
                <a:latin typeface="黑体"/>
                <a:cs typeface="黑体"/>
              </a:rPr>
              <a:t>究其</a:t>
            </a:r>
            <a:r>
              <a:rPr dirty="0" sz="1050" spc="-10">
                <a:latin typeface="黑体"/>
                <a:cs typeface="黑体"/>
              </a:rPr>
              <a:t>法</a:t>
            </a:r>
            <a:r>
              <a:rPr dirty="0" sz="1050" spc="5">
                <a:latin typeface="黑体"/>
                <a:cs typeface="黑体"/>
              </a:rPr>
              <a:t>律</a:t>
            </a:r>
            <a:r>
              <a:rPr dirty="0" sz="1050" spc="-10">
                <a:latin typeface="黑体"/>
                <a:cs typeface="黑体"/>
              </a:rPr>
              <a:t>责</a:t>
            </a:r>
            <a:r>
              <a:rPr dirty="0" sz="1050" spc="5">
                <a:latin typeface="黑体"/>
                <a:cs typeface="黑体"/>
              </a:rPr>
              <a:t>任</a:t>
            </a:r>
            <a:r>
              <a:rPr dirty="0" sz="1050" spc="-10">
                <a:latin typeface="黑体"/>
                <a:cs typeface="黑体"/>
              </a:rPr>
              <a:t>的</a:t>
            </a:r>
            <a:r>
              <a:rPr dirty="0" sz="1050" spc="5">
                <a:latin typeface="黑体"/>
                <a:cs typeface="黑体"/>
              </a:rPr>
              <a:t>权</a:t>
            </a:r>
            <a:r>
              <a:rPr dirty="0" sz="1050" spc="-10">
                <a:latin typeface="黑体"/>
                <a:cs typeface="黑体"/>
              </a:rPr>
              <a:t>利</a:t>
            </a:r>
            <a:r>
              <a:rPr dirty="0" sz="1050" spc="5">
                <a:latin typeface="黑体"/>
                <a:cs typeface="黑体"/>
              </a:rPr>
              <a:t>。</a:t>
            </a:r>
            <a:endParaRPr sz="1050">
              <a:latin typeface="黑体"/>
              <a:cs typeface="黑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9947922"/>
            <a:ext cx="7560945" cy="414020"/>
            <a:chOff x="0" y="9947922"/>
            <a:chExt cx="7560945" cy="414020"/>
          </a:xfrm>
        </p:grpSpPr>
        <p:sp>
          <p:nvSpPr>
            <p:cNvPr id="9" name="object 9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0"/>
                  </a:moveTo>
                  <a:lnTo>
                    <a:pt x="0" y="404495"/>
                  </a:lnTo>
                  <a:lnTo>
                    <a:pt x="7560563" y="404495"/>
                  </a:lnTo>
                  <a:lnTo>
                    <a:pt x="7560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9952684"/>
              <a:ext cx="7560945" cy="404495"/>
            </a:xfrm>
            <a:custGeom>
              <a:avLst/>
              <a:gdLst/>
              <a:ahLst/>
              <a:cxnLst/>
              <a:rect l="l" t="t" r="r" b="b"/>
              <a:pathLst>
                <a:path w="7560945" h="404495">
                  <a:moveTo>
                    <a:pt x="0" y="404495"/>
                  </a:moveTo>
                  <a:lnTo>
                    <a:pt x="7560563" y="404495"/>
                  </a:lnTo>
                </a:path>
                <a:path w="7560945" h="404495">
                  <a:moveTo>
                    <a:pt x="756056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1DBD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3121" y="10005059"/>
              <a:ext cx="248920" cy="259079"/>
            </a:xfrm>
            <a:custGeom>
              <a:avLst/>
              <a:gdLst/>
              <a:ahLst/>
              <a:cxnLst/>
              <a:rect l="l" t="t" r="r" b="b"/>
              <a:pathLst>
                <a:path w="248920" h="259079">
                  <a:moveTo>
                    <a:pt x="248424" y="0"/>
                  </a:moveTo>
                  <a:lnTo>
                    <a:pt x="160032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59080"/>
                  </a:lnTo>
                  <a:lnTo>
                    <a:pt x="76200" y="259080"/>
                  </a:lnTo>
                  <a:lnTo>
                    <a:pt x="160032" y="259080"/>
                  </a:lnTo>
                  <a:lnTo>
                    <a:pt x="248424" y="259080"/>
                  </a:lnTo>
                  <a:lnTo>
                    <a:pt x="248424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488" y="8248537"/>
            <a:ext cx="1131574" cy="11315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3100" y="8091678"/>
            <a:ext cx="1249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山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西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证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券研</a:t>
            </a:r>
            <a:r>
              <a:rPr dirty="0" sz="1200" spc="5" b="1">
                <a:solidFill>
                  <a:srgbClr val="C7002C"/>
                </a:solidFill>
                <a:latin typeface="黑体"/>
                <a:cs typeface="黑体"/>
              </a:rPr>
              <a:t>究</a:t>
            </a:r>
            <a:r>
              <a:rPr dirty="0" sz="1200" spc="-5" b="1">
                <a:solidFill>
                  <a:srgbClr val="C7002C"/>
                </a:solidFill>
                <a:latin typeface="黑体"/>
                <a:cs typeface="黑体"/>
              </a:rPr>
              <a:t>所：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-180"/>
              <a:t>2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/>
              <a:t>请务必</a:t>
            </a:r>
            <a:r>
              <a:rPr dirty="0" spc="10"/>
              <a:t>阅</a:t>
            </a:r>
            <a:r>
              <a:rPr dirty="0"/>
              <a:t>读最后一页股票评级</a:t>
            </a:r>
            <a:r>
              <a:rPr dirty="0" spc="10"/>
              <a:t>说</a:t>
            </a:r>
            <a:r>
              <a:rPr dirty="0"/>
              <a:t>明和免责声明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58800" y="8382317"/>
          <a:ext cx="495935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040"/>
                <a:gridCol w="2480310"/>
              </a:tblGrid>
              <a:tr h="163987">
                <a:tc>
                  <a:txBody>
                    <a:bodyPr/>
                    <a:lstStyle/>
                    <a:p>
                      <a:pPr marL="127000">
                        <a:lnSpc>
                          <a:spcPts val="1115"/>
                        </a:lnSpc>
                      </a:pPr>
                      <a:r>
                        <a:rPr dirty="0" sz="1050" b="1">
                          <a:latin typeface="黑体"/>
                          <a:cs typeface="黑体"/>
                        </a:rPr>
                        <a:t>太原</a:t>
                      </a:r>
                      <a:endParaRPr sz="10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15"/>
                        </a:lnSpc>
                      </a:pPr>
                      <a:r>
                        <a:rPr dirty="0" sz="1050" b="1">
                          <a:latin typeface="黑体"/>
                          <a:cs typeface="黑体"/>
                        </a:rPr>
                        <a:t>北京</a:t>
                      </a:r>
                      <a:endParaRPr sz="1050">
                        <a:latin typeface="黑体"/>
                        <a:cs typeface="黑体"/>
                      </a:endParaRPr>
                    </a:p>
                  </a:txBody>
                  <a:tcPr marL="0" marR="0" marB="0" marT="0"/>
                </a:tc>
              </a:tr>
              <a:tr h="7727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黑体"/>
                          <a:cs typeface="黑体"/>
                        </a:rPr>
                        <a:t>太原</a:t>
                      </a:r>
                      <a:r>
                        <a:rPr dirty="0" sz="1050" spc="-10">
                          <a:latin typeface="黑体"/>
                          <a:cs typeface="黑体"/>
                        </a:rPr>
                        <a:t>市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府</a:t>
                      </a:r>
                      <a:r>
                        <a:rPr dirty="0" sz="1050" spc="-10">
                          <a:latin typeface="黑体"/>
                          <a:cs typeface="黑体"/>
                        </a:rPr>
                        <a:t>西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街</a:t>
                      </a:r>
                      <a:r>
                        <a:rPr dirty="0" sz="1050" spc="-29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69</a:t>
                      </a:r>
                      <a:r>
                        <a:rPr dirty="0" sz="10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-10">
                          <a:latin typeface="黑体"/>
                          <a:cs typeface="黑体"/>
                        </a:rPr>
                        <a:t>号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国</a:t>
                      </a:r>
                      <a:r>
                        <a:rPr dirty="0" sz="1050" spc="-10">
                          <a:latin typeface="黑体"/>
                          <a:cs typeface="黑体"/>
                        </a:rPr>
                        <a:t>贸中</a:t>
                      </a:r>
                      <a:r>
                        <a:rPr dirty="0" sz="1050" spc="245">
                          <a:latin typeface="黑体"/>
                          <a:cs typeface="黑体"/>
                        </a:rPr>
                        <a:t>心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座</a:t>
                      </a:r>
                      <a:r>
                        <a:rPr dirty="0" sz="1050" spc="-295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10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层</a:t>
                      </a:r>
                      <a:endParaRPr sz="1050">
                        <a:latin typeface="黑体"/>
                        <a:cs typeface="黑体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黑体"/>
                          <a:cs typeface="黑体"/>
                        </a:rPr>
                        <a:t>邮编</a:t>
                      </a:r>
                      <a:r>
                        <a:rPr dirty="0" sz="105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030002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黑体"/>
                          <a:cs typeface="黑体"/>
                        </a:rPr>
                        <a:t>电话</a:t>
                      </a:r>
                      <a:r>
                        <a:rPr dirty="0" sz="105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0351-8686981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ts val="1180"/>
                        </a:lnSpc>
                        <a:spcBef>
                          <a:spcPts val="300"/>
                        </a:spcBef>
                      </a:pPr>
                      <a:r>
                        <a:rPr dirty="0" sz="1050" spc="-10">
                          <a:latin typeface="Times New Roman"/>
                          <a:cs typeface="Times New Roman"/>
                          <a:hlinkClick r:id="rId3"/>
                        </a:rPr>
                        <a:t>http://www.i618.com.cn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黑体"/>
                          <a:cs typeface="黑体"/>
                        </a:rPr>
                        <a:t>北</a:t>
                      </a:r>
                      <a:r>
                        <a:rPr dirty="0" sz="1050" spc="15">
                          <a:latin typeface="黑体"/>
                          <a:cs typeface="黑体"/>
                        </a:rPr>
                        <a:t>京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市西城区</a:t>
                      </a:r>
                      <a:r>
                        <a:rPr dirty="0" sz="1050" spc="15">
                          <a:latin typeface="黑体"/>
                          <a:cs typeface="黑体"/>
                        </a:rPr>
                        <a:t>平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安里西大街</a:t>
                      </a:r>
                      <a:r>
                        <a:rPr dirty="0" sz="1050" spc="-20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1050" spc="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号</a:t>
                      </a:r>
                      <a:r>
                        <a:rPr dirty="0" sz="1050" spc="15">
                          <a:latin typeface="黑体"/>
                          <a:cs typeface="黑体"/>
                        </a:rPr>
                        <a:t>中</a:t>
                      </a:r>
                      <a:r>
                        <a:rPr dirty="0" sz="1050" spc="5">
                          <a:latin typeface="黑体"/>
                          <a:cs typeface="黑体"/>
                        </a:rPr>
                        <a:t>海</a:t>
                      </a:r>
                      <a:endParaRPr sz="1050">
                        <a:latin typeface="黑体"/>
                        <a:cs typeface="黑体"/>
                      </a:endParaRPr>
                    </a:p>
                    <a:p>
                      <a:pPr marL="67945" marR="1601470">
                        <a:lnSpc>
                          <a:spcPct val="123800"/>
                        </a:lnSpc>
                      </a:pPr>
                      <a:r>
                        <a:rPr dirty="0" sz="1050">
                          <a:latin typeface="黑体"/>
                          <a:cs typeface="黑体"/>
                        </a:rPr>
                        <a:t>国际</a:t>
                      </a:r>
                      <a:r>
                        <a:rPr dirty="0" sz="1050" spc="-15">
                          <a:latin typeface="黑体"/>
                          <a:cs typeface="黑体"/>
                        </a:rPr>
                        <a:t>中</a:t>
                      </a:r>
                      <a:r>
                        <a:rPr dirty="0" sz="1050">
                          <a:latin typeface="黑体"/>
                          <a:cs typeface="黑体"/>
                        </a:rPr>
                        <a:t>心</a:t>
                      </a:r>
                      <a:r>
                        <a:rPr dirty="0" sz="1050" spc="-15">
                          <a:latin typeface="黑体"/>
                          <a:cs typeface="黑体"/>
                        </a:rPr>
                        <a:t>七</a:t>
                      </a:r>
                      <a:r>
                        <a:rPr dirty="0" sz="1050">
                          <a:latin typeface="黑体"/>
                          <a:cs typeface="黑体"/>
                        </a:rPr>
                        <a:t>层 邮编</a:t>
                      </a:r>
                      <a:r>
                        <a:rPr dirty="0" sz="1050" spc="-1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1050" spc="-1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050">
                          <a:latin typeface="Times New Roman"/>
                          <a:cs typeface="Times New Roman"/>
                        </a:rPr>
                        <a:t>32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8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黑体"/>
                          <a:cs typeface="黑体"/>
                        </a:rPr>
                        <a:t>电话</a:t>
                      </a:r>
                      <a:r>
                        <a:rPr dirty="0" sz="1050" spc="-5">
                          <a:latin typeface="黑体"/>
                          <a:cs typeface="黑体"/>
                        </a:rPr>
                        <a:t>：</a:t>
                      </a:r>
                      <a:r>
                        <a:rPr dirty="0" sz="1050" spc="-5">
                          <a:latin typeface="Times New Roman"/>
                          <a:cs typeface="Times New Roman"/>
                        </a:rPr>
                        <a:t>010-83496336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张湃</dc:creator>
  <dcterms:created xsi:type="dcterms:W3CDTF">2022-01-13T08:26:40Z</dcterms:created>
  <dcterms:modified xsi:type="dcterms:W3CDTF">2022-01-13T08:26:40Z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2022-01-13T00:00:00Z</vt:filetime>
  </property>
</Properties>
</file>